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6" r:id="rId2"/>
    <p:sldId id="326" r:id="rId3"/>
    <p:sldId id="260" r:id="rId4"/>
    <p:sldId id="261" r:id="rId5"/>
    <p:sldId id="263" r:id="rId6"/>
    <p:sldId id="264" r:id="rId7"/>
    <p:sldId id="265" r:id="rId8"/>
    <p:sldId id="325" r:id="rId9"/>
    <p:sldId id="295" r:id="rId10"/>
    <p:sldId id="322" r:id="rId11"/>
    <p:sldId id="282" r:id="rId12"/>
    <p:sldId id="285" r:id="rId13"/>
    <p:sldId id="318" r:id="rId14"/>
    <p:sldId id="292" r:id="rId15"/>
    <p:sldId id="301" r:id="rId16"/>
    <p:sldId id="323" r:id="rId17"/>
    <p:sldId id="299" r:id="rId18"/>
    <p:sldId id="309" r:id="rId19"/>
    <p:sldId id="312" r:id="rId20"/>
    <p:sldId id="269" r:id="rId21"/>
    <p:sldId id="270" r:id="rId22"/>
    <p:sldId id="283" r:id="rId23"/>
    <p:sldId id="284" r:id="rId24"/>
    <p:sldId id="287" r:id="rId25"/>
    <p:sldId id="288" r:id="rId26"/>
    <p:sldId id="289" r:id="rId27"/>
    <p:sldId id="316" r:id="rId28"/>
    <p:sldId id="272" r:id="rId29"/>
    <p:sldId id="275" r:id="rId30"/>
    <p:sldId id="273" r:id="rId31"/>
    <p:sldId id="31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33CC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46" autoAdjust="0"/>
    <p:restoredTop sz="94660"/>
  </p:normalViewPr>
  <p:slideViewPr>
    <p:cSldViewPr snapToGrid="0">
      <p:cViewPr>
        <p:scale>
          <a:sx n="70" d="100"/>
          <a:sy n="70" d="100"/>
        </p:scale>
        <p:origin x="9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08A8A-FD87-4E96-BD96-46135D4CA756}"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FB9C0-63FA-4108-B775-FE0630A63711}" type="slidenum">
              <a:rPr lang="en-US" smtClean="0"/>
              <a:t>‹#›</a:t>
            </a:fld>
            <a:endParaRPr lang="en-US"/>
          </a:p>
        </p:txBody>
      </p:sp>
    </p:spTree>
    <p:extLst>
      <p:ext uri="{BB962C8B-B14F-4D97-AF65-F5344CB8AC3E}">
        <p14:creationId xmlns:p14="http://schemas.microsoft.com/office/powerpoint/2010/main" val="979845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7238" indent="-290513">
              <a:defRPr sz="2400">
                <a:solidFill>
                  <a:schemeClr val="tx1"/>
                </a:solidFill>
                <a:latin typeface="Arial" panose="020B0604020202020204" pitchFamily="34" charset="0"/>
                <a:ea typeface="MS PGothic" panose="020B0600070205080204" pitchFamily="34" charset="-128"/>
              </a:defRPr>
            </a:lvl2pPr>
            <a:lvl3pPr marL="1165225" indent="-231775">
              <a:defRPr sz="2400">
                <a:solidFill>
                  <a:schemeClr val="tx1"/>
                </a:solidFill>
                <a:latin typeface="Arial" panose="020B0604020202020204" pitchFamily="34" charset="0"/>
                <a:ea typeface="MS PGothic" panose="020B0600070205080204" pitchFamily="34" charset="-128"/>
              </a:defRPr>
            </a:lvl3pPr>
            <a:lvl4pPr marL="1631950" indent="-231775">
              <a:defRPr sz="2400">
                <a:solidFill>
                  <a:schemeClr val="tx1"/>
                </a:solidFill>
                <a:latin typeface="Arial" panose="020B0604020202020204" pitchFamily="34" charset="0"/>
                <a:ea typeface="MS PGothic" panose="020B0600070205080204" pitchFamily="34" charset="-128"/>
              </a:defRPr>
            </a:lvl4pPr>
            <a:lvl5pPr marL="2098675" indent="-231775">
              <a:defRPr sz="2400">
                <a:solidFill>
                  <a:schemeClr val="tx1"/>
                </a:solidFill>
                <a:latin typeface="Arial" panose="020B0604020202020204" pitchFamily="34" charset="0"/>
                <a:ea typeface="MS PGothic" panose="020B0600070205080204" pitchFamily="34" charset="-128"/>
              </a:defRPr>
            </a:lvl5pPr>
            <a:lvl6pPr marL="2555875" indent="-231775"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13075" indent="-231775"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70275" indent="-231775"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7475" indent="-231775"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34DEE1F-0B6A-4965-AB40-D7EF6DAB494A}" type="slidenum">
              <a:rPr lang="en-US" altLang="en-US" sz="1200" smtClean="0">
                <a:latin typeface="Calibri" panose="020F0502020204030204" pitchFamily="34" charset="0"/>
              </a:rPr>
              <a:pPr/>
              <a:t>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99191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4383A7-12F7-4EF3-935C-E68AE671674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64791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383A7-12F7-4EF3-935C-E68AE671674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37413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383A7-12F7-4EF3-935C-E68AE671674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1002885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1">
    <p:spTree>
      <p:nvGrpSpPr>
        <p:cNvPr id="1" name=""/>
        <p:cNvGrpSpPr/>
        <p:nvPr/>
      </p:nvGrpSpPr>
      <p:grpSpPr>
        <a:xfrm>
          <a:off x="0" y="0"/>
          <a:ext cx="0" cy="0"/>
          <a:chOff x="0" y="0"/>
          <a:chExt cx="0" cy="0"/>
        </a:xfrm>
      </p:grpSpPr>
      <p:pic>
        <p:nvPicPr>
          <p:cNvPr id="5" name="Picture 1" descr="main-mall.fix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43933" y="1509184"/>
            <a:ext cx="8163984" cy="3647016"/>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dirty="0"/>
          </a:p>
        </p:txBody>
      </p:sp>
      <p:sp>
        <p:nvSpPr>
          <p:cNvPr id="10" name="Rectangle 9"/>
          <p:cNvSpPr/>
          <p:nvPr userDrawn="1"/>
        </p:nvSpPr>
        <p:spPr>
          <a:xfrm>
            <a:off x="10991851" y="1509185"/>
            <a:ext cx="1200149" cy="1509183"/>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dirty="0"/>
          </a:p>
        </p:txBody>
      </p:sp>
      <p:pic>
        <p:nvPicPr>
          <p:cNvPr id="11"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51685" y="1919817"/>
            <a:ext cx="484716" cy="6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487450" y="1776862"/>
            <a:ext cx="7240501" cy="2430781"/>
          </a:xfrm>
          <a:prstGeom prst="rect">
            <a:avLst/>
          </a:prstGeom>
        </p:spPr>
        <p:txBody>
          <a:bodyPr vert="horz" lIns="0" tIns="0" rIns="0" bIns="0" anchor="t" anchorCtr="0"/>
          <a:lstStyle>
            <a:lvl1pPr marL="0" indent="0">
              <a:lnSpc>
                <a:spcPts val="5067"/>
              </a:lnSpc>
              <a:spcBef>
                <a:spcPts val="0"/>
              </a:spcBef>
              <a:buNone/>
              <a:defRPr sz="4800" b="0" i="0" kern="0" cap="all" spc="200" baseline="0">
                <a:solidFill>
                  <a:schemeClr val="tx1"/>
                </a:solidFill>
                <a:latin typeface="Whitney Bold"/>
                <a:cs typeface="Whitney Bold"/>
              </a:defRPr>
            </a:lvl1pPr>
          </a:lstStyle>
          <a:p>
            <a:pPr lvl="0"/>
            <a:r>
              <a:rPr lang="en-CA" dirty="0"/>
              <a:t>Click to edit Master text styles</a:t>
            </a:r>
          </a:p>
        </p:txBody>
      </p:sp>
      <p:sp>
        <p:nvSpPr>
          <p:cNvPr id="8" name="Text Placeholder 14"/>
          <p:cNvSpPr>
            <a:spLocks noGrp="1"/>
          </p:cNvSpPr>
          <p:nvPr>
            <p:ph type="body" sz="quarter" idx="12"/>
          </p:nvPr>
        </p:nvSpPr>
        <p:spPr>
          <a:xfrm>
            <a:off x="487681" y="4005064"/>
            <a:ext cx="7240271" cy="428525"/>
          </a:xfrm>
          <a:prstGeom prst="rect">
            <a:avLst/>
          </a:prstGeom>
        </p:spPr>
        <p:txBody>
          <a:bodyPr vert="horz" lIns="0" tIns="0" rIns="0" bIns="0"/>
          <a:lstStyle>
            <a:lvl1pPr marL="0" indent="0">
              <a:buNone/>
              <a:defRPr sz="2400" b="0" i="0" kern="0" spc="40" baseline="0">
                <a:solidFill>
                  <a:schemeClr val="tx1"/>
                </a:solidFill>
                <a:latin typeface="Whitney Book"/>
                <a:cs typeface="Whitney Book"/>
              </a:defRPr>
            </a:lvl1pPr>
            <a:lvl2pPr>
              <a:defRPr sz="1200" b="0" i="0">
                <a:latin typeface="Whitney Book"/>
                <a:cs typeface="Whitney Book"/>
              </a:defRPr>
            </a:lvl2pPr>
            <a:lvl3pPr>
              <a:defRPr sz="1200" b="0" i="0">
                <a:latin typeface="Whitney Book"/>
                <a:cs typeface="Whitney Book"/>
              </a:defRPr>
            </a:lvl3pPr>
            <a:lvl4pPr>
              <a:defRPr sz="1200" b="0" i="0">
                <a:latin typeface="Whitney Book"/>
                <a:cs typeface="Whitney Book"/>
              </a:defRPr>
            </a:lvl4pPr>
            <a:lvl5pPr>
              <a:defRPr sz="1200" b="0" i="0">
                <a:latin typeface="Whitney Book"/>
                <a:cs typeface="Whitney Book"/>
              </a:defRPr>
            </a:lvl5pPr>
          </a:lstStyle>
          <a:p>
            <a:pPr lvl="0"/>
            <a:r>
              <a:rPr lang="en-CA" dirty="0"/>
              <a:t>Click to edit Master text styles</a:t>
            </a:r>
          </a:p>
        </p:txBody>
      </p:sp>
      <p:sp>
        <p:nvSpPr>
          <p:cNvPr id="9" name="Text Placeholder 14"/>
          <p:cNvSpPr>
            <a:spLocks noGrp="1"/>
          </p:cNvSpPr>
          <p:nvPr>
            <p:ph type="body" sz="quarter" idx="13"/>
          </p:nvPr>
        </p:nvSpPr>
        <p:spPr>
          <a:xfrm>
            <a:off x="487681" y="4677139"/>
            <a:ext cx="7240271" cy="428525"/>
          </a:xfrm>
          <a:prstGeom prst="rect">
            <a:avLst/>
          </a:prstGeom>
        </p:spPr>
        <p:txBody>
          <a:bodyPr vert="horz" lIns="0" tIns="0" rIns="0" bIns="0"/>
          <a:lstStyle>
            <a:lvl1pPr marL="0" indent="0">
              <a:buNone/>
              <a:defRPr sz="1200" b="0" i="0" kern="0" cap="all" spc="200" normalizeH="0" baseline="0">
                <a:solidFill>
                  <a:srgbClr val="0C2344"/>
                </a:solidFill>
                <a:latin typeface="Whitney Bold"/>
                <a:cs typeface="Whitney Bold"/>
              </a:defRPr>
            </a:lvl1pPr>
            <a:lvl2pPr>
              <a:defRPr sz="1200" b="0" i="0">
                <a:latin typeface="Whitney Book"/>
                <a:cs typeface="Whitney Book"/>
              </a:defRPr>
            </a:lvl2pPr>
            <a:lvl3pPr>
              <a:defRPr sz="1200" b="0" i="0">
                <a:latin typeface="Whitney Book"/>
                <a:cs typeface="Whitney Book"/>
              </a:defRPr>
            </a:lvl3pPr>
            <a:lvl4pPr>
              <a:defRPr sz="1200" b="0" i="0">
                <a:latin typeface="Whitney Book"/>
                <a:cs typeface="Whitney Book"/>
              </a:defRPr>
            </a:lvl4pPr>
            <a:lvl5pPr>
              <a:defRPr sz="12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428909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383A7-12F7-4EF3-935C-E68AE671674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176079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4383A7-12F7-4EF3-935C-E68AE671674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283506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4383A7-12F7-4EF3-935C-E68AE671674E}"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7491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4383A7-12F7-4EF3-935C-E68AE671674E}"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74604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4383A7-12F7-4EF3-935C-E68AE671674E}"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286003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383A7-12F7-4EF3-935C-E68AE671674E}"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121887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4383A7-12F7-4EF3-935C-E68AE671674E}"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72199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4383A7-12F7-4EF3-935C-E68AE671674E}"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6FCE9-7CA9-459E-A7CE-480847D1D23F}" type="slidenum">
              <a:rPr lang="en-US" smtClean="0"/>
              <a:t>‹#›</a:t>
            </a:fld>
            <a:endParaRPr lang="en-US"/>
          </a:p>
        </p:txBody>
      </p:sp>
    </p:spTree>
    <p:extLst>
      <p:ext uri="{BB962C8B-B14F-4D97-AF65-F5344CB8AC3E}">
        <p14:creationId xmlns:p14="http://schemas.microsoft.com/office/powerpoint/2010/main" val="35726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383A7-12F7-4EF3-935C-E68AE671674E}"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6FCE9-7CA9-459E-A7CE-480847D1D23F}" type="slidenum">
              <a:rPr lang="en-US" smtClean="0"/>
              <a:t>‹#›</a:t>
            </a:fld>
            <a:endParaRPr lang="en-US"/>
          </a:p>
        </p:txBody>
      </p:sp>
    </p:spTree>
    <p:extLst>
      <p:ext uri="{BB962C8B-B14F-4D97-AF65-F5344CB8AC3E}">
        <p14:creationId xmlns:p14="http://schemas.microsoft.com/office/powerpoint/2010/main" val="357744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78.png"/><Relationship Id="rId2" Type="http://schemas.openxmlformats.org/officeDocument/2006/relationships/image" Target="../media/image73.emf"/><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emf"/><Relationship Id="rId4" Type="http://schemas.openxmlformats.org/officeDocument/2006/relationships/image" Target="../media/image75.emf"/></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9.jpeg"/><Relationship Id="rId7" Type="http://schemas.openxmlformats.org/officeDocument/2006/relationships/image" Target="../media/image22.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images.google.com/imgres?imgurl=http://landau.nbwnr.com/landau.gif&amp;imgrefurl=http://landau.nbwnr.com/Landau.htm&amp;usg=__Gmxr8MNS7ZzrkvwFf_R9H94OtbI=&amp;h=198&amp;w=140&amp;sz=12&amp;hl=en&amp;start=10&amp;um=1&amp;itbs=1&amp;tbnid=nNsOqV_qJ2jr8M:&amp;tbnh=104&amp;tbnw=74&amp;prev=/images?q=lev+landau+nobel+prize&amp;um=1&amp;hl=en&amp;rls=com.microsoft:en-us&amp;tbs=isch:1"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gi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1.bin"/><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4218" y="1775885"/>
            <a:ext cx="7679660" cy="3361803"/>
          </a:xfrm>
        </p:spPr>
        <p:txBody>
          <a:bodyPr>
            <a:normAutofit fontScale="25000" lnSpcReduction="20000"/>
          </a:bodyPr>
          <a:lstStyle/>
          <a:p>
            <a:pPr>
              <a:lnSpc>
                <a:spcPct val="120000"/>
              </a:lnSpc>
              <a:defRPr/>
            </a:pPr>
            <a:r>
              <a:rPr lang="en-US" sz="12800" b="1" spc="133" dirty="0" smtClean="0">
                <a:latin typeface="+mn-lt"/>
                <a:ea typeface="ＭＳ Ｐゴシック" charset="-128"/>
              </a:rPr>
              <a:t>Alternatives to Ordered phases </a:t>
            </a:r>
          </a:p>
          <a:p>
            <a:pPr>
              <a:lnSpc>
                <a:spcPct val="120000"/>
              </a:lnSpc>
              <a:defRPr/>
            </a:pPr>
            <a:r>
              <a:rPr lang="en-US" sz="12800" b="1" spc="133" dirty="0" smtClean="0">
                <a:latin typeface="+mn-lt"/>
                <a:ea typeface="ＭＳ Ｐゴシック" charset="-128"/>
              </a:rPr>
              <a:t>At Zero temperature  </a:t>
            </a:r>
            <a:endParaRPr lang="en-US" sz="12800" b="1" spc="133" dirty="0" smtClean="0">
              <a:latin typeface="+mn-lt"/>
              <a:ea typeface="ＭＳ Ｐゴシック" charset="-128"/>
            </a:endParaRPr>
          </a:p>
          <a:p>
            <a:pPr>
              <a:lnSpc>
                <a:spcPct val="120000"/>
              </a:lnSpc>
              <a:defRPr/>
            </a:pPr>
            <a:endParaRPr lang="en-US" sz="12800" b="1" spc="133" dirty="0">
              <a:latin typeface="+mn-lt"/>
              <a:ea typeface="ＭＳ Ｐゴシック" charset="-128"/>
            </a:endParaRPr>
          </a:p>
          <a:p>
            <a:pPr>
              <a:lnSpc>
                <a:spcPct val="120000"/>
              </a:lnSpc>
              <a:defRPr/>
            </a:pPr>
            <a:r>
              <a:rPr lang="en-US" sz="8000" b="1" spc="133" dirty="0" smtClean="0">
                <a:ea typeface="ＭＳ Ｐゴシック" charset="-128"/>
              </a:rPr>
              <a:t>Meigan </a:t>
            </a:r>
            <a:r>
              <a:rPr lang="en-US" sz="8000" b="1" spc="133" dirty="0" smtClean="0">
                <a:ea typeface="ＭＳ Ｐゴシック" charset="-128"/>
              </a:rPr>
              <a:t>Aronson</a:t>
            </a:r>
          </a:p>
          <a:p>
            <a:pPr>
              <a:defRPr/>
            </a:pPr>
            <a:endParaRPr lang="en-US" sz="8000" b="1" spc="133" dirty="0" smtClean="0">
              <a:ea typeface="ＭＳ Ｐゴシック" charset="-128"/>
            </a:endParaRPr>
          </a:p>
          <a:p>
            <a:pPr>
              <a:lnSpc>
                <a:spcPct val="120000"/>
              </a:lnSpc>
              <a:defRPr/>
            </a:pPr>
            <a:r>
              <a:rPr lang="en-US" sz="6400" b="1" spc="133" dirty="0" smtClean="0">
                <a:ea typeface="ＭＳ Ｐゴシック" charset="-128"/>
              </a:rPr>
              <a:t>Stewart </a:t>
            </a:r>
            <a:r>
              <a:rPr lang="en-US" sz="6400" b="1" spc="133" dirty="0" err="1" smtClean="0">
                <a:ea typeface="ＭＳ Ｐゴシック" charset="-128"/>
              </a:rPr>
              <a:t>Blusson</a:t>
            </a:r>
            <a:r>
              <a:rPr lang="en-US" sz="6400" b="1" spc="133" dirty="0" smtClean="0">
                <a:ea typeface="ＭＳ Ｐゴシック" charset="-128"/>
              </a:rPr>
              <a:t> Quantum Matter Institute</a:t>
            </a:r>
          </a:p>
          <a:p>
            <a:pPr>
              <a:lnSpc>
                <a:spcPct val="120000"/>
              </a:lnSpc>
              <a:defRPr/>
            </a:pPr>
            <a:r>
              <a:rPr lang="en-US" sz="6400" b="1" spc="133" dirty="0" smtClean="0">
                <a:ea typeface="ＭＳ Ｐゴシック" charset="-128"/>
              </a:rPr>
              <a:t>Department of Physics and </a:t>
            </a:r>
            <a:r>
              <a:rPr lang="en-US" sz="6400" b="1" spc="133" dirty="0" err="1" smtClean="0">
                <a:ea typeface="ＭＳ Ｐゴシック" charset="-128"/>
              </a:rPr>
              <a:t>AStronomy</a:t>
            </a:r>
            <a:r>
              <a:rPr lang="en-US" sz="6400" b="1" spc="133" dirty="0" smtClean="0">
                <a:ea typeface="ＭＳ Ｐゴシック" charset="-128"/>
              </a:rPr>
              <a:t> </a:t>
            </a:r>
          </a:p>
          <a:p>
            <a:pPr>
              <a:lnSpc>
                <a:spcPct val="120000"/>
              </a:lnSpc>
              <a:defRPr/>
            </a:pPr>
            <a:r>
              <a:rPr lang="en-US" sz="6400" b="1" spc="133" dirty="0" smtClean="0">
                <a:ea typeface="ＭＳ Ｐゴシック" charset="-128"/>
              </a:rPr>
              <a:t>University of British </a:t>
            </a:r>
            <a:r>
              <a:rPr lang="en-US" sz="6400" b="1" spc="133" dirty="0" err="1" smtClean="0">
                <a:ea typeface="ＭＳ Ｐゴシック" charset="-128"/>
              </a:rPr>
              <a:t>COlumbia</a:t>
            </a:r>
            <a:endParaRPr lang="en-US" sz="6400" b="1" spc="133" dirty="0">
              <a:ea typeface="ＭＳ Ｐゴシック" charset="-128"/>
            </a:endParaRPr>
          </a:p>
        </p:txBody>
      </p:sp>
    </p:spTree>
    <p:extLst>
      <p:ext uri="{BB962C8B-B14F-4D97-AF65-F5344CB8AC3E}">
        <p14:creationId xmlns:p14="http://schemas.microsoft.com/office/powerpoint/2010/main" val="3570049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19" y="89338"/>
            <a:ext cx="12192000" cy="584775"/>
          </a:xfrm>
          <a:prstGeom prst="rect">
            <a:avLst/>
          </a:prstGeom>
          <a:noFill/>
        </p:spPr>
        <p:txBody>
          <a:bodyPr wrap="square" rtlCol="0">
            <a:spAutoFit/>
          </a:bodyPr>
          <a:lstStyle/>
          <a:p>
            <a:r>
              <a:rPr lang="en-US" sz="3200" b="1" dirty="0" smtClean="0"/>
              <a:t>A </a:t>
            </a:r>
            <a:r>
              <a:rPr lang="en-US" sz="3200" b="1" dirty="0" smtClean="0"/>
              <a:t>Quantum </a:t>
            </a:r>
            <a:r>
              <a:rPr lang="en-US" sz="3200" b="1" dirty="0" smtClean="0"/>
              <a:t>Spin </a:t>
            </a:r>
            <a:r>
              <a:rPr lang="en-US" sz="3200" b="1" dirty="0" smtClean="0"/>
              <a:t>Liquid Near A QCP?</a:t>
            </a:r>
            <a:endParaRPr lang="en-US" sz="3200" b="1" dirty="0"/>
          </a:p>
        </p:txBody>
      </p:sp>
      <p:sp>
        <p:nvSpPr>
          <p:cNvPr id="7" name="TextBox 6"/>
          <p:cNvSpPr txBox="1"/>
          <p:nvPr/>
        </p:nvSpPr>
        <p:spPr>
          <a:xfrm>
            <a:off x="120964" y="908315"/>
            <a:ext cx="11939294" cy="5632311"/>
          </a:xfrm>
          <a:prstGeom prst="rect">
            <a:avLst/>
          </a:prstGeom>
          <a:noFill/>
        </p:spPr>
        <p:txBody>
          <a:bodyPr wrap="none" rtlCol="0">
            <a:spAutoFit/>
          </a:bodyPr>
          <a:lstStyle/>
          <a:p>
            <a:pPr marL="285750" indent="-285750">
              <a:buFont typeface="Arial" panose="020B0604020202020204" pitchFamily="34" charset="0"/>
              <a:buChar char="•"/>
            </a:pPr>
            <a:r>
              <a:rPr lang="en-US" dirty="0" smtClean="0"/>
              <a:t>A Quantum Spin Liquid is a system with magnetic moments where </a:t>
            </a:r>
          </a:p>
          <a:p>
            <a:r>
              <a:rPr lang="en-US" dirty="0" smtClean="0"/>
              <a:t>there are no broken symmetries. </a:t>
            </a:r>
          </a:p>
          <a:p>
            <a:endParaRPr lang="en-US" dirty="0"/>
          </a:p>
          <a:p>
            <a:pPr marL="285750" indent="-285750">
              <a:buFont typeface="Arial" panose="020B0604020202020204" pitchFamily="34" charset="0"/>
              <a:buChar char="•"/>
            </a:pPr>
            <a:r>
              <a:rPr lang="en-US" dirty="0" smtClean="0"/>
              <a:t>It is a new state of matter found as T→0.</a:t>
            </a:r>
          </a:p>
          <a:p>
            <a:r>
              <a:rPr lang="en-US" dirty="0" smtClean="0"/>
              <a:t> </a:t>
            </a:r>
          </a:p>
          <a:p>
            <a:r>
              <a:rPr lang="en-US" dirty="0" smtClean="0"/>
              <a:t>	-The moments do not break translational symmetries, like a liquid.</a:t>
            </a:r>
          </a:p>
          <a:p>
            <a:r>
              <a:rPr lang="en-US" dirty="0"/>
              <a:t>	</a:t>
            </a:r>
            <a:r>
              <a:rPr lang="en-US" dirty="0" smtClean="0"/>
              <a:t>-There is no magnetic order, which is suppressed by quantum fluctuations. </a:t>
            </a:r>
          </a:p>
          <a:p>
            <a:r>
              <a:rPr lang="en-US" dirty="0" smtClean="0"/>
              <a:t>	-It is not a paramagnet.  Interactions lead to long-ranged entanglement of the wave functions.</a:t>
            </a:r>
          </a:p>
          <a:p>
            <a:endParaRPr lang="en-US" dirty="0" smtClean="0"/>
          </a:p>
          <a:p>
            <a:pPr marL="285750" indent="-285750">
              <a:buFont typeface="Arial" panose="020B0604020202020204" pitchFamily="34" charset="0"/>
              <a:buChar char="•"/>
            </a:pPr>
            <a:r>
              <a:rPr lang="en-US" dirty="0" smtClean="0"/>
              <a:t>The low energy properties of a Quantum Spin Liquid are related to effects such as:</a:t>
            </a:r>
          </a:p>
          <a:p>
            <a:r>
              <a:rPr lang="en-US" dirty="0" smtClean="0"/>
              <a:t>	-Quantum fluctuations</a:t>
            </a:r>
          </a:p>
          <a:p>
            <a:r>
              <a:rPr lang="en-US" dirty="0" smtClean="0"/>
              <a:t>	-Quantum entanglement</a:t>
            </a:r>
          </a:p>
          <a:p>
            <a:r>
              <a:rPr lang="en-US" dirty="0" smtClean="0"/>
              <a:t>	-Quantum coherence</a:t>
            </a:r>
          </a:p>
          <a:p>
            <a:r>
              <a:rPr lang="en-US" dirty="0" smtClean="0"/>
              <a:t>	-The topology of the quantum wave function. </a:t>
            </a:r>
          </a:p>
          <a:p>
            <a:r>
              <a:rPr lang="en-US" dirty="0"/>
              <a:t>	</a:t>
            </a:r>
            <a:endParaRPr lang="en-US" dirty="0" smtClean="0"/>
          </a:p>
          <a:p>
            <a:pPr marL="285750" indent="-285750">
              <a:buFont typeface="Arial" panose="020B0604020202020204" pitchFamily="34" charset="0"/>
              <a:buChar char="•"/>
            </a:pPr>
            <a:r>
              <a:rPr lang="en-US" dirty="0" smtClean="0"/>
              <a:t>The signature properties of a Quantum Spin Liquid are not fully known, but they include:</a:t>
            </a:r>
            <a:endParaRPr lang="en-US" dirty="0"/>
          </a:p>
          <a:p>
            <a:r>
              <a:rPr lang="en-US" dirty="0" smtClean="0"/>
              <a:t>	-Nonlocal and topological excitations.</a:t>
            </a:r>
          </a:p>
          <a:p>
            <a:r>
              <a:rPr lang="en-US" dirty="0" smtClean="0"/>
              <a:t>	-Fractionalized excitations.</a:t>
            </a:r>
          </a:p>
          <a:p>
            <a:endParaRPr lang="en-US" dirty="0" smtClean="0"/>
          </a:p>
          <a:p>
            <a:pPr marL="285750" indent="-285750">
              <a:buFont typeface="Arial" panose="020B0604020202020204" pitchFamily="34" charset="0"/>
              <a:buChar char="•"/>
            </a:pPr>
            <a:r>
              <a:rPr lang="en-US" dirty="0" smtClean="0"/>
              <a:t>QSL ground states may be topologically protected, suggesting possible role as qubits in quantum information applications.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75" y="135745"/>
            <a:ext cx="4725783" cy="2131630"/>
          </a:xfrm>
          <a:prstGeom prst="rect">
            <a:avLst/>
          </a:prstGeom>
        </p:spPr>
      </p:pic>
    </p:spTree>
    <p:extLst>
      <p:ext uri="{BB962C8B-B14F-4D97-AF65-F5344CB8AC3E}">
        <p14:creationId xmlns:p14="http://schemas.microsoft.com/office/powerpoint/2010/main" val="2814252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8919" y="783892"/>
            <a:ext cx="5071745" cy="27712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28500" cy="584775"/>
          </a:xfrm>
          <a:prstGeom prst="rect">
            <a:avLst/>
          </a:prstGeom>
        </p:spPr>
        <p:txBody>
          <a:bodyPr wrap="square">
            <a:spAutoFit/>
          </a:bodyPr>
          <a:lstStyle/>
          <a:p>
            <a:r>
              <a:rPr lang="en-US" sz="3200" b="1" dirty="0" smtClean="0"/>
              <a:t>How to </a:t>
            </a:r>
            <a:r>
              <a:rPr lang="en-US" sz="3200" b="1" dirty="0" smtClean="0"/>
              <a:t>Discover a </a:t>
            </a:r>
            <a:r>
              <a:rPr lang="en-US" sz="3200" b="1" dirty="0" smtClean="0"/>
              <a:t>Quantum </a:t>
            </a:r>
            <a:r>
              <a:rPr lang="en-US" sz="3200" b="1" dirty="0"/>
              <a:t>Spin </a:t>
            </a:r>
            <a:r>
              <a:rPr lang="en-US" sz="3200" b="1" dirty="0" smtClean="0"/>
              <a:t>Liquid?</a:t>
            </a:r>
            <a:endParaRPr lang="en-US" sz="3200" b="1" dirty="0"/>
          </a:p>
        </p:txBody>
      </p:sp>
      <p:sp>
        <p:nvSpPr>
          <p:cNvPr id="37" name="TextBox 36"/>
          <p:cNvSpPr txBox="1"/>
          <p:nvPr/>
        </p:nvSpPr>
        <p:spPr>
          <a:xfrm>
            <a:off x="71755" y="4729331"/>
            <a:ext cx="1198499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Accessing a Quantum Critical Point </a:t>
            </a:r>
            <a:r>
              <a:rPr lang="en-US" dirty="0" smtClean="0">
                <a:latin typeface="Symbol" panose="05050102010706020507" pitchFamily="18" charset="2"/>
              </a:rPr>
              <a:t>G</a:t>
            </a:r>
            <a:r>
              <a:rPr lang="en-US" baseline="-25000" dirty="0" smtClean="0"/>
              <a:t>QCP</a:t>
            </a:r>
            <a:r>
              <a:rPr lang="en-US" dirty="0" smtClean="0"/>
              <a:t> (T</a:t>
            </a:r>
            <a:r>
              <a:rPr lang="en-US" baseline="-25000" dirty="0" smtClean="0"/>
              <a:t>N</a:t>
            </a:r>
            <a:r>
              <a:rPr lang="en-US" dirty="0" smtClean="0"/>
              <a:t>=0):  Approaches for maximizing quantum fluctuations to disrupt order.</a:t>
            </a:r>
            <a:endParaRPr lang="en-US" dirty="0"/>
          </a:p>
          <a:p>
            <a:r>
              <a:rPr lang="en-US" dirty="0" smtClean="0"/>
              <a:t>	-Low </a:t>
            </a:r>
            <a:r>
              <a:rPr lang="en-US" dirty="0" smtClean="0"/>
              <a:t>Dimensionality</a:t>
            </a:r>
          </a:p>
          <a:p>
            <a:r>
              <a:rPr lang="en-US" dirty="0" smtClean="0"/>
              <a:t>	-Frustrated </a:t>
            </a:r>
            <a:r>
              <a:rPr lang="en-US" dirty="0" smtClean="0"/>
              <a:t>or Competing Interactions </a:t>
            </a:r>
          </a:p>
          <a:p>
            <a:r>
              <a:rPr lang="en-US" dirty="0" smtClean="0"/>
              <a:t>	-Singlet Formation (dimerization)</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metals, reducing the strength of correlations can destabilize magnetic moments (Kondo effect, Mott transition), weakening magnetic order. </a:t>
            </a:r>
          </a:p>
          <a:p>
            <a:endParaRPr lang="en-US" dirty="0"/>
          </a:p>
        </p:txBody>
      </p:sp>
      <p:grpSp>
        <p:nvGrpSpPr>
          <p:cNvPr id="7" name="Group 6"/>
          <p:cNvGrpSpPr/>
          <p:nvPr/>
        </p:nvGrpSpPr>
        <p:grpSpPr>
          <a:xfrm>
            <a:off x="531133" y="856797"/>
            <a:ext cx="4702380" cy="3126961"/>
            <a:chOff x="-148957" y="706784"/>
            <a:chExt cx="4702380" cy="3126961"/>
          </a:xfrm>
        </p:grpSpPr>
        <p:grpSp>
          <p:nvGrpSpPr>
            <p:cNvPr id="35" name="Group 34"/>
            <p:cNvGrpSpPr/>
            <p:nvPr/>
          </p:nvGrpSpPr>
          <p:grpSpPr>
            <a:xfrm>
              <a:off x="-148957" y="1149585"/>
              <a:ext cx="4702380" cy="2684160"/>
              <a:chOff x="-442913" y="2804608"/>
              <a:chExt cx="4702380" cy="2684160"/>
            </a:xfrm>
          </p:grpSpPr>
          <p:sp>
            <p:nvSpPr>
              <p:cNvPr id="27" name="Arc 26"/>
              <p:cNvSpPr/>
              <p:nvPr/>
            </p:nvSpPr>
            <p:spPr>
              <a:xfrm>
                <a:off x="-442913" y="3501191"/>
                <a:ext cx="2193925" cy="1987577"/>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p:nvGrpSpPr>
            <p:grpSpPr>
              <a:xfrm>
                <a:off x="218910" y="2804608"/>
                <a:ext cx="4040557" cy="2103636"/>
                <a:chOff x="2168360" y="2316478"/>
                <a:chExt cx="4040557" cy="2103636"/>
              </a:xfrm>
            </p:grpSpPr>
            <p:cxnSp>
              <p:nvCxnSpPr>
                <p:cNvPr id="24" name="Straight Arrow Connector 23"/>
                <p:cNvCxnSpPr/>
                <p:nvPr/>
              </p:nvCxnSpPr>
              <p:spPr>
                <a:xfrm flipV="1">
                  <a:off x="2603500" y="2485984"/>
                  <a:ext cx="12700" cy="15462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603500" y="4006850"/>
                  <a:ext cx="22479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97200" y="2724741"/>
                  <a:ext cx="468398" cy="461665"/>
                </a:xfrm>
                <a:prstGeom prst="rect">
                  <a:avLst/>
                </a:prstGeom>
                <a:noFill/>
              </p:spPr>
              <p:txBody>
                <a:bodyPr wrap="none" rtlCol="0">
                  <a:spAutoFit/>
                </a:bodyPr>
                <a:lstStyle/>
                <a:p>
                  <a:r>
                    <a:rPr lang="en-US" sz="2400" dirty="0" smtClean="0"/>
                    <a:t>T</a:t>
                  </a:r>
                  <a:r>
                    <a:rPr lang="en-US" sz="2400" baseline="-25000" dirty="0" smtClean="0"/>
                    <a:t>N</a:t>
                  </a:r>
                  <a:endParaRPr lang="en-US" sz="2400" baseline="-25000" dirty="0"/>
                </a:p>
              </p:txBody>
            </p:sp>
            <p:sp>
              <p:nvSpPr>
                <p:cNvPr id="30" name="TextBox 29"/>
                <p:cNvSpPr txBox="1"/>
                <p:nvPr/>
              </p:nvSpPr>
              <p:spPr>
                <a:xfrm>
                  <a:off x="2168360" y="2316478"/>
                  <a:ext cx="335348" cy="461665"/>
                </a:xfrm>
                <a:prstGeom prst="rect">
                  <a:avLst/>
                </a:prstGeom>
                <a:noFill/>
              </p:spPr>
              <p:txBody>
                <a:bodyPr wrap="none" rtlCol="0">
                  <a:spAutoFit/>
                </a:bodyPr>
                <a:lstStyle/>
                <a:p>
                  <a:r>
                    <a:rPr lang="en-US" sz="2400" dirty="0" smtClean="0"/>
                    <a:t>T</a:t>
                  </a:r>
                  <a:endParaRPr lang="en-US" sz="2400" dirty="0"/>
                </a:p>
              </p:txBody>
            </p:sp>
            <p:sp>
              <p:nvSpPr>
                <p:cNvPr id="31" name="TextBox 30"/>
                <p:cNvSpPr txBox="1"/>
                <p:nvPr/>
              </p:nvSpPr>
              <p:spPr>
                <a:xfrm>
                  <a:off x="4940300" y="3801416"/>
                  <a:ext cx="1268617" cy="461665"/>
                </a:xfrm>
                <a:prstGeom prst="rect">
                  <a:avLst/>
                </a:prstGeom>
                <a:noFill/>
              </p:spPr>
              <p:txBody>
                <a:bodyPr wrap="none" rtlCol="0">
                  <a:spAutoFit/>
                </a:bodyPr>
                <a:lstStyle/>
                <a:p>
                  <a:r>
                    <a:rPr lang="en-US" sz="2400" dirty="0" smtClean="0">
                      <a:latin typeface="Symbol" panose="05050102010706020507" pitchFamily="18" charset="2"/>
                    </a:rPr>
                    <a:t>G</a:t>
                  </a:r>
                  <a:r>
                    <a:rPr lang="en-US" sz="2400" dirty="0" smtClean="0"/>
                    <a:t> (</a:t>
                  </a:r>
                  <a:r>
                    <a:rPr lang="en-US" sz="2400" dirty="0" err="1" smtClean="0"/>
                    <a:t>x,P,B</a:t>
                  </a:r>
                  <a:r>
                    <a:rPr lang="en-US" sz="2400" dirty="0" smtClean="0"/>
                    <a:t>) </a:t>
                  </a:r>
                  <a:endParaRPr lang="en-US" sz="2400" dirty="0"/>
                </a:p>
              </p:txBody>
            </p:sp>
            <p:sp>
              <p:nvSpPr>
                <p:cNvPr id="32" name="Oval 31"/>
                <p:cNvSpPr/>
                <p:nvPr/>
              </p:nvSpPr>
              <p:spPr>
                <a:xfrm>
                  <a:off x="3616325" y="3856426"/>
                  <a:ext cx="212725" cy="2285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flipH="1">
                  <a:off x="3461384" y="4050782"/>
                  <a:ext cx="633732" cy="369332"/>
                </a:xfrm>
                <a:prstGeom prst="rect">
                  <a:avLst/>
                </a:prstGeom>
                <a:noFill/>
              </p:spPr>
              <p:txBody>
                <a:bodyPr wrap="square" rtlCol="0">
                  <a:spAutoFit/>
                </a:bodyPr>
                <a:lstStyle/>
                <a:p>
                  <a:r>
                    <a:rPr lang="en-US" dirty="0" smtClean="0">
                      <a:latin typeface="Symbol" panose="05050102010706020507" pitchFamily="18" charset="2"/>
                    </a:rPr>
                    <a:t>G</a:t>
                  </a:r>
                  <a:r>
                    <a:rPr lang="en-US" baseline="-25000" dirty="0" smtClean="0"/>
                    <a:t>QCP</a:t>
                  </a:r>
                  <a:endParaRPr lang="en-US" baseline="-25000" dirty="0"/>
                </a:p>
              </p:txBody>
            </p:sp>
          </p:grpSp>
        </p:grpSp>
        <p:sp>
          <p:nvSpPr>
            <p:cNvPr id="38" name="TextBox 37"/>
            <p:cNvSpPr txBox="1"/>
            <p:nvPr/>
          </p:nvSpPr>
          <p:spPr>
            <a:xfrm>
              <a:off x="1060498" y="706784"/>
              <a:ext cx="1333507" cy="646331"/>
            </a:xfrm>
            <a:prstGeom prst="rect">
              <a:avLst/>
            </a:prstGeom>
            <a:noFill/>
          </p:spPr>
          <p:txBody>
            <a:bodyPr wrap="none" rtlCol="0">
              <a:spAutoFit/>
            </a:bodyPr>
            <a:lstStyle/>
            <a:p>
              <a:r>
                <a:rPr lang="en-US" dirty="0" smtClean="0"/>
                <a:t>Thermal</a:t>
              </a:r>
            </a:p>
            <a:p>
              <a:r>
                <a:rPr lang="en-US" dirty="0" smtClean="0"/>
                <a:t>Fluctuations</a:t>
              </a:r>
              <a:endParaRPr lang="en-US" dirty="0"/>
            </a:p>
          </p:txBody>
        </p:sp>
        <p:sp>
          <p:nvSpPr>
            <p:cNvPr id="39" name="TextBox 38"/>
            <p:cNvSpPr txBox="1"/>
            <p:nvPr/>
          </p:nvSpPr>
          <p:spPr>
            <a:xfrm>
              <a:off x="2133857" y="2126048"/>
              <a:ext cx="1333507" cy="646331"/>
            </a:xfrm>
            <a:prstGeom prst="rect">
              <a:avLst/>
            </a:prstGeom>
            <a:noFill/>
          </p:spPr>
          <p:txBody>
            <a:bodyPr wrap="none" rtlCol="0">
              <a:spAutoFit/>
            </a:bodyPr>
            <a:lstStyle/>
            <a:p>
              <a:r>
                <a:rPr lang="en-US" dirty="0" smtClean="0"/>
                <a:t>Quantum</a:t>
              </a:r>
            </a:p>
            <a:p>
              <a:r>
                <a:rPr lang="en-US" dirty="0" smtClean="0"/>
                <a:t>Fluctuations</a:t>
              </a:r>
              <a:endParaRPr lang="en-US" dirty="0"/>
            </a:p>
          </p:txBody>
        </p:sp>
      </p:grpSp>
      <p:sp>
        <p:nvSpPr>
          <p:cNvPr id="2" name="Rectangle 1"/>
          <p:cNvSpPr/>
          <p:nvPr/>
        </p:nvSpPr>
        <p:spPr>
          <a:xfrm>
            <a:off x="35877" y="3888588"/>
            <a:ext cx="12056746" cy="646331"/>
          </a:xfrm>
          <a:prstGeom prst="rect">
            <a:avLst/>
          </a:prstGeom>
        </p:spPr>
        <p:txBody>
          <a:bodyPr wrap="square">
            <a:spAutoFit/>
          </a:bodyPr>
          <a:lstStyle/>
          <a:p>
            <a:pPr marL="285750" indent="-285750">
              <a:buFont typeface="Arial" panose="020B0604020202020204" pitchFamily="34" charset="0"/>
              <a:buChar char="•"/>
            </a:pPr>
            <a:r>
              <a:rPr lang="en-US" dirty="0" smtClean="0"/>
              <a:t>Ordering </a:t>
            </a:r>
            <a:r>
              <a:rPr lang="en-US" dirty="0"/>
              <a:t>is a consequence of interactions J among  moments: </a:t>
            </a:r>
            <a:r>
              <a:rPr lang="en-US" dirty="0"/>
              <a:t> </a:t>
            </a:r>
            <a:r>
              <a:rPr lang="en-US" dirty="0" smtClean="0"/>
              <a:t> </a:t>
            </a:r>
            <a:r>
              <a:rPr lang="en-US" dirty="0" err="1"/>
              <a:t>k</a:t>
            </a:r>
            <a:r>
              <a:rPr lang="en-US" baseline="-25000" dirty="0" err="1"/>
              <a:t>B</a:t>
            </a:r>
            <a:r>
              <a:rPr lang="en-US" dirty="0" err="1"/>
              <a:t>T</a:t>
            </a:r>
            <a:r>
              <a:rPr lang="en-US" baseline="-25000" dirty="0" err="1"/>
              <a:t>C,N</a:t>
            </a:r>
            <a:r>
              <a:rPr lang="en-US" baseline="-25000" dirty="0"/>
              <a:t> </a:t>
            </a:r>
            <a:r>
              <a:rPr lang="en-US" dirty="0"/>
              <a:t>~ </a:t>
            </a:r>
            <a:r>
              <a:rPr lang="en-US" dirty="0" err="1"/>
              <a:t>zS</a:t>
            </a:r>
            <a:r>
              <a:rPr lang="en-US" dirty="0"/>
              <a:t>(S+1) |J</a:t>
            </a:r>
            <a:r>
              <a:rPr lang="en-US" dirty="0" smtClean="0"/>
              <a:t>|</a:t>
            </a:r>
            <a:endParaRPr lang="en-US" b="1" i="1" dirty="0" smtClean="0"/>
          </a:p>
          <a:p>
            <a:r>
              <a:rPr lang="en-US" b="1" i="1" dirty="0" smtClean="0"/>
              <a:t> 	If J→0, the range of temperatures where you would see QC behavior shrinks as T</a:t>
            </a:r>
            <a:r>
              <a:rPr lang="en-US" b="1" i="1" baseline="-25000" dirty="0" smtClean="0"/>
              <a:t>C</a:t>
            </a:r>
            <a:r>
              <a:rPr lang="en-US" b="1" i="1" dirty="0" smtClean="0"/>
              <a:t>→0. </a:t>
            </a:r>
            <a:endParaRPr lang="en-US" b="1" i="1" dirty="0"/>
          </a:p>
        </p:txBody>
      </p:sp>
      <p:grpSp>
        <p:nvGrpSpPr>
          <p:cNvPr id="6" name="Group 5"/>
          <p:cNvGrpSpPr/>
          <p:nvPr/>
        </p:nvGrpSpPr>
        <p:grpSpPr>
          <a:xfrm>
            <a:off x="6254750" y="790442"/>
            <a:ext cx="5106939" cy="2771268"/>
            <a:chOff x="5648727" y="648953"/>
            <a:chExt cx="5106939" cy="2771268"/>
          </a:xfrm>
        </p:grpSpPr>
        <p:sp>
          <p:nvSpPr>
            <p:cNvPr id="23" name="Rectangle 22"/>
            <p:cNvSpPr/>
            <p:nvPr/>
          </p:nvSpPr>
          <p:spPr>
            <a:xfrm>
              <a:off x="5648727" y="648953"/>
              <a:ext cx="5071745" cy="27712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810003" y="731803"/>
              <a:ext cx="4945663" cy="2598060"/>
              <a:chOff x="5810003" y="731803"/>
              <a:chExt cx="4945663" cy="2598060"/>
            </a:xfrm>
          </p:grpSpPr>
          <p:pic>
            <p:nvPicPr>
              <p:cNvPr id="20" name="Picture 19"/>
              <p:cNvPicPr>
                <a:picLocks noChangeAspect="1"/>
              </p:cNvPicPr>
              <p:nvPr/>
            </p:nvPicPr>
            <p:blipFill>
              <a:blip r:embed="rId2"/>
              <a:stretch>
                <a:fillRect/>
              </a:stretch>
            </p:blipFill>
            <p:spPr>
              <a:xfrm>
                <a:off x="6285955" y="731803"/>
                <a:ext cx="3852121" cy="2228728"/>
              </a:xfrm>
              <a:prstGeom prst="rect">
                <a:avLst/>
              </a:prstGeom>
            </p:spPr>
          </p:pic>
          <p:sp>
            <p:nvSpPr>
              <p:cNvPr id="21" name="TextBox 20"/>
              <p:cNvSpPr txBox="1"/>
              <p:nvPr/>
            </p:nvSpPr>
            <p:spPr>
              <a:xfrm>
                <a:off x="8234848" y="2960531"/>
                <a:ext cx="2520818" cy="369332"/>
              </a:xfrm>
              <a:prstGeom prst="rect">
                <a:avLst/>
              </a:prstGeom>
              <a:noFill/>
            </p:spPr>
            <p:txBody>
              <a:bodyPr wrap="none" rtlCol="0">
                <a:spAutoFit/>
              </a:bodyPr>
              <a:lstStyle/>
              <a:p>
                <a:r>
                  <a:rPr lang="en-US" dirty="0" smtClean="0"/>
                  <a:t>Paramagnet (disordered)</a:t>
                </a:r>
                <a:endParaRPr lang="en-US" dirty="0"/>
              </a:p>
            </p:txBody>
          </p:sp>
          <p:sp>
            <p:nvSpPr>
              <p:cNvPr id="22" name="TextBox 21"/>
              <p:cNvSpPr txBox="1"/>
              <p:nvPr/>
            </p:nvSpPr>
            <p:spPr>
              <a:xfrm>
                <a:off x="5810003" y="2960531"/>
                <a:ext cx="2407957" cy="369332"/>
              </a:xfrm>
              <a:prstGeom prst="rect">
                <a:avLst/>
              </a:prstGeom>
              <a:noFill/>
            </p:spPr>
            <p:txBody>
              <a:bodyPr wrap="square" rtlCol="0">
                <a:spAutoFit/>
              </a:bodyPr>
              <a:lstStyle/>
              <a:p>
                <a:r>
                  <a:rPr lang="en-US" dirty="0" err="1" smtClean="0"/>
                  <a:t>Ferromagnet</a:t>
                </a:r>
                <a:r>
                  <a:rPr lang="en-US" dirty="0" smtClean="0"/>
                  <a:t> (ordered</a:t>
                </a:r>
                <a:r>
                  <a:rPr lang="en-US" dirty="0" smtClean="0"/>
                  <a:t>)</a:t>
                </a:r>
                <a:endParaRPr lang="en-US" dirty="0"/>
              </a:p>
            </p:txBody>
          </p:sp>
        </p:grpSp>
      </p:grpSp>
    </p:spTree>
    <p:extLst>
      <p:ext uri="{BB962C8B-B14F-4D97-AF65-F5344CB8AC3E}">
        <p14:creationId xmlns:p14="http://schemas.microsoft.com/office/powerpoint/2010/main" val="1915706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1026"/>
          <p:cNvSpPr txBox="1"/>
          <p:nvPr/>
        </p:nvSpPr>
        <p:spPr>
          <a:xfrm>
            <a:off x="141919" y="4712933"/>
            <a:ext cx="9701811"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Triangular Lattice </a:t>
            </a:r>
            <a:r>
              <a:rPr lang="en-US" dirty="0" smtClean="0"/>
              <a:t>with  AF  near-neighbor interactions is inherently frustrated. </a:t>
            </a:r>
          </a:p>
          <a:p>
            <a:endParaRPr lang="en-US" dirty="0"/>
          </a:p>
          <a:p>
            <a:pPr marL="285750" indent="-285750">
              <a:buFont typeface="Arial" panose="020B0604020202020204" pitchFamily="34" charset="0"/>
              <a:buChar char="•"/>
            </a:pPr>
            <a:r>
              <a:rPr lang="en-US" dirty="0" smtClean="0"/>
              <a:t>Huge ground state degeneracy →  quantum fluctuations may be strong</a:t>
            </a:r>
          </a:p>
          <a:p>
            <a:endParaRPr lang="en-US" dirty="0"/>
          </a:p>
          <a:p>
            <a:pPr marL="285750" indent="-285750">
              <a:buFont typeface="Arial" panose="020B0604020202020204" pitchFamily="34" charset="0"/>
              <a:buChar char="•"/>
            </a:pPr>
            <a:r>
              <a:rPr lang="en-US" dirty="0" smtClean="0"/>
              <a:t>Competing exchange interactions often lead to magnetic order.   </a:t>
            </a:r>
          </a:p>
          <a:p>
            <a:endParaRPr lang="en-US" dirty="0"/>
          </a:p>
          <a:p>
            <a:pPr marL="285750" indent="-285750">
              <a:buFont typeface="Arial" panose="020B0604020202020204" pitchFamily="34" charset="0"/>
              <a:buChar char="•"/>
            </a:pPr>
            <a:r>
              <a:rPr lang="en-US" dirty="0" smtClean="0"/>
              <a:t>A need to find new candidates for QSL. </a:t>
            </a:r>
            <a:endParaRPr lang="en-US" dirty="0"/>
          </a:p>
        </p:txBody>
      </p:sp>
      <p:grpSp>
        <p:nvGrpSpPr>
          <p:cNvPr id="2" name="Group 1"/>
          <p:cNvGrpSpPr/>
          <p:nvPr/>
        </p:nvGrpSpPr>
        <p:grpSpPr>
          <a:xfrm>
            <a:off x="3595466" y="1110134"/>
            <a:ext cx="4434630" cy="2973618"/>
            <a:chOff x="529081" y="1779932"/>
            <a:chExt cx="4434630" cy="2973618"/>
          </a:xfrm>
        </p:grpSpPr>
        <p:grpSp>
          <p:nvGrpSpPr>
            <p:cNvPr id="1025" name="Group 1024"/>
            <p:cNvGrpSpPr/>
            <p:nvPr/>
          </p:nvGrpSpPr>
          <p:grpSpPr>
            <a:xfrm>
              <a:off x="529081" y="1779932"/>
              <a:ext cx="4434630" cy="2973618"/>
              <a:chOff x="442053" y="656985"/>
              <a:chExt cx="4434630" cy="2973618"/>
            </a:xfrm>
          </p:grpSpPr>
          <p:sp>
            <p:nvSpPr>
              <p:cNvPr id="7" name="Isosceles Triangle 6"/>
              <p:cNvSpPr>
                <a:spLocks noChangeAspect="1"/>
              </p:cNvSpPr>
              <p:nvPr/>
            </p:nvSpPr>
            <p:spPr>
              <a:xfrm>
                <a:off x="562433" y="931278"/>
                <a:ext cx="1131486" cy="986762"/>
              </a:xfrm>
              <a:prstGeom prst="triangle">
                <a:avLst>
                  <a:gd name="adj" fmla="val 473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a:spLocks noChangeAspect="1"/>
              </p:cNvSpPr>
              <p:nvPr/>
            </p:nvSpPr>
            <p:spPr>
              <a:xfrm>
                <a:off x="562433" y="2336609"/>
                <a:ext cx="1131486" cy="986762"/>
              </a:xfrm>
              <a:prstGeom prst="triangle">
                <a:avLst>
                  <a:gd name="adj" fmla="val 473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a:spLocks noChangeAspect="1"/>
              </p:cNvSpPr>
              <p:nvPr/>
            </p:nvSpPr>
            <p:spPr>
              <a:xfrm>
                <a:off x="2107134" y="2336609"/>
                <a:ext cx="1131486" cy="986762"/>
              </a:xfrm>
              <a:prstGeom prst="triangle">
                <a:avLst>
                  <a:gd name="adj" fmla="val 473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a:spLocks noChangeAspect="1"/>
              </p:cNvSpPr>
              <p:nvPr/>
            </p:nvSpPr>
            <p:spPr>
              <a:xfrm>
                <a:off x="3579142" y="2336609"/>
                <a:ext cx="1131486" cy="986762"/>
              </a:xfrm>
              <a:prstGeom prst="triangle">
                <a:avLst>
                  <a:gd name="adj" fmla="val 473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a:spLocks noChangeAspect="1"/>
              </p:cNvSpPr>
              <p:nvPr/>
            </p:nvSpPr>
            <p:spPr>
              <a:xfrm>
                <a:off x="3579142" y="931278"/>
                <a:ext cx="1131486" cy="986762"/>
              </a:xfrm>
              <a:prstGeom prst="triangle">
                <a:avLst>
                  <a:gd name="adj" fmla="val 473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a:spLocks noChangeAspect="1"/>
              </p:cNvSpPr>
              <p:nvPr/>
            </p:nvSpPr>
            <p:spPr>
              <a:xfrm>
                <a:off x="2107134" y="931278"/>
                <a:ext cx="1131486" cy="986762"/>
              </a:xfrm>
              <a:prstGeom prst="triangle">
                <a:avLst>
                  <a:gd name="adj" fmla="val 473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flipV="1">
                <a:off x="532490" y="1018056"/>
                <a:ext cx="510247" cy="8999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flipV="1">
                <a:off x="485375" y="923286"/>
                <a:ext cx="535691" cy="9867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85375" y="2377851"/>
                <a:ext cx="535691" cy="9867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3600000" flipV="1">
                <a:off x="2645183" y="923286"/>
                <a:ext cx="535691" cy="9867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7140000" flipV="1">
                <a:off x="3874402" y="1450724"/>
                <a:ext cx="535691" cy="9867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3600000" flipV="1">
                <a:off x="2645183" y="2377851"/>
                <a:ext cx="535691" cy="9867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7140000" flipV="1">
                <a:off x="3818156" y="2869377"/>
                <a:ext cx="535691" cy="9867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7140000" flipV="1">
                <a:off x="2340076" y="2869377"/>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7140000" flipV="1">
                <a:off x="834296" y="2869377"/>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7140000" flipV="1">
                <a:off x="2333594" y="1450724"/>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7140000" flipV="1">
                <a:off x="801533" y="1450724"/>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3600000" flipV="1">
                <a:off x="1116575" y="923286"/>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3600000" flipV="1">
                <a:off x="4115456" y="923287"/>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3600000" flipV="1">
                <a:off x="4115456" y="2377851"/>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3600000" flipV="1">
                <a:off x="1116575" y="2377851"/>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52486" y="923286"/>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3559701" y="923286"/>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559701" y="2377851"/>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052486" y="2377851"/>
                <a:ext cx="535691" cy="9867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Right Arrow 31"/>
              <p:cNvSpPr/>
              <p:nvPr/>
            </p:nvSpPr>
            <p:spPr>
              <a:xfrm rot="5400000">
                <a:off x="3751533" y="893606"/>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6200000" flipV="1">
                <a:off x="2296140" y="893606"/>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5400000">
                <a:off x="747344" y="893606"/>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6200000">
                <a:off x="3751533" y="2402043"/>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5400000" flipV="1">
                <a:off x="2296140" y="2402042"/>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16200000">
                <a:off x="747344" y="2402042"/>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5400000">
                <a:off x="205432" y="1750189"/>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5400000">
                <a:off x="1749238" y="1750189"/>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5400000">
                <a:off x="1324362" y="3166709"/>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5400000">
                <a:off x="2895596" y="3166709"/>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5400000">
                <a:off x="3220211" y="3166709"/>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rot="5400000">
                <a:off x="4376063" y="3166709"/>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16200000" flipV="1">
                <a:off x="2895596" y="1750190"/>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16200000" flipV="1">
                <a:off x="1324362" y="1750190"/>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16200000" flipV="1">
                <a:off x="3220212" y="1750190"/>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rot="16200000" flipV="1">
                <a:off x="4376063" y="1750189"/>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6200000" flipV="1">
                <a:off x="1749239" y="3166709"/>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16200000" flipV="1">
                <a:off x="205432" y="3166709"/>
                <a:ext cx="617621" cy="14437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8" name="TextBox 1027"/>
            <p:cNvSpPr txBox="1"/>
            <p:nvPr/>
          </p:nvSpPr>
          <p:spPr>
            <a:xfrm flipH="1">
              <a:off x="970377" y="2340057"/>
              <a:ext cx="248652" cy="584775"/>
            </a:xfrm>
            <a:prstGeom prst="rect">
              <a:avLst/>
            </a:prstGeom>
            <a:noFill/>
          </p:spPr>
          <p:txBody>
            <a:bodyPr wrap="square" rtlCol="0">
              <a:spAutoFit/>
            </a:bodyPr>
            <a:lstStyle/>
            <a:p>
              <a:r>
                <a:rPr lang="en-US" sz="3200" dirty="0" smtClean="0"/>
                <a:t>1</a:t>
              </a:r>
              <a:endParaRPr lang="en-US" sz="3200" dirty="0"/>
            </a:p>
          </p:txBody>
        </p:sp>
        <p:sp>
          <p:nvSpPr>
            <p:cNvPr id="1029" name="TextBox 1028"/>
            <p:cNvSpPr txBox="1"/>
            <p:nvPr/>
          </p:nvSpPr>
          <p:spPr>
            <a:xfrm>
              <a:off x="2549868" y="2381324"/>
              <a:ext cx="393056" cy="584775"/>
            </a:xfrm>
            <a:prstGeom prst="rect">
              <a:avLst/>
            </a:prstGeom>
            <a:noFill/>
          </p:spPr>
          <p:txBody>
            <a:bodyPr wrap="none" rtlCol="0">
              <a:spAutoFit/>
            </a:bodyPr>
            <a:lstStyle/>
            <a:p>
              <a:r>
                <a:rPr lang="en-US" sz="3200" dirty="0" smtClean="0"/>
                <a:t>2</a:t>
              </a:r>
              <a:endParaRPr lang="en-US" sz="3200" dirty="0"/>
            </a:p>
          </p:txBody>
        </p:sp>
        <p:sp>
          <p:nvSpPr>
            <p:cNvPr id="1030" name="TextBox 1029"/>
            <p:cNvSpPr txBox="1"/>
            <p:nvPr/>
          </p:nvSpPr>
          <p:spPr>
            <a:xfrm>
              <a:off x="4043538" y="2388249"/>
              <a:ext cx="393056" cy="584775"/>
            </a:xfrm>
            <a:prstGeom prst="rect">
              <a:avLst/>
            </a:prstGeom>
            <a:noFill/>
          </p:spPr>
          <p:txBody>
            <a:bodyPr wrap="none" rtlCol="0">
              <a:spAutoFit/>
            </a:bodyPr>
            <a:lstStyle/>
            <a:p>
              <a:r>
                <a:rPr lang="en-US" sz="3200" dirty="0" smtClean="0"/>
                <a:t>3</a:t>
              </a:r>
              <a:endParaRPr lang="en-US" sz="3200" dirty="0"/>
            </a:p>
          </p:txBody>
        </p:sp>
        <p:sp>
          <p:nvSpPr>
            <p:cNvPr id="1031" name="TextBox 1030"/>
            <p:cNvSpPr txBox="1"/>
            <p:nvPr/>
          </p:nvSpPr>
          <p:spPr>
            <a:xfrm>
              <a:off x="1042125" y="3951758"/>
              <a:ext cx="69696" cy="584775"/>
            </a:xfrm>
            <a:prstGeom prst="rect">
              <a:avLst/>
            </a:prstGeom>
            <a:noFill/>
          </p:spPr>
          <p:txBody>
            <a:bodyPr wrap="square" rtlCol="0">
              <a:spAutoFit/>
            </a:bodyPr>
            <a:lstStyle/>
            <a:p>
              <a:r>
                <a:rPr lang="en-US" sz="3200" dirty="0" smtClean="0"/>
                <a:t>4</a:t>
              </a:r>
              <a:endParaRPr lang="en-US" sz="3200" dirty="0"/>
            </a:p>
          </p:txBody>
        </p:sp>
        <p:sp>
          <p:nvSpPr>
            <p:cNvPr id="1032" name="TextBox 1031"/>
            <p:cNvSpPr txBox="1"/>
            <p:nvPr/>
          </p:nvSpPr>
          <p:spPr>
            <a:xfrm>
              <a:off x="2610724" y="3978291"/>
              <a:ext cx="45719" cy="584775"/>
            </a:xfrm>
            <a:prstGeom prst="rect">
              <a:avLst/>
            </a:prstGeom>
            <a:noFill/>
          </p:spPr>
          <p:txBody>
            <a:bodyPr wrap="square" rtlCol="0">
              <a:spAutoFit/>
            </a:bodyPr>
            <a:lstStyle/>
            <a:p>
              <a:r>
                <a:rPr lang="en-US" sz="3200" dirty="0" smtClean="0"/>
                <a:t>5</a:t>
              </a:r>
              <a:endParaRPr lang="en-US" sz="3200" dirty="0"/>
            </a:p>
          </p:txBody>
        </p:sp>
        <p:sp>
          <p:nvSpPr>
            <p:cNvPr id="1033" name="TextBox 1032"/>
            <p:cNvSpPr txBox="1"/>
            <p:nvPr/>
          </p:nvSpPr>
          <p:spPr>
            <a:xfrm>
              <a:off x="3998194" y="3970926"/>
              <a:ext cx="393056" cy="584775"/>
            </a:xfrm>
            <a:prstGeom prst="rect">
              <a:avLst/>
            </a:prstGeom>
            <a:noFill/>
          </p:spPr>
          <p:txBody>
            <a:bodyPr wrap="none" rtlCol="0">
              <a:spAutoFit/>
            </a:bodyPr>
            <a:lstStyle/>
            <a:p>
              <a:r>
                <a:rPr lang="en-US" sz="3200" dirty="0" smtClean="0"/>
                <a:t>6</a:t>
              </a:r>
              <a:endParaRPr lang="en-US" sz="3200" dirty="0"/>
            </a:p>
          </p:txBody>
        </p:sp>
      </p:grpSp>
      <p:sp>
        <p:nvSpPr>
          <p:cNvPr id="1034" name="AutoShape 4" descr="The kagome lattice is a pattern of corner-sharing triang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TextBox 99"/>
          <p:cNvSpPr txBox="1"/>
          <p:nvPr/>
        </p:nvSpPr>
        <p:spPr>
          <a:xfrm>
            <a:off x="68319" y="89338"/>
            <a:ext cx="12192000" cy="553998"/>
          </a:xfrm>
          <a:prstGeom prst="rect">
            <a:avLst/>
          </a:prstGeom>
          <a:noFill/>
        </p:spPr>
        <p:txBody>
          <a:bodyPr wrap="square" rtlCol="0">
            <a:spAutoFit/>
          </a:bodyPr>
          <a:lstStyle/>
          <a:p>
            <a:r>
              <a:rPr lang="en-US" sz="3000" b="1" dirty="0" smtClean="0"/>
              <a:t>Geometrical Frustration:  Balance of Competing Interactions</a:t>
            </a:r>
            <a:endParaRPr lang="en-US" sz="3000" b="1" dirty="0"/>
          </a:p>
        </p:txBody>
      </p:sp>
    </p:spTree>
    <p:extLst>
      <p:ext uri="{BB962C8B-B14F-4D97-AF65-F5344CB8AC3E}">
        <p14:creationId xmlns:p14="http://schemas.microsoft.com/office/powerpoint/2010/main" val="1184025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4693"/>
          <a:stretch/>
        </p:blipFill>
        <p:spPr>
          <a:xfrm>
            <a:off x="7115603" y="1147036"/>
            <a:ext cx="4577383" cy="3319456"/>
          </a:xfrm>
          <a:prstGeom prst="rect">
            <a:avLst/>
          </a:prstGeom>
        </p:spPr>
      </p:pic>
      <p:grpSp>
        <p:nvGrpSpPr>
          <p:cNvPr id="5" name="Group 4"/>
          <p:cNvGrpSpPr/>
          <p:nvPr/>
        </p:nvGrpSpPr>
        <p:grpSpPr>
          <a:xfrm>
            <a:off x="525730" y="784922"/>
            <a:ext cx="6316556" cy="5014354"/>
            <a:chOff x="5765946" y="974836"/>
            <a:chExt cx="6316556" cy="5014354"/>
          </a:xfrm>
        </p:grpSpPr>
        <p:pic>
          <p:nvPicPr>
            <p:cNvPr id="6" name="Picture 5"/>
            <p:cNvPicPr>
              <a:picLocks noChangeAspect="1"/>
            </p:cNvPicPr>
            <p:nvPr/>
          </p:nvPicPr>
          <p:blipFill>
            <a:blip r:embed="rId3"/>
            <a:stretch>
              <a:fillRect/>
            </a:stretch>
          </p:blipFill>
          <p:spPr>
            <a:xfrm>
              <a:off x="5765946" y="3209433"/>
              <a:ext cx="2234199" cy="2122489"/>
            </a:xfrm>
            <a:prstGeom prst="rect">
              <a:avLst/>
            </a:prstGeom>
          </p:spPr>
        </p:pic>
        <p:pic>
          <p:nvPicPr>
            <p:cNvPr id="7" name="Picture 6"/>
            <p:cNvPicPr>
              <a:picLocks noChangeAspect="1"/>
            </p:cNvPicPr>
            <p:nvPr/>
          </p:nvPicPr>
          <p:blipFill>
            <a:blip r:embed="rId4"/>
            <a:stretch>
              <a:fillRect/>
            </a:stretch>
          </p:blipFill>
          <p:spPr>
            <a:xfrm>
              <a:off x="6090130" y="1265980"/>
              <a:ext cx="3038475" cy="1504950"/>
            </a:xfrm>
            <a:prstGeom prst="rect">
              <a:avLst/>
            </a:prstGeom>
          </p:spPr>
        </p:pic>
        <p:pic>
          <p:nvPicPr>
            <p:cNvPr id="8" name="Picture 8" descr="File:(1+1)D Triangular Latt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3884" y="974836"/>
              <a:ext cx="3298618" cy="1661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40621" y="5619858"/>
              <a:ext cx="940642" cy="369332"/>
            </a:xfrm>
            <a:prstGeom prst="rect">
              <a:avLst/>
            </a:prstGeom>
            <a:noFill/>
          </p:spPr>
          <p:txBody>
            <a:bodyPr wrap="none" rtlCol="0">
              <a:spAutoFit/>
            </a:bodyPr>
            <a:lstStyle/>
            <a:p>
              <a:r>
                <a:rPr lang="en-US" dirty="0" smtClean="0"/>
                <a:t>Kagome</a:t>
              </a:r>
              <a:endParaRPr lang="en-US" dirty="0"/>
            </a:p>
          </p:txBody>
        </p:sp>
        <p:pic>
          <p:nvPicPr>
            <p:cNvPr id="10"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1646" y="3094841"/>
              <a:ext cx="2452334" cy="24853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724924" y="5619858"/>
              <a:ext cx="1577035" cy="369332"/>
            </a:xfrm>
            <a:prstGeom prst="rect">
              <a:avLst/>
            </a:prstGeom>
            <a:noFill/>
          </p:spPr>
          <p:txBody>
            <a:bodyPr wrap="none" rtlCol="0">
              <a:spAutoFit/>
            </a:bodyPr>
            <a:lstStyle/>
            <a:p>
              <a:r>
                <a:rPr lang="en-US" dirty="0" smtClean="0"/>
                <a:t>Hyper-Kagome</a:t>
              </a:r>
              <a:endParaRPr lang="en-US" dirty="0"/>
            </a:p>
          </p:txBody>
        </p:sp>
      </p:grpSp>
      <p:sp>
        <p:nvSpPr>
          <p:cNvPr id="12" name="TextBox 11"/>
          <p:cNvSpPr txBox="1"/>
          <p:nvPr/>
        </p:nvSpPr>
        <p:spPr>
          <a:xfrm>
            <a:off x="-34257" y="49597"/>
            <a:ext cx="12192000" cy="553998"/>
          </a:xfrm>
          <a:prstGeom prst="rect">
            <a:avLst/>
          </a:prstGeom>
          <a:noFill/>
        </p:spPr>
        <p:txBody>
          <a:bodyPr wrap="square" rtlCol="0">
            <a:spAutoFit/>
          </a:bodyPr>
          <a:lstStyle/>
          <a:p>
            <a:r>
              <a:rPr lang="en-US" sz="3000" b="1" dirty="0" smtClean="0"/>
              <a:t>A wealth of lattices with triangular motifs where frustration is importan</a:t>
            </a:r>
            <a:r>
              <a:rPr lang="en-US" sz="3000" b="1" dirty="0"/>
              <a:t>t</a:t>
            </a:r>
          </a:p>
        </p:txBody>
      </p:sp>
    </p:spTree>
    <p:extLst>
      <p:ext uri="{BB962C8B-B14F-4D97-AF65-F5344CB8AC3E}">
        <p14:creationId xmlns:p14="http://schemas.microsoft.com/office/powerpoint/2010/main" val="1660004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V="1">
            <a:off x="681451" y="6039215"/>
            <a:ext cx="10329414" cy="7070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srcRect t="3258"/>
          <a:stretch/>
        </p:blipFill>
        <p:spPr>
          <a:xfrm>
            <a:off x="1398035" y="1842767"/>
            <a:ext cx="3535751" cy="2489185"/>
          </a:xfrm>
          <a:prstGeom prst="rect">
            <a:avLst/>
          </a:prstGeom>
        </p:spPr>
      </p:pic>
      <p:sp>
        <p:nvSpPr>
          <p:cNvPr id="5" name="TextBox 4"/>
          <p:cNvSpPr txBox="1"/>
          <p:nvPr/>
        </p:nvSpPr>
        <p:spPr>
          <a:xfrm flipH="1">
            <a:off x="376627" y="824384"/>
            <a:ext cx="5190701" cy="646331"/>
          </a:xfrm>
          <a:prstGeom prst="rect">
            <a:avLst/>
          </a:prstGeom>
          <a:noFill/>
        </p:spPr>
        <p:txBody>
          <a:bodyPr wrap="square" rtlCol="0">
            <a:spAutoFit/>
          </a:bodyPr>
          <a:lstStyle/>
          <a:p>
            <a:r>
              <a:rPr lang="en-US" dirty="0" err="1" smtClean="0"/>
              <a:t>Noncollinear</a:t>
            </a:r>
            <a:r>
              <a:rPr lang="en-US" dirty="0" smtClean="0"/>
              <a:t> spins with Neel order. Broken rotational and time reversal  symmetries. </a:t>
            </a:r>
            <a:endParaRPr lang="en-US" dirty="0"/>
          </a:p>
        </p:txBody>
      </p:sp>
      <p:sp>
        <p:nvSpPr>
          <p:cNvPr id="8" name="TextBox 7"/>
          <p:cNvSpPr txBox="1"/>
          <p:nvPr/>
        </p:nvSpPr>
        <p:spPr>
          <a:xfrm flipH="1">
            <a:off x="6153212" y="824384"/>
            <a:ext cx="5190701" cy="646331"/>
          </a:xfrm>
          <a:prstGeom prst="rect">
            <a:avLst/>
          </a:prstGeom>
          <a:noFill/>
        </p:spPr>
        <p:txBody>
          <a:bodyPr wrap="square" rtlCol="0">
            <a:spAutoFit/>
          </a:bodyPr>
          <a:lstStyle/>
          <a:p>
            <a:r>
              <a:rPr lang="en-US" dirty="0" smtClean="0"/>
              <a:t>Valence Bond State.  Broken rotational symmetry, time reversal symmetry remains unbroken. </a:t>
            </a:r>
            <a:endParaRPr lang="en-US" dirty="0"/>
          </a:p>
        </p:txBody>
      </p:sp>
      <p:sp>
        <p:nvSpPr>
          <p:cNvPr id="23" name="TextBox 22"/>
          <p:cNvSpPr txBox="1"/>
          <p:nvPr/>
        </p:nvSpPr>
        <p:spPr>
          <a:xfrm>
            <a:off x="4630938" y="6488120"/>
            <a:ext cx="2312300" cy="369332"/>
          </a:xfrm>
          <a:prstGeom prst="rect">
            <a:avLst/>
          </a:prstGeom>
          <a:noFill/>
        </p:spPr>
        <p:txBody>
          <a:bodyPr wrap="none" rtlCol="0">
            <a:spAutoFit/>
          </a:bodyPr>
          <a:lstStyle/>
          <a:p>
            <a:r>
              <a:rPr lang="en-US" dirty="0" smtClean="0"/>
              <a:t>Quantum Critical Point</a:t>
            </a:r>
            <a:endParaRPr lang="en-US" dirty="0"/>
          </a:p>
        </p:txBody>
      </p:sp>
      <p:sp>
        <p:nvSpPr>
          <p:cNvPr id="24" name="TextBox 23"/>
          <p:cNvSpPr txBox="1"/>
          <p:nvPr/>
        </p:nvSpPr>
        <p:spPr>
          <a:xfrm>
            <a:off x="9371759" y="5531384"/>
            <a:ext cx="2403478" cy="369332"/>
          </a:xfrm>
          <a:prstGeom prst="rect">
            <a:avLst/>
          </a:prstGeom>
          <a:noFill/>
        </p:spPr>
        <p:txBody>
          <a:bodyPr wrap="none" rtlCol="0">
            <a:spAutoFit/>
          </a:bodyPr>
          <a:lstStyle/>
          <a:p>
            <a:r>
              <a:rPr lang="en-US" dirty="0" err="1" smtClean="0"/>
              <a:t>Ising</a:t>
            </a:r>
            <a:r>
              <a:rPr lang="en-US" dirty="0" smtClean="0"/>
              <a:t> Spins        </a:t>
            </a:r>
            <a:r>
              <a:rPr lang="en-US" sz="1300" dirty="0" smtClean="0"/>
              <a:t>(Read 1991)</a:t>
            </a:r>
            <a:endParaRPr lang="en-US" sz="1300" dirty="0"/>
          </a:p>
        </p:txBody>
      </p:sp>
      <p:sp>
        <p:nvSpPr>
          <p:cNvPr id="22" name="Oval 21"/>
          <p:cNvSpPr/>
          <p:nvPr/>
        </p:nvSpPr>
        <p:spPr>
          <a:xfrm>
            <a:off x="5530415" y="5874145"/>
            <a:ext cx="513347" cy="466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6148" y="5587348"/>
            <a:ext cx="1792542" cy="369332"/>
          </a:xfrm>
          <a:prstGeom prst="rect">
            <a:avLst/>
          </a:prstGeom>
          <a:noFill/>
        </p:spPr>
        <p:txBody>
          <a:bodyPr wrap="none" rtlCol="0">
            <a:spAutoFit/>
          </a:bodyPr>
          <a:lstStyle/>
          <a:p>
            <a:r>
              <a:rPr lang="en-US" dirty="0" smtClean="0"/>
              <a:t>Heisenberg Spins</a:t>
            </a:r>
            <a:endParaRPr lang="en-US" dirty="0"/>
          </a:p>
        </p:txBody>
      </p:sp>
      <p:sp>
        <p:nvSpPr>
          <p:cNvPr id="28" name="TextBox 27"/>
          <p:cNvSpPr txBox="1"/>
          <p:nvPr/>
        </p:nvSpPr>
        <p:spPr>
          <a:xfrm>
            <a:off x="7358662" y="4872717"/>
            <a:ext cx="2779800" cy="369332"/>
          </a:xfrm>
          <a:prstGeom prst="rect">
            <a:avLst/>
          </a:prstGeom>
          <a:noFill/>
        </p:spPr>
        <p:txBody>
          <a:bodyPr wrap="none" rtlCol="0">
            <a:spAutoFit/>
          </a:bodyPr>
          <a:lstStyle/>
          <a:p>
            <a:r>
              <a:rPr lang="en-US" dirty="0" err="1" smtClean="0"/>
              <a:t>Fazekas</a:t>
            </a:r>
            <a:r>
              <a:rPr lang="en-US" dirty="0" smtClean="0"/>
              <a:t> and Anderson 1974</a:t>
            </a:r>
            <a:endParaRPr lang="en-US" dirty="0"/>
          </a:p>
        </p:txBody>
      </p:sp>
      <p:sp>
        <p:nvSpPr>
          <p:cNvPr id="29" name="TextBox 28"/>
          <p:cNvSpPr txBox="1"/>
          <p:nvPr/>
        </p:nvSpPr>
        <p:spPr>
          <a:xfrm>
            <a:off x="9608321" y="6155591"/>
            <a:ext cx="2571538" cy="369332"/>
          </a:xfrm>
          <a:prstGeom prst="rect">
            <a:avLst/>
          </a:prstGeom>
          <a:noFill/>
        </p:spPr>
        <p:txBody>
          <a:bodyPr wrap="none" rtlCol="0">
            <a:spAutoFit/>
          </a:bodyPr>
          <a:lstStyle/>
          <a:p>
            <a:r>
              <a:rPr lang="en-US" dirty="0" err="1" smtClean="0"/>
              <a:t>J</a:t>
            </a:r>
            <a:r>
              <a:rPr lang="en-US" baseline="-25000" dirty="0" err="1" smtClean="0"/>
              <a:t>ring</a:t>
            </a:r>
            <a:r>
              <a:rPr lang="en-US" dirty="0" smtClean="0"/>
              <a:t>/J	     </a:t>
            </a:r>
            <a:r>
              <a:rPr lang="en-US" sz="1300" dirty="0" smtClean="0"/>
              <a:t>(</a:t>
            </a:r>
            <a:r>
              <a:rPr lang="en-US" sz="1300" dirty="0" err="1" smtClean="0"/>
              <a:t>Motrunich</a:t>
            </a:r>
            <a:r>
              <a:rPr lang="en-US" sz="1300" dirty="0" smtClean="0"/>
              <a:t> 2005)</a:t>
            </a:r>
            <a:endParaRPr lang="en-US" sz="1300" dirty="0"/>
          </a:p>
        </p:txBody>
      </p:sp>
      <p:sp>
        <p:nvSpPr>
          <p:cNvPr id="30" name="TextBox 29"/>
          <p:cNvSpPr txBox="1"/>
          <p:nvPr/>
        </p:nvSpPr>
        <p:spPr>
          <a:xfrm>
            <a:off x="68319" y="89338"/>
            <a:ext cx="12192000" cy="553998"/>
          </a:xfrm>
          <a:prstGeom prst="rect">
            <a:avLst/>
          </a:prstGeom>
          <a:noFill/>
        </p:spPr>
        <p:txBody>
          <a:bodyPr wrap="square" rtlCol="0">
            <a:spAutoFit/>
          </a:bodyPr>
          <a:lstStyle/>
          <a:p>
            <a:r>
              <a:rPr lang="en-US" sz="3000" b="1" dirty="0" smtClean="0"/>
              <a:t>Conventional Magnetic Order vs Valence Bond State</a:t>
            </a:r>
            <a:endParaRPr lang="en-US" sz="3000" b="1" dirty="0"/>
          </a:p>
        </p:txBody>
      </p:sp>
      <p:pic>
        <p:nvPicPr>
          <p:cNvPr id="32" name="Picture 31"/>
          <p:cNvPicPr>
            <a:picLocks noChangeAspect="1"/>
          </p:cNvPicPr>
          <p:nvPr/>
        </p:nvPicPr>
        <p:blipFill>
          <a:blip r:embed="rId3"/>
          <a:stretch>
            <a:fillRect/>
          </a:stretch>
        </p:blipFill>
        <p:spPr>
          <a:xfrm>
            <a:off x="6408822" y="1725590"/>
            <a:ext cx="5153906" cy="2706651"/>
          </a:xfrm>
          <a:prstGeom prst="rect">
            <a:avLst/>
          </a:prstGeom>
        </p:spPr>
      </p:pic>
    </p:spTree>
    <p:extLst>
      <p:ext uri="{BB962C8B-B14F-4D97-AF65-F5344CB8AC3E}">
        <p14:creationId xmlns:p14="http://schemas.microsoft.com/office/powerpoint/2010/main" val="1750574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940108" y="690709"/>
            <a:ext cx="1521976" cy="724751"/>
          </a:xfrm>
          <a:prstGeom prst="rect">
            <a:avLst/>
          </a:prstGeom>
        </p:spPr>
      </p:pic>
      <p:sp>
        <p:nvSpPr>
          <p:cNvPr id="8" name="TextBox 7"/>
          <p:cNvSpPr txBox="1"/>
          <p:nvPr/>
        </p:nvSpPr>
        <p:spPr>
          <a:xfrm flipH="1">
            <a:off x="6191849" y="5781890"/>
            <a:ext cx="5743479" cy="369332"/>
          </a:xfrm>
          <a:prstGeom prst="rect">
            <a:avLst/>
          </a:prstGeom>
          <a:noFill/>
        </p:spPr>
        <p:txBody>
          <a:bodyPr wrap="square" rtlCol="0">
            <a:spAutoFit/>
          </a:bodyPr>
          <a:lstStyle/>
          <a:p>
            <a:r>
              <a:rPr lang="en-US" b="1" dirty="0" smtClean="0"/>
              <a:t>Spin liquid:  </a:t>
            </a:r>
            <a:r>
              <a:rPr lang="en-US" dirty="0" smtClean="0"/>
              <a:t>no broken </a:t>
            </a:r>
            <a:r>
              <a:rPr lang="en-US" dirty="0" smtClean="0"/>
              <a:t>symmetries, massively entangled. </a:t>
            </a:r>
            <a:endParaRPr lang="en-US" dirty="0"/>
          </a:p>
        </p:txBody>
      </p:sp>
      <p:pic>
        <p:nvPicPr>
          <p:cNvPr id="10" name="Picture 9"/>
          <p:cNvPicPr>
            <a:picLocks noChangeAspect="1"/>
          </p:cNvPicPr>
          <p:nvPr/>
        </p:nvPicPr>
        <p:blipFill>
          <a:blip r:embed="rId3"/>
          <a:stretch>
            <a:fillRect/>
          </a:stretch>
        </p:blipFill>
        <p:spPr>
          <a:xfrm>
            <a:off x="6048471" y="1435898"/>
            <a:ext cx="2333827" cy="1651778"/>
          </a:xfrm>
          <a:prstGeom prst="rect">
            <a:avLst/>
          </a:prstGeom>
        </p:spPr>
      </p:pic>
      <p:sp>
        <p:nvSpPr>
          <p:cNvPr id="17" name="Rectangle 16"/>
          <p:cNvSpPr/>
          <p:nvPr/>
        </p:nvSpPr>
        <p:spPr>
          <a:xfrm>
            <a:off x="11297542" y="1937316"/>
            <a:ext cx="389850" cy="584775"/>
          </a:xfrm>
          <a:prstGeom prst="rect">
            <a:avLst/>
          </a:prstGeom>
        </p:spPr>
        <p:txBody>
          <a:bodyPr wrap="none">
            <a:spAutoFit/>
          </a:bodyPr>
          <a:lstStyle/>
          <a:p>
            <a:r>
              <a:rPr lang="en-US" sz="3200" b="1" dirty="0"/>
              <a:t>+</a:t>
            </a:r>
          </a:p>
        </p:txBody>
      </p:sp>
      <p:grpSp>
        <p:nvGrpSpPr>
          <p:cNvPr id="31" name="Group 30"/>
          <p:cNvGrpSpPr/>
          <p:nvPr/>
        </p:nvGrpSpPr>
        <p:grpSpPr>
          <a:xfrm>
            <a:off x="6099910" y="1460665"/>
            <a:ext cx="5988233" cy="3437754"/>
            <a:chOff x="6099910" y="1460665"/>
            <a:chExt cx="5988233" cy="3437754"/>
          </a:xfrm>
        </p:grpSpPr>
        <p:pic>
          <p:nvPicPr>
            <p:cNvPr id="12" name="Picture 11"/>
            <p:cNvPicPr>
              <a:picLocks noChangeAspect="1"/>
            </p:cNvPicPr>
            <p:nvPr/>
          </p:nvPicPr>
          <p:blipFill>
            <a:blip r:embed="rId4"/>
            <a:stretch>
              <a:fillRect/>
            </a:stretch>
          </p:blipFill>
          <p:spPr>
            <a:xfrm>
              <a:off x="8813203" y="1460665"/>
              <a:ext cx="2253810" cy="1627011"/>
            </a:xfrm>
            <a:prstGeom prst="rect">
              <a:avLst/>
            </a:prstGeom>
          </p:spPr>
        </p:pic>
        <p:pic>
          <p:nvPicPr>
            <p:cNvPr id="13" name="Picture 12"/>
            <p:cNvPicPr>
              <a:picLocks noChangeAspect="1"/>
            </p:cNvPicPr>
            <p:nvPr/>
          </p:nvPicPr>
          <p:blipFill>
            <a:blip r:embed="rId5"/>
            <a:stretch>
              <a:fillRect/>
            </a:stretch>
          </p:blipFill>
          <p:spPr>
            <a:xfrm>
              <a:off x="6099910" y="3265692"/>
              <a:ext cx="2282388" cy="1613675"/>
            </a:xfrm>
            <a:prstGeom prst="rect">
              <a:avLst/>
            </a:prstGeom>
          </p:spPr>
        </p:pic>
        <p:pic>
          <p:nvPicPr>
            <p:cNvPr id="14" name="Picture 13"/>
            <p:cNvPicPr>
              <a:picLocks noChangeAspect="1"/>
            </p:cNvPicPr>
            <p:nvPr/>
          </p:nvPicPr>
          <p:blipFill>
            <a:blip r:embed="rId6"/>
            <a:stretch>
              <a:fillRect/>
            </a:stretch>
          </p:blipFill>
          <p:spPr>
            <a:xfrm>
              <a:off x="8854320" y="3265692"/>
              <a:ext cx="2307155" cy="1632727"/>
            </a:xfrm>
            <a:prstGeom prst="rect">
              <a:avLst/>
            </a:prstGeom>
          </p:spPr>
        </p:pic>
        <p:sp>
          <p:nvSpPr>
            <p:cNvPr id="15" name="TextBox 14"/>
            <p:cNvSpPr txBox="1"/>
            <p:nvPr/>
          </p:nvSpPr>
          <p:spPr>
            <a:xfrm>
              <a:off x="8419166" y="1937316"/>
              <a:ext cx="389850" cy="584775"/>
            </a:xfrm>
            <a:prstGeom prst="rect">
              <a:avLst/>
            </a:prstGeom>
            <a:noFill/>
          </p:spPr>
          <p:txBody>
            <a:bodyPr wrap="none" rtlCol="0">
              <a:spAutoFit/>
            </a:bodyPr>
            <a:lstStyle/>
            <a:p>
              <a:r>
                <a:rPr lang="en-US" sz="3200" b="1" dirty="0" smtClean="0"/>
                <a:t>+</a:t>
              </a:r>
              <a:endParaRPr lang="en-US" sz="3200" b="1" dirty="0"/>
            </a:p>
          </p:txBody>
        </p:sp>
        <p:sp>
          <p:nvSpPr>
            <p:cNvPr id="18" name="Rectangle 17"/>
            <p:cNvSpPr/>
            <p:nvPr/>
          </p:nvSpPr>
          <p:spPr>
            <a:xfrm>
              <a:off x="8419166" y="3940370"/>
              <a:ext cx="389850" cy="584775"/>
            </a:xfrm>
            <a:prstGeom prst="rect">
              <a:avLst/>
            </a:prstGeom>
          </p:spPr>
          <p:txBody>
            <a:bodyPr wrap="none">
              <a:spAutoFit/>
            </a:bodyPr>
            <a:lstStyle/>
            <a:p>
              <a:r>
                <a:rPr lang="en-US" sz="3200" b="1" dirty="0"/>
                <a:t>+</a:t>
              </a:r>
            </a:p>
          </p:txBody>
        </p:sp>
        <p:sp>
          <p:nvSpPr>
            <p:cNvPr id="19" name="Rectangle 18"/>
            <p:cNvSpPr/>
            <p:nvPr/>
          </p:nvSpPr>
          <p:spPr>
            <a:xfrm>
              <a:off x="11297542" y="3940370"/>
              <a:ext cx="790601" cy="584775"/>
            </a:xfrm>
            <a:prstGeom prst="rect">
              <a:avLst/>
            </a:prstGeom>
          </p:spPr>
          <p:txBody>
            <a:bodyPr wrap="none">
              <a:spAutoFit/>
            </a:bodyPr>
            <a:lstStyle/>
            <a:p>
              <a:r>
                <a:rPr lang="en-US" sz="3200" b="1" dirty="0" smtClean="0"/>
                <a:t>+….</a:t>
              </a:r>
              <a:endParaRPr lang="en-US" sz="3200" b="1" dirty="0"/>
            </a:p>
          </p:txBody>
        </p:sp>
      </p:grpSp>
      <p:sp>
        <p:nvSpPr>
          <p:cNvPr id="28" name="TextBox 27"/>
          <p:cNvSpPr txBox="1"/>
          <p:nvPr/>
        </p:nvSpPr>
        <p:spPr>
          <a:xfrm>
            <a:off x="9155528" y="5076435"/>
            <a:ext cx="2779800" cy="369332"/>
          </a:xfrm>
          <a:prstGeom prst="rect">
            <a:avLst/>
          </a:prstGeom>
          <a:noFill/>
        </p:spPr>
        <p:txBody>
          <a:bodyPr wrap="none" rtlCol="0">
            <a:spAutoFit/>
          </a:bodyPr>
          <a:lstStyle/>
          <a:p>
            <a:r>
              <a:rPr lang="en-US" dirty="0" err="1" smtClean="0"/>
              <a:t>Fazekas</a:t>
            </a:r>
            <a:r>
              <a:rPr lang="en-US" dirty="0" smtClean="0"/>
              <a:t> and Anderson 1974</a:t>
            </a:r>
            <a:endParaRPr lang="en-US" dirty="0"/>
          </a:p>
        </p:txBody>
      </p:sp>
      <p:sp>
        <p:nvSpPr>
          <p:cNvPr id="30" name="TextBox 29"/>
          <p:cNvSpPr txBox="1"/>
          <p:nvPr/>
        </p:nvSpPr>
        <p:spPr>
          <a:xfrm>
            <a:off x="95849" y="135991"/>
            <a:ext cx="12192000" cy="553998"/>
          </a:xfrm>
          <a:prstGeom prst="rect">
            <a:avLst/>
          </a:prstGeom>
          <a:noFill/>
        </p:spPr>
        <p:txBody>
          <a:bodyPr wrap="square" rtlCol="0">
            <a:spAutoFit/>
          </a:bodyPr>
          <a:lstStyle/>
          <a:p>
            <a:r>
              <a:rPr lang="en-US" sz="3000" b="1" dirty="0" smtClean="0"/>
              <a:t>Singlets in Valence Bond State vs Quantum </a:t>
            </a:r>
            <a:r>
              <a:rPr lang="en-US" sz="3000" b="1" dirty="0" smtClean="0"/>
              <a:t>Spin Liquid</a:t>
            </a:r>
            <a:endParaRPr lang="en-US" sz="3000" b="1" dirty="0"/>
          </a:p>
        </p:txBody>
      </p:sp>
      <p:pic>
        <p:nvPicPr>
          <p:cNvPr id="20" name="Picture 19"/>
          <p:cNvPicPr>
            <a:picLocks noChangeAspect="1"/>
          </p:cNvPicPr>
          <p:nvPr/>
        </p:nvPicPr>
        <p:blipFill>
          <a:blip r:embed="rId7"/>
          <a:stretch>
            <a:fillRect/>
          </a:stretch>
        </p:blipFill>
        <p:spPr>
          <a:xfrm>
            <a:off x="348052" y="1946734"/>
            <a:ext cx="5153906" cy="2706651"/>
          </a:xfrm>
          <a:prstGeom prst="rect">
            <a:avLst/>
          </a:prstGeom>
        </p:spPr>
      </p:pic>
      <p:sp>
        <p:nvSpPr>
          <p:cNvPr id="21" name="TextBox 20"/>
          <p:cNvSpPr txBox="1"/>
          <p:nvPr/>
        </p:nvSpPr>
        <p:spPr>
          <a:xfrm flipH="1">
            <a:off x="261113" y="5781890"/>
            <a:ext cx="5190701" cy="646331"/>
          </a:xfrm>
          <a:prstGeom prst="rect">
            <a:avLst/>
          </a:prstGeom>
          <a:noFill/>
        </p:spPr>
        <p:txBody>
          <a:bodyPr wrap="square" rtlCol="0">
            <a:spAutoFit/>
          </a:bodyPr>
          <a:lstStyle/>
          <a:p>
            <a:r>
              <a:rPr lang="en-US" b="1" dirty="0" smtClean="0"/>
              <a:t>Valence Bond State.  </a:t>
            </a:r>
            <a:r>
              <a:rPr lang="en-US" dirty="0" smtClean="0"/>
              <a:t>Broken rotational symmetry, time reversal symmetry remains unbroken. </a:t>
            </a:r>
            <a:endParaRPr lang="en-US" dirty="0"/>
          </a:p>
        </p:txBody>
      </p:sp>
    </p:spTree>
    <p:extLst>
      <p:ext uri="{BB962C8B-B14F-4D97-AF65-F5344CB8AC3E}">
        <p14:creationId xmlns:p14="http://schemas.microsoft.com/office/powerpoint/2010/main" val="221681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62096" y="1774201"/>
            <a:ext cx="11600058" cy="318075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203" y="10653"/>
            <a:ext cx="12192000" cy="908783"/>
          </a:xfrm>
        </p:spPr>
        <p:txBody>
          <a:bodyPr>
            <a:normAutofit/>
          </a:bodyPr>
          <a:lstStyle/>
          <a:p>
            <a:r>
              <a:rPr lang="en-US" sz="3200" b="1" dirty="0" smtClean="0">
                <a:latin typeface="+mn-lt"/>
              </a:rPr>
              <a:t>Long Ranged Entanglement Required for Quantum Spin Liquid</a:t>
            </a:r>
            <a:endParaRPr lang="en-US" sz="3200" b="1" dirty="0">
              <a:latin typeface="+mn-lt"/>
            </a:endParaRPr>
          </a:p>
        </p:txBody>
      </p:sp>
      <p:sp>
        <p:nvSpPr>
          <p:cNvPr id="5" name="TextBox 4"/>
          <p:cNvSpPr txBox="1"/>
          <p:nvPr/>
        </p:nvSpPr>
        <p:spPr>
          <a:xfrm>
            <a:off x="162096" y="897637"/>
            <a:ext cx="5958041" cy="646331"/>
          </a:xfrm>
          <a:prstGeom prst="rect">
            <a:avLst/>
          </a:prstGeom>
          <a:noFill/>
        </p:spPr>
        <p:txBody>
          <a:bodyPr wrap="none" rtlCol="0">
            <a:spAutoFit/>
          </a:bodyPr>
          <a:lstStyle/>
          <a:p>
            <a:r>
              <a:rPr lang="en-US" dirty="0" smtClean="0"/>
              <a:t>An electron with charge e, spin S=1/2  on each lattice site</a:t>
            </a:r>
          </a:p>
          <a:p>
            <a:r>
              <a:rPr lang="en-US" dirty="0" smtClean="0"/>
              <a:t>Each singlet:  two charges e, S=0 singlet  (|↑↓&gt; - |↓↑&gt;)/√2 </a:t>
            </a:r>
            <a:endParaRPr lang="en-US" dirty="0"/>
          </a:p>
        </p:txBody>
      </p:sp>
      <p:sp>
        <p:nvSpPr>
          <p:cNvPr id="8" name="TextBox 7"/>
          <p:cNvSpPr txBox="1"/>
          <p:nvPr/>
        </p:nvSpPr>
        <p:spPr>
          <a:xfrm>
            <a:off x="227655" y="1836828"/>
            <a:ext cx="1968809" cy="369332"/>
          </a:xfrm>
          <a:prstGeom prst="rect">
            <a:avLst/>
          </a:prstGeom>
          <a:noFill/>
        </p:spPr>
        <p:txBody>
          <a:bodyPr wrap="none" rtlCol="0">
            <a:spAutoFit/>
          </a:bodyPr>
          <a:lstStyle/>
          <a:p>
            <a:r>
              <a:rPr lang="en-US" dirty="0" smtClean="0"/>
              <a:t>Valence Bond Solid</a:t>
            </a:r>
          </a:p>
        </p:txBody>
      </p:sp>
      <p:pic>
        <p:nvPicPr>
          <p:cNvPr id="3" name="Picture 2"/>
          <p:cNvPicPr>
            <a:picLocks noChangeAspect="1"/>
          </p:cNvPicPr>
          <p:nvPr/>
        </p:nvPicPr>
        <p:blipFill rotWithShape="1">
          <a:blip r:embed="rId2"/>
          <a:srcRect l="10524" r="70861"/>
          <a:stretch/>
        </p:blipFill>
        <p:spPr>
          <a:xfrm>
            <a:off x="4814167" y="2209787"/>
            <a:ext cx="1797538" cy="1750976"/>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017" b="50208"/>
          <a:stretch/>
        </p:blipFill>
        <p:spPr>
          <a:xfrm>
            <a:off x="251494" y="2387536"/>
            <a:ext cx="2341201" cy="1709005"/>
          </a:xfrm>
          <a:prstGeom prst="rect">
            <a:avLst/>
          </a:prstGeom>
        </p:spPr>
      </p:pic>
      <p:sp>
        <p:nvSpPr>
          <p:cNvPr id="15" name="TextBox 14"/>
          <p:cNvSpPr txBox="1"/>
          <p:nvPr/>
        </p:nvSpPr>
        <p:spPr>
          <a:xfrm>
            <a:off x="227655" y="4215761"/>
            <a:ext cx="4586512" cy="646331"/>
          </a:xfrm>
          <a:prstGeom prst="rect">
            <a:avLst/>
          </a:prstGeom>
          <a:noFill/>
        </p:spPr>
        <p:txBody>
          <a:bodyPr wrap="none" rtlCol="0">
            <a:spAutoFit/>
          </a:bodyPr>
          <a:lstStyle/>
          <a:p>
            <a:r>
              <a:rPr lang="en-US" dirty="0" smtClean="0"/>
              <a:t>Short Ranged Interactions</a:t>
            </a:r>
          </a:p>
          <a:p>
            <a:r>
              <a:rPr lang="en-US" dirty="0" smtClean="0"/>
              <a:t>Broken rotational and translational symmetries</a:t>
            </a:r>
            <a:endParaRPr lang="en-US" dirty="0"/>
          </a:p>
        </p:txBody>
      </p:sp>
      <p:pic>
        <p:nvPicPr>
          <p:cNvPr id="16" name="Picture 15"/>
          <p:cNvPicPr>
            <a:picLocks noChangeAspect="1"/>
          </p:cNvPicPr>
          <p:nvPr/>
        </p:nvPicPr>
        <p:blipFill rotWithShape="1">
          <a:blip r:embed="rId2"/>
          <a:srcRect l="40874" r="39972"/>
          <a:stretch/>
        </p:blipFill>
        <p:spPr>
          <a:xfrm>
            <a:off x="6899173" y="2209787"/>
            <a:ext cx="1875803" cy="1775741"/>
          </a:xfrm>
          <a:prstGeom prst="rect">
            <a:avLst/>
          </a:prstGeom>
        </p:spPr>
      </p:pic>
      <p:pic>
        <p:nvPicPr>
          <p:cNvPr id="17" name="Picture 16"/>
          <p:cNvPicPr>
            <a:picLocks noChangeAspect="1"/>
          </p:cNvPicPr>
          <p:nvPr/>
        </p:nvPicPr>
        <p:blipFill rotWithShape="1">
          <a:blip r:embed="rId2"/>
          <a:srcRect l="70010" r="8273"/>
          <a:stretch/>
        </p:blipFill>
        <p:spPr>
          <a:xfrm>
            <a:off x="8870461" y="2209787"/>
            <a:ext cx="2106487" cy="1758791"/>
          </a:xfrm>
          <a:prstGeom prst="rect">
            <a:avLst/>
          </a:prstGeom>
        </p:spPr>
      </p:pic>
      <p:sp>
        <p:nvSpPr>
          <p:cNvPr id="18" name="TextBox 17"/>
          <p:cNvSpPr txBox="1"/>
          <p:nvPr/>
        </p:nvSpPr>
        <p:spPr>
          <a:xfrm>
            <a:off x="6183586" y="1836828"/>
            <a:ext cx="3083729" cy="369332"/>
          </a:xfrm>
          <a:prstGeom prst="rect">
            <a:avLst/>
          </a:prstGeom>
          <a:noFill/>
        </p:spPr>
        <p:txBody>
          <a:bodyPr wrap="none" rtlCol="0">
            <a:spAutoFit/>
          </a:bodyPr>
          <a:lstStyle/>
          <a:p>
            <a:r>
              <a:rPr lang="en-US" dirty="0" smtClean="0"/>
              <a:t>Resonating Valence Bond State</a:t>
            </a:r>
            <a:endParaRPr lang="en-US" dirty="0"/>
          </a:p>
        </p:txBody>
      </p:sp>
      <p:sp>
        <p:nvSpPr>
          <p:cNvPr id="19" name="TextBox 18"/>
          <p:cNvSpPr txBox="1"/>
          <p:nvPr/>
        </p:nvSpPr>
        <p:spPr>
          <a:xfrm>
            <a:off x="6611704" y="2764984"/>
            <a:ext cx="344966" cy="477054"/>
          </a:xfrm>
          <a:prstGeom prst="rect">
            <a:avLst/>
          </a:prstGeom>
          <a:noFill/>
        </p:spPr>
        <p:txBody>
          <a:bodyPr wrap="none" rtlCol="0">
            <a:spAutoFit/>
          </a:bodyPr>
          <a:lstStyle/>
          <a:p>
            <a:r>
              <a:rPr lang="en-US" sz="2500" b="1" dirty="0" smtClean="0"/>
              <a:t>+</a:t>
            </a:r>
            <a:endParaRPr lang="en-US" sz="2500" b="1" dirty="0"/>
          </a:p>
        </p:txBody>
      </p:sp>
      <p:sp>
        <p:nvSpPr>
          <p:cNvPr id="22" name="TextBox 21"/>
          <p:cNvSpPr txBox="1"/>
          <p:nvPr/>
        </p:nvSpPr>
        <p:spPr>
          <a:xfrm>
            <a:off x="8660694" y="2764984"/>
            <a:ext cx="344966" cy="477054"/>
          </a:xfrm>
          <a:prstGeom prst="rect">
            <a:avLst/>
          </a:prstGeom>
          <a:noFill/>
        </p:spPr>
        <p:txBody>
          <a:bodyPr wrap="none" rtlCol="0">
            <a:spAutoFit/>
          </a:bodyPr>
          <a:lstStyle/>
          <a:p>
            <a:r>
              <a:rPr lang="en-US" sz="2500" b="1" dirty="0" smtClean="0"/>
              <a:t>+</a:t>
            </a:r>
            <a:endParaRPr lang="en-US" sz="2500" b="1" dirty="0"/>
          </a:p>
        </p:txBody>
      </p:sp>
      <p:sp>
        <p:nvSpPr>
          <p:cNvPr id="23" name="TextBox 22"/>
          <p:cNvSpPr txBox="1"/>
          <p:nvPr/>
        </p:nvSpPr>
        <p:spPr>
          <a:xfrm>
            <a:off x="10976948" y="2764984"/>
            <a:ext cx="644728" cy="477054"/>
          </a:xfrm>
          <a:prstGeom prst="rect">
            <a:avLst/>
          </a:prstGeom>
          <a:noFill/>
        </p:spPr>
        <p:txBody>
          <a:bodyPr wrap="none" rtlCol="0">
            <a:spAutoFit/>
          </a:bodyPr>
          <a:lstStyle/>
          <a:p>
            <a:r>
              <a:rPr lang="en-US" sz="2500" b="1" dirty="0" smtClean="0"/>
              <a:t>+ …</a:t>
            </a:r>
            <a:endParaRPr lang="en-US" sz="2500" b="1" dirty="0"/>
          </a:p>
        </p:txBody>
      </p:sp>
      <p:sp>
        <p:nvSpPr>
          <p:cNvPr id="24" name="TextBox 23"/>
          <p:cNvSpPr txBox="1"/>
          <p:nvPr/>
        </p:nvSpPr>
        <p:spPr>
          <a:xfrm>
            <a:off x="6311922" y="4215761"/>
            <a:ext cx="3776418" cy="646331"/>
          </a:xfrm>
          <a:prstGeom prst="rect">
            <a:avLst/>
          </a:prstGeom>
          <a:noFill/>
        </p:spPr>
        <p:txBody>
          <a:bodyPr wrap="none" rtlCol="0">
            <a:spAutoFit/>
          </a:bodyPr>
          <a:lstStyle/>
          <a:p>
            <a:r>
              <a:rPr lang="en-US" dirty="0" smtClean="0"/>
              <a:t>Long Ranged Entanglement of Singlets</a:t>
            </a:r>
          </a:p>
          <a:p>
            <a:r>
              <a:rPr lang="en-US" dirty="0" smtClean="0"/>
              <a:t>No broken symmetries</a:t>
            </a:r>
            <a:endParaRPr lang="en-US" dirty="0"/>
          </a:p>
        </p:txBody>
      </p:sp>
      <p:sp>
        <p:nvSpPr>
          <p:cNvPr id="25" name="TextBox 24"/>
          <p:cNvSpPr txBox="1"/>
          <p:nvPr/>
        </p:nvSpPr>
        <p:spPr>
          <a:xfrm>
            <a:off x="227655" y="5202137"/>
            <a:ext cx="10742556"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At present, there are no viable Hamiltonians known that produce a Quantum Spin Liquid from RVB-like states.</a:t>
            </a:r>
          </a:p>
          <a:p>
            <a:endParaRPr lang="en-US" dirty="0"/>
          </a:p>
          <a:p>
            <a:pPr marL="285750" indent="-285750">
              <a:buFont typeface="Arial" panose="020B0604020202020204" pitchFamily="34" charset="0"/>
              <a:buChar char="•"/>
            </a:pPr>
            <a:r>
              <a:rPr lang="en-US" dirty="0" smtClean="0"/>
              <a:t>Higher order interactions may tend to drive  ordered configurations.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Different moment types, lattice symmetries, interaction types.  QSL still an open question. </a:t>
            </a:r>
            <a:endParaRPr lang="en-US" dirty="0"/>
          </a:p>
        </p:txBody>
      </p:sp>
      <p:sp>
        <p:nvSpPr>
          <p:cNvPr id="20" name="TextBox 19"/>
          <p:cNvSpPr txBox="1"/>
          <p:nvPr/>
        </p:nvSpPr>
        <p:spPr>
          <a:xfrm>
            <a:off x="6475594" y="1183770"/>
            <a:ext cx="1463029" cy="276999"/>
          </a:xfrm>
          <a:prstGeom prst="rect">
            <a:avLst/>
          </a:prstGeom>
          <a:noFill/>
        </p:spPr>
        <p:txBody>
          <a:bodyPr wrap="none" rtlCol="0">
            <a:spAutoFit/>
          </a:bodyPr>
          <a:lstStyle/>
          <a:p>
            <a:r>
              <a:rPr lang="en-US" sz="1200" dirty="0" smtClean="0"/>
              <a:t>P. W. Anderson 1972</a:t>
            </a:r>
            <a:endParaRPr lang="en-US" sz="1200" dirty="0"/>
          </a:p>
        </p:txBody>
      </p:sp>
    </p:spTree>
    <p:extLst>
      <p:ext uri="{BB962C8B-B14F-4D97-AF65-F5344CB8AC3E}">
        <p14:creationId xmlns:p14="http://schemas.microsoft.com/office/powerpoint/2010/main" val="576197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78"/>
            <a:ext cx="12192000" cy="689393"/>
          </a:xfrm>
        </p:spPr>
        <p:txBody>
          <a:bodyPr>
            <a:normAutofit/>
          </a:bodyPr>
          <a:lstStyle/>
          <a:p>
            <a:r>
              <a:rPr lang="en-US" sz="3200" b="1" dirty="0" smtClean="0"/>
              <a:t>Composite Electrons: Resonant Valence Bond State on a Square Lattice</a:t>
            </a:r>
            <a:endParaRPr lang="en-US" sz="3200" b="1" dirty="0"/>
          </a:p>
        </p:txBody>
      </p:sp>
      <p:pic>
        <p:nvPicPr>
          <p:cNvPr id="4" name="Picture 3"/>
          <p:cNvPicPr>
            <a:picLocks noChangeAspect="1"/>
          </p:cNvPicPr>
          <p:nvPr/>
        </p:nvPicPr>
        <p:blipFill>
          <a:blip r:embed="rId2"/>
          <a:stretch>
            <a:fillRect/>
          </a:stretch>
        </p:blipFill>
        <p:spPr>
          <a:xfrm>
            <a:off x="577802" y="1555544"/>
            <a:ext cx="3007609" cy="2147025"/>
          </a:xfrm>
          <a:prstGeom prst="rect">
            <a:avLst/>
          </a:prstGeom>
        </p:spPr>
      </p:pic>
      <p:pic>
        <p:nvPicPr>
          <p:cNvPr id="6" name="Picture 5"/>
          <p:cNvPicPr>
            <a:picLocks noChangeAspect="1"/>
          </p:cNvPicPr>
          <p:nvPr/>
        </p:nvPicPr>
        <p:blipFill>
          <a:blip r:embed="rId3"/>
          <a:stretch>
            <a:fillRect/>
          </a:stretch>
        </p:blipFill>
        <p:spPr>
          <a:xfrm>
            <a:off x="4469648" y="1619011"/>
            <a:ext cx="3058069" cy="2008088"/>
          </a:xfrm>
          <a:prstGeom prst="rect">
            <a:avLst/>
          </a:prstGeom>
        </p:spPr>
      </p:pic>
      <p:sp>
        <p:nvSpPr>
          <p:cNvPr id="7" name="TextBox 6"/>
          <p:cNvSpPr txBox="1"/>
          <p:nvPr/>
        </p:nvSpPr>
        <p:spPr>
          <a:xfrm>
            <a:off x="4336893" y="3927406"/>
            <a:ext cx="3425490" cy="923330"/>
          </a:xfrm>
          <a:prstGeom prst="rect">
            <a:avLst/>
          </a:prstGeom>
          <a:noFill/>
        </p:spPr>
        <p:txBody>
          <a:bodyPr wrap="none" rtlCol="0">
            <a:spAutoFit/>
          </a:bodyPr>
          <a:lstStyle/>
          <a:p>
            <a:r>
              <a:rPr lang="en-US" dirty="0"/>
              <a:t>T</a:t>
            </a:r>
            <a:r>
              <a:rPr lang="en-US" dirty="0" smtClean="0"/>
              <a:t>wo quasiparticles created, but </a:t>
            </a:r>
          </a:p>
          <a:p>
            <a:r>
              <a:rPr lang="en-US" dirty="0" smtClean="0"/>
              <a:t>no new charge. Each quasiparticle </a:t>
            </a:r>
            <a:endParaRPr lang="en-US" dirty="0"/>
          </a:p>
          <a:p>
            <a:r>
              <a:rPr lang="en-US" dirty="0" smtClean="0"/>
              <a:t>S=1/2. </a:t>
            </a:r>
            <a:r>
              <a:rPr lang="en-US" dirty="0"/>
              <a:t> </a:t>
            </a:r>
            <a:r>
              <a:rPr lang="en-US" dirty="0" smtClean="0"/>
              <a:t> They are </a:t>
            </a:r>
            <a:r>
              <a:rPr lang="en-US" dirty="0" err="1" smtClean="0"/>
              <a:t>spinons</a:t>
            </a:r>
            <a:r>
              <a:rPr lang="en-US" dirty="0" smtClean="0"/>
              <a:t>. </a:t>
            </a:r>
            <a:endParaRPr lang="en-US" dirty="0"/>
          </a:p>
        </p:txBody>
      </p:sp>
      <p:sp>
        <p:nvSpPr>
          <p:cNvPr id="8" name="TextBox 7"/>
          <p:cNvSpPr txBox="1"/>
          <p:nvPr/>
        </p:nvSpPr>
        <p:spPr>
          <a:xfrm>
            <a:off x="0" y="909213"/>
            <a:ext cx="4336893" cy="646331"/>
          </a:xfrm>
          <a:prstGeom prst="rect">
            <a:avLst/>
          </a:prstGeom>
          <a:noFill/>
        </p:spPr>
        <p:txBody>
          <a:bodyPr wrap="none" rtlCol="0">
            <a:spAutoFit/>
          </a:bodyPr>
          <a:lstStyle/>
          <a:p>
            <a:r>
              <a:rPr lang="en-US" dirty="0" smtClean="0"/>
              <a:t>Ground State: Superposition of Singlets with</a:t>
            </a:r>
          </a:p>
          <a:p>
            <a:r>
              <a:rPr lang="en-US" dirty="0" smtClean="0"/>
              <a:t>Long-ranged entanglement</a:t>
            </a:r>
          </a:p>
        </p:txBody>
      </p:sp>
      <p:sp>
        <p:nvSpPr>
          <p:cNvPr id="9" name="TextBox 8"/>
          <p:cNvSpPr txBox="1"/>
          <p:nvPr/>
        </p:nvSpPr>
        <p:spPr>
          <a:xfrm>
            <a:off x="4412141" y="885905"/>
            <a:ext cx="3367717" cy="369332"/>
          </a:xfrm>
          <a:prstGeom prst="rect">
            <a:avLst/>
          </a:prstGeom>
          <a:noFill/>
        </p:spPr>
        <p:txBody>
          <a:bodyPr wrap="none" rtlCol="0">
            <a:spAutoFit/>
          </a:bodyPr>
          <a:lstStyle/>
          <a:p>
            <a:r>
              <a:rPr lang="en-US" dirty="0" smtClean="0"/>
              <a:t>Excited State: Break a Dimer Bond</a:t>
            </a:r>
            <a:endParaRPr lang="en-US" dirty="0"/>
          </a:p>
        </p:txBody>
      </p:sp>
      <p:pic>
        <p:nvPicPr>
          <p:cNvPr id="10" name="Picture 9"/>
          <p:cNvPicPr>
            <a:picLocks noChangeAspect="1"/>
          </p:cNvPicPr>
          <p:nvPr/>
        </p:nvPicPr>
        <p:blipFill>
          <a:blip r:embed="rId4"/>
          <a:stretch>
            <a:fillRect/>
          </a:stretch>
        </p:blipFill>
        <p:spPr>
          <a:xfrm>
            <a:off x="8500758" y="1665353"/>
            <a:ext cx="3065226" cy="2030099"/>
          </a:xfrm>
          <a:prstGeom prst="rect">
            <a:avLst/>
          </a:prstGeom>
        </p:spPr>
      </p:pic>
      <p:sp>
        <p:nvSpPr>
          <p:cNvPr id="11" name="TextBox 10"/>
          <p:cNvSpPr txBox="1"/>
          <p:nvPr/>
        </p:nvSpPr>
        <p:spPr>
          <a:xfrm>
            <a:off x="8353296" y="885905"/>
            <a:ext cx="3360151" cy="369332"/>
          </a:xfrm>
          <a:prstGeom prst="rect">
            <a:avLst/>
          </a:prstGeom>
          <a:noFill/>
        </p:spPr>
        <p:txBody>
          <a:bodyPr wrap="none" rtlCol="0">
            <a:spAutoFit/>
          </a:bodyPr>
          <a:lstStyle/>
          <a:p>
            <a:r>
              <a:rPr lang="en-US" dirty="0" smtClean="0"/>
              <a:t>Remove two charges: hole doping</a:t>
            </a:r>
            <a:endParaRPr lang="en-US" dirty="0"/>
          </a:p>
        </p:txBody>
      </p:sp>
      <p:sp>
        <p:nvSpPr>
          <p:cNvPr id="12" name="TextBox 11"/>
          <p:cNvSpPr txBox="1"/>
          <p:nvPr/>
        </p:nvSpPr>
        <p:spPr>
          <a:xfrm>
            <a:off x="8353296" y="3927406"/>
            <a:ext cx="3838704" cy="923330"/>
          </a:xfrm>
          <a:prstGeom prst="rect">
            <a:avLst/>
          </a:prstGeom>
          <a:noFill/>
        </p:spPr>
        <p:txBody>
          <a:bodyPr wrap="square" rtlCol="0">
            <a:spAutoFit/>
          </a:bodyPr>
          <a:lstStyle/>
          <a:p>
            <a:r>
              <a:rPr lang="en-US" dirty="0"/>
              <a:t>T</a:t>
            </a:r>
            <a:r>
              <a:rPr lang="en-US" dirty="0" smtClean="0"/>
              <a:t>wo delocalized holes form singlet S=0. </a:t>
            </a:r>
          </a:p>
          <a:p>
            <a:r>
              <a:rPr lang="en-US" dirty="0" smtClean="0"/>
              <a:t>Together, holes have charge -2e</a:t>
            </a:r>
          </a:p>
          <a:p>
            <a:r>
              <a:rPr lang="en-US" dirty="0" smtClean="0"/>
              <a:t>This quasiparticle is a  </a:t>
            </a:r>
            <a:r>
              <a:rPr lang="en-US" dirty="0" err="1" smtClean="0"/>
              <a:t>holon</a:t>
            </a:r>
            <a:r>
              <a:rPr lang="en-US" dirty="0" smtClean="0"/>
              <a:t>. </a:t>
            </a:r>
            <a:endParaRPr lang="en-US" dirty="0"/>
          </a:p>
        </p:txBody>
      </p:sp>
      <p:sp>
        <p:nvSpPr>
          <p:cNvPr id="13" name="TextBox 12"/>
          <p:cNvSpPr txBox="1"/>
          <p:nvPr/>
        </p:nvSpPr>
        <p:spPr>
          <a:xfrm>
            <a:off x="25567" y="5151043"/>
            <a:ext cx="12048141"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Long-ranged entanglement of the electron </a:t>
            </a:r>
            <a:r>
              <a:rPr lang="en-US" dirty="0" err="1" smtClean="0"/>
              <a:t>wavefunction</a:t>
            </a:r>
            <a:r>
              <a:rPr lang="en-US" dirty="0" smtClean="0"/>
              <a:t> produces new excitations with spin, charge, and orbital associated </a:t>
            </a:r>
          </a:p>
          <a:p>
            <a:r>
              <a:rPr lang="en-US" dirty="0" smtClean="0"/>
              <a:t>with individual electrons. </a:t>
            </a:r>
          </a:p>
          <a:p>
            <a:endParaRPr lang="en-US" dirty="0"/>
          </a:p>
          <a:p>
            <a:pPr marL="285750" indent="-285750">
              <a:buFont typeface="Arial" panose="020B0604020202020204" pitchFamily="34" charset="0"/>
              <a:buChar char="•"/>
            </a:pPr>
            <a:r>
              <a:rPr lang="en-US" dirty="0" smtClean="0"/>
              <a:t>Resonating Valence Bond (RVB) state envisaged as normal state for unconventional superconductors (Anderson 1987). </a:t>
            </a:r>
            <a:endParaRPr lang="en-US" dirty="0"/>
          </a:p>
          <a:p>
            <a:r>
              <a:rPr lang="en-US" dirty="0" smtClean="0"/>
              <a:t>The </a:t>
            </a:r>
            <a:r>
              <a:rPr lang="en-US" dirty="0" err="1" smtClean="0"/>
              <a:t>holons</a:t>
            </a:r>
            <a:r>
              <a:rPr lang="en-US" dirty="0" smtClean="0"/>
              <a:t> allow charge to be mobile in the RVB state, and their quantum entanglement would lead to superconductivity. </a:t>
            </a:r>
          </a:p>
        </p:txBody>
      </p:sp>
    </p:spTree>
    <p:extLst>
      <p:ext uri="{BB962C8B-B14F-4D97-AF65-F5344CB8AC3E}">
        <p14:creationId xmlns:p14="http://schemas.microsoft.com/office/powerpoint/2010/main" val="178054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483"/>
            <a:ext cx="12050320" cy="695504"/>
          </a:xfrm>
        </p:spPr>
        <p:txBody>
          <a:bodyPr>
            <a:normAutofit/>
          </a:bodyPr>
          <a:lstStyle/>
          <a:p>
            <a:r>
              <a:rPr lang="en-US" sz="3200" b="1" dirty="0" smtClean="0">
                <a:latin typeface="+mn-lt"/>
              </a:rPr>
              <a:t>Frustrated Magnetism + Unstable Moments → New Phases</a:t>
            </a:r>
            <a:endParaRPr lang="en-US" sz="3200" b="1" dirty="0">
              <a:latin typeface="+mn-lt"/>
            </a:endParaRPr>
          </a:p>
        </p:txBody>
      </p:sp>
      <p:sp>
        <p:nvSpPr>
          <p:cNvPr id="5" name="TextBox 4"/>
          <p:cNvSpPr txBox="1"/>
          <p:nvPr/>
        </p:nvSpPr>
        <p:spPr>
          <a:xfrm>
            <a:off x="0" y="3997692"/>
            <a:ext cx="122682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Virtually </a:t>
            </a:r>
            <a:r>
              <a:rPr lang="en-US" dirty="0" smtClean="0"/>
              <a:t>all of the geometrically frustrated and low dimensional materials that are quantum spin liquids are insulating</a:t>
            </a:r>
            <a:r>
              <a:rPr lang="en-US" dirty="0" smtClean="0"/>
              <a:t>.</a:t>
            </a:r>
          </a:p>
          <a:p>
            <a:r>
              <a:rPr lang="en-US" dirty="0" smtClean="0"/>
              <a:t>      Introducing mobile charge that could lead to unconventional superconductivity is generally unsuccessful. </a:t>
            </a:r>
          </a:p>
          <a:p>
            <a:endParaRPr lang="en-US" dirty="0"/>
          </a:p>
          <a:p>
            <a:pPr marL="285750" indent="-285750">
              <a:buFont typeface="Arial" panose="020B0604020202020204" pitchFamily="34" charset="0"/>
              <a:buChar char="•"/>
            </a:pPr>
            <a:r>
              <a:rPr lang="en-US" dirty="0" smtClean="0"/>
              <a:t>If metallic analogs of insulating systems with strong quantum fluctuations can be found, initial evidence suggests that proximity to an electronic instability such as the Mott transition may lead to new phases ,perhaps unconventional superconductivity. </a:t>
            </a:r>
          </a:p>
          <a:p>
            <a:endParaRPr lang="en-US" dirty="0" smtClean="0"/>
          </a:p>
          <a:p>
            <a:pPr marL="285750" indent="-285750">
              <a:buFont typeface="Arial" panose="020B0604020202020204" pitchFamily="34" charset="0"/>
              <a:buChar char="•"/>
            </a:pPr>
            <a:r>
              <a:rPr lang="en-US" dirty="0" smtClean="0"/>
              <a:t>What new </a:t>
            </a:r>
            <a:r>
              <a:rPr lang="en-US" dirty="0" smtClean="0"/>
              <a:t>ordered and disordered </a:t>
            </a:r>
            <a:r>
              <a:rPr lang="en-US" dirty="0" smtClean="0"/>
              <a:t>states will be found if magnetic moments themselves can be controlled?</a:t>
            </a:r>
          </a:p>
          <a:p>
            <a:endParaRPr lang="en-US" dirty="0"/>
          </a:p>
          <a:p>
            <a:pPr marL="285750" indent="-285750">
              <a:buFont typeface="Arial" panose="020B0604020202020204" pitchFamily="34" charset="0"/>
              <a:buChar char="•"/>
            </a:pPr>
            <a:r>
              <a:rPr lang="en-US" dirty="0" smtClean="0"/>
              <a:t>Our research seeks new systems where the magnetism of d- and f-electrons is in transition, as is their ability to order.</a:t>
            </a:r>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220078" y="863435"/>
            <a:ext cx="4047604" cy="2886570"/>
          </a:xfrm>
          <a:prstGeom prst="rect">
            <a:avLst/>
          </a:prstGeom>
        </p:spPr>
      </p:pic>
      <p:pic>
        <p:nvPicPr>
          <p:cNvPr id="6" name="Picture 5"/>
          <p:cNvPicPr>
            <a:picLocks noChangeAspect="1"/>
          </p:cNvPicPr>
          <p:nvPr/>
        </p:nvPicPr>
        <p:blipFill>
          <a:blip r:embed="rId3"/>
          <a:stretch>
            <a:fillRect/>
          </a:stretch>
        </p:blipFill>
        <p:spPr>
          <a:xfrm>
            <a:off x="5042372" y="764986"/>
            <a:ext cx="3735868" cy="3298525"/>
          </a:xfrm>
          <a:prstGeom prst="rect">
            <a:avLst/>
          </a:prstGeom>
        </p:spPr>
      </p:pic>
      <p:sp>
        <p:nvSpPr>
          <p:cNvPr id="7" name="TextBox 6"/>
          <p:cNvSpPr txBox="1"/>
          <p:nvPr/>
        </p:nvSpPr>
        <p:spPr>
          <a:xfrm>
            <a:off x="8860536" y="1012674"/>
            <a:ext cx="1939890" cy="1292662"/>
          </a:xfrm>
          <a:prstGeom prst="rect">
            <a:avLst/>
          </a:prstGeom>
          <a:noFill/>
        </p:spPr>
        <p:txBody>
          <a:bodyPr wrap="none" rtlCol="0">
            <a:spAutoFit/>
          </a:bodyPr>
          <a:lstStyle/>
          <a:p>
            <a:r>
              <a:rPr lang="en-US" dirty="0" smtClean="0"/>
              <a:t>Organic Conductor</a:t>
            </a:r>
          </a:p>
          <a:p>
            <a:r>
              <a:rPr lang="en-US" dirty="0" smtClean="0">
                <a:latin typeface="Symbol" panose="05050102010706020507" pitchFamily="18" charset="2"/>
              </a:rPr>
              <a:t>k</a:t>
            </a:r>
            <a:r>
              <a:rPr lang="en-US" dirty="0" smtClean="0"/>
              <a:t>-(ET)</a:t>
            </a:r>
            <a:r>
              <a:rPr lang="en-US" baseline="-25000" dirty="0" smtClean="0"/>
              <a:t>2</a:t>
            </a:r>
            <a:r>
              <a:rPr lang="en-US" dirty="0" smtClean="0"/>
              <a:t>Cu</a:t>
            </a:r>
            <a:r>
              <a:rPr lang="en-US" baseline="-25000" dirty="0" smtClean="0"/>
              <a:t>2</a:t>
            </a:r>
            <a:r>
              <a:rPr lang="en-US" dirty="0" smtClean="0"/>
              <a:t>(CN)</a:t>
            </a:r>
            <a:r>
              <a:rPr lang="en-US" baseline="-25000" dirty="0" smtClean="0"/>
              <a:t>3</a:t>
            </a:r>
          </a:p>
          <a:p>
            <a:endParaRPr lang="en-US" baseline="-25000" dirty="0"/>
          </a:p>
          <a:p>
            <a:endParaRPr lang="en-US" baseline="-25000" dirty="0" smtClean="0"/>
          </a:p>
          <a:p>
            <a:r>
              <a:rPr lang="en-US" dirty="0" smtClean="0"/>
              <a:t>Kurosaki  2018</a:t>
            </a:r>
            <a:endParaRPr lang="en-US" dirty="0"/>
          </a:p>
        </p:txBody>
      </p:sp>
    </p:spTree>
    <p:extLst>
      <p:ext uri="{BB962C8B-B14F-4D97-AF65-F5344CB8AC3E}">
        <p14:creationId xmlns:p14="http://schemas.microsoft.com/office/powerpoint/2010/main" val="3417673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5853"/>
          </a:xfrm>
        </p:spPr>
        <p:txBody>
          <a:bodyPr>
            <a:normAutofit/>
          </a:bodyPr>
          <a:lstStyle/>
          <a:p>
            <a:r>
              <a:rPr lang="en-US" sz="3200" b="1" dirty="0" smtClean="0">
                <a:latin typeface="+mn-lt"/>
              </a:rPr>
              <a:t>Electronic Delocalization: Kondo </a:t>
            </a:r>
            <a:r>
              <a:rPr lang="en-US" sz="3200" b="1" dirty="0" smtClean="0">
                <a:latin typeface="+mn-lt"/>
              </a:rPr>
              <a:t>Compensation of Magnetic </a:t>
            </a:r>
            <a:r>
              <a:rPr lang="en-US" sz="3200" b="1" dirty="0" smtClean="0">
                <a:latin typeface="+mn-lt"/>
              </a:rPr>
              <a:t>Moments</a:t>
            </a:r>
            <a:endParaRPr lang="en-US" sz="3200" b="1" dirty="0">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94" y="1480323"/>
            <a:ext cx="2805419" cy="1439187"/>
          </a:xfrm>
          <a:prstGeom prst="rect">
            <a:avLst/>
          </a:prstGeom>
        </p:spPr>
      </p:pic>
      <p:pic>
        <p:nvPicPr>
          <p:cNvPr id="9" name="Picture 8"/>
          <p:cNvPicPr>
            <a:picLocks noChangeAspect="1"/>
          </p:cNvPicPr>
          <p:nvPr/>
        </p:nvPicPr>
        <p:blipFill>
          <a:blip r:embed="rId3"/>
          <a:stretch>
            <a:fillRect/>
          </a:stretch>
        </p:blipFill>
        <p:spPr>
          <a:xfrm>
            <a:off x="7747971" y="777138"/>
            <a:ext cx="3737260" cy="2861866"/>
          </a:xfrm>
          <a:prstGeom prst="rect">
            <a:avLst/>
          </a:prstGeom>
          <a:solidFill>
            <a:schemeClr val="bg1"/>
          </a:solidFill>
        </p:spPr>
      </p:pic>
      <p:grpSp>
        <p:nvGrpSpPr>
          <p:cNvPr id="4" name="Group 3"/>
          <p:cNvGrpSpPr/>
          <p:nvPr/>
        </p:nvGrpSpPr>
        <p:grpSpPr>
          <a:xfrm>
            <a:off x="3554848" y="898576"/>
            <a:ext cx="5009322" cy="2925094"/>
            <a:chOff x="0" y="3010407"/>
            <a:chExt cx="5009322" cy="2925094"/>
          </a:xfrm>
        </p:grpSpPr>
        <p:grpSp>
          <p:nvGrpSpPr>
            <p:cNvPr id="3" name="Group 2"/>
            <p:cNvGrpSpPr/>
            <p:nvPr/>
          </p:nvGrpSpPr>
          <p:grpSpPr>
            <a:xfrm>
              <a:off x="184729" y="3010407"/>
              <a:ext cx="4824593" cy="2672902"/>
              <a:chOff x="184729" y="3010407"/>
              <a:chExt cx="4824593" cy="2672902"/>
            </a:xfrm>
          </p:grpSpPr>
          <p:pic>
            <p:nvPicPr>
              <p:cNvPr id="20" name="Picture 19"/>
              <p:cNvPicPr>
                <a:picLocks noChangeAspect="1"/>
              </p:cNvPicPr>
              <p:nvPr/>
            </p:nvPicPr>
            <p:blipFill>
              <a:blip r:embed="rId4"/>
              <a:stretch>
                <a:fillRect/>
              </a:stretch>
            </p:blipFill>
            <p:spPr>
              <a:xfrm>
                <a:off x="184729" y="3687146"/>
                <a:ext cx="3643346" cy="1996163"/>
              </a:xfrm>
              <a:prstGeom prst="rect">
                <a:avLst/>
              </a:prstGeom>
            </p:spPr>
          </p:pic>
          <p:sp>
            <p:nvSpPr>
              <p:cNvPr id="21" name="TextBox 20"/>
              <p:cNvSpPr txBox="1"/>
              <p:nvPr/>
            </p:nvSpPr>
            <p:spPr>
              <a:xfrm>
                <a:off x="3631569" y="4443907"/>
                <a:ext cx="1377753" cy="692497"/>
              </a:xfrm>
              <a:prstGeom prst="rect">
                <a:avLst/>
              </a:prstGeom>
              <a:noFill/>
            </p:spPr>
            <p:txBody>
              <a:bodyPr wrap="square" rtlCol="0">
                <a:spAutoFit/>
              </a:bodyPr>
              <a:lstStyle/>
              <a:p>
                <a:r>
                  <a:rPr lang="en-US" sz="1300" dirty="0" smtClean="0"/>
                  <a:t>T&gt;&gt;T</a:t>
                </a:r>
                <a:r>
                  <a:rPr lang="en-US" sz="1300" baseline="-25000" dirty="0" smtClean="0"/>
                  <a:t>K</a:t>
                </a:r>
              </a:p>
              <a:p>
                <a:r>
                  <a:rPr lang="en-US" sz="1300" dirty="0" smtClean="0"/>
                  <a:t>Paramagnet</a:t>
                </a:r>
              </a:p>
              <a:p>
                <a:r>
                  <a:rPr lang="en-US" sz="1300" dirty="0">
                    <a:latin typeface="Symbol" panose="05050102010706020507" pitchFamily="18" charset="2"/>
                  </a:rPr>
                  <a:t>c</a:t>
                </a:r>
                <a:r>
                  <a:rPr lang="en-US" sz="1300" dirty="0" smtClean="0"/>
                  <a:t>~1/T</a:t>
                </a:r>
                <a:endParaRPr lang="en-US" sz="1300" dirty="0"/>
              </a:p>
            </p:txBody>
          </p:sp>
          <p:sp>
            <p:nvSpPr>
              <p:cNvPr id="22" name="TextBox 21"/>
              <p:cNvSpPr txBox="1"/>
              <p:nvPr/>
            </p:nvSpPr>
            <p:spPr>
              <a:xfrm>
                <a:off x="2474626" y="3819305"/>
                <a:ext cx="1538178" cy="492443"/>
              </a:xfrm>
              <a:prstGeom prst="rect">
                <a:avLst/>
              </a:prstGeom>
              <a:noFill/>
            </p:spPr>
            <p:txBody>
              <a:bodyPr wrap="none" rtlCol="0">
                <a:spAutoFit/>
              </a:bodyPr>
              <a:lstStyle/>
              <a:p>
                <a:r>
                  <a:rPr lang="en-US" sz="1300" dirty="0" smtClean="0"/>
                  <a:t>T~T</a:t>
                </a:r>
                <a:r>
                  <a:rPr lang="en-US" sz="1300" baseline="-25000" dirty="0" smtClean="0"/>
                  <a:t>K</a:t>
                </a:r>
              </a:p>
              <a:p>
                <a:r>
                  <a:rPr lang="en-US" sz="1300" dirty="0" smtClean="0"/>
                  <a:t>Kondo singlet forms</a:t>
                </a:r>
                <a:endParaRPr lang="en-US" sz="1300" dirty="0"/>
              </a:p>
            </p:txBody>
          </p:sp>
          <p:sp>
            <p:nvSpPr>
              <p:cNvPr id="23" name="TextBox 22"/>
              <p:cNvSpPr txBox="1"/>
              <p:nvPr/>
            </p:nvSpPr>
            <p:spPr>
              <a:xfrm>
                <a:off x="811452" y="3010407"/>
                <a:ext cx="2053126" cy="692497"/>
              </a:xfrm>
              <a:prstGeom prst="rect">
                <a:avLst/>
              </a:prstGeom>
              <a:noFill/>
            </p:spPr>
            <p:txBody>
              <a:bodyPr wrap="none" rtlCol="0">
                <a:spAutoFit/>
              </a:bodyPr>
              <a:lstStyle/>
              <a:p>
                <a:r>
                  <a:rPr lang="en-US" sz="1300" dirty="0" smtClean="0"/>
                  <a:t>T&lt;&lt;T</a:t>
                </a:r>
                <a:r>
                  <a:rPr lang="en-US" sz="1300" baseline="-25000" dirty="0" smtClean="0"/>
                  <a:t>K</a:t>
                </a:r>
              </a:p>
              <a:p>
                <a:r>
                  <a:rPr lang="en-US" sz="1300" dirty="0" smtClean="0"/>
                  <a:t>Kondo singlet complete</a:t>
                </a:r>
              </a:p>
              <a:p>
                <a:r>
                  <a:rPr lang="en-US" sz="1300" dirty="0" smtClean="0"/>
                  <a:t>Nonmagnetic metal </a:t>
                </a:r>
                <a:r>
                  <a:rPr lang="en-US" sz="1300" dirty="0" smtClean="0">
                    <a:latin typeface="Symbol" panose="05050102010706020507" pitchFamily="18" charset="2"/>
                  </a:rPr>
                  <a:t>c</a:t>
                </a:r>
                <a:r>
                  <a:rPr lang="en-US" sz="1300" dirty="0" smtClean="0"/>
                  <a:t>~1/T</a:t>
                </a:r>
                <a:r>
                  <a:rPr lang="en-US" sz="1300" baseline="-25000" dirty="0" smtClean="0"/>
                  <a:t>K</a:t>
                </a:r>
                <a:endParaRPr lang="en-US" sz="1300" baseline="-25000" dirty="0"/>
              </a:p>
            </p:txBody>
          </p:sp>
        </p:grpSp>
        <p:sp>
          <p:nvSpPr>
            <p:cNvPr id="24" name="TextBox 23"/>
            <p:cNvSpPr txBox="1"/>
            <p:nvPr/>
          </p:nvSpPr>
          <p:spPr>
            <a:xfrm>
              <a:off x="2145323" y="5566169"/>
              <a:ext cx="566950" cy="369332"/>
            </a:xfrm>
            <a:prstGeom prst="rect">
              <a:avLst/>
            </a:prstGeom>
            <a:solidFill>
              <a:schemeClr val="bg1"/>
            </a:solidFill>
          </p:spPr>
          <p:txBody>
            <a:bodyPr wrap="none" rtlCol="0">
              <a:spAutoFit/>
            </a:bodyPr>
            <a:lstStyle/>
            <a:p>
              <a:r>
                <a:rPr lang="en-US" dirty="0" smtClean="0"/>
                <a:t>T/T</a:t>
              </a:r>
              <a:r>
                <a:rPr lang="en-US" baseline="-25000" dirty="0" smtClean="0"/>
                <a:t>K</a:t>
              </a:r>
              <a:endParaRPr lang="en-US" baseline="-25000" dirty="0"/>
            </a:p>
          </p:txBody>
        </p:sp>
        <p:sp>
          <p:nvSpPr>
            <p:cNvPr id="26" name="TextBox 25"/>
            <p:cNvSpPr txBox="1"/>
            <p:nvPr/>
          </p:nvSpPr>
          <p:spPr>
            <a:xfrm rot="16200000">
              <a:off x="-118462" y="4365577"/>
              <a:ext cx="606256" cy="369332"/>
            </a:xfrm>
            <a:prstGeom prst="rect">
              <a:avLst/>
            </a:prstGeom>
            <a:solidFill>
              <a:schemeClr val="bg1"/>
            </a:solidFill>
          </p:spPr>
          <p:txBody>
            <a:bodyPr wrap="none" rtlCol="0">
              <a:spAutoFit/>
            </a:bodyPr>
            <a:lstStyle/>
            <a:p>
              <a:r>
                <a:rPr lang="en-US" dirty="0" smtClean="0">
                  <a:latin typeface="Symbol" panose="05050102010706020507" pitchFamily="18" charset="2"/>
                </a:rPr>
                <a:t>c</a:t>
              </a:r>
              <a:r>
                <a:rPr lang="en-US" dirty="0" smtClean="0"/>
                <a:t>/</a:t>
              </a:r>
              <a:r>
                <a:rPr lang="en-US" dirty="0" smtClean="0">
                  <a:latin typeface="Symbol" panose="05050102010706020507" pitchFamily="18" charset="2"/>
                </a:rPr>
                <a:t>c</a:t>
              </a:r>
              <a:r>
                <a:rPr lang="en-US" baseline="-25000" dirty="0"/>
                <a:t>0</a:t>
              </a:r>
            </a:p>
          </p:txBody>
        </p:sp>
      </p:grpSp>
      <p:grpSp>
        <p:nvGrpSpPr>
          <p:cNvPr id="16" name="Group 15"/>
          <p:cNvGrpSpPr/>
          <p:nvPr/>
        </p:nvGrpSpPr>
        <p:grpSpPr>
          <a:xfrm>
            <a:off x="8138680" y="1028427"/>
            <a:ext cx="3471022" cy="5979963"/>
            <a:chOff x="8138680" y="1028427"/>
            <a:chExt cx="3471022" cy="5979963"/>
          </a:xfrm>
        </p:grpSpPr>
        <p:pic>
          <p:nvPicPr>
            <p:cNvPr id="31" name="Picture 30"/>
            <p:cNvPicPr>
              <a:picLocks noChangeAspect="1"/>
            </p:cNvPicPr>
            <p:nvPr/>
          </p:nvPicPr>
          <p:blipFill>
            <a:blip r:embed="rId5"/>
            <a:stretch>
              <a:fillRect/>
            </a:stretch>
          </p:blipFill>
          <p:spPr>
            <a:xfrm>
              <a:off x="8138680" y="1942404"/>
              <a:ext cx="3346551" cy="5065986"/>
            </a:xfrm>
            <a:prstGeom prst="rect">
              <a:avLst/>
            </a:prstGeom>
            <a:solidFill>
              <a:schemeClr val="bg1"/>
            </a:solidFill>
          </p:spPr>
        </p:pic>
        <p:grpSp>
          <p:nvGrpSpPr>
            <p:cNvPr id="14" name="Group 13"/>
            <p:cNvGrpSpPr/>
            <p:nvPr/>
          </p:nvGrpSpPr>
          <p:grpSpPr>
            <a:xfrm>
              <a:off x="8304527" y="1028427"/>
              <a:ext cx="3305175" cy="981075"/>
              <a:chOff x="197146" y="3217396"/>
              <a:chExt cx="3305175" cy="981075"/>
            </a:xfrm>
          </p:grpSpPr>
          <p:sp>
            <p:nvSpPr>
              <p:cNvPr id="10" name="Rectangle 9"/>
              <p:cNvSpPr/>
              <p:nvPr/>
            </p:nvSpPr>
            <p:spPr>
              <a:xfrm>
                <a:off x="197146" y="3217396"/>
                <a:ext cx="3305175" cy="981075"/>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stretch>
                <a:fillRect/>
              </a:stretch>
            </p:blipFill>
            <p:spPr>
              <a:xfrm>
                <a:off x="572511" y="3355476"/>
                <a:ext cx="2554445" cy="768163"/>
              </a:xfrm>
              <a:prstGeom prst="rect">
                <a:avLst/>
              </a:prstGeom>
            </p:spPr>
          </p:pic>
        </p:grpSp>
        <p:grpSp>
          <p:nvGrpSpPr>
            <p:cNvPr id="15" name="Group 14"/>
            <p:cNvGrpSpPr/>
            <p:nvPr/>
          </p:nvGrpSpPr>
          <p:grpSpPr>
            <a:xfrm>
              <a:off x="9156286" y="5034589"/>
              <a:ext cx="1722690" cy="369332"/>
              <a:chOff x="9156286" y="5034589"/>
              <a:chExt cx="1722690" cy="369332"/>
            </a:xfrm>
          </p:grpSpPr>
          <p:sp>
            <p:nvSpPr>
              <p:cNvPr id="34" name="TextBox 33"/>
              <p:cNvSpPr txBox="1"/>
              <p:nvPr/>
            </p:nvSpPr>
            <p:spPr>
              <a:xfrm>
                <a:off x="10317989" y="5034589"/>
                <a:ext cx="560987" cy="369332"/>
              </a:xfrm>
              <a:prstGeom prst="rect">
                <a:avLst/>
              </a:prstGeom>
              <a:solidFill>
                <a:schemeClr val="bg1"/>
              </a:solidFill>
            </p:spPr>
            <p:txBody>
              <a:bodyPr wrap="none" rtlCol="0">
                <a:spAutoFit/>
              </a:bodyPr>
              <a:lstStyle/>
              <a:p>
                <a:r>
                  <a:rPr lang="en-US" dirty="0" err="1" smtClean="0"/>
                  <a:t>k</a:t>
                </a:r>
                <a:r>
                  <a:rPr lang="en-US" baseline="-25000" dirty="0" err="1" smtClean="0"/>
                  <a:t>B</a:t>
                </a:r>
                <a:r>
                  <a:rPr lang="en-US" dirty="0" err="1" smtClean="0"/>
                  <a:t>T</a:t>
                </a:r>
                <a:r>
                  <a:rPr lang="en-US" baseline="-25000" dirty="0" err="1" smtClean="0"/>
                  <a:t>K</a:t>
                </a:r>
                <a:endParaRPr lang="en-US" baseline="-25000" dirty="0"/>
              </a:p>
            </p:txBody>
          </p:sp>
          <p:cxnSp>
            <p:nvCxnSpPr>
              <p:cNvPr id="35" name="Straight Arrow Connector 34"/>
              <p:cNvCxnSpPr/>
              <p:nvPr/>
            </p:nvCxnSpPr>
            <p:spPr>
              <a:xfrm>
                <a:off x="9156286" y="5219255"/>
                <a:ext cx="452804" cy="0"/>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7"/>
              <a:stretch>
                <a:fillRect/>
              </a:stretch>
            </p:blipFill>
            <p:spPr>
              <a:xfrm flipH="1">
                <a:off x="9769301" y="5124759"/>
                <a:ext cx="548688" cy="188992"/>
              </a:xfrm>
              <a:prstGeom prst="rect">
                <a:avLst/>
              </a:prstGeom>
              <a:solidFill>
                <a:schemeClr val="bg1"/>
              </a:solidFill>
            </p:spPr>
          </p:pic>
        </p:grpSp>
      </p:grpSp>
      <p:sp>
        <p:nvSpPr>
          <p:cNvPr id="17" name="TextBox 16"/>
          <p:cNvSpPr txBox="1"/>
          <p:nvPr/>
        </p:nvSpPr>
        <p:spPr>
          <a:xfrm>
            <a:off x="142483" y="3995376"/>
            <a:ext cx="7916092"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Due to exchange coupling, the conduction electrons of a metal and the localized</a:t>
            </a:r>
          </a:p>
          <a:p>
            <a:r>
              <a:rPr lang="en-US" dirty="0" smtClean="0"/>
              <a:t>f- or d- electron  moments form a S=0 singlet. </a:t>
            </a:r>
          </a:p>
          <a:p>
            <a:endParaRPr lang="en-US" dirty="0"/>
          </a:p>
          <a:p>
            <a:pPr marL="285750" indent="-285750">
              <a:buFont typeface="Arial" panose="020B0604020202020204" pitchFamily="34" charset="0"/>
              <a:buChar char="•"/>
            </a:pPr>
            <a:r>
              <a:rPr lang="en-US" dirty="0" smtClean="0"/>
              <a:t>The Kondo effect has a characteristic scale T</a:t>
            </a:r>
            <a:r>
              <a:rPr lang="en-US" baseline="-25000" dirty="0" smtClean="0"/>
              <a:t>K</a:t>
            </a:r>
            <a:r>
              <a:rPr lang="en-US" dirty="0" smtClean="0"/>
              <a:t>, separating </a:t>
            </a:r>
            <a:r>
              <a:rPr lang="en-US" dirty="0" err="1" smtClean="0"/>
              <a:t>paramagnetism</a:t>
            </a:r>
            <a:endParaRPr lang="en-US" dirty="0" smtClean="0"/>
          </a:p>
          <a:p>
            <a:r>
              <a:rPr lang="en-US" dirty="0" smtClean="0"/>
              <a:t>(T&gt;&gt;T</a:t>
            </a:r>
            <a:r>
              <a:rPr lang="en-US" baseline="-25000" dirty="0" smtClean="0"/>
              <a:t>K</a:t>
            </a:r>
            <a:r>
              <a:rPr lang="en-US" dirty="0" smtClean="0"/>
              <a:t>) and nonmagnetic metal (T&lt;&lt;T</a:t>
            </a:r>
            <a:r>
              <a:rPr lang="en-US" baseline="-25000" dirty="0" smtClean="0"/>
              <a:t>K</a:t>
            </a:r>
            <a:r>
              <a:rPr lang="en-US" dirty="0" smtClean="0"/>
              <a:t>).</a:t>
            </a:r>
          </a:p>
          <a:p>
            <a:endParaRPr lang="en-US" dirty="0"/>
          </a:p>
          <a:p>
            <a:pPr marL="285750" indent="-285750">
              <a:buFont typeface="Arial" panose="020B0604020202020204" pitchFamily="34" charset="0"/>
              <a:buChar char="•"/>
            </a:pPr>
            <a:r>
              <a:rPr lang="en-US" dirty="0" smtClean="0"/>
              <a:t>The Kondo effect effectively delocalizes the magnetic  d- or f-electron, and the</a:t>
            </a:r>
          </a:p>
          <a:p>
            <a:r>
              <a:rPr lang="en-US" dirty="0"/>
              <a:t>f</a:t>
            </a:r>
            <a:r>
              <a:rPr lang="en-US" dirty="0" smtClean="0"/>
              <a:t>ormation of the Kondo resonance increases the number of states contained in </a:t>
            </a:r>
          </a:p>
          <a:p>
            <a:r>
              <a:rPr lang="en-US" dirty="0" smtClean="0"/>
              <a:t>The Fermi surface.    </a:t>
            </a:r>
          </a:p>
        </p:txBody>
      </p:sp>
    </p:spTree>
    <p:extLst>
      <p:ext uri="{BB962C8B-B14F-4D97-AF65-F5344CB8AC3E}">
        <p14:creationId xmlns:p14="http://schemas.microsoft.com/office/powerpoint/2010/main" val="279726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descr="Image result for jannis maiwa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rotWithShape="1">
          <a:blip r:embed="rId2"/>
          <a:srcRect l="45264" r="17975"/>
          <a:stretch/>
        </p:blipFill>
        <p:spPr>
          <a:xfrm>
            <a:off x="520784" y="4128008"/>
            <a:ext cx="1368571" cy="1466297"/>
          </a:xfrm>
          <a:prstGeom prst="rect">
            <a:avLst/>
          </a:prstGeom>
        </p:spPr>
      </p:pic>
      <p:sp>
        <p:nvSpPr>
          <p:cNvPr id="12" name="TextBox 11"/>
          <p:cNvSpPr txBox="1"/>
          <p:nvPr/>
        </p:nvSpPr>
        <p:spPr>
          <a:xfrm>
            <a:off x="366365" y="5676521"/>
            <a:ext cx="1677409" cy="307777"/>
          </a:xfrm>
          <a:prstGeom prst="rect">
            <a:avLst/>
          </a:prstGeom>
          <a:noFill/>
        </p:spPr>
        <p:txBody>
          <a:bodyPr wrap="square" rtlCol="0">
            <a:spAutoFit/>
          </a:bodyPr>
          <a:lstStyle/>
          <a:p>
            <a:r>
              <a:rPr lang="en-US" sz="1400" dirty="0" smtClean="0"/>
              <a:t>Jannis Maiwald </a:t>
            </a:r>
            <a:endParaRPr lang="en-US" sz="1400" dirty="0"/>
          </a:p>
        </p:txBody>
      </p:sp>
      <p:sp>
        <p:nvSpPr>
          <p:cNvPr id="14" name="TextBox 13"/>
          <p:cNvSpPr txBox="1"/>
          <p:nvPr/>
        </p:nvSpPr>
        <p:spPr>
          <a:xfrm>
            <a:off x="2004518" y="5676521"/>
            <a:ext cx="1697965" cy="307777"/>
          </a:xfrm>
          <a:prstGeom prst="rect">
            <a:avLst/>
          </a:prstGeom>
          <a:noFill/>
        </p:spPr>
        <p:txBody>
          <a:bodyPr wrap="none" rtlCol="0">
            <a:spAutoFit/>
          </a:bodyPr>
          <a:lstStyle/>
          <a:p>
            <a:r>
              <a:rPr lang="en-US" sz="1400" dirty="0" err="1" smtClean="0"/>
              <a:t>Dalmau</a:t>
            </a:r>
            <a:r>
              <a:rPr lang="en-US" sz="1400" dirty="0" smtClean="0"/>
              <a:t> </a:t>
            </a:r>
            <a:r>
              <a:rPr lang="en-US" sz="1400" dirty="0" err="1" smtClean="0"/>
              <a:t>Reig</a:t>
            </a:r>
            <a:r>
              <a:rPr lang="en-US" sz="1400" dirty="0" smtClean="0"/>
              <a:t> </a:t>
            </a:r>
            <a:r>
              <a:rPr lang="en-US" sz="1400" dirty="0" err="1" smtClean="0"/>
              <a:t>i</a:t>
            </a:r>
            <a:r>
              <a:rPr lang="en-US" sz="1400" dirty="0" smtClean="0"/>
              <a:t> Plessis</a:t>
            </a:r>
            <a:endParaRPr lang="en-US" sz="1400" dirty="0"/>
          </a:p>
        </p:txBody>
      </p:sp>
      <p:pic>
        <p:nvPicPr>
          <p:cNvPr id="15" name="Picture 14"/>
          <p:cNvPicPr>
            <a:picLocks noChangeAspect="1"/>
          </p:cNvPicPr>
          <p:nvPr/>
        </p:nvPicPr>
        <p:blipFill rotWithShape="1">
          <a:blip r:embed="rId3"/>
          <a:srcRect t="17216" b="8393"/>
          <a:stretch/>
        </p:blipFill>
        <p:spPr>
          <a:xfrm>
            <a:off x="4062591" y="4128008"/>
            <a:ext cx="1538472" cy="1466297"/>
          </a:xfrm>
          <a:prstGeom prst="rect">
            <a:avLst/>
          </a:prstGeom>
        </p:spPr>
      </p:pic>
      <p:sp>
        <p:nvSpPr>
          <p:cNvPr id="32" name="TextBox 31"/>
          <p:cNvSpPr txBox="1"/>
          <p:nvPr/>
        </p:nvSpPr>
        <p:spPr>
          <a:xfrm>
            <a:off x="4402318" y="5676521"/>
            <a:ext cx="859018" cy="307777"/>
          </a:xfrm>
          <a:prstGeom prst="rect">
            <a:avLst/>
          </a:prstGeom>
          <a:noFill/>
        </p:spPr>
        <p:txBody>
          <a:bodyPr wrap="none" rtlCol="0">
            <a:spAutoFit/>
          </a:bodyPr>
          <a:lstStyle/>
          <a:p>
            <a:r>
              <a:rPr lang="en-US" sz="1400" dirty="0" smtClean="0"/>
              <a:t>Xi Yang Li</a:t>
            </a:r>
            <a:endParaRPr lang="en-US" sz="1400" dirty="0"/>
          </a:p>
        </p:txBody>
      </p:sp>
      <p:pic>
        <p:nvPicPr>
          <p:cNvPr id="19" name="Picture 18"/>
          <p:cNvPicPr>
            <a:picLocks noChangeAspect="1"/>
          </p:cNvPicPr>
          <p:nvPr/>
        </p:nvPicPr>
        <p:blipFill>
          <a:blip r:embed="rId4"/>
          <a:stretch>
            <a:fillRect/>
          </a:stretch>
        </p:blipFill>
        <p:spPr>
          <a:xfrm>
            <a:off x="6123226" y="1703641"/>
            <a:ext cx="1682684" cy="1682684"/>
          </a:xfrm>
          <a:prstGeom prst="rect">
            <a:avLst/>
          </a:prstGeom>
        </p:spPr>
      </p:pic>
      <p:sp>
        <p:nvSpPr>
          <p:cNvPr id="21" name="TextBox 20"/>
          <p:cNvSpPr txBox="1"/>
          <p:nvPr/>
        </p:nvSpPr>
        <p:spPr>
          <a:xfrm>
            <a:off x="3738141" y="3386325"/>
            <a:ext cx="1385507" cy="307777"/>
          </a:xfrm>
          <a:prstGeom prst="rect">
            <a:avLst/>
          </a:prstGeom>
          <a:noFill/>
        </p:spPr>
        <p:txBody>
          <a:bodyPr wrap="none" rtlCol="0">
            <a:spAutoFit/>
          </a:bodyPr>
          <a:lstStyle/>
          <a:p>
            <a:r>
              <a:rPr lang="en-US" sz="1400" dirty="0" smtClean="0"/>
              <a:t>Meigan Aronson</a:t>
            </a:r>
            <a:endParaRPr lang="en-US" sz="1400" dirty="0"/>
          </a:p>
        </p:txBody>
      </p:sp>
      <p:sp>
        <p:nvSpPr>
          <p:cNvPr id="40" name="TextBox 39"/>
          <p:cNvSpPr txBox="1"/>
          <p:nvPr/>
        </p:nvSpPr>
        <p:spPr>
          <a:xfrm>
            <a:off x="6385604" y="3386325"/>
            <a:ext cx="1266693" cy="307777"/>
          </a:xfrm>
          <a:prstGeom prst="rect">
            <a:avLst/>
          </a:prstGeom>
          <a:noFill/>
        </p:spPr>
        <p:txBody>
          <a:bodyPr wrap="none" rtlCol="0">
            <a:spAutoFit/>
          </a:bodyPr>
          <a:lstStyle/>
          <a:p>
            <a:r>
              <a:rPr lang="en-US" sz="1400" dirty="0" smtClean="0"/>
              <a:t>Alannah Hallas</a:t>
            </a:r>
            <a:endParaRPr lang="en-US" sz="1400" dirty="0"/>
          </a:p>
        </p:txBody>
      </p:sp>
      <p:sp>
        <p:nvSpPr>
          <p:cNvPr id="22" name="Rectangle 21"/>
          <p:cNvSpPr/>
          <p:nvPr/>
        </p:nvSpPr>
        <p:spPr>
          <a:xfrm>
            <a:off x="10021223" y="4128008"/>
            <a:ext cx="1561606" cy="1466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p>
          <a:p>
            <a:pPr algn="ctr"/>
            <a:endParaRPr lang="en-US" dirty="0"/>
          </a:p>
        </p:txBody>
      </p:sp>
      <p:sp>
        <p:nvSpPr>
          <p:cNvPr id="43" name="TextBox 42"/>
          <p:cNvSpPr txBox="1"/>
          <p:nvPr/>
        </p:nvSpPr>
        <p:spPr>
          <a:xfrm>
            <a:off x="27227" y="14104"/>
            <a:ext cx="12191999" cy="1077218"/>
          </a:xfrm>
          <a:prstGeom prst="rect">
            <a:avLst/>
          </a:prstGeom>
          <a:noFill/>
        </p:spPr>
        <p:txBody>
          <a:bodyPr wrap="square" rtlCol="0">
            <a:spAutoFit/>
          </a:bodyPr>
          <a:lstStyle/>
          <a:p>
            <a:pPr algn="ctr"/>
            <a:r>
              <a:rPr lang="en-US" sz="3200" b="1" i="1" dirty="0" smtClean="0"/>
              <a:t>Hallas and Aronson Joint Group   </a:t>
            </a:r>
          </a:p>
          <a:p>
            <a:pPr algn="ctr"/>
            <a:r>
              <a:rPr lang="en-US" sz="3200" b="1" i="1" dirty="0" smtClean="0"/>
              <a:t>Quantum Materials Discovery Lab</a:t>
            </a:r>
            <a:endParaRPr lang="en-US" sz="3200" b="1" i="1" dirty="0"/>
          </a:p>
        </p:txBody>
      </p:sp>
      <p:pic>
        <p:nvPicPr>
          <p:cNvPr id="24" name="Picture 23"/>
          <p:cNvPicPr>
            <a:picLocks noChangeAspect="1"/>
          </p:cNvPicPr>
          <p:nvPr/>
        </p:nvPicPr>
        <p:blipFill rotWithShape="1">
          <a:blip r:embed="rId5"/>
          <a:srcRect b="5439"/>
          <a:stretch/>
        </p:blipFill>
        <p:spPr>
          <a:xfrm>
            <a:off x="2121021" y="4128008"/>
            <a:ext cx="1464959" cy="1487511"/>
          </a:xfrm>
          <a:prstGeom prst="rect">
            <a:avLst/>
          </a:prstGeom>
        </p:spPr>
      </p:pic>
      <p:pic>
        <p:nvPicPr>
          <p:cNvPr id="25" name="Picture 24"/>
          <p:cNvPicPr>
            <a:picLocks noChangeAspect="1"/>
          </p:cNvPicPr>
          <p:nvPr/>
        </p:nvPicPr>
        <p:blipFill rotWithShape="1">
          <a:blip r:embed="rId6">
            <a:extLst>
              <a:ext uri="{28A0092B-C50C-407E-A947-70E740481C1C}">
                <a14:useLocalDpi xmlns:a14="http://schemas.microsoft.com/office/drawing/2010/main" val="0"/>
              </a:ext>
            </a:extLst>
          </a:blip>
          <a:srcRect l="11945" t="-1157" r="13821" b="39840"/>
          <a:stretch/>
        </p:blipFill>
        <p:spPr>
          <a:xfrm>
            <a:off x="5936762" y="4128008"/>
            <a:ext cx="1653186" cy="1466297"/>
          </a:xfrm>
          <a:prstGeom prst="rect">
            <a:avLst/>
          </a:prstGeom>
        </p:spPr>
      </p:pic>
      <p:sp>
        <p:nvSpPr>
          <p:cNvPr id="46" name="TextBox 45"/>
          <p:cNvSpPr txBox="1"/>
          <p:nvPr/>
        </p:nvSpPr>
        <p:spPr>
          <a:xfrm>
            <a:off x="5985418" y="5676521"/>
            <a:ext cx="1555875" cy="307777"/>
          </a:xfrm>
          <a:prstGeom prst="rect">
            <a:avLst/>
          </a:prstGeom>
          <a:noFill/>
        </p:spPr>
        <p:txBody>
          <a:bodyPr wrap="none" rtlCol="0">
            <a:spAutoFit/>
          </a:bodyPr>
          <a:lstStyle/>
          <a:p>
            <a:r>
              <a:rPr lang="en-US" sz="1400" dirty="0" smtClean="0"/>
              <a:t>Graham Johnstone</a:t>
            </a:r>
            <a:endParaRPr lang="en-US" sz="1400" dirty="0"/>
          </a:p>
        </p:txBody>
      </p:sp>
      <p:sp>
        <p:nvSpPr>
          <p:cNvPr id="47" name="TextBox 46"/>
          <p:cNvSpPr txBox="1"/>
          <p:nvPr/>
        </p:nvSpPr>
        <p:spPr>
          <a:xfrm>
            <a:off x="10561415" y="5676521"/>
            <a:ext cx="481222" cy="307777"/>
          </a:xfrm>
          <a:prstGeom prst="rect">
            <a:avLst/>
          </a:prstGeom>
          <a:noFill/>
        </p:spPr>
        <p:txBody>
          <a:bodyPr wrap="none" rtlCol="0">
            <a:spAutoFit/>
          </a:bodyPr>
          <a:lstStyle/>
          <a:p>
            <a:r>
              <a:rPr lang="en-US" sz="1400" dirty="0" smtClean="0"/>
              <a:t>TBD</a:t>
            </a:r>
            <a:endParaRPr lang="en-US" sz="1400" dirty="0"/>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5761" t="23450" r="8825" b="26885"/>
          <a:stretch/>
        </p:blipFill>
        <p:spPr>
          <a:xfrm>
            <a:off x="7871823" y="4128008"/>
            <a:ext cx="1716758" cy="1453237"/>
          </a:xfrm>
          <a:prstGeom prst="rect">
            <a:avLst/>
          </a:prstGeom>
        </p:spPr>
      </p:pic>
      <p:sp>
        <p:nvSpPr>
          <p:cNvPr id="23" name="TextBox 22"/>
          <p:cNvSpPr txBox="1"/>
          <p:nvPr/>
        </p:nvSpPr>
        <p:spPr>
          <a:xfrm>
            <a:off x="8130519" y="5676521"/>
            <a:ext cx="1199367" cy="307777"/>
          </a:xfrm>
          <a:prstGeom prst="rect">
            <a:avLst/>
          </a:prstGeom>
          <a:noFill/>
        </p:spPr>
        <p:txBody>
          <a:bodyPr wrap="none" rtlCol="0">
            <a:spAutoFit/>
          </a:bodyPr>
          <a:lstStyle/>
          <a:p>
            <a:r>
              <a:rPr lang="en-US" sz="1400" dirty="0" err="1" smtClean="0"/>
              <a:t>Joern</a:t>
            </a:r>
            <a:r>
              <a:rPr lang="en-US" sz="1400" dirty="0" smtClean="0"/>
              <a:t> Bannies</a:t>
            </a:r>
            <a:endParaRPr lang="en-US" sz="1400" dirty="0"/>
          </a:p>
        </p:txBody>
      </p:sp>
      <p:pic>
        <p:nvPicPr>
          <p:cNvPr id="3" name="Picture 2"/>
          <p:cNvPicPr>
            <a:picLocks noChangeAspect="1"/>
          </p:cNvPicPr>
          <p:nvPr/>
        </p:nvPicPr>
        <p:blipFill>
          <a:blip r:embed="rId8"/>
          <a:stretch>
            <a:fillRect/>
          </a:stretch>
        </p:blipFill>
        <p:spPr>
          <a:xfrm>
            <a:off x="3702483" y="1703641"/>
            <a:ext cx="1647471" cy="1676593"/>
          </a:xfrm>
          <a:prstGeom prst="rect">
            <a:avLst/>
          </a:prstGeom>
        </p:spPr>
      </p:pic>
    </p:spTree>
    <p:extLst>
      <p:ext uri="{BB962C8B-B14F-4D97-AF65-F5344CB8AC3E}">
        <p14:creationId xmlns:p14="http://schemas.microsoft.com/office/powerpoint/2010/main" val="4121231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509" y="23784"/>
            <a:ext cx="11688304" cy="584775"/>
          </a:xfrm>
          <a:prstGeom prst="rect">
            <a:avLst/>
          </a:prstGeom>
          <a:noFill/>
        </p:spPr>
        <p:txBody>
          <a:bodyPr wrap="square" rtlCol="0">
            <a:spAutoFit/>
          </a:bodyPr>
          <a:lstStyle/>
          <a:p>
            <a:r>
              <a:rPr lang="en-US" sz="3200" b="1" dirty="0" smtClean="0"/>
              <a:t>Ground States with Localized </a:t>
            </a:r>
            <a:r>
              <a:rPr lang="en-US" sz="3200" b="1" dirty="0"/>
              <a:t>or Delocalized </a:t>
            </a:r>
            <a:r>
              <a:rPr lang="en-US" sz="3200" b="1" dirty="0" smtClean="0"/>
              <a:t>d or f-electrons</a:t>
            </a:r>
            <a:endParaRPr lang="en-US" sz="3200" b="1" dirty="0"/>
          </a:p>
        </p:txBody>
      </p:sp>
      <p:sp>
        <p:nvSpPr>
          <p:cNvPr id="9" name="TextBox 8"/>
          <p:cNvSpPr txBox="1"/>
          <p:nvPr/>
        </p:nvSpPr>
        <p:spPr>
          <a:xfrm>
            <a:off x="0" y="5596048"/>
            <a:ext cx="12192000" cy="1200329"/>
          </a:xfrm>
          <a:prstGeom prst="rect">
            <a:avLst/>
          </a:prstGeom>
          <a:noFill/>
        </p:spPr>
        <p:txBody>
          <a:bodyPr wrap="square" rtlCol="0">
            <a:spAutoFit/>
          </a:bodyPr>
          <a:lstStyle/>
          <a:p>
            <a:r>
              <a:rPr lang="en-US" dirty="0"/>
              <a:t>Two ways to create a Quantum Critical Point where T</a:t>
            </a:r>
            <a:r>
              <a:rPr lang="en-US" baseline="-25000" dirty="0"/>
              <a:t>C</a:t>
            </a:r>
            <a:r>
              <a:rPr lang="en-US" dirty="0">
                <a:latin typeface="Calibri" panose="020F0502020204030204" pitchFamily="34" charset="0"/>
              </a:rPr>
              <a:t>→0:</a:t>
            </a:r>
            <a:r>
              <a:rPr lang="en-US" dirty="0"/>
              <a:t>   </a:t>
            </a:r>
          </a:p>
          <a:p>
            <a:r>
              <a:rPr lang="en-US" dirty="0"/>
              <a:t>	-frustrate magnetic interactions  (no change in Fermi surface volume</a:t>
            </a:r>
            <a:r>
              <a:rPr lang="en-US" dirty="0" smtClean="0"/>
              <a:t>)                   Could happen in metals or insulators</a:t>
            </a:r>
            <a:endParaRPr lang="en-US" dirty="0"/>
          </a:p>
          <a:p>
            <a:r>
              <a:rPr lang="en-US" dirty="0"/>
              <a:t>	-destroy the ordering moment (possible change in Fermi surface volume</a:t>
            </a:r>
            <a:r>
              <a:rPr lang="en-US" dirty="0" smtClean="0"/>
              <a:t>)             Can only happen in metals</a:t>
            </a:r>
            <a:endParaRPr lang="en-US" dirty="0" smtClean="0"/>
          </a:p>
          <a:p>
            <a:endParaRPr lang="en-US" dirty="0"/>
          </a:p>
        </p:txBody>
      </p:sp>
      <p:cxnSp>
        <p:nvCxnSpPr>
          <p:cNvPr id="73" name="Straight Arrow Connector 72"/>
          <p:cNvCxnSpPr/>
          <p:nvPr/>
        </p:nvCxnSpPr>
        <p:spPr>
          <a:xfrm>
            <a:off x="1805915" y="1459363"/>
            <a:ext cx="56349" cy="20875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16200000">
            <a:off x="497538" y="2153747"/>
            <a:ext cx="1654299" cy="430887"/>
          </a:xfrm>
          <a:prstGeom prst="rect">
            <a:avLst/>
          </a:prstGeom>
          <a:noFill/>
        </p:spPr>
        <p:txBody>
          <a:bodyPr wrap="none" rtlCol="0">
            <a:spAutoFit/>
          </a:bodyPr>
          <a:lstStyle/>
          <a:p>
            <a:r>
              <a:rPr lang="en-US" sz="2200" dirty="0"/>
              <a:t>Temperature</a:t>
            </a:r>
          </a:p>
        </p:txBody>
      </p:sp>
      <p:grpSp>
        <p:nvGrpSpPr>
          <p:cNvPr id="4" name="Group 3"/>
          <p:cNvGrpSpPr/>
          <p:nvPr/>
        </p:nvGrpSpPr>
        <p:grpSpPr>
          <a:xfrm>
            <a:off x="3289224" y="943874"/>
            <a:ext cx="4918928" cy="4420184"/>
            <a:chOff x="1972456" y="1038411"/>
            <a:chExt cx="4286468" cy="3664619"/>
          </a:xfrm>
        </p:grpSpPr>
        <p:grpSp>
          <p:nvGrpSpPr>
            <p:cNvPr id="21" name="Group 20"/>
            <p:cNvGrpSpPr/>
            <p:nvPr/>
          </p:nvGrpSpPr>
          <p:grpSpPr>
            <a:xfrm>
              <a:off x="1972456" y="3195720"/>
              <a:ext cx="4286468" cy="1507310"/>
              <a:chOff x="1474837" y="4883505"/>
              <a:chExt cx="5715291" cy="2009747"/>
            </a:xfrm>
          </p:grpSpPr>
          <p:cxnSp>
            <p:nvCxnSpPr>
              <p:cNvPr id="10" name="Straight Arrow Connector 9"/>
              <p:cNvCxnSpPr/>
              <p:nvPr/>
            </p:nvCxnSpPr>
            <p:spPr>
              <a:xfrm>
                <a:off x="1911502" y="5695121"/>
                <a:ext cx="4572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51808" y="5529836"/>
                <a:ext cx="451405" cy="553997"/>
              </a:xfrm>
              <a:prstGeom prst="rect">
                <a:avLst/>
              </a:prstGeom>
              <a:noFill/>
            </p:spPr>
            <p:txBody>
              <a:bodyPr wrap="none" rtlCol="0">
                <a:spAutoFit/>
              </a:bodyPr>
              <a:lstStyle/>
              <a:p>
                <a:r>
                  <a:rPr lang="en-US" sz="2100" dirty="0"/>
                  <a:t>J’</a:t>
                </a:r>
              </a:p>
            </p:txBody>
          </p:sp>
          <p:sp>
            <p:nvSpPr>
              <p:cNvPr id="12" name="5-Point Star 11"/>
              <p:cNvSpPr/>
              <p:nvPr/>
            </p:nvSpPr>
            <p:spPr>
              <a:xfrm>
                <a:off x="4045102" y="5535390"/>
                <a:ext cx="304800" cy="304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TextBox 12"/>
              <p:cNvSpPr txBox="1"/>
              <p:nvPr/>
            </p:nvSpPr>
            <p:spPr>
              <a:xfrm>
                <a:off x="3855101" y="5885013"/>
                <a:ext cx="778908" cy="476311"/>
              </a:xfrm>
              <a:prstGeom prst="rect">
                <a:avLst/>
              </a:prstGeom>
              <a:noFill/>
            </p:spPr>
            <p:txBody>
              <a:bodyPr wrap="none" rtlCol="0">
                <a:spAutoFit/>
              </a:bodyPr>
              <a:lstStyle/>
              <a:p>
                <a:r>
                  <a:rPr lang="en-US" sz="2200" dirty="0"/>
                  <a:t>QCP</a:t>
                </a:r>
              </a:p>
            </p:txBody>
          </p:sp>
          <p:sp>
            <p:nvSpPr>
              <p:cNvPr id="14" name="TextBox 13"/>
              <p:cNvSpPr txBox="1"/>
              <p:nvPr/>
            </p:nvSpPr>
            <p:spPr>
              <a:xfrm>
                <a:off x="1474837" y="5872585"/>
                <a:ext cx="2220519" cy="1020667"/>
              </a:xfrm>
              <a:prstGeom prst="rect">
                <a:avLst/>
              </a:prstGeom>
              <a:noFill/>
            </p:spPr>
            <p:txBody>
              <a:bodyPr wrap="square" rtlCol="0">
                <a:spAutoFit/>
              </a:bodyPr>
              <a:lstStyle/>
              <a:p>
                <a:pPr algn="ctr"/>
                <a:r>
                  <a:rPr lang="en-US" dirty="0"/>
                  <a:t>Small FS</a:t>
                </a:r>
              </a:p>
              <a:p>
                <a:pPr algn="ctr"/>
                <a:r>
                  <a:rPr lang="en-US" dirty="0"/>
                  <a:t>f-electrons excluded</a:t>
                </a:r>
              </a:p>
            </p:txBody>
          </p:sp>
          <p:sp>
            <p:nvSpPr>
              <p:cNvPr id="16" name="TextBox 15"/>
              <p:cNvSpPr txBox="1"/>
              <p:nvPr/>
            </p:nvSpPr>
            <p:spPr>
              <a:xfrm>
                <a:off x="4508790" y="5872584"/>
                <a:ext cx="2337141" cy="1020667"/>
              </a:xfrm>
              <a:prstGeom prst="rect">
                <a:avLst/>
              </a:prstGeom>
              <a:noFill/>
            </p:spPr>
            <p:txBody>
              <a:bodyPr wrap="square" rtlCol="0">
                <a:spAutoFit/>
              </a:bodyPr>
              <a:lstStyle/>
              <a:p>
                <a:pPr algn="ctr"/>
                <a:r>
                  <a:rPr lang="en-US" dirty="0"/>
                  <a:t>Large FS</a:t>
                </a:r>
              </a:p>
              <a:p>
                <a:pPr algn="ctr"/>
                <a:r>
                  <a:rPr lang="en-US" dirty="0"/>
                  <a:t>f-electrons included</a:t>
                </a:r>
              </a:p>
            </p:txBody>
          </p:sp>
          <p:sp>
            <p:nvSpPr>
              <p:cNvPr id="17" name="TextBox 16"/>
              <p:cNvSpPr txBox="1"/>
              <p:nvPr/>
            </p:nvSpPr>
            <p:spPr>
              <a:xfrm>
                <a:off x="1695534" y="4883505"/>
                <a:ext cx="2278688" cy="714467"/>
              </a:xfrm>
              <a:prstGeom prst="rect">
                <a:avLst/>
              </a:prstGeom>
              <a:noFill/>
            </p:spPr>
            <p:txBody>
              <a:bodyPr wrap="none" rtlCol="0">
                <a:spAutoFit/>
              </a:bodyPr>
              <a:lstStyle/>
              <a:p>
                <a:r>
                  <a:rPr lang="en-US" dirty="0"/>
                  <a:t>Magnetic Order</a:t>
                </a:r>
              </a:p>
              <a:p>
                <a:r>
                  <a:rPr lang="en-US" dirty="0"/>
                  <a:t>Localized electrons</a:t>
                </a:r>
              </a:p>
            </p:txBody>
          </p:sp>
          <p:sp>
            <p:nvSpPr>
              <p:cNvPr id="18" name="TextBox 17"/>
              <p:cNvSpPr txBox="1"/>
              <p:nvPr/>
            </p:nvSpPr>
            <p:spPr>
              <a:xfrm>
                <a:off x="4429642" y="4883505"/>
                <a:ext cx="2760486" cy="714467"/>
              </a:xfrm>
              <a:prstGeom prst="rect">
                <a:avLst/>
              </a:prstGeom>
              <a:noFill/>
            </p:spPr>
            <p:txBody>
              <a:bodyPr wrap="none" rtlCol="0">
                <a:spAutoFit/>
              </a:bodyPr>
              <a:lstStyle/>
              <a:p>
                <a:r>
                  <a:rPr lang="en-US" dirty="0"/>
                  <a:t>No order (Fermi Liquid)</a:t>
                </a:r>
              </a:p>
              <a:p>
                <a:r>
                  <a:rPr lang="en-US" dirty="0"/>
                  <a:t>Delocalized electrons</a:t>
                </a:r>
              </a:p>
            </p:txBody>
          </p:sp>
        </p:grpSp>
        <p:grpSp>
          <p:nvGrpSpPr>
            <p:cNvPr id="75" name="Group 74"/>
            <p:cNvGrpSpPr/>
            <p:nvPr/>
          </p:nvGrpSpPr>
          <p:grpSpPr>
            <a:xfrm>
              <a:off x="3627177" y="1038411"/>
              <a:ext cx="1085850" cy="990345"/>
              <a:chOff x="3705742" y="856576"/>
              <a:chExt cx="1447800" cy="1320460"/>
            </a:xfrm>
          </p:grpSpPr>
          <p:grpSp>
            <p:nvGrpSpPr>
              <p:cNvPr id="28" name="Group 27"/>
              <p:cNvGrpSpPr/>
              <p:nvPr/>
            </p:nvGrpSpPr>
            <p:grpSpPr>
              <a:xfrm>
                <a:off x="3705742" y="1110236"/>
                <a:ext cx="1447800" cy="1066800"/>
                <a:chOff x="575606" y="3218266"/>
                <a:chExt cx="1447800" cy="1066800"/>
              </a:xfrm>
            </p:grpSpPr>
            <p:sp>
              <p:nvSpPr>
                <p:cNvPr id="15" name="Parallelogram 14"/>
                <p:cNvSpPr/>
                <p:nvPr/>
              </p:nvSpPr>
              <p:spPr>
                <a:xfrm>
                  <a:off x="575606" y="3218266"/>
                  <a:ext cx="14478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a:spLocks noChangeAspect="1"/>
                </p:cNvSpPr>
                <p:nvPr/>
              </p:nvSpPr>
              <p:spPr>
                <a:xfrm>
                  <a:off x="864793" y="3352800"/>
                  <a:ext cx="830741" cy="79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 name="Group 26"/>
              <p:cNvGrpSpPr/>
              <p:nvPr/>
            </p:nvGrpSpPr>
            <p:grpSpPr>
              <a:xfrm>
                <a:off x="3763025" y="856576"/>
                <a:ext cx="1295400" cy="685800"/>
                <a:chOff x="1143000" y="831006"/>
                <a:chExt cx="1295400" cy="685800"/>
              </a:xfrm>
            </p:grpSpPr>
            <p:cxnSp>
              <p:nvCxnSpPr>
                <p:cNvPr id="22" name="Straight Arrow Connector 21"/>
                <p:cNvCxnSpPr/>
                <p:nvPr/>
              </p:nvCxnSpPr>
              <p:spPr>
                <a:xfrm>
                  <a:off x="1143000" y="831006"/>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447800" y="831006"/>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09617" y="831006"/>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438400" y="831006"/>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122143" y="831006"/>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p:nvGrpSpPr>
          <p:grpSpPr>
            <a:xfrm>
              <a:off x="2190388" y="2031954"/>
              <a:ext cx="1085850" cy="990345"/>
              <a:chOff x="1066800" y="2362200"/>
              <a:chExt cx="1447800" cy="1320460"/>
            </a:xfrm>
          </p:grpSpPr>
          <p:grpSp>
            <p:nvGrpSpPr>
              <p:cNvPr id="31" name="Group 30"/>
              <p:cNvGrpSpPr/>
              <p:nvPr/>
            </p:nvGrpSpPr>
            <p:grpSpPr>
              <a:xfrm>
                <a:off x="1066800" y="2615860"/>
                <a:ext cx="1447800" cy="1066800"/>
                <a:chOff x="575606" y="3218266"/>
                <a:chExt cx="1447800" cy="1066800"/>
              </a:xfrm>
            </p:grpSpPr>
            <p:sp>
              <p:nvSpPr>
                <p:cNvPr id="38" name="Parallelogram 37"/>
                <p:cNvSpPr/>
                <p:nvPr/>
              </p:nvSpPr>
              <p:spPr>
                <a:xfrm>
                  <a:off x="575606" y="3218266"/>
                  <a:ext cx="14478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p:cNvSpPr>
                  <a:spLocks noChangeAspect="1"/>
                </p:cNvSpPr>
                <p:nvPr/>
              </p:nvSpPr>
              <p:spPr>
                <a:xfrm>
                  <a:off x="864793" y="3352800"/>
                  <a:ext cx="830741" cy="79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33" name="Straight Arrow Connector 32"/>
              <p:cNvCxnSpPr/>
              <p:nvPr/>
            </p:nvCxnSpPr>
            <p:spPr>
              <a:xfrm>
                <a:off x="1124083" y="23622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428883" y="23622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790700" y="23622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419483" y="23622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103226" y="23622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1" name="Group 70"/>
            <p:cNvGrpSpPr>
              <a:grpSpLocks noChangeAspect="1"/>
            </p:cNvGrpSpPr>
            <p:nvPr/>
          </p:nvGrpSpPr>
          <p:grpSpPr>
            <a:xfrm>
              <a:off x="4650138" y="2008989"/>
              <a:ext cx="1233157" cy="1119401"/>
              <a:chOff x="5253762" y="2138854"/>
              <a:chExt cx="2996385" cy="2719967"/>
            </a:xfrm>
          </p:grpSpPr>
          <p:grpSp>
            <p:nvGrpSpPr>
              <p:cNvPr id="42" name="Group 41"/>
              <p:cNvGrpSpPr>
                <a:grpSpLocks noChangeAspect="1"/>
              </p:cNvGrpSpPr>
              <p:nvPr/>
            </p:nvGrpSpPr>
            <p:grpSpPr>
              <a:xfrm>
                <a:off x="5486400" y="2523799"/>
                <a:ext cx="2605865" cy="1920113"/>
                <a:chOff x="575606" y="3218266"/>
                <a:chExt cx="1447800" cy="1066800"/>
              </a:xfrm>
              <a:solidFill>
                <a:srgbClr val="0FFD6A"/>
              </a:solidFill>
            </p:grpSpPr>
            <p:sp>
              <p:nvSpPr>
                <p:cNvPr id="49" name="Parallelogram 48"/>
                <p:cNvSpPr/>
                <p:nvPr/>
              </p:nvSpPr>
              <p:spPr>
                <a:xfrm>
                  <a:off x="575606" y="3218266"/>
                  <a:ext cx="1447800" cy="10668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Oval 49"/>
                <p:cNvSpPr>
                  <a:spLocks noChangeAspect="1"/>
                </p:cNvSpPr>
                <p:nvPr/>
              </p:nvSpPr>
              <p:spPr>
                <a:xfrm>
                  <a:off x="864793" y="3352800"/>
                  <a:ext cx="830741" cy="7977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2" name="Arc 51"/>
              <p:cNvSpPr>
                <a:spLocks noChangeAspect="1"/>
              </p:cNvSpPr>
              <p:nvPr/>
            </p:nvSpPr>
            <p:spPr>
              <a:xfrm>
                <a:off x="5253762" y="4029003"/>
                <a:ext cx="685853" cy="829818"/>
              </a:xfrm>
              <a:prstGeom prst="arc">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5" name="Arc 54"/>
              <p:cNvSpPr>
                <a:spLocks noChangeAspect="1"/>
              </p:cNvSpPr>
              <p:nvPr/>
            </p:nvSpPr>
            <p:spPr>
              <a:xfrm flipV="1">
                <a:off x="5620560" y="2138854"/>
                <a:ext cx="685853" cy="829818"/>
              </a:xfrm>
              <a:prstGeom prst="arc">
                <a:avLst>
                  <a:gd name="adj1" fmla="val 15414671"/>
                  <a:gd name="adj2" fmla="val 0"/>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9" name="Isosceles Triangle 58"/>
              <p:cNvSpPr/>
              <p:nvPr/>
            </p:nvSpPr>
            <p:spPr>
              <a:xfrm>
                <a:off x="5490714" y="4062912"/>
                <a:ext cx="223895" cy="381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4" name="Group 63"/>
              <p:cNvGrpSpPr/>
              <p:nvPr/>
            </p:nvGrpSpPr>
            <p:grpSpPr>
              <a:xfrm>
                <a:off x="7564294" y="2146137"/>
                <a:ext cx="685853" cy="829818"/>
                <a:chOff x="7564294" y="2146137"/>
                <a:chExt cx="685853" cy="829818"/>
              </a:xfrm>
            </p:grpSpPr>
            <p:sp>
              <p:nvSpPr>
                <p:cNvPr id="57" name="Arc 56"/>
                <p:cNvSpPr>
                  <a:spLocks noChangeAspect="1"/>
                </p:cNvSpPr>
                <p:nvPr/>
              </p:nvSpPr>
              <p:spPr>
                <a:xfrm flipH="1" flipV="1">
                  <a:off x="7564294" y="2146137"/>
                  <a:ext cx="685853" cy="829818"/>
                </a:xfrm>
                <a:prstGeom prst="arc">
                  <a:avLst>
                    <a:gd name="adj1" fmla="val 15674321"/>
                    <a:gd name="adj2" fmla="val 0"/>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3" name="Parallelogram 62"/>
                <p:cNvSpPr/>
                <p:nvPr/>
              </p:nvSpPr>
              <p:spPr>
                <a:xfrm>
                  <a:off x="7733987" y="2536853"/>
                  <a:ext cx="346465" cy="371801"/>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5" name="Group 64"/>
              <p:cNvGrpSpPr/>
              <p:nvPr/>
            </p:nvGrpSpPr>
            <p:grpSpPr>
              <a:xfrm rot="5400000">
                <a:off x="7347850" y="3954357"/>
                <a:ext cx="685853" cy="829818"/>
                <a:chOff x="7564294" y="2146137"/>
                <a:chExt cx="685853" cy="829818"/>
              </a:xfrm>
            </p:grpSpPr>
            <p:sp>
              <p:nvSpPr>
                <p:cNvPr id="66" name="Arc 65"/>
                <p:cNvSpPr>
                  <a:spLocks noChangeAspect="1"/>
                </p:cNvSpPr>
                <p:nvPr/>
              </p:nvSpPr>
              <p:spPr>
                <a:xfrm flipH="1" flipV="1">
                  <a:off x="7564294" y="2146137"/>
                  <a:ext cx="685853" cy="829818"/>
                </a:xfrm>
                <a:prstGeom prst="arc">
                  <a:avLst>
                    <a:gd name="adj1" fmla="val 15674321"/>
                    <a:gd name="adj2" fmla="val 0"/>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7" name="Parallelogram 66"/>
                <p:cNvSpPr/>
                <p:nvPr/>
              </p:nvSpPr>
              <p:spPr>
                <a:xfrm>
                  <a:off x="7733987" y="2536853"/>
                  <a:ext cx="346465" cy="371801"/>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9" name="Parallelogram 68"/>
              <p:cNvSpPr/>
              <p:nvPr/>
            </p:nvSpPr>
            <p:spPr>
              <a:xfrm>
                <a:off x="5501976" y="2523799"/>
                <a:ext cx="2578476" cy="1920113"/>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 name="Curved Right Arrow 6"/>
            <p:cNvSpPr/>
            <p:nvPr/>
          </p:nvSpPr>
          <p:spPr>
            <a:xfrm flipH="1" flipV="1">
              <a:off x="4752154" y="1142852"/>
              <a:ext cx="378947" cy="64168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TextBox 7"/>
            <p:cNvSpPr txBox="1"/>
            <p:nvPr/>
          </p:nvSpPr>
          <p:spPr>
            <a:xfrm>
              <a:off x="5192905" y="1247457"/>
              <a:ext cx="359394" cy="461665"/>
            </a:xfrm>
            <a:prstGeom prst="rect">
              <a:avLst/>
            </a:prstGeom>
            <a:noFill/>
          </p:spPr>
          <p:txBody>
            <a:bodyPr wrap="none" rtlCol="0">
              <a:spAutoFit/>
            </a:bodyPr>
            <a:lstStyle/>
            <a:p>
              <a:r>
                <a:rPr lang="en-US" sz="2400" dirty="0"/>
                <a:t>J’</a:t>
              </a:r>
            </a:p>
          </p:txBody>
        </p:sp>
      </p:grpSp>
      <p:sp>
        <p:nvSpPr>
          <p:cNvPr id="3" name="TextBox 2"/>
          <p:cNvSpPr txBox="1"/>
          <p:nvPr/>
        </p:nvSpPr>
        <p:spPr>
          <a:xfrm>
            <a:off x="2232600" y="2493437"/>
            <a:ext cx="704039" cy="430887"/>
          </a:xfrm>
          <a:prstGeom prst="rect">
            <a:avLst/>
          </a:prstGeom>
          <a:noFill/>
        </p:spPr>
        <p:txBody>
          <a:bodyPr wrap="none" rtlCol="0">
            <a:spAutoFit/>
          </a:bodyPr>
          <a:lstStyle/>
          <a:p>
            <a:r>
              <a:rPr lang="en-US" sz="2200" dirty="0"/>
              <a:t>T</a:t>
            </a:r>
            <a:r>
              <a:rPr lang="en-US" sz="2200" baseline="-25000" dirty="0"/>
              <a:t>K</a:t>
            </a:r>
            <a:r>
              <a:rPr lang="en-US" sz="2200" dirty="0"/>
              <a:t>=0</a:t>
            </a:r>
          </a:p>
        </p:txBody>
      </p:sp>
      <p:sp>
        <p:nvSpPr>
          <p:cNvPr id="54" name="TextBox 53"/>
          <p:cNvSpPr txBox="1"/>
          <p:nvPr/>
        </p:nvSpPr>
        <p:spPr>
          <a:xfrm>
            <a:off x="8273150" y="2493437"/>
            <a:ext cx="935513" cy="430887"/>
          </a:xfrm>
          <a:prstGeom prst="rect">
            <a:avLst/>
          </a:prstGeom>
          <a:noFill/>
        </p:spPr>
        <p:txBody>
          <a:bodyPr wrap="none" rtlCol="0">
            <a:spAutoFit/>
          </a:bodyPr>
          <a:lstStyle/>
          <a:p>
            <a:r>
              <a:rPr lang="en-US" sz="2200" dirty="0"/>
              <a:t>T</a:t>
            </a:r>
            <a:r>
              <a:rPr lang="en-US" sz="2200" baseline="-25000" dirty="0"/>
              <a:t>K</a:t>
            </a:r>
            <a:r>
              <a:rPr lang="en-US" sz="2200" dirty="0"/>
              <a:t>&gt;&gt;T</a:t>
            </a:r>
            <a:r>
              <a:rPr lang="en-US" sz="2200" baseline="-25000" dirty="0"/>
              <a:t>C</a:t>
            </a:r>
          </a:p>
        </p:txBody>
      </p:sp>
    </p:spTree>
    <p:extLst>
      <p:ext uri="{BB962C8B-B14F-4D97-AF65-F5344CB8AC3E}">
        <p14:creationId xmlns:p14="http://schemas.microsoft.com/office/powerpoint/2010/main" val="2170984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noFill/>
          <a:ln>
            <a:noFill/>
          </a:ln>
        </p:spPr>
        <p:txBody>
          <a:bodyPr>
            <a:normAutofit/>
          </a:bodyPr>
          <a:lstStyle/>
          <a:p>
            <a:r>
              <a:rPr lang="en-US" sz="3200" b="1" dirty="0" smtClean="0">
                <a:latin typeface="+mn-lt"/>
              </a:rPr>
              <a:t>A Global Phase Diagram for Correlated Electron Systems?</a:t>
            </a:r>
            <a:endParaRPr lang="en-US" sz="3200" b="1" dirty="0">
              <a:latin typeface="+mn-lt"/>
            </a:endParaRPr>
          </a:p>
        </p:txBody>
      </p:sp>
      <p:sp>
        <p:nvSpPr>
          <p:cNvPr id="9" name="TextBox 8"/>
          <p:cNvSpPr txBox="1"/>
          <p:nvPr/>
        </p:nvSpPr>
        <p:spPr>
          <a:xfrm>
            <a:off x="96935" y="4457297"/>
            <a:ext cx="12095065"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rPr>
              <a:t>Increasing quantum fluctuations </a:t>
            </a:r>
            <a:r>
              <a:rPr lang="en-US" dirty="0" smtClean="0">
                <a:solidFill>
                  <a:prstClr val="black"/>
                </a:solidFill>
              </a:rPr>
              <a:t>Q  suppress </a:t>
            </a:r>
            <a:r>
              <a:rPr lang="en-US" dirty="0">
                <a:solidFill>
                  <a:prstClr val="black"/>
                </a:solidFill>
              </a:rPr>
              <a:t>T=0 magnetic order:</a:t>
            </a:r>
          </a:p>
          <a:p>
            <a:r>
              <a:rPr lang="en-US" dirty="0">
                <a:solidFill>
                  <a:prstClr val="black"/>
                </a:solidFill>
              </a:rPr>
              <a:t>     -Low dimensionality</a:t>
            </a:r>
          </a:p>
          <a:p>
            <a:r>
              <a:rPr lang="en-US" dirty="0">
                <a:solidFill>
                  <a:prstClr val="black"/>
                </a:solidFill>
              </a:rPr>
              <a:t>     -Geometrical frustration: triangular, Kagome, </a:t>
            </a:r>
            <a:r>
              <a:rPr lang="en-US" dirty="0" err="1">
                <a:solidFill>
                  <a:prstClr val="black"/>
                </a:solidFill>
              </a:rPr>
              <a:t>pyrochlore</a:t>
            </a:r>
            <a:r>
              <a:rPr lang="en-US" dirty="0">
                <a:solidFill>
                  <a:prstClr val="black"/>
                </a:solidFill>
              </a:rPr>
              <a:t>  lattices.</a:t>
            </a:r>
          </a:p>
          <a:p>
            <a:r>
              <a:rPr lang="en-US" dirty="0">
                <a:solidFill>
                  <a:prstClr val="black"/>
                </a:solidFill>
              </a:rPr>
              <a:t>    - Dimerization:  </a:t>
            </a:r>
            <a:r>
              <a:rPr lang="en-US" dirty="0" err="1">
                <a:solidFill>
                  <a:prstClr val="black"/>
                </a:solidFill>
              </a:rPr>
              <a:t>Shastry</a:t>
            </a:r>
            <a:r>
              <a:rPr lang="en-US" dirty="0">
                <a:solidFill>
                  <a:prstClr val="black"/>
                </a:solidFill>
              </a:rPr>
              <a:t>-Sutherland lattice</a:t>
            </a:r>
            <a:r>
              <a:rPr lang="en-US" dirty="0" smtClean="0">
                <a:solidFill>
                  <a:prstClr val="black"/>
                </a:solidFill>
              </a:rPr>
              <a:t>.</a:t>
            </a:r>
            <a:endParaRPr lang="en-US" i="1" dirty="0">
              <a:solidFill>
                <a:prstClr val="black"/>
              </a:solidFill>
            </a:endParaRPr>
          </a:p>
          <a:p>
            <a:pPr algn="ctr"/>
            <a:endParaRPr lang="en-US" dirty="0">
              <a:solidFill>
                <a:prstClr val="black"/>
              </a:solidFill>
            </a:endParaRPr>
          </a:p>
          <a:p>
            <a:pPr marL="285750" indent="-285750">
              <a:buFont typeface="Arial" panose="020B0604020202020204" pitchFamily="34" charset="0"/>
              <a:buChar char="•"/>
            </a:pPr>
            <a:r>
              <a:rPr lang="en-US" dirty="0">
                <a:solidFill>
                  <a:prstClr val="black"/>
                </a:solidFill>
              </a:rPr>
              <a:t>Additional interplay of electronic </a:t>
            </a:r>
            <a:r>
              <a:rPr lang="en-US" dirty="0" smtClean="0">
                <a:solidFill>
                  <a:prstClr val="black"/>
                </a:solidFill>
              </a:rPr>
              <a:t>delocalization </a:t>
            </a:r>
            <a:r>
              <a:rPr lang="en-US" dirty="0" smtClean="0">
                <a:solidFill>
                  <a:prstClr val="black"/>
                </a:solidFill>
                <a:latin typeface="Symbol" panose="05050102010706020507" pitchFamily="18" charset="2"/>
              </a:rPr>
              <a:t>G </a:t>
            </a:r>
            <a:r>
              <a:rPr lang="en-US" dirty="0">
                <a:solidFill>
                  <a:prstClr val="black"/>
                </a:solidFill>
              </a:rPr>
              <a:t>and order in correlated </a:t>
            </a:r>
            <a:r>
              <a:rPr lang="en-US" dirty="0" smtClean="0">
                <a:solidFill>
                  <a:prstClr val="black"/>
                </a:solidFill>
              </a:rPr>
              <a:t>metals  (Kondo and Mott Physics).    </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dirty="0" smtClean="0">
                <a:solidFill>
                  <a:prstClr val="black"/>
                </a:solidFill>
              </a:rPr>
              <a:t>A need for new metallic and geometrically frustrated compounds to compare to  benchmark insulators.                </a:t>
            </a:r>
            <a:endParaRPr lang="en-US" dirty="0">
              <a:solidFill>
                <a:prstClr val="black"/>
              </a:solidFill>
            </a:endParaRPr>
          </a:p>
        </p:txBody>
      </p:sp>
      <p:sp>
        <p:nvSpPr>
          <p:cNvPr id="13" name="Text Box 25"/>
          <p:cNvSpPr txBox="1">
            <a:spLocks noChangeArrowheads="1"/>
          </p:cNvSpPr>
          <p:nvPr/>
        </p:nvSpPr>
        <p:spPr bwMode="auto">
          <a:xfrm>
            <a:off x="7746154" y="1811483"/>
            <a:ext cx="2819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20000"/>
              </a:spcBef>
              <a:defRPr/>
            </a:pPr>
            <a:r>
              <a:rPr lang="en-US" sz="1000" dirty="0">
                <a:solidFill>
                  <a:srgbClr val="996600"/>
                </a:solidFill>
                <a:latin typeface="Arial" charset="0"/>
                <a:ea typeface="ＭＳ Ｐゴシック" charset="0"/>
                <a:sym typeface="Wingdings" charset="0"/>
              </a:rPr>
              <a:t>Q. Si, (2010)</a:t>
            </a:r>
          </a:p>
          <a:p>
            <a:pPr>
              <a:lnSpc>
                <a:spcPct val="50000"/>
              </a:lnSpc>
              <a:spcBef>
                <a:spcPct val="20000"/>
              </a:spcBef>
              <a:defRPr/>
            </a:pPr>
            <a:endParaRPr lang="en-US" sz="1000" dirty="0">
              <a:solidFill>
                <a:srgbClr val="996600"/>
              </a:solidFill>
              <a:latin typeface="Arial" charset="0"/>
              <a:ea typeface="ＭＳ Ｐゴシック" charset="0"/>
              <a:sym typeface="Wingdings" charset="0"/>
            </a:endParaRPr>
          </a:p>
          <a:p>
            <a:pPr marL="342900" indent="-342900">
              <a:lnSpc>
                <a:spcPct val="90000"/>
              </a:lnSpc>
              <a:spcBef>
                <a:spcPct val="20000"/>
              </a:spcBef>
              <a:defRPr/>
            </a:pPr>
            <a:r>
              <a:rPr lang="en-US" sz="1000" dirty="0">
                <a:solidFill>
                  <a:srgbClr val="996600"/>
                </a:solidFill>
                <a:latin typeface="Arial" charset="0"/>
                <a:ea typeface="ＭＳ Ｐゴシック" charset="0"/>
                <a:cs typeface="ＭＳ Ｐゴシック" charset="0"/>
              </a:rPr>
              <a:t>P. Coleman &amp; A. </a:t>
            </a:r>
            <a:r>
              <a:rPr lang="en-US" sz="1000" dirty="0" err="1">
                <a:solidFill>
                  <a:srgbClr val="996600"/>
                </a:solidFill>
                <a:latin typeface="Arial" charset="0"/>
                <a:ea typeface="ＭＳ Ｐゴシック" charset="0"/>
                <a:cs typeface="ＭＳ Ｐゴシック" charset="0"/>
              </a:rPr>
              <a:t>Nevidomskyy</a:t>
            </a:r>
            <a:r>
              <a:rPr lang="en-US" sz="1000" dirty="0">
                <a:solidFill>
                  <a:srgbClr val="996600"/>
                </a:solidFill>
                <a:latin typeface="Arial" charset="0"/>
                <a:ea typeface="ＭＳ Ｐゴシック" charset="0"/>
                <a:cs typeface="ＭＳ Ｐゴシック" charset="0"/>
              </a:rPr>
              <a:t>, (2010)</a:t>
            </a:r>
          </a:p>
        </p:txBody>
      </p:sp>
      <p:cxnSp>
        <p:nvCxnSpPr>
          <p:cNvPr id="4" name="Straight Arrow Connector 3"/>
          <p:cNvCxnSpPr/>
          <p:nvPr/>
        </p:nvCxnSpPr>
        <p:spPr>
          <a:xfrm>
            <a:off x="3429000" y="3733800"/>
            <a:ext cx="464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153400" y="3433058"/>
            <a:ext cx="819712" cy="477054"/>
          </a:xfrm>
          <a:prstGeom prst="rect">
            <a:avLst/>
          </a:prstGeom>
          <a:noFill/>
        </p:spPr>
        <p:txBody>
          <a:bodyPr wrap="none" rtlCol="0">
            <a:spAutoFit/>
          </a:bodyPr>
          <a:lstStyle/>
          <a:p>
            <a:r>
              <a:rPr lang="en-US" sz="2500" dirty="0">
                <a:solidFill>
                  <a:prstClr val="black"/>
                </a:solidFill>
                <a:latin typeface="Symbol" pitchFamily="18" charset="2"/>
              </a:rPr>
              <a:t>G</a:t>
            </a:r>
            <a:r>
              <a:rPr lang="en-US" dirty="0">
                <a:solidFill>
                  <a:prstClr val="black"/>
                </a:solidFill>
              </a:rPr>
              <a:t> (</a:t>
            </a:r>
            <a:r>
              <a:rPr lang="en-US" dirty="0" err="1" smtClean="0">
                <a:solidFill>
                  <a:prstClr val="black"/>
                </a:solidFill>
              </a:rPr>
              <a:t>P,x</a:t>
            </a:r>
            <a:r>
              <a:rPr lang="en-US" dirty="0" smtClean="0">
                <a:solidFill>
                  <a:prstClr val="black"/>
                </a:solidFill>
              </a:rPr>
              <a:t>)</a:t>
            </a:r>
            <a:endParaRPr lang="en-US" dirty="0">
              <a:solidFill>
                <a:prstClr val="black"/>
              </a:solidFill>
            </a:endParaRPr>
          </a:p>
        </p:txBody>
      </p:sp>
      <p:sp>
        <p:nvSpPr>
          <p:cNvPr id="6" name="TextBox 5"/>
          <p:cNvSpPr txBox="1"/>
          <p:nvPr/>
        </p:nvSpPr>
        <p:spPr>
          <a:xfrm>
            <a:off x="7746155" y="1125684"/>
            <a:ext cx="662361" cy="477054"/>
          </a:xfrm>
          <a:prstGeom prst="rect">
            <a:avLst/>
          </a:prstGeom>
          <a:noFill/>
        </p:spPr>
        <p:txBody>
          <a:bodyPr wrap="none" rtlCol="0">
            <a:spAutoFit/>
          </a:bodyPr>
          <a:lstStyle/>
          <a:p>
            <a:r>
              <a:rPr lang="en-US" sz="2500" dirty="0">
                <a:solidFill>
                  <a:prstClr val="black"/>
                </a:solidFill>
              </a:rPr>
              <a:t>T=0</a:t>
            </a:r>
          </a:p>
        </p:txBody>
      </p:sp>
      <p:sp>
        <p:nvSpPr>
          <p:cNvPr id="7" name="Oval 6"/>
          <p:cNvSpPr/>
          <p:nvPr/>
        </p:nvSpPr>
        <p:spPr>
          <a:xfrm>
            <a:off x="5638800" y="36195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457987" y="3810000"/>
            <a:ext cx="590226" cy="369332"/>
          </a:xfrm>
          <a:prstGeom prst="rect">
            <a:avLst/>
          </a:prstGeom>
          <a:noFill/>
        </p:spPr>
        <p:txBody>
          <a:bodyPr wrap="none" rtlCol="0">
            <a:spAutoFit/>
          </a:bodyPr>
          <a:lstStyle/>
          <a:p>
            <a:r>
              <a:rPr lang="en-US" dirty="0">
                <a:solidFill>
                  <a:prstClr val="black"/>
                </a:solidFill>
                <a:latin typeface="Symbol" pitchFamily="18" charset="2"/>
              </a:rPr>
              <a:t>G</a:t>
            </a:r>
            <a:r>
              <a:rPr lang="en-US" baseline="-25000" dirty="0">
                <a:solidFill>
                  <a:prstClr val="black"/>
                </a:solidFill>
              </a:rPr>
              <a:t>QCP</a:t>
            </a:r>
          </a:p>
        </p:txBody>
      </p:sp>
      <p:sp>
        <p:nvSpPr>
          <p:cNvPr id="14" name="TextBox 13"/>
          <p:cNvSpPr txBox="1"/>
          <p:nvPr/>
        </p:nvSpPr>
        <p:spPr>
          <a:xfrm>
            <a:off x="3400197" y="2335272"/>
            <a:ext cx="1664686" cy="369332"/>
          </a:xfrm>
          <a:prstGeom prst="rect">
            <a:avLst/>
          </a:prstGeom>
          <a:noFill/>
        </p:spPr>
        <p:txBody>
          <a:bodyPr wrap="none" rtlCol="0">
            <a:spAutoFit/>
          </a:bodyPr>
          <a:lstStyle/>
          <a:p>
            <a:r>
              <a:rPr lang="en-US" dirty="0">
                <a:solidFill>
                  <a:prstClr val="black"/>
                </a:solidFill>
              </a:rPr>
              <a:t>Magnetic Order</a:t>
            </a:r>
          </a:p>
        </p:txBody>
      </p:sp>
      <p:sp>
        <p:nvSpPr>
          <p:cNvPr id="15" name="TextBox 14"/>
          <p:cNvSpPr txBox="1"/>
          <p:nvPr/>
        </p:nvSpPr>
        <p:spPr>
          <a:xfrm>
            <a:off x="5969291" y="2347842"/>
            <a:ext cx="1208985" cy="369332"/>
          </a:xfrm>
          <a:prstGeom prst="rect">
            <a:avLst/>
          </a:prstGeom>
          <a:noFill/>
        </p:spPr>
        <p:txBody>
          <a:bodyPr wrap="none" rtlCol="0">
            <a:spAutoFit/>
          </a:bodyPr>
          <a:lstStyle/>
          <a:p>
            <a:r>
              <a:rPr lang="en-US" dirty="0">
                <a:solidFill>
                  <a:prstClr val="black"/>
                </a:solidFill>
              </a:rPr>
              <a:t>Spin Liquid</a:t>
            </a:r>
          </a:p>
        </p:txBody>
      </p:sp>
      <p:grpSp>
        <p:nvGrpSpPr>
          <p:cNvPr id="24" name="Group 23"/>
          <p:cNvGrpSpPr/>
          <p:nvPr/>
        </p:nvGrpSpPr>
        <p:grpSpPr>
          <a:xfrm>
            <a:off x="2272206" y="838200"/>
            <a:ext cx="3042980" cy="2895600"/>
            <a:chOff x="748206" y="838200"/>
            <a:chExt cx="3042980" cy="2895600"/>
          </a:xfrm>
        </p:grpSpPr>
        <p:cxnSp>
          <p:nvCxnSpPr>
            <p:cNvPr id="17" name="Straight Arrow Connector 16"/>
            <p:cNvCxnSpPr/>
            <p:nvPr/>
          </p:nvCxnSpPr>
          <p:spPr>
            <a:xfrm flipV="1">
              <a:off x="1905000" y="990600"/>
              <a:ext cx="0" cy="274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09264" y="838200"/>
              <a:ext cx="401072" cy="477054"/>
            </a:xfrm>
            <a:prstGeom prst="rect">
              <a:avLst/>
            </a:prstGeom>
            <a:noFill/>
          </p:spPr>
          <p:txBody>
            <a:bodyPr wrap="none" rtlCol="0">
              <a:spAutoFit/>
            </a:bodyPr>
            <a:lstStyle/>
            <a:p>
              <a:r>
                <a:rPr lang="en-US" sz="2500" dirty="0">
                  <a:solidFill>
                    <a:prstClr val="black"/>
                  </a:solidFill>
                </a:rPr>
                <a:t>Q</a:t>
              </a:r>
            </a:p>
          </p:txBody>
        </p:sp>
        <p:sp>
          <p:nvSpPr>
            <p:cNvPr id="19" name="TextBox 18"/>
            <p:cNvSpPr txBox="1"/>
            <p:nvPr/>
          </p:nvSpPr>
          <p:spPr>
            <a:xfrm rot="16200000">
              <a:off x="-205709" y="2223376"/>
              <a:ext cx="2277162" cy="369332"/>
            </a:xfrm>
            <a:prstGeom prst="rect">
              <a:avLst/>
            </a:prstGeom>
            <a:noFill/>
          </p:spPr>
          <p:txBody>
            <a:bodyPr wrap="none" rtlCol="0">
              <a:spAutoFit/>
            </a:bodyPr>
            <a:lstStyle/>
            <a:p>
              <a:r>
                <a:rPr lang="en-US" dirty="0">
                  <a:solidFill>
                    <a:prstClr val="black"/>
                  </a:solidFill>
                </a:rPr>
                <a:t>Quantum Fluctuations</a:t>
              </a:r>
            </a:p>
          </p:txBody>
        </p:sp>
        <p:sp>
          <p:nvSpPr>
            <p:cNvPr id="21" name="Oval 20"/>
            <p:cNvSpPr/>
            <p:nvPr/>
          </p:nvSpPr>
          <p:spPr>
            <a:xfrm>
              <a:off x="1790700" y="1828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1219200" y="1703761"/>
              <a:ext cx="606256" cy="369332"/>
            </a:xfrm>
            <a:prstGeom prst="rect">
              <a:avLst/>
            </a:prstGeom>
            <a:noFill/>
          </p:spPr>
          <p:txBody>
            <a:bodyPr wrap="none" rtlCol="0">
              <a:spAutoFit/>
            </a:bodyPr>
            <a:lstStyle/>
            <a:p>
              <a:r>
                <a:rPr lang="en-US" dirty="0">
                  <a:solidFill>
                    <a:prstClr val="black"/>
                  </a:solidFill>
                </a:rPr>
                <a:t>Q</a:t>
              </a:r>
              <a:r>
                <a:rPr lang="en-US" baseline="-25000" dirty="0">
                  <a:solidFill>
                    <a:prstClr val="black"/>
                  </a:solidFill>
                </a:rPr>
                <a:t>QCP</a:t>
              </a:r>
            </a:p>
          </p:txBody>
        </p:sp>
        <p:sp>
          <p:nvSpPr>
            <p:cNvPr id="23" name="TextBox 22"/>
            <p:cNvSpPr txBox="1"/>
            <p:nvPr/>
          </p:nvSpPr>
          <p:spPr>
            <a:xfrm>
              <a:off x="2582201" y="1048673"/>
              <a:ext cx="1208985" cy="369332"/>
            </a:xfrm>
            <a:prstGeom prst="rect">
              <a:avLst/>
            </a:prstGeom>
            <a:noFill/>
          </p:spPr>
          <p:txBody>
            <a:bodyPr wrap="none" rtlCol="0">
              <a:spAutoFit/>
            </a:bodyPr>
            <a:lstStyle/>
            <a:p>
              <a:r>
                <a:rPr lang="en-US" dirty="0">
                  <a:solidFill>
                    <a:prstClr val="black"/>
                  </a:solidFill>
                </a:rPr>
                <a:t>Spin Liquid</a:t>
              </a:r>
            </a:p>
          </p:txBody>
        </p:sp>
      </p:grpSp>
      <p:sp>
        <p:nvSpPr>
          <p:cNvPr id="25" name="Arc 24"/>
          <p:cNvSpPr/>
          <p:nvPr/>
        </p:nvSpPr>
        <p:spPr>
          <a:xfrm>
            <a:off x="1390650" y="1943101"/>
            <a:ext cx="4362450" cy="3423935"/>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31" name="Group 30"/>
          <p:cNvGrpSpPr/>
          <p:nvPr/>
        </p:nvGrpSpPr>
        <p:grpSpPr>
          <a:xfrm>
            <a:off x="3508546" y="1108673"/>
            <a:ext cx="3638277" cy="3881889"/>
            <a:chOff x="1984545" y="1108672"/>
            <a:chExt cx="3638277" cy="3881889"/>
          </a:xfrm>
        </p:grpSpPr>
        <p:grpSp>
          <p:nvGrpSpPr>
            <p:cNvPr id="30" name="Group 29"/>
            <p:cNvGrpSpPr/>
            <p:nvPr/>
          </p:nvGrpSpPr>
          <p:grpSpPr>
            <a:xfrm>
              <a:off x="1984545" y="1421864"/>
              <a:ext cx="3638277" cy="3568697"/>
              <a:chOff x="1984545" y="1421864"/>
              <a:chExt cx="3638277" cy="3568697"/>
            </a:xfrm>
          </p:grpSpPr>
          <p:sp>
            <p:nvSpPr>
              <p:cNvPr id="12" name="Arc 11"/>
              <p:cNvSpPr/>
              <p:nvPr/>
            </p:nvSpPr>
            <p:spPr>
              <a:xfrm flipH="1">
                <a:off x="3107578" y="2705639"/>
                <a:ext cx="1429769" cy="2284922"/>
              </a:xfrm>
              <a:prstGeom prst="arc">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 name="TextBox 15"/>
              <p:cNvSpPr txBox="1"/>
              <p:nvPr/>
            </p:nvSpPr>
            <p:spPr>
              <a:xfrm>
                <a:off x="3336108" y="3065980"/>
                <a:ext cx="692562" cy="646331"/>
              </a:xfrm>
              <a:prstGeom prst="rect">
                <a:avLst/>
              </a:prstGeom>
              <a:noFill/>
            </p:spPr>
            <p:txBody>
              <a:bodyPr wrap="none" rtlCol="0">
                <a:spAutoFit/>
              </a:bodyPr>
              <a:lstStyle/>
              <a:p>
                <a:r>
                  <a:rPr lang="en-US" dirty="0">
                    <a:solidFill>
                      <a:prstClr val="black"/>
                    </a:solidFill>
                  </a:rPr>
                  <a:t>Large</a:t>
                </a:r>
              </a:p>
              <a:p>
                <a:r>
                  <a:rPr lang="en-US" dirty="0">
                    <a:solidFill>
                      <a:prstClr val="black"/>
                    </a:solidFill>
                  </a:rPr>
                  <a:t>FS</a:t>
                </a:r>
              </a:p>
            </p:txBody>
          </p:sp>
          <p:sp>
            <p:nvSpPr>
              <p:cNvPr id="20" name="TextBox 19"/>
              <p:cNvSpPr txBox="1"/>
              <p:nvPr/>
            </p:nvSpPr>
            <p:spPr>
              <a:xfrm>
                <a:off x="4669035" y="3021568"/>
                <a:ext cx="953787" cy="369332"/>
              </a:xfrm>
              <a:prstGeom prst="rect">
                <a:avLst/>
              </a:prstGeom>
              <a:noFill/>
            </p:spPr>
            <p:txBody>
              <a:bodyPr wrap="none" rtlCol="0">
                <a:spAutoFit/>
              </a:bodyPr>
              <a:lstStyle/>
              <a:p>
                <a:r>
                  <a:rPr lang="en-US" dirty="0">
                    <a:solidFill>
                      <a:prstClr val="black"/>
                    </a:solidFill>
                  </a:rPr>
                  <a:t>Large FS</a:t>
                </a:r>
              </a:p>
            </p:txBody>
          </p:sp>
          <p:sp>
            <p:nvSpPr>
              <p:cNvPr id="26" name="TextBox 25"/>
              <p:cNvSpPr txBox="1"/>
              <p:nvPr/>
            </p:nvSpPr>
            <p:spPr>
              <a:xfrm>
                <a:off x="2066643" y="2973169"/>
                <a:ext cx="691215" cy="646331"/>
              </a:xfrm>
              <a:prstGeom prst="rect">
                <a:avLst/>
              </a:prstGeom>
              <a:noFill/>
            </p:spPr>
            <p:txBody>
              <a:bodyPr wrap="none" rtlCol="0">
                <a:spAutoFit/>
              </a:bodyPr>
              <a:lstStyle/>
              <a:p>
                <a:r>
                  <a:rPr lang="en-US" dirty="0">
                    <a:solidFill>
                      <a:prstClr val="black"/>
                    </a:solidFill>
                  </a:rPr>
                  <a:t>Small</a:t>
                </a:r>
              </a:p>
              <a:p>
                <a:r>
                  <a:rPr lang="en-US" dirty="0">
                    <a:solidFill>
                      <a:prstClr val="black"/>
                    </a:solidFill>
                  </a:rPr>
                  <a:t>FS</a:t>
                </a:r>
              </a:p>
            </p:txBody>
          </p:sp>
          <p:sp>
            <p:nvSpPr>
              <p:cNvPr id="27" name="TextBox 26"/>
              <p:cNvSpPr txBox="1"/>
              <p:nvPr/>
            </p:nvSpPr>
            <p:spPr>
              <a:xfrm>
                <a:off x="1984545" y="1421864"/>
                <a:ext cx="2219913" cy="369332"/>
              </a:xfrm>
              <a:prstGeom prst="rect">
                <a:avLst/>
              </a:prstGeom>
              <a:noFill/>
            </p:spPr>
            <p:txBody>
              <a:bodyPr wrap="square" rtlCol="0">
                <a:spAutoFit/>
              </a:bodyPr>
              <a:lstStyle/>
              <a:p>
                <a:r>
                  <a:rPr lang="en-US" dirty="0">
                    <a:solidFill>
                      <a:prstClr val="black"/>
                    </a:solidFill>
                  </a:rPr>
                  <a:t>Small FS</a:t>
                </a:r>
              </a:p>
            </p:txBody>
          </p:sp>
        </p:grpSp>
        <p:cxnSp>
          <p:nvCxnSpPr>
            <p:cNvPr id="29" name="Straight Connector 28"/>
            <p:cNvCxnSpPr/>
            <p:nvPr/>
          </p:nvCxnSpPr>
          <p:spPr>
            <a:xfrm flipV="1">
              <a:off x="3290159" y="1108672"/>
              <a:ext cx="1247613" cy="1085106"/>
            </a:xfrm>
            <a:prstGeom prst="line">
              <a:avLst/>
            </a:prstGeom>
            <a:ln w="76200"/>
            <a:effectLst>
              <a:glow rad="241300">
                <a:schemeClr val="accent1">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52039" y="1907532"/>
            <a:ext cx="4420803" cy="3423935"/>
            <a:chOff x="1352039" y="1907532"/>
            <a:chExt cx="4420803" cy="3423935"/>
          </a:xfrm>
        </p:grpSpPr>
        <p:sp>
          <p:nvSpPr>
            <p:cNvPr id="34" name="Arc 33"/>
            <p:cNvSpPr/>
            <p:nvPr/>
          </p:nvSpPr>
          <p:spPr>
            <a:xfrm>
              <a:off x="1352039" y="1907532"/>
              <a:ext cx="4362450" cy="3423935"/>
            </a:xfrm>
            <a:prstGeom prst="arc">
              <a:avLst>
                <a:gd name="adj1" fmla="val 17701925"/>
                <a:gd name="adj2" fmla="val 20286109"/>
              </a:avLst>
            </a:prstGeom>
            <a:noFill/>
            <a:ln w="130175">
              <a:solidFill>
                <a:srgbClr val="FF0000">
                  <a:alpha val="34000"/>
                </a:srgbClr>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 name="TextBox 27"/>
            <p:cNvSpPr txBox="1"/>
            <p:nvPr/>
          </p:nvSpPr>
          <p:spPr>
            <a:xfrm>
              <a:off x="5102466" y="1943100"/>
              <a:ext cx="670376" cy="492443"/>
            </a:xfrm>
            <a:prstGeom prst="rect">
              <a:avLst/>
            </a:prstGeom>
            <a:noFill/>
          </p:spPr>
          <p:txBody>
            <a:bodyPr wrap="none" rtlCol="0">
              <a:spAutoFit/>
            </a:bodyPr>
            <a:lstStyle/>
            <a:p>
              <a:r>
                <a:rPr lang="en-US" sz="2600" dirty="0" smtClean="0"/>
                <a:t>SC?</a:t>
              </a:r>
              <a:endParaRPr lang="en-US" sz="2600" dirty="0"/>
            </a:p>
          </p:txBody>
        </p:sp>
      </p:grpSp>
    </p:spTree>
    <p:extLst>
      <p:ext uri="{BB962C8B-B14F-4D97-AF65-F5344CB8AC3E}">
        <p14:creationId xmlns:p14="http://schemas.microsoft.com/office/powerpoint/2010/main" val="2823498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19" y="89338"/>
            <a:ext cx="12192000" cy="553998"/>
          </a:xfrm>
          <a:prstGeom prst="rect">
            <a:avLst/>
          </a:prstGeom>
          <a:noFill/>
        </p:spPr>
        <p:txBody>
          <a:bodyPr wrap="square" rtlCol="0">
            <a:spAutoFit/>
          </a:bodyPr>
          <a:lstStyle/>
          <a:p>
            <a:r>
              <a:rPr lang="en-US" sz="3000" b="1" dirty="0" smtClean="0"/>
              <a:t>Strong fluctuations in low-dimensional magnets</a:t>
            </a:r>
            <a:endParaRPr lang="en-US" sz="3000" b="1" dirty="0"/>
          </a:p>
        </p:txBody>
      </p:sp>
      <p:sp>
        <p:nvSpPr>
          <p:cNvPr id="6" name="TextBox 5"/>
          <p:cNvSpPr txBox="1"/>
          <p:nvPr/>
        </p:nvSpPr>
        <p:spPr>
          <a:xfrm>
            <a:off x="164702" y="915959"/>
            <a:ext cx="11906250" cy="1200329"/>
          </a:xfrm>
          <a:prstGeom prst="rect">
            <a:avLst/>
          </a:prstGeom>
          <a:noFill/>
        </p:spPr>
        <p:txBody>
          <a:bodyPr wrap="square" rtlCol="0">
            <a:spAutoFit/>
          </a:bodyPr>
          <a:lstStyle/>
          <a:p>
            <a:r>
              <a:rPr lang="en-US" b="1" i="1" dirty="0" err="1" smtClean="0"/>
              <a:t>Mermin</a:t>
            </a:r>
            <a:r>
              <a:rPr lang="en-US" b="1" i="1" dirty="0" smtClean="0"/>
              <a:t>-Wagner Theorem:</a:t>
            </a:r>
          </a:p>
          <a:p>
            <a:endParaRPr lang="en-US" dirty="0"/>
          </a:p>
          <a:p>
            <a:r>
              <a:rPr lang="en-US" dirty="0" smtClean="0"/>
              <a:t>``</a:t>
            </a:r>
            <a:r>
              <a:rPr lang="en-US" i="1" dirty="0" smtClean="0"/>
              <a:t>In one and two dimensions, continuous symmetries cannot be broken at nonzero temperatures in</a:t>
            </a:r>
          </a:p>
          <a:p>
            <a:r>
              <a:rPr lang="en-US" i="1" dirty="0"/>
              <a:t>s</a:t>
            </a:r>
            <a:r>
              <a:rPr lang="en-US" i="1" dirty="0" smtClean="0"/>
              <a:t>ystems with sufficiently short-ranged interactions.’’ </a:t>
            </a:r>
          </a:p>
        </p:txBody>
      </p:sp>
      <p:grpSp>
        <p:nvGrpSpPr>
          <p:cNvPr id="29" name="Group 28"/>
          <p:cNvGrpSpPr/>
          <p:nvPr/>
        </p:nvGrpSpPr>
        <p:grpSpPr>
          <a:xfrm>
            <a:off x="5576202" y="2856268"/>
            <a:ext cx="4218808" cy="875387"/>
            <a:chOff x="596900" y="3271445"/>
            <a:chExt cx="4218808" cy="875387"/>
          </a:xfrm>
        </p:grpSpPr>
        <p:grpSp>
          <p:nvGrpSpPr>
            <p:cNvPr id="28" name="Group 27"/>
            <p:cNvGrpSpPr/>
            <p:nvPr/>
          </p:nvGrpSpPr>
          <p:grpSpPr>
            <a:xfrm>
              <a:off x="596900" y="3271445"/>
              <a:ext cx="4218808" cy="398333"/>
              <a:chOff x="596900" y="3271445"/>
              <a:chExt cx="4218808" cy="398333"/>
            </a:xfrm>
          </p:grpSpPr>
          <p:sp>
            <p:nvSpPr>
              <p:cNvPr id="13" name="Oval 12"/>
              <p:cNvSpPr/>
              <p:nvPr/>
            </p:nvSpPr>
            <p:spPr>
              <a:xfrm>
                <a:off x="4415658" y="3271445"/>
                <a:ext cx="400050" cy="398333"/>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90554" y="3271445"/>
                <a:ext cx="400050" cy="398333"/>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43225" y="3271445"/>
                <a:ext cx="400050" cy="398333"/>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43727" y="3271445"/>
                <a:ext cx="400050" cy="398333"/>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402145" y="3271445"/>
                <a:ext cx="400050" cy="398333"/>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96900" y="3271445"/>
                <a:ext cx="400050" cy="398333"/>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96900" y="3669778"/>
              <a:ext cx="352982" cy="477054"/>
            </a:xfrm>
            <a:prstGeom prst="rect">
              <a:avLst/>
            </a:prstGeom>
            <a:noFill/>
          </p:spPr>
          <p:txBody>
            <a:bodyPr wrap="none" rtlCol="0">
              <a:spAutoFit/>
            </a:bodyPr>
            <a:lstStyle/>
            <a:p>
              <a:r>
                <a:rPr lang="en-US" sz="2500" dirty="0" smtClean="0"/>
                <a:t>n</a:t>
              </a:r>
              <a:endParaRPr lang="en-US" sz="2500" dirty="0"/>
            </a:p>
          </p:txBody>
        </p:sp>
        <p:sp>
          <p:nvSpPr>
            <p:cNvPr id="26" name="TextBox 25"/>
            <p:cNvSpPr txBox="1"/>
            <p:nvPr/>
          </p:nvSpPr>
          <p:spPr>
            <a:xfrm>
              <a:off x="1271368" y="3669778"/>
              <a:ext cx="675185" cy="477054"/>
            </a:xfrm>
            <a:prstGeom prst="rect">
              <a:avLst/>
            </a:prstGeom>
            <a:noFill/>
          </p:spPr>
          <p:txBody>
            <a:bodyPr wrap="none" rtlCol="0">
              <a:spAutoFit/>
            </a:bodyPr>
            <a:lstStyle/>
            <a:p>
              <a:r>
                <a:rPr lang="en-US" sz="2500" dirty="0"/>
                <a:t>n</a:t>
              </a:r>
              <a:r>
                <a:rPr lang="en-US" sz="2500" dirty="0" smtClean="0"/>
                <a:t>+1</a:t>
              </a:r>
              <a:endParaRPr lang="en-US" sz="2500" dirty="0"/>
            </a:p>
          </p:txBody>
        </p:sp>
        <p:sp>
          <p:nvSpPr>
            <p:cNvPr id="27" name="TextBox 26"/>
            <p:cNvSpPr txBox="1"/>
            <p:nvPr/>
          </p:nvSpPr>
          <p:spPr>
            <a:xfrm>
              <a:off x="2006159" y="3669778"/>
              <a:ext cx="675185" cy="477054"/>
            </a:xfrm>
            <a:prstGeom prst="rect">
              <a:avLst/>
            </a:prstGeom>
            <a:noFill/>
          </p:spPr>
          <p:txBody>
            <a:bodyPr wrap="none" rtlCol="0">
              <a:spAutoFit/>
            </a:bodyPr>
            <a:lstStyle/>
            <a:p>
              <a:r>
                <a:rPr lang="en-US" sz="2500" dirty="0" smtClean="0"/>
                <a:t>n+2</a:t>
              </a:r>
              <a:endParaRPr lang="en-US" sz="2500" dirty="0"/>
            </a:p>
          </p:txBody>
        </p:sp>
      </p:grpSp>
      <p:sp>
        <p:nvSpPr>
          <p:cNvPr id="30" name="TextBox 29"/>
          <p:cNvSpPr txBox="1"/>
          <p:nvPr/>
        </p:nvSpPr>
        <p:spPr>
          <a:xfrm>
            <a:off x="349783" y="2799378"/>
            <a:ext cx="4404860" cy="369332"/>
          </a:xfrm>
          <a:prstGeom prst="rect">
            <a:avLst/>
          </a:prstGeom>
          <a:noFill/>
        </p:spPr>
        <p:txBody>
          <a:bodyPr wrap="none" rtlCol="0">
            <a:spAutoFit/>
          </a:bodyPr>
          <a:lstStyle/>
          <a:p>
            <a:r>
              <a:rPr lang="en-US" dirty="0" smtClean="0"/>
              <a:t>A chain with nearest –neighbor interactions J</a:t>
            </a:r>
            <a:endParaRPr lang="en-US" dirty="0"/>
          </a:p>
        </p:txBody>
      </p:sp>
      <p:grpSp>
        <p:nvGrpSpPr>
          <p:cNvPr id="38" name="Group 37"/>
          <p:cNvGrpSpPr/>
          <p:nvPr/>
        </p:nvGrpSpPr>
        <p:grpSpPr>
          <a:xfrm>
            <a:off x="5482368" y="2273268"/>
            <a:ext cx="640617" cy="451419"/>
            <a:chOff x="5386216" y="2863290"/>
            <a:chExt cx="640617" cy="451419"/>
          </a:xfrm>
        </p:grpSpPr>
        <p:cxnSp>
          <p:nvCxnSpPr>
            <p:cNvPr id="34" name="Straight Arrow Connector 33"/>
            <p:cNvCxnSpPr/>
            <p:nvPr/>
          </p:nvCxnSpPr>
          <p:spPr>
            <a:xfrm>
              <a:off x="5386216" y="3314709"/>
              <a:ext cx="64061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91374" y="2863290"/>
              <a:ext cx="630301" cy="369332"/>
            </a:xfrm>
            <a:prstGeom prst="rect">
              <a:avLst/>
            </a:prstGeom>
            <a:noFill/>
          </p:spPr>
          <p:txBody>
            <a:bodyPr wrap="none" rtlCol="0">
              <a:spAutoFit/>
            </a:bodyPr>
            <a:lstStyle/>
            <a:p>
              <a:r>
                <a:rPr lang="en-US" dirty="0" smtClean="0"/>
                <a:t>a ± </a:t>
              </a:r>
              <a:r>
                <a:rPr lang="en-US" dirty="0" smtClean="0">
                  <a:latin typeface="Symbol" panose="05050102010706020507" pitchFamily="18" charset="2"/>
                </a:rPr>
                <a:t>x</a:t>
              </a:r>
              <a:endParaRPr lang="en-US" dirty="0">
                <a:latin typeface="Symbol" panose="05050102010706020507" pitchFamily="18" charset="2"/>
              </a:endParaRPr>
            </a:p>
          </p:txBody>
        </p:sp>
      </p:grpSp>
      <p:grpSp>
        <p:nvGrpSpPr>
          <p:cNvPr id="39" name="Group 38"/>
          <p:cNvGrpSpPr/>
          <p:nvPr/>
        </p:nvGrpSpPr>
        <p:grpSpPr>
          <a:xfrm>
            <a:off x="6231053" y="2257144"/>
            <a:ext cx="640617" cy="451419"/>
            <a:chOff x="5386216" y="2863290"/>
            <a:chExt cx="640617" cy="451419"/>
          </a:xfrm>
        </p:grpSpPr>
        <p:cxnSp>
          <p:nvCxnSpPr>
            <p:cNvPr id="40" name="Straight Arrow Connector 39"/>
            <p:cNvCxnSpPr/>
            <p:nvPr/>
          </p:nvCxnSpPr>
          <p:spPr>
            <a:xfrm>
              <a:off x="5386216" y="3314709"/>
              <a:ext cx="64061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91374" y="2863290"/>
              <a:ext cx="630301" cy="369332"/>
            </a:xfrm>
            <a:prstGeom prst="rect">
              <a:avLst/>
            </a:prstGeom>
            <a:noFill/>
          </p:spPr>
          <p:txBody>
            <a:bodyPr wrap="none" rtlCol="0">
              <a:spAutoFit/>
            </a:bodyPr>
            <a:lstStyle/>
            <a:p>
              <a:r>
                <a:rPr lang="en-US" dirty="0" smtClean="0"/>
                <a:t>a ± </a:t>
              </a:r>
              <a:r>
                <a:rPr lang="en-US" dirty="0" smtClean="0">
                  <a:latin typeface="Symbol" panose="05050102010706020507" pitchFamily="18" charset="2"/>
                </a:rPr>
                <a:t>x</a:t>
              </a:r>
              <a:endParaRPr lang="en-US" dirty="0">
                <a:latin typeface="Symbol" panose="05050102010706020507" pitchFamily="18" charset="2"/>
              </a:endParaRPr>
            </a:p>
          </p:txBody>
        </p:sp>
      </p:grpSp>
      <p:grpSp>
        <p:nvGrpSpPr>
          <p:cNvPr id="42" name="Group 41"/>
          <p:cNvGrpSpPr/>
          <p:nvPr/>
        </p:nvGrpSpPr>
        <p:grpSpPr>
          <a:xfrm>
            <a:off x="6984896" y="2250566"/>
            <a:ext cx="640617" cy="451419"/>
            <a:chOff x="5386216" y="2863290"/>
            <a:chExt cx="640617" cy="451419"/>
          </a:xfrm>
        </p:grpSpPr>
        <p:cxnSp>
          <p:nvCxnSpPr>
            <p:cNvPr id="43" name="Straight Arrow Connector 42"/>
            <p:cNvCxnSpPr/>
            <p:nvPr/>
          </p:nvCxnSpPr>
          <p:spPr>
            <a:xfrm>
              <a:off x="5386216" y="3314709"/>
              <a:ext cx="64061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391374" y="2863290"/>
              <a:ext cx="630301" cy="369332"/>
            </a:xfrm>
            <a:prstGeom prst="rect">
              <a:avLst/>
            </a:prstGeom>
            <a:noFill/>
          </p:spPr>
          <p:txBody>
            <a:bodyPr wrap="none" rtlCol="0">
              <a:spAutoFit/>
            </a:bodyPr>
            <a:lstStyle/>
            <a:p>
              <a:r>
                <a:rPr lang="en-US" dirty="0" smtClean="0"/>
                <a:t>a ± </a:t>
              </a:r>
              <a:r>
                <a:rPr lang="en-US" dirty="0" smtClean="0">
                  <a:latin typeface="Symbol" panose="05050102010706020507" pitchFamily="18" charset="2"/>
                </a:rPr>
                <a:t>x</a:t>
              </a:r>
              <a:endParaRPr lang="en-US" dirty="0">
                <a:latin typeface="Symbol" panose="05050102010706020507" pitchFamily="18" charset="2"/>
              </a:endParaRPr>
            </a:p>
          </p:txBody>
        </p:sp>
      </p:grpSp>
      <p:sp>
        <p:nvSpPr>
          <p:cNvPr id="45" name="TextBox 44"/>
          <p:cNvSpPr txBox="1"/>
          <p:nvPr/>
        </p:nvSpPr>
        <p:spPr>
          <a:xfrm>
            <a:off x="68319" y="4486674"/>
            <a:ext cx="12067534" cy="2031325"/>
          </a:xfrm>
          <a:prstGeom prst="rect">
            <a:avLst/>
          </a:prstGeom>
          <a:noFill/>
        </p:spPr>
        <p:txBody>
          <a:bodyPr wrap="square" rtlCol="0">
            <a:spAutoFit/>
          </a:bodyPr>
          <a:lstStyle/>
          <a:p>
            <a:r>
              <a:rPr lang="en-US" dirty="0" smtClean="0"/>
              <a:t>Since the atoms fluctuate independently:</a:t>
            </a:r>
          </a:p>
          <a:p>
            <a:endParaRPr lang="en-US" dirty="0" smtClean="0"/>
          </a:p>
          <a:p>
            <a:r>
              <a:rPr lang="en-US" dirty="0" smtClean="0"/>
              <a:t>Relative fluctuation between near neighbor atoms (n,n+1), or (n=1,n+2):  ~</a:t>
            </a:r>
            <a:r>
              <a:rPr lang="en-US" dirty="0" smtClean="0">
                <a:latin typeface="Symbol" panose="05050102010706020507" pitchFamily="18" charset="2"/>
              </a:rPr>
              <a:t>x		</a:t>
            </a:r>
          </a:p>
          <a:p>
            <a:r>
              <a:rPr lang="en-US" dirty="0" smtClean="0"/>
              <a:t>Relative fluctuation between second neighbor atoms n, n+2:   √2 </a:t>
            </a:r>
            <a:r>
              <a:rPr lang="en-US" dirty="0" smtClean="0">
                <a:latin typeface="Symbol" panose="05050102010706020507" pitchFamily="18" charset="2"/>
              </a:rPr>
              <a:t>x     </a:t>
            </a:r>
          </a:p>
          <a:p>
            <a:endParaRPr lang="en-US" dirty="0" smtClean="0">
              <a:latin typeface="Symbol" panose="05050102010706020507" pitchFamily="18" charset="2"/>
            </a:endParaRPr>
          </a:p>
          <a:p>
            <a:r>
              <a:rPr lang="en-US" dirty="0" smtClean="0"/>
              <a:t>The </a:t>
            </a:r>
            <a:r>
              <a:rPr lang="en-US" dirty="0" smtClean="0"/>
              <a:t>fluctuations become increasingly uncorrelated  </a:t>
            </a:r>
            <a:r>
              <a:rPr lang="en-US" dirty="0" smtClean="0"/>
              <a:t>with the distance between atoms in one-dimensional systems. Correlations are short-ranged as in a liquid or gas, and do not persist on long length scales, as needed to drive a true phase transition. </a:t>
            </a:r>
          </a:p>
        </p:txBody>
      </p:sp>
    </p:spTree>
    <p:extLst>
      <p:ext uri="{BB962C8B-B14F-4D97-AF65-F5344CB8AC3E}">
        <p14:creationId xmlns:p14="http://schemas.microsoft.com/office/powerpoint/2010/main" val="2211548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749"/>
            <a:ext cx="12192000" cy="584775"/>
          </a:xfrm>
          <a:prstGeom prst="rect">
            <a:avLst/>
          </a:prstGeom>
          <a:noFill/>
        </p:spPr>
        <p:txBody>
          <a:bodyPr wrap="square" rtlCol="0">
            <a:spAutoFit/>
          </a:bodyPr>
          <a:lstStyle/>
          <a:p>
            <a:r>
              <a:rPr lang="en-US" sz="3200" b="1" dirty="0" smtClean="0"/>
              <a:t>Fractionalized Excitations in Spin S=1/2 Chain: </a:t>
            </a:r>
            <a:r>
              <a:rPr lang="en-US" sz="3200" b="1" dirty="0" err="1" smtClean="0"/>
              <a:t>Spinons</a:t>
            </a:r>
            <a:endParaRPr lang="en-US" sz="3200" b="1" dirty="0"/>
          </a:p>
        </p:txBody>
      </p:sp>
      <p:grpSp>
        <p:nvGrpSpPr>
          <p:cNvPr id="2" name="Group 1"/>
          <p:cNvGrpSpPr/>
          <p:nvPr/>
        </p:nvGrpSpPr>
        <p:grpSpPr>
          <a:xfrm>
            <a:off x="4217867" y="1174425"/>
            <a:ext cx="5095630" cy="930030"/>
            <a:chOff x="3665417" y="2524677"/>
            <a:chExt cx="5095630" cy="930030"/>
          </a:xfrm>
        </p:grpSpPr>
        <p:sp>
          <p:nvSpPr>
            <p:cNvPr id="6" name="Oval 5"/>
            <p:cNvSpPr/>
            <p:nvPr/>
          </p:nvSpPr>
          <p:spPr>
            <a:xfrm>
              <a:off x="5588487" y="2524677"/>
              <a:ext cx="1011116" cy="930030"/>
            </a:xfrm>
            <a:prstGeom prst="ellipse">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3665417" y="2702475"/>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970217" y="2723968"/>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460154" y="2702475"/>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768493" y="2702475"/>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108093" y="2702475"/>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00800" y="2702475"/>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16955" y="2702475"/>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040924" y="2702475"/>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349262" y="2702475"/>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118235" y="2723968"/>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434386" y="2723968"/>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746629" y="2723968"/>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043249" y="2723968"/>
              <a:ext cx="11723" cy="5470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390662" y="2723968"/>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687278" y="2723968"/>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65417" y="3009229"/>
              <a:ext cx="509563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36549" y="1373716"/>
            <a:ext cx="3204309" cy="646331"/>
          </a:xfrm>
          <a:prstGeom prst="rect">
            <a:avLst/>
          </a:prstGeom>
          <a:noFill/>
        </p:spPr>
        <p:txBody>
          <a:bodyPr wrap="square" rtlCol="0">
            <a:spAutoFit/>
          </a:bodyPr>
          <a:lstStyle/>
          <a:p>
            <a:r>
              <a:rPr lang="en-US" dirty="0" smtClean="0"/>
              <a:t>Flip one spin relative to AF background (</a:t>
            </a:r>
            <a:r>
              <a:rPr lang="en-US" dirty="0" smtClean="0">
                <a:latin typeface="Symbol" panose="05050102010706020507" pitchFamily="18" charset="2"/>
              </a:rPr>
              <a:t>D</a:t>
            </a:r>
            <a:r>
              <a:rPr lang="en-US" dirty="0" smtClean="0"/>
              <a:t>S=1) `</a:t>
            </a:r>
            <a:r>
              <a:rPr lang="en-US" dirty="0" err="1" smtClean="0"/>
              <a:t>magnon</a:t>
            </a:r>
            <a:r>
              <a:rPr lang="en-US" dirty="0" smtClean="0"/>
              <a:t>’</a:t>
            </a:r>
            <a:endParaRPr lang="en-US" dirty="0"/>
          </a:p>
        </p:txBody>
      </p:sp>
      <p:grpSp>
        <p:nvGrpSpPr>
          <p:cNvPr id="29" name="Group 28"/>
          <p:cNvGrpSpPr/>
          <p:nvPr/>
        </p:nvGrpSpPr>
        <p:grpSpPr>
          <a:xfrm>
            <a:off x="4217867" y="2426838"/>
            <a:ext cx="5095630" cy="881184"/>
            <a:chOff x="6531711" y="5210908"/>
            <a:chExt cx="5095630" cy="881184"/>
          </a:xfrm>
        </p:grpSpPr>
        <p:sp>
          <p:nvSpPr>
            <p:cNvPr id="30" name="Oval 29"/>
            <p:cNvSpPr/>
            <p:nvPr/>
          </p:nvSpPr>
          <p:spPr>
            <a:xfrm>
              <a:off x="9073663" y="5220678"/>
              <a:ext cx="726831" cy="871414"/>
            </a:xfrm>
            <a:prstGeom prst="ellipse">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99782" y="5210908"/>
              <a:ext cx="726831" cy="871414"/>
            </a:xfrm>
            <a:prstGeom prst="ellipse">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6531711" y="5361354"/>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836511" y="5382847"/>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1326448" y="5361354"/>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0634787" y="5361354"/>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9974387" y="5361354"/>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267094" y="5361354"/>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583249" y="5361354"/>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907218" y="5361354"/>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215556" y="5361354"/>
              <a:ext cx="0" cy="5900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0984529" y="5382847"/>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0300680" y="5382847"/>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9612923" y="5382847"/>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8909543" y="5382847"/>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8256956" y="5382847"/>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553572" y="5382847"/>
              <a:ext cx="11723" cy="547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31711" y="5668108"/>
              <a:ext cx="509563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327727" y="3878853"/>
            <a:ext cx="6414128" cy="400110"/>
          </a:xfrm>
          <a:prstGeom prst="rect">
            <a:avLst/>
          </a:prstGeom>
          <a:noFill/>
        </p:spPr>
        <p:txBody>
          <a:bodyPr wrap="none" rtlCol="0">
            <a:spAutoFit/>
          </a:bodyPr>
          <a:lstStyle/>
          <a:p>
            <a:r>
              <a:rPr lang="en-US" sz="2000" b="1" dirty="0" err="1" smtClean="0"/>
              <a:t>Spinons</a:t>
            </a:r>
            <a:r>
              <a:rPr lang="en-US" sz="2000" b="1" dirty="0" smtClean="0"/>
              <a:t>:  a fundamental excitation with  S=1/2, charge = 0.</a:t>
            </a:r>
            <a:endParaRPr lang="en-US" sz="2000" b="1" dirty="0"/>
          </a:p>
        </p:txBody>
      </p:sp>
      <p:sp>
        <p:nvSpPr>
          <p:cNvPr id="52" name="TextBox 51"/>
          <p:cNvSpPr txBox="1"/>
          <p:nvPr/>
        </p:nvSpPr>
        <p:spPr>
          <a:xfrm>
            <a:off x="327727" y="4670496"/>
            <a:ext cx="11171456" cy="2031325"/>
          </a:xfrm>
          <a:prstGeom prst="rect">
            <a:avLst/>
          </a:prstGeom>
          <a:noFill/>
        </p:spPr>
        <p:txBody>
          <a:bodyPr wrap="none" rtlCol="0">
            <a:spAutoFit/>
          </a:bodyPr>
          <a:lstStyle/>
          <a:p>
            <a:pPr marL="285750" indent="-285750">
              <a:buFont typeface="Arial" panose="020B0604020202020204" pitchFamily="34" charset="0"/>
              <a:buChar char="•"/>
            </a:pPr>
            <a:r>
              <a:rPr lang="en-US" dirty="0" err="1" smtClean="0"/>
              <a:t>Spinons</a:t>
            </a:r>
            <a:r>
              <a:rPr lang="en-US" dirty="0" smtClean="0"/>
              <a:t> are found in spin chains,  and in certain frustrated lattices.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t>
            </a:r>
            <a:r>
              <a:rPr lang="en-US" dirty="0" err="1" smtClean="0"/>
              <a:t>spinon</a:t>
            </a:r>
            <a:r>
              <a:rPr lang="en-US" dirty="0" smtClean="0"/>
              <a:t> carries the spin of the electron, but not its charge.  It is `part of an electron’, </a:t>
            </a:r>
            <a:r>
              <a:rPr lang="en-US" i="1" dirty="0" err="1" smtClean="0"/>
              <a:t>ie</a:t>
            </a:r>
            <a:r>
              <a:rPr lang="en-US" dirty="0" smtClean="0"/>
              <a:t> a fractionalized </a:t>
            </a:r>
            <a:r>
              <a:rPr lang="en-US" dirty="0" smtClean="0"/>
              <a:t>particle</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t>
            </a:r>
            <a:r>
              <a:rPr lang="en-US" dirty="0" err="1" smtClean="0"/>
              <a:t>spinons</a:t>
            </a:r>
            <a:r>
              <a:rPr lang="en-US" dirty="0" smtClean="0"/>
              <a:t> are confined on chains,  since the energy cost for the </a:t>
            </a:r>
            <a:r>
              <a:rPr lang="en-US" dirty="0" err="1" smtClean="0"/>
              <a:t>spinons</a:t>
            </a:r>
            <a:r>
              <a:rPr lang="en-US" dirty="0" smtClean="0"/>
              <a:t> </a:t>
            </a:r>
            <a:r>
              <a:rPr lang="en-US" dirty="0" smtClean="0"/>
              <a:t>grows </a:t>
            </a:r>
            <a:r>
              <a:rPr lang="en-US" dirty="0" smtClean="0"/>
              <a:t>linearly with their </a:t>
            </a:r>
            <a:r>
              <a:rPr lang="en-US" dirty="0" smtClean="0"/>
              <a:t>separation.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smtClean="0"/>
              <a:t>Spinon</a:t>
            </a:r>
            <a:r>
              <a:rPr lang="en-US" dirty="0" smtClean="0"/>
              <a:t> spectra can be studied using inelastic neutron </a:t>
            </a:r>
            <a:r>
              <a:rPr lang="en-US" dirty="0" smtClean="0"/>
              <a:t>scattering, as well as angle-resolved photoemission. </a:t>
            </a:r>
            <a:endParaRPr lang="en-US" dirty="0"/>
          </a:p>
        </p:txBody>
      </p:sp>
      <p:sp>
        <p:nvSpPr>
          <p:cNvPr id="51" name="TextBox 50"/>
          <p:cNvSpPr txBox="1"/>
          <p:nvPr/>
        </p:nvSpPr>
        <p:spPr>
          <a:xfrm>
            <a:off x="336549" y="2286991"/>
            <a:ext cx="3312747" cy="1200329"/>
          </a:xfrm>
          <a:prstGeom prst="rect">
            <a:avLst/>
          </a:prstGeom>
          <a:noFill/>
        </p:spPr>
        <p:txBody>
          <a:bodyPr wrap="square" rtlCol="0">
            <a:spAutoFit/>
          </a:bodyPr>
          <a:lstStyle/>
          <a:p>
            <a:r>
              <a:rPr lang="en-US" dirty="0" smtClean="0"/>
              <a:t>AF state is restored by generation of two </a:t>
            </a:r>
            <a:r>
              <a:rPr lang="en-US" dirty="0" err="1" smtClean="0"/>
              <a:t>spinons</a:t>
            </a:r>
            <a:r>
              <a:rPr lang="en-US" dirty="0"/>
              <a:t> </a:t>
            </a:r>
            <a:r>
              <a:rPr lang="en-US" dirty="0" smtClean="0"/>
              <a:t>that propagate. Each carries half of flipped spin, so </a:t>
            </a:r>
            <a:r>
              <a:rPr lang="en-US" dirty="0" err="1" smtClean="0"/>
              <a:t>spinon</a:t>
            </a:r>
            <a:r>
              <a:rPr lang="en-US" dirty="0" smtClean="0"/>
              <a:t> S=1/2</a:t>
            </a:r>
            <a:endParaRPr lang="en-US" dirty="0"/>
          </a:p>
        </p:txBody>
      </p:sp>
    </p:spTree>
    <p:extLst>
      <p:ext uri="{BB962C8B-B14F-4D97-AF65-F5344CB8AC3E}">
        <p14:creationId xmlns:p14="http://schemas.microsoft.com/office/powerpoint/2010/main" val="2322478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normAutofit/>
          </a:bodyPr>
          <a:lstStyle/>
          <a:p>
            <a:r>
              <a:rPr lang="en-US" sz="3200" b="1" dirty="0">
                <a:latin typeface="+mn-lt"/>
              </a:rPr>
              <a:t>Yb</a:t>
            </a:r>
            <a:r>
              <a:rPr lang="en-US" sz="3200" b="1" baseline="-25000" dirty="0">
                <a:latin typeface="+mn-lt"/>
              </a:rPr>
              <a:t>2</a:t>
            </a:r>
            <a:r>
              <a:rPr lang="en-US" sz="3200" b="1" dirty="0">
                <a:latin typeface="+mn-lt"/>
              </a:rPr>
              <a:t>Pt</a:t>
            </a:r>
            <a:r>
              <a:rPr lang="en-US" sz="3200" b="1" baseline="-25000" dirty="0">
                <a:latin typeface="+mn-lt"/>
              </a:rPr>
              <a:t>2</a:t>
            </a:r>
            <a:r>
              <a:rPr lang="en-US" sz="3200" b="1" dirty="0">
                <a:latin typeface="+mn-lt"/>
              </a:rPr>
              <a:t>Pb:  </a:t>
            </a:r>
            <a:r>
              <a:rPr lang="en-US" sz="3200" b="1" dirty="0" err="1" smtClean="0">
                <a:latin typeface="+mn-lt"/>
              </a:rPr>
              <a:t>Spinons</a:t>
            </a:r>
            <a:r>
              <a:rPr lang="en-US" sz="3200" b="1" dirty="0" smtClean="0">
                <a:latin typeface="+mn-lt"/>
              </a:rPr>
              <a:t> in Metallic Chains of Yb</a:t>
            </a:r>
            <a:r>
              <a:rPr lang="en-US" sz="3200" b="1" baseline="30000" dirty="0" smtClean="0">
                <a:latin typeface="+mn-lt"/>
              </a:rPr>
              <a:t>3+ </a:t>
            </a:r>
            <a:r>
              <a:rPr lang="en-US" sz="3200" b="1" dirty="0" smtClean="0">
                <a:latin typeface="+mn-lt"/>
              </a:rPr>
              <a:t>Moments</a:t>
            </a:r>
            <a:endParaRPr lang="en-US" sz="3200" b="1" dirty="0">
              <a:latin typeface="+mn-lt"/>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1" y="1060450"/>
            <a:ext cx="4384229"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8635082" y="3581400"/>
            <a:ext cx="914400" cy="489466"/>
            <a:chOff x="7111082" y="3581400"/>
            <a:chExt cx="914400" cy="489466"/>
          </a:xfrm>
        </p:grpSpPr>
        <p:sp>
          <p:nvSpPr>
            <p:cNvPr id="6" name="TextBox 5"/>
            <p:cNvSpPr txBox="1"/>
            <p:nvPr/>
          </p:nvSpPr>
          <p:spPr>
            <a:xfrm>
              <a:off x="7111082" y="3701534"/>
              <a:ext cx="914400" cy="369332"/>
            </a:xfrm>
            <a:prstGeom prst="rect">
              <a:avLst/>
            </a:prstGeom>
            <a:noFill/>
          </p:spPr>
          <p:txBody>
            <a:bodyPr wrap="square" rtlCol="0">
              <a:spAutoFit/>
            </a:bodyPr>
            <a:lstStyle/>
            <a:p>
              <a:r>
                <a:rPr lang="en-US" dirty="0"/>
                <a:t>3.545 Å</a:t>
              </a:r>
            </a:p>
          </p:txBody>
        </p:sp>
        <p:cxnSp>
          <p:nvCxnSpPr>
            <p:cNvPr id="9" name="Straight Arrow Connector 8"/>
            <p:cNvCxnSpPr/>
            <p:nvPr/>
          </p:nvCxnSpPr>
          <p:spPr>
            <a:xfrm>
              <a:off x="7111082" y="3581400"/>
              <a:ext cx="914400" cy="762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387725" y="4413250"/>
            <a:ext cx="2829177" cy="3874092"/>
            <a:chOff x="5883173" y="466867"/>
            <a:chExt cx="3157606" cy="4626630"/>
          </a:xfrm>
        </p:grpSpPr>
        <p:grpSp>
          <p:nvGrpSpPr>
            <p:cNvPr id="12" name="Group 11"/>
            <p:cNvGrpSpPr/>
            <p:nvPr/>
          </p:nvGrpSpPr>
          <p:grpSpPr>
            <a:xfrm>
              <a:off x="6051524" y="466867"/>
              <a:ext cx="2989255" cy="3059212"/>
              <a:chOff x="1021184" y="951308"/>
              <a:chExt cx="4008016" cy="2325292"/>
            </a:xfrm>
          </p:grpSpPr>
          <p:sp>
            <p:nvSpPr>
              <p:cNvPr id="25" name="Rectangle 24"/>
              <p:cNvSpPr/>
              <p:nvPr/>
            </p:nvSpPr>
            <p:spPr>
              <a:xfrm>
                <a:off x="1295400" y="1066800"/>
                <a:ext cx="37338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021184" y="951308"/>
                <a:ext cx="3789181" cy="2187882"/>
                <a:chOff x="2895605" y="2691638"/>
                <a:chExt cx="3789181" cy="2187882"/>
              </a:xfrm>
              <a:solidFill>
                <a:schemeClr val="bg1"/>
              </a:solidFill>
            </p:grpSpPr>
            <p:pic>
              <p:nvPicPr>
                <p:cNvPr id="27" name="Picture 1"/>
                <p:cNvPicPr>
                  <a:picLocks noChangeAspect="1" noChangeArrowheads="1"/>
                </p:cNvPicPr>
                <p:nvPr/>
              </p:nvPicPr>
              <p:blipFill>
                <a:blip r:embed="rId3" cstate="print"/>
                <a:srcRect/>
                <a:stretch>
                  <a:fillRect/>
                </a:stretch>
              </p:blipFill>
              <p:spPr bwMode="auto">
                <a:xfrm>
                  <a:off x="3613173" y="3167681"/>
                  <a:ext cx="2545811" cy="1711839"/>
                </a:xfrm>
                <a:prstGeom prst="rect">
                  <a:avLst/>
                </a:prstGeom>
                <a:grpFill/>
                <a:ln w="9525">
                  <a:noFill/>
                  <a:miter lim="800000"/>
                  <a:headEnd/>
                  <a:tailEnd/>
                </a:ln>
                <a:effectLst/>
              </p:spPr>
            </p:pic>
            <p:grpSp>
              <p:nvGrpSpPr>
                <p:cNvPr id="28" name="Group 27"/>
                <p:cNvGrpSpPr/>
                <p:nvPr/>
              </p:nvGrpSpPr>
              <p:grpSpPr>
                <a:xfrm>
                  <a:off x="2895605" y="2691638"/>
                  <a:ext cx="3789181" cy="1002962"/>
                  <a:chOff x="2895605" y="2691638"/>
                  <a:chExt cx="3789181" cy="1002962"/>
                </a:xfrm>
                <a:grpFill/>
              </p:grpSpPr>
              <p:grpSp>
                <p:nvGrpSpPr>
                  <p:cNvPr id="29" name="Group 28"/>
                  <p:cNvGrpSpPr/>
                  <p:nvPr/>
                </p:nvGrpSpPr>
                <p:grpSpPr>
                  <a:xfrm>
                    <a:off x="2895605" y="3346781"/>
                    <a:ext cx="2923761" cy="347819"/>
                    <a:chOff x="5382039" y="1982778"/>
                    <a:chExt cx="2923761" cy="347819"/>
                  </a:xfrm>
                  <a:grpFill/>
                </p:grpSpPr>
                <p:cxnSp>
                  <p:nvCxnSpPr>
                    <p:cNvPr id="32" name="Straight Arrow Connector 31"/>
                    <p:cNvCxnSpPr/>
                    <p:nvPr/>
                  </p:nvCxnSpPr>
                  <p:spPr>
                    <a:xfrm flipH="1" flipV="1">
                      <a:off x="6400800" y="1982778"/>
                      <a:ext cx="1905000" cy="228600"/>
                    </a:xfrm>
                    <a:prstGeom prst="straightConnector1">
                      <a:avLst/>
                    </a:prstGeom>
                    <a:grpFill/>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82039" y="2065184"/>
                      <a:ext cx="2147428" cy="265413"/>
                    </a:xfrm>
                    <a:prstGeom prst="rect">
                      <a:avLst/>
                    </a:prstGeom>
                    <a:grpFill/>
                  </p:spPr>
                  <p:txBody>
                    <a:bodyPr wrap="none" rtlCol="0">
                      <a:spAutoFit/>
                    </a:bodyPr>
                    <a:lstStyle/>
                    <a:p>
                      <a:r>
                        <a:rPr lang="en-US" sz="1300" dirty="0" err="1"/>
                        <a:t>q</a:t>
                      </a:r>
                      <a:r>
                        <a:rPr lang="en-US" sz="1300" baseline="-25000" dirty="0" err="1"/>
                        <a:t>AF</a:t>
                      </a:r>
                      <a:r>
                        <a:rPr lang="en-US" sz="1300" baseline="30000" dirty="0"/>
                        <a:t>-</a:t>
                      </a:r>
                      <a:r>
                        <a:rPr lang="en-US" sz="1300" dirty="0"/>
                        <a:t>=(0.2,-0.2,0)</a:t>
                      </a:r>
                      <a:r>
                        <a:rPr lang="en-US" sz="1300" dirty="0" err="1"/>
                        <a:t>rlu</a:t>
                      </a:r>
                      <a:endParaRPr lang="en-US" sz="1300" dirty="0"/>
                    </a:p>
                  </p:txBody>
                </p:sp>
              </p:grpSp>
              <p:cxnSp>
                <p:nvCxnSpPr>
                  <p:cNvPr id="30" name="Straight Arrow Connector 29"/>
                  <p:cNvCxnSpPr/>
                  <p:nvPr/>
                </p:nvCxnSpPr>
                <p:spPr>
                  <a:xfrm flipV="1">
                    <a:off x="4679636" y="2971800"/>
                    <a:ext cx="654364" cy="699135"/>
                  </a:xfrm>
                  <a:prstGeom prst="straightConnector1">
                    <a:avLst/>
                  </a:prstGeom>
                  <a:grpFill/>
                  <a:ln w="285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22966" y="2691638"/>
                    <a:ext cx="2161820" cy="265413"/>
                  </a:xfrm>
                  <a:prstGeom prst="rect">
                    <a:avLst/>
                  </a:prstGeom>
                  <a:grpFill/>
                </p:spPr>
                <p:txBody>
                  <a:bodyPr wrap="none" rtlCol="0">
                    <a:spAutoFit/>
                  </a:bodyPr>
                  <a:lstStyle/>
                  <a:p>
                    <a:r>
                      <a:rPr lang="en-US" sz="1300" dirty="0" err="1"/>
                      <a:t>q</a:t>
                    </a:r>
                    <a:r>
                      <a:rPr lang="en-US" sz="1300" baseline="-25000" dirty="0" err="1"/>
                      <a:t>AF</a:t>
                    </a:r>
                    <a:r>
                      <a:rPr lang="en-US" sz="1300" baseline="30000" dirty="0"/>
                      <a:t>+</a:t>
                    </a:r>
                    <a:r>
                      <a:rPr lang="en-US" sz="1300" dirty="0"/>
                      <a:t>=(0.2,0.2,0) </a:t>
                    </a:r>
                    <a:r>
                      <a:rPr lang="en-US" sz="1300" dirty="0" err="1"/>
                      <a:t>rlu</a:t>
                    </a:r>
                    <a:endParaRPr lang="en-US" sz="1300" dirty="0"/>
                  </a:p>
                </p:txBody>
              </p:sp>
            </p:grpSp>
          </p:grpSp>
        </p:grpSp>
        <p:grpSp>
          <p:nvGrpSpPr>
            <p:cNvPr id="13" name="Group 12"/>
            <p:cNvGrpSpPr/>
            <p:nvPr/>
          </p:nvGrpSpPr>
          <p:grpSpPr>
            <a:xfrm>
              <a:off x="5883173" y="522760"/>
              <a:ext cx="3142933" cy="4570737"/>
              <a:chOff x="5883173" y="522760"/>
              <a:chExt cx="3142933" cy="4570737"/>
            </a:xfrm>
          </p:grpSpPr>
          <p:pic>
            <p:nvPicPr>
              <p:cNvPr id="14" name="Picture 2"/>
              <p:cNvPicPr>
                <a:picLocks noChangeAspect="1" noChangeArrowheads="1"/>
              </p:cNvPicPr>
              <p:nvPr/>
            </p:nvPicPr>
            <p:blipFill>
              <a:blip r:embed="rId4" cstate="print"/>
              <a:srcRect/>
              <a:stretch>
                <a:fillRect/>
              </a:stretch>
            </p:blipFill>
            <p:spPr bwMode="auto">
              <a:xfrm>
                <a:off x="5928360" y="1427480"/>
                <a:ext cx="2620589" cy="1687648"/>
              </a:xfrm>
              <a:prstGeom prst="rect">
                <a:avLst/>
              </a:prstGeom>
              <a:noFill/>
              <a:ln w="9525">
                <a:noFill/>
                <a:miter lim="800000"/>
                <a:headEnd/>
                <a:tailEnd/>
              </a:ln>
              <a:effectLst/>
            </p:spPr>
          </p:pic>
          <p:sp>
            <p:nvSpPr>
              <p:cNvPr id="15" name="TextBox 14"/>
              <p:cNvSpPr txBox="1"/>
              <p:nvPr/>
            </p:nvSpPr>
            <p:spPr>
              <a:xfrm>
                <a:off x="7775280" y="2799080"/>
                <a:ext cx="431528" cy="441074"/>
              </a:xfrm>
              <a:prstGeom prst="rect">
                <a:avLst/>
              </a:prstGeom>
              <a:noFill/>
            </p:spPr>
            <p:txBody>
              <a:bodyPr wrap="none" rtlCol="0">
                <a:spAutoFit/>
              </a:bodyPr>
              <a:lstStyle/>
              <a:p>
                <a:r>
                  <a:rPr lang="en-US" b="1" dirty="0"/>
                  <a:t>d</a:t>
                </a:r>
                <a:r>
                  <a:rPr lang="en-US" b="1" baseline="-25000" dirty="0"/>
                  <a:t>1</a:t>
                </a:r>
              </a:p>
            </p:txBody>
          </p:sp>
          <p:cxnSp>
            <p:nvCxnSpPr>
              <p:cNvPr id="16" name="Straight Connector 15"/>
              <p:cNvCxnSpPr/>
              <p:nvPr/>
            </p:nvCxnSpPr>
            <p:spPr>
              <a:xfrm>
                <a:off x="7340816" y="1579880"/>
                <a:ext cx="407862" cy="228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53095" y="1357485"/>
                <a:ext cx="431528" cy="441074"/>
              </a:xfrm>
              <a:prstGeom prst="rect">
                <a:avLst/>
              </a:prstGeom>
              <a:noFill/>
            </p:spPr>
            <p:txBody>
              <a:bodyPr wrap="none" rtlCol="0">
                <a:spAutoFit/>
              </a:bodyPr>
              <a:lstStyle/>
              <a:p>
                <a:r>
                  <a:rPr lang="en-US" b="1" dirty="0"/>
                  <a:t>d</a:t>
                </a:r>
                <a:r>
                  <a:rPr lang="en-US" b="1" baseline="-25000" dirty="0"/>
                  <a:t>2</a:t>
                </a:r>
              </a:p>
            </p:txBody>
          </p:sp>
          <p:sp>
            <p:nvSpPr>
              <p:cNvPr id="18" name="TextBox 17"/>
              <p:cNvSpPr txBox="1"/>
              <p:nvPr/>
            </p:nvSpPr>
            <p:spPr>
              <a:xfrm>
                <a:off x="6838589" y="1427480"/>
                <a:ext cx="431528" cy="441074"/>
              </a:xfrm>
              <a:prstGeom prst="rect">
                <a:avLst/>
              </a:prstGeom>
              <a:noFill/>
            </p:spPr>
            <p:txBody>
              <a:bodyPr wrap="none" rtlCol="0">
                <a:spAutoFit/>
              </a:bodyPr>
              <a:lstStyle/>
              <a:p>
                <a:r>
                  <a:rPr lang="en-US" b="1" dirty="0"/>
                  <a:t>d</a:t>
                </a:r>
                <a:r>
                  <a:rPr lang="en-US" b="1" baseline="-25000" dirty="0"/>
                  <a:t>3</a:t>
                </a:r>
              </a:p>
            </p:txBody>
          </p:sp>
          <p:sp>
            <p:nvSpPr>
              <p:cNvPr id="19" name="TextBox 18"/>
              <p:cNvSpPr txBox="1"/>
              <p:nvPr/>
            </p:nvSpPr>
            <p:spPr>
              <a:xfrm>
                <a:off x="7210927" y="3329201"/>
                <a:ext cx="1762479" cy="1764296"/>
              </a:xfrm>
              <a:prstGeom prst="rect">
                <a:avLst/>
              </a:prstGeom>
              <a:noFill/>
            </p:spPr>
            <p:txBody>
              <a:bodyPr wrap="square" rtlCol="0">
                <a:spAutoFit/>
              </a:bodyPr>
              <a:lstStyle/>
              <a:p>
                <a:r>
                  <a:rPr lang="en-US" dirty="0"/>
                  <a:t>d</a:t>
                </a:r>
                <a:r>
                  <a:rPr lang="en-US" baseline="-25000" dirty="0"/>
                  <a:t>1</a:t>
                </a:r>
                <a:r>
                  <a:rPr lang="en-US" dirty="0"/>
                  <a:t>=3.545 Å</a:t>
                </a:r>
              </a:p>
              <a:p>
                <a:r>
                  <a:rPr lang="en-US" dirty="0"/>
                  <a:t>d</a:t>
                </a:r>
                <a:r>
                  <a:rPr lang="en-US" baseline="-25000" dirty="0"/>
                  <a:t>2</a:t>
                </a:r>
                <a:r>
                  <a:rPr lang="en-US" dirty="0"/>
                  <a:t>=3.965 Å</a:t>
                </a:r>
              </a:p>
              <a:p>
                <a:r>
                  <a:rPr lang="en-US" dirty="0"/>
                  <a:t>d</a:t>
                </a:r>
                <a:r>
                  <a:rPr lang="en-US" baseline="-25000" dirty="0"/>
                  <a:t>3</a:t>
                </a:r>
                <a:r>
                  <a:rPr lang="en-US" dirty="0"/>
                  <a:t>=3.889 Å</a:t>
                </a:r>
              </a:p>
              <a:p>
                <a:r>
                  <a:rPr lang="en-US" dirty="0"/>
                  <a:t>d</a:t>
                </a:r>
                <a:r>
                  <a:rPr lang="en-US" baseline="-25000" dirty="0"/>
                  <a:t>4</a:t>
                </a:r>
                <a:r>
                  <a:rPr lang="en-US" dirty="0"/>
                  <a:t>=3.510  Å</a:t>
                </a:r>
              </a:p>
              <a:p>
                <a:endParaRPr lang="en-US" dirty="0"/>
              </a:p>
            </p:txBody>
          </p:sp>
          <p:grpSp>
            <p:nvGrpSpPr>
              <p:cNvPr id="20" name="Group 19"/>
              <p:cNvGrpSpPr/>
              <p:nvPr/>
            </p:nvGrpSpPr>
            <p:grpSpPr>
              <a:xfrm>
                <a:off x="5883173" y="522760"/>
                <a:ext cx="785196" cy="1600679"/>
                <a:chOff x="5718480" y="-618769"/>
                <a:chExt cx="785196" cy="2139394"/>
              </a:xfrm>
            </p:grpSpPr>
            <p:cxnSp>
              <p:nvCxnSpPr>
                <p:cNvPr id="23" name="Straight Arrow Connector 22"/>
                <p:cNvCxnSpPr/>
                <p:nvPr/>
              </p:nvCxnSpPr>
              <p:spPr>
                <a:xfrm flipV="1">
                  <a:off x="5886831" y="-167023"/>
                  <a:ext cx="0" cy="1687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18480" y="-618769"/>
                  <a:ext cx="785196" cy="589520"/>
                </a:xfrm>
                <a:prstGeom prst="rect">
                  <a:avLst/>
                </a:prstGeom>
                <a:noFill/>
              </p:spPr>
              <p:txBody>
                <a:bodyPr wrap="none" rtlCol="0">
                  <a:spAutoFit/>
                </a:bodyPr>
                <a:lstStyle/>
                <a:p>
                  <a:r>
                    <a:rPr lang="en-US" dirty="0"/>
                    <a:t>c-axis</a:t>
                  </a:r>
                </a:p>
              </p:txBody>
            </p:sp>
          </p:grpSp>
          <p:sp>
            <p:nvSpPr>
              <p:cNvPr id="21" name="TextBox 20"/>
              <p:cNvSpPr txBox="1"/>
              <p:nvPr/>
            </p:nvSpPr>
            <p:spPr>
              <a:xfrm>
                <a:off x="8519436" y="1841613"/>
                <a:ext cx="506670" cy="551343"/>
              </a:xfrm>
              <a:prstGeom prst="rect">
                <a:avLst/>
              </a:prstGeom>
              <a:noFill/>
            </p:spPr>
            <p:txBody>
              <a:bodyPr wrap="none" rtlCol="0">
                <a:spAutoFit/>
              </a:bodyPr>
              <a:lstStyle/>
              <a:p>
                <a:r>
                  <a:rPr lang="en-US" sz="2400" b="1" dirty="0"/>
                  <a:t>d</a:t>
                </a:r>
                <a:r>
                  <a:rPr lang="en-US" sz="2400" b="1" baseline="-25000" dirty="0"/>
                  <a:t>4</a:t>
                </a:r>
              </a:p>
            </p:txBody>
          </p:sp>
          <p:cxnSp>
            <p:nvCxnSpPr>
              <p:cNvPr id="22" name="Straight Arrow Connector 21"/>
              <p:cNvCxnSpPr/>
              <p:nvPr/>
            </p:nvCxnSpPr>
            <p:spPr>
              <a:xfrm>
                <a:off x="8548949" y="1808480"/>
                <a:ext cx="0" cy="62992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45060" name="Group 45059"/>
          <p:cNvGrpSpPr/>
          <p:nvPr/>
        </p:nvGrpSpPr>
        <p:grpSpPr>
          <a:xfrm>
            <a:off x="9677401" y="2660650"/>
            <a:ext cx="1110891" cy="958850"/>
            <a:chOff x="8153400" y="2660650"/>
            <a:chExt cx="1110891" cy="958850"/>
          </a:xfrm>
        </p:grpSpPr>
        <p:cxnSp>
          <p:nvCxnSpPr>
            <p:cNvPr id="45057" name="Straight Arrow Connector 45056"/>
            <p:cNvCxnSpPr/>
            <p:nvPr/>
          </p:nvCxnSpPr>
          <p:spPr>
            <a:xfrm flipH="1">
              <a:off x="8153400" y="2660650"/>
              <a:ext cx="345629" cy="95885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059" name="TextBox 45058"/>
            <p:cNvSpPr txBox="1"/>
            <p:nvPr/>
          </p:nvSpPr>
          <p:spPr>
            <a:xfrm>
              <a:off x="8326214" y="2955409"/>
              <a:ext cx="938077" cy="369332"/>
            </a:xfrm>
            <a:prstGeom prst="rect">
              <a:avLst/>
            </a:prstGeom>
            <a:noFill/>
          </p:spPr>
          <p:txBody>
            <a:bodyPr wrap="none" rtlCol="0">
              <a:spAutoFit/>
            </a:bodyPr>
            <a:lstStyle/>
            <a:p>
              <a:r>
                <a:rPr lang="en-US" dirty="0"/>
                <a:t>3.51 Å   </a:t>
              </a:r>
            </a:p>
          </p:txBody>
        </p:sp>
      </p:grpSp>
      <p:grpSp>
        <p:nvGrpSpPr>
          <p:cNvPr id="45065" name="Group 45064"/>
          <p:cNvGrpSpPr/>
          <p:nvPr/>
        </p:nvGrpSpPr>
        <p:grpSpPr>
          <a:xfrm>
            <a:off x="8534400" y="1981201"/>
            <a:ext cx="1143000" cy="492125"/>
            <a:chOff x="7010400" y="1981200"/>
            <a:chExt cx="1143000" cy="492125"/>
          </a:xfrm>
        </p:grpSpPr>
        <p:sp>
          <p:nvSpPr>
            <p:cNvPr id="45062" name="Rectangle 45061"/>
            <p:cNvSpPr/>
            <p:nvPr/>
          </p:nvSpPr>
          <p:spPr>
            <a:xfrm>
              <a:off x="7159761" y="1981200"/>
              <a:ext cx="896399" cy="369332"/>
            </a:xfrm>
            <a:prstGeom prst="rect">
              <a:avLst/>
            </a:prstGeom>
          </p:spPr>
          <p:txBody>
            <a:bodyPr wrap="none">
              <a:spAutoFit/>
            </a:bodyPr>
            <a:lstStyle/>
            <a:p>
              <a:r>
                <a:rPr lang="en-US" dirty="0"/>
                <a:t>3.889 Å</a:t>
              </a:r>
            </a:p>
          </p:txBody>
        </p:sp>
        <p:cxnSp>
          <p:nvCxnSpPr>
            <p:cNvPr id="45064" name="Straight Arrow Connector 45063"/>
            <p:cNvCxnSpPr/>
            <p:nvPr/>
          </p:nvCxnSpPr>
          <p:spPr>
            <a:xfrm>
              <a:off x="7010400" y="2350532"/>
              <a:ext cx="1143000" cy="122793"/>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5070" name="Group 45069"/>
          <p:cNvGrpSpPr/>
          <p:nvPr/>
        </p:nvGrpSpPr>
        <p:grpSpPr>
          <a:xfrm>
            <a:off x="8077201" y="1111498"/>
            <a:ext cx="1124999" cy="488703"/>
            <a:chOff x="6553200" y="1111497"/>
            <a:chExt cx="1124999" cy="488703"/>
          </a:xfrm>
        </p:grpSpPr>
        <p:cxnSp>
          <p:nvCxnSpPr>
            <p:cNvPr id="45067" name="Straight Arrow Connector 45066"/>
            <p:cNvCxnSpPr/>
            <p:nvPr/>
          </p:nvCxnSpPr>
          <p:spPr>
            <a:xfrm>
              <a:off x="6553200" y="1219200"/>
              <a:ext cx="457200" cy="3810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069" name="Rectangle 45068"/>
            <p:cNvSpPr/>
            <p:nvPr/>
          </p:nvSpPr>
          <p:spPr>
            <a:xfrm>
              <a:off x="6781800" y="1111497"/>
              <a:ext cx="896399" cy="369332"/>
            </a:xfrm>
            <a:prstGeom prst="rect">
              <a:avLst/>
            </a:prstGeom>
          </p:spPr>
          <p:txBody>
            <a:bodyPr wrap="none">
              <a:spAutoFit/>
            </a:bodyPr>
            <a:lstStyle/>
            <a:p>
              <a:r>
                <a:rPr lang="en-US" dirty="0"/>
                <a:t>3.965 Å</a:t>
              </a:r>
            </a:p>
          </p:txBody>
        </p:sp>
      </p:grpSp>
      <p:sp>
        <p:nvSpPr>
          <p:cNvPr id="45071" name="TextBox 45070"/>
          <p:cNvSpPr txBox="1"/>
          <p:nvPr/>
        </p:nvSpPr>
        <p:spPr>
          <a:xfrm>
            <a:off x="65732" y="5175468"/>
            <a:ext cx="11994950"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Yb</a:t>
            </a:r>
            <a:r>
              <a:rPr lang="en-US" baseline="30000" dirty="0" smtClean="0"/>
              <a:t>3+ </a:t>
            </a:r>
            <a:r>
              <a:rPr lang="en-US" dirty="0" smtClean="0"/>
              <a:t>moments with </a:t>
            </a:r>
            <a:r>
              <a:rPr lang="en-US" dirty="0" err="1" smtClean="0"/>
              <a:t>j</a:t>
            </a:r>
            <a:r>
              <a:rPr lang="en-US" baseline="-25000" dirty="0" err="1" smtClean="0"/>
              <a:t>Z</a:t>
            </a:r>
            <a:r>
              <a:rPr lang="en-US" dirty="0" smtClean="0"/>
              <a:t>=±7/2 doublet ground states form planes of orthogonal dimers in the </a:t>
            </a:r>
            <a:r>
              <a:rPr lang="en-US" dirty="0" err="1" smtClean="0"/>
              <a:t>Shastry</a:t>
            </a:r>
            <a:r>
              <a:rPr lang="en-US" dirty="0" smtClean="0"/>
              <a:t>-Sutherland Lattice (SSL). </a:t>
            </a:r>
          </a:p>
          <a:p>
            <a:endParaRPr lang="en-US" dirty="0" smtClean="0"/>
          </a:p>
          <a:p>
            <a:pPr marL="285750" indent="-285750">
              <a:buFont typeface="Arial" panose="020B0604020202020204" pitchFamily="34" charset="0"/>
              <a:buChar char="•"/>
            </a:pPr>
            <a:r>
              <a:rPr lang="en-US" dirty="0" smtClean="0"/>
              <a:t>Planes stack with closest </a:t>
            </a:r>
            <a:r>
              <a:rPr lang="en-US" dirty="0" err="1" smtClean="0"/>
              <a:t>Yb-Yb</a:t>
            </a:r>
            <a:r>
              <a:rPr lang="en-US" dirty="0" smtClean="0"/>
              <a:t> distance along c-axis:  One dimensional magnetic system ``orthogonal spin ladders’’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Yb</a:t>
            </a:r>
            <a:r>
              <a:rPr lang="en-US" baseline="-25000" dirty="0" smtClean="0"/>
              <a:t>2</a:t>
            </a:r>
            <a:r>
              <a:rPr lang="en-US" dirty="0" smtClean="0"/>
              <a:t>Pt</a:t>
            </a:r>
            <a:r>
              <a:rPr lang="en-US" baseline="-25000" dirty="0" smtClean="0"/>
              <a:t>2</a:t>
            </a:r>
            <a:r>
              <a:rPr lang="en-US" dirty="0" smtClean="0"/>
              <a:t>Pb is an excellent metal, with weak coupling between conduction electrons, </a:t>
            </a:r>
            <a:r>
              <a:rPr lang="en-US" dirty="0" err="1" smtClean="0"/>
              <a:t>Yb</a:t>
            </a:r>
            <a:r>
              <a:rPr lang="en-US" dirty="0" smtClean="0"/>
              <a:t> moments.   Small Fermi surface?</a:t>
            </a:r>
            <a:endParaRPr lang="en-US" dirty="0"/>
          </a:p>
        </p:txBody>
      </p:sp>
      <p:sp>
        <p:nvSpPr>
          <p:cNvPr id="45073" name="TextBox 45072"/>
          <p:cNvSpPr txBox="1"/>
          <p:nvPr/>
        </p:nvSpPr>
        <p:spPr>
          <a:xfrm>
            <a:off x="6547702" y="6012625"/>
            <a:ext cx="3736472" cy="430887"/>
          </a:xfrm>
          <a:prstGeom prst="rect">
            <a:avLst/>
          </a:prstGeom>
          <a:noFill/>
        </p:spPr>
        <p:txBody>
          <a:bodyPr wrap="none" rtlCol="0">
            <a:spAutoFit/>
          </a:bodyPr>
          <a:lstStyle/>
          <a:p>
            <a:pPr algn="ctr"/>
            <a:r>
              <a:rPr lang="en-US" sz="2200" b="1" dirty="0">
                <a:solidFill>
                  <a:schemeClr val="bg1"/>
                </a:solidFill>
              </a:rPr>
              <a:t>Weakly coupled  Spin </a:t>
            </a:r>
            <a:r>
              <a:rPr lang="en-US" sz="2200" b="1" dirty="0" smtClean="0">
                <a:solidFill>
                  <a:schemeClr val="bg1"/>
                </a:solidFill>
              </a:rPr>
              <a:t>ladders</a:t>
            </a:r>
            <a:endParaRPr lang="en-US" sz="2200" b="1" dirty="0">
              <a:solidFill>
                <a:schemeClr val="bg1"/>
              </a:solidFill>
            </a:endParaRPr>
          </a:p>
        </p:txBody>
      </p:sp>
      <p:grpSp>
        <p:nvGrpSpPr>
          <p:cNvPr id="49" name="Group 48"/>
          <p:cNvGrpSpPr/>
          <p:nvPr/>
        </p:nvGrpSpPr>
        <p:grpSpPr>
          <a:xfrm>
            <a:off x="1905000" y="1126307"/>
            <a:ext cx="3894072" cy="3261275"/>
            <a:chOff x="990600" y="856343"/>
            <a:chExt cx="4576953" cy="4069270"/>
          </a:xfrm>
        </p:grpSpPr>
        <p:pic>
          <p:nvPicPr>
            <p:cNvPr id="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56343"/>
              <a:ext cx="4576953" cy="406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52"/>
            <p:cNvSpPr/>
            <p:nvPr/>
          </p:nvSpPr>
          <p:spPr>
            <a:xfrm>
              <a:off x="4876800" y="2890978"/>
              <a:ext cx="690753" cy="385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048000" y="1676400"/>
              <a:ext cx="609600" cy="1020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581400" y="2890978"/>
              <a:ext cx="685800" cy="309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056" name="TextBox 45055"/>
          <p:cNvSpPr txBox="1"/>
          <p:nvPr/>
        </p:nvSpPr>
        <p:spPr>
          <a:xfrm>
            <a:off x="3509041" y="4146862"/>
            <a:ext cx="1114279" cy="276999"/>
          </a:xfrm>
          <a:prstGeom prst="rect">
            <a:avLst/>
          </a:prstGeom>
          <a:noFill/>
        </p:spPr>
        <p:txBody>
          <a:bodyPr wrap="none" rtlCol="0">
            <a:spAutoFit/>
          </a:bodyPr>
          <a:lstStyle/>
          <a:p>
            <a:r>
              <a:rPr lang="en-US" sz="1200" dirty="0"/>
              <a:t>(</a:t>
            </a:r>
            <a:r>
              <a:rPr lang="en-US" sz="1200" dirty="0" err="1"/>
              <a:t>Pöttgen</a:t>
            </a:r>
            <a:r>
              <a:rPr lang="en-US" sz="1200" dirty="0"/>
              <a:t> 1999)</a:t>
            </a:r>
          </a:p>
        </p:txBody>
      </p:sp>
      <p:grpSp>
        <p:nvGrpSpPr>
          <p:cNvPr id="56" name="Group 55"/>
          <p:cNvGrpSpPr/>
          <p:nvPr/>
        </p:nvGrpSpPr>
        <p:grpSpPr>
          <a:xfrm>
            <a:off x="1009717" y="994661"/>
            <a:ext cx="4629083" cy="3505200"/>
            <a:chOff x="5715000" y="838200"/>
            <a:chExt cx="4038600" cy="3505200"/>
          </a:xfrm>
        </p:grpSpPr>
        <p:pic>
          <p:nvPicPr>
            <p:cNvPr id="5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990601"/>
              <a:ext cx="3352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200400"/>
              <a:ext cx="7048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58"/>
            <p:cNvSpPr/>
            <p:nvPr/>
          </p:nvSpPr>
          <p:spPr>
            <a:xfrm>
              <a:off x="7467600" y="3429000"/>
              <a:ext cx="1295400" cy="533400"/>
            </a:xfrm>
            <a:prstGeom prst="ellipse">
              <a:avLst/>
            </a:prstGeom>
            <a:solidFill>
              <a:srgbClr val="0070C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Oval 59"/>
            <p:cNvSpPr/>
            <p:nvPr/>
          </p:nvSpPr>
          <p:spPr>
            <a:xfrm>
              <a:off x="6324600" y="2362200"/>
              <a:ext cx="1295400" cy="533400"/>
            </a:xfrm>
            <a:prstGeom prst="ellipse">
              <a:avLst/>
            </a:prstGeom>
            <a:solidFill>
              <a:srgbClr val="0070C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 name="Oval 60"/>
            <p:cNvSpPr/>
            <p:nvPr/>
          </p:nvSpPr>
          <p:spPr>
            <a:xfrm>
              <a:off x="8458200" y="2286000"/>
              <a:ext cx="1295400" cy="533400"/>
            </a:xfrm>
            <a:prstGeom prst="ellipse">
              <a:avLst/>
            </a:prstGeom>
            <a:solidFill>
              <a:srgbClr val="0070C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2" name="Oval 61"/>
            <p:cNvSpPr/>
            <p:nvPr/>
          </p:nvSpPr>
          <p:spPr>
            <a:xfrm>
              <a:off x="7391400" y="1295400"/>
              <a:ext cx="1295400" cy="533400"/>
            </a:xfrm>
            <a:prstGeom prst="ellipse">
              <a:avLst/>
            </a:prstGeom>
            <a:solidFill>
              <a:srgbClr val="0070C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3" name="Oval 62"/>
            <p:cNvSpPr/>
            <p:nvPr/>
          </p:nvSpPr>
          <p:spPr>
            <a:xfrm rot="5400000">
              <a:off x="8534400" y="3429000"/>
              <a:ext cx="1295400" cy="533400"/>
            </a:xfrm>
            <a:prstGeom prst="ellipse">
              <a:avLst/>
            </a:prstGeom>
            <a:solidFill>
              <a:srgbClr val="0070C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 name="Oval 63"/>
            <p:cNvSpPr/>
            <p:nvPr/>
          </p:nvSpPr>
          <p:spPr>
            <a:xfrm rot="5400000">
              <a:off x="7391400" y="2362200"/>
              <a:ext cx="1295400" cy="533400"/>
            </a:xfrm>
            <a:prstGeom prst="ellipse">
              <a:avLst/>
            </a:prstGeom>
            <a:solidFill>
              <a:srgbClr val="0070C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5" name="Oval 64"/>
            <p:cNvSpPr/>
            <p:nvPr/>
          </p:nvSpPr>
          <p:spPr>
            <a:xfrm rot="5400000">
              <a:off x="6400800" y="3429000"/>
              <a:ext cx="1295400" cy="533400"/>
            </a:xfrm>
            <a:prstGeom prst="ellipse">
              <a:avLst/>
            </a:prstGeom>
            <a:solidFill>
              <a:srgbClr val="0070C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 name="Oval 65"/>
            <p:cNvSpPr/>
            <p:nvPr/>
          </p:nvSpPr>
          <p:spPr>
            <a:xfrm rot="5400000">
              <a:off x="8458200" y="1219200"/>
              <a:ext cx="1295400" cy="533400"/>
            </a:xfrm>
            <a:prstGeom prst="ellipse">
              <a:avLst/>
            </a:prstGeom>
            <a:solidFill>
              <a:srgbClr val="0070C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7" name="Oval 66"/>
            <p:cNvSpPr/>
            <p:nvPr/>
          </p:nvSpPr>
          <p:spPr>
            <a:xfrm rot="5400000">
              <a:off x="6324600" y="1295400"/>
              <a:ext cx="1295400" cy="533400"/>
            </a:xfrm>
            <a:prstGeom prst="ellipse">
              <a:avLst/>
            </a:prstGeom>
            <a:solidFill>
              <a:srgbClr val="0070C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cxnSp>
        <p:nvCxnSpPr>
          <p:cNvPr id="68" name="Straight Arrow Connector 67"/>
          <p:cNvCxnSpPr/>
          <p:nvPr/>
        </p:nvCxnSpPr>
        <p:spPr>
          <a:xfrm rot="60000" flipV="1">
            <a:off x="2190032" y="1305580"/>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60000" flipV="1">
            <a:off x="2190032" y="2008689"/>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21540000" flipH="1" flipV="1">
            <a:off x="2190032" y="3448836"/>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21540000" flipH="1" flipV="1">
            <a:off x="2211668" y="4161439"/>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21540000" flipH="1" flipV="1">
            <a:off x="4517980" y="1305580"/>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21540000" flipH="1" flipV="1">
            <a:off x="4517980" y="2008689"/>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60000" flipV="1">
            <a:off x="4763369" y="4161439"/>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60000" flipV="1">
            <a:off x="4763369" y="3448836"/>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60000" flipV="1">
            <a:off x="3438554" y="2413977"/>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60000" flipV="1">
            <a:off x="3404417" y="3128485"/>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60000" flipV="1">
            <a:off x="2932166" y="1734884"/>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60000" flipV="1">
            <a:off x="4122138" y="2769796"/>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60000" flipV="1">
            <a:off x="1676620" y="2769796"/>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60000" flipV="1">
            <a:off x="2932166" y="3871286"/>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6140000">
            <a:off x="5062022" y="2769796"/>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6140000">
            <a:off x="2584193" y="2769796"/>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6140000">
            <a:off x="3837525" y="1734884"/>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6140000">
            <a:off x="3837525" y="3871286"/>
            <a:ext cx="683955" cy="24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05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65"/>
                                        </p:tgtEl>
                                        <p:attrNameLst>
                                          <p:attrName>style.visibility</p:attrName>
                                        </p:attrNameLst>
                                      </p:cBhvr>
                                      <p:to>
                                        <p:strVal val="visible"/>
                                      </p:to>
                                    </p:set>
                                    <p:anim calcmode="lin" valueType="num">
                                      <p:cBhvr additive="base">
                                        <p:cTn id="19" dur="500" fill="hold"/>
                                        <p:tgtEl>
                                          <p:spTgt spid="45065"/>
                                        </p:tgtEl>
                                        <p:attrNameLst>
                                          <p:attrName>ppt_x</p:attrName>
                                        </p:attrNameLst>
                                      </p:cBhvr>
                                      <p:tavLst>
                                        <p:tav tm="0">
                                          <p:val>
                                            <p:strVal val="#ppt_x"/>
                                          </p:val>
                                        </p:tav>
                                        <p:tav tm="100000">
                                          <p:val>
                                            <p:strVal val="#ppt_x"/>
                                          </p:val>
                                        </p:tav>
                                      </p:tavLst>
                                    </p:anim>
                                    <p:anim calcmode="lin" valueType="num">
                                      <p:cBhvr additive="base">
                                        <p:cTn id="20"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70"/>
                                        </p:tgtEl>
                                        <p:attrNameLst>
                                          <p:attrName>style.visibility</p:attrName>
                                        </p:attrNameLst>
                                      </p:cBhvr>
                                      <p:to>
                                        <p:strVal val="visible"/>
                                      </p:to>
                                    </p:set>
                                    <p:anim calcmode="lin" valueType="num">
                                      <p:cBhvr additive="base">
                                        <p:cTn id="25" dur="500" fill="hold"/>
                                        <p:tgtEl>
                                          <p:spTgt spid="45070"/>
                                        </p:tgtEl>
                                        <p:attrNameLst>
                                          <p:attrName>ppt_x</p:attrName>
                                        </p:attrNameLst>
                                      </p:cBhvr>
                                      <p:tavLst>
                                        <p:tav tm="0">
                                          <p:val>
                                            <p:strVal val="#ppt_x"/>
                                          </p:val>
                                        </p:tav>
                                        <p:tav tm="100000">
                                          <p:val>
                                            <p:strVal val="#ppt_x"/>
                                          </p:val>
                                        </p:tav>
                                      </p:tavLst>
                                    </p:anim>
                                    <p:anim calcmode="lin" valueType="num">
                                      <p:cBhvr additive="base">
                                        <p:cTn id="26" dur="500" fill="hold"/>
                                        <p:tgtEl>
                                          <p:spTgt spid="450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750" y="4476199"/>
            <a:ext cx="1176979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Dispersing excitations along (00L):  continuum of fractionalized S=1/2 quantum excitations .</a:t>
            </a:r>
          </a:p>
          <a:p>
            <a:endParaRPr lang="en-US" dirty="0"/>
          </a:p>
          <a:p>
            <a:pPr marL="285750" indent="-285750">
              <a:buFont typeface="Arial" panose="020B0604020202020204" pitchFamily="34" charset="0"/>
              <a:buChar char="•"/>
            </a:pPr>
            <a:r>
              <a:rPr lang="en-US" dirty="0" smtClean="0"/>
              <a:t>Gapped, </a:t>
            </a:r>
            <a:r>
              <a:rPr lang="en-US" dirty="0" err="1" smtClean="0"/>
              <a:t>dispersionless</a:t>
            </a:r>
            <a:r>
              <a:rPr lang="en-US" dirty="0" smtClean="0"/>
              <a:t> excitations in the  HHL (SSL) plane:  excitations are confined to one-dimensional ladder rails.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Excitations have characteristic </a:t>
            </a:r>
            <a:r>
              <a:rPr lang="en-US" dirty="0" err="1" smtClean="0"/>
              <a:t>spinon</a:t>
            </a:r>
            <a:r>
              <a:rPr lang="en-US" dirty="0" smtClean="0"/>
              <a:t> dispersion expected for spin S=1/2  </a:t>
            </a:r>
            <a:r>
              <a:rPr lang="en-US" dirty="0" err="1" smtClean="0"/>
              <a:t>Ising</a:t>
            </a:r>
            <a:r>
              <a:rPr lang="en-US" dirty="0" smtClean="0"/>
              <a:t>-Heisenberg XXZ Hamiltonian:</a:t>
            </a:r>
          </a:p>
          <a:p>
            <a:r>
              <a:rPr lang="en-US" dirty="0" smtClean="0"/>
              <a:t> </a:t>
            </a:r>
            <a:endParaRPr lang="en-US" dirty="0"/>
          </a:p>
        </p:txBody>
      </p:sp>
      <p:pic>
        <p:nvPicPr>
          <p:cNvPr id="14" name="Picture 13"/>
          <p:cNvPicPr>
            <a:picLocks noChangeAspect="1"/>
          </p:cNvPicPr>
          <p:nvPr/>
        </p:nvPicPr>
        <p:blipFill>
          <a:blip r:embed="rId2"/>
          <a:stretch>
            <a:fillRect/>
          </a:stretch>
        </p:blipFill>
        <p:spPr>
          <a:xfrm>
            <a:off x="2817363" y="6006428"/>
            <a:ext cx="5222841" cy="656247"/>
          </a:xfrm>
          <a:prstGeom prst="rect">
            <a:avLst/>
          </a:prstGeom>
        </p:spPr>
      </p:pic>
      <p:pic>
        <p:nvPicPr>
          <p:cNvPr id="8" name="Picture 7"/>
          <p:cNvPicPr>
            <a:picLocks noChangeAspect="1"/>
          </p:cNvPicPr>
          <p:nvPr/>
        </p:nvPicPr>
        <p:blipFill rotWithShape="1">
          <a:blip r:embed="rId3"/>
          <a:srcRect r="51979"/>
          <a:stretch/>
        </p:blipFill>
        <p:spPr>
          <a:xfrm>
            <a:off x="8573770" y="738289"/>
            <a:ext cx="3382437" cy="3371882"/>
          </a:xfrm>
          <a:prstGeom prst="rect">
            <a:avLst/>
          </a:prstGeom>
        </p:spPr>
      </p:pic>
      <p:sp>
        <p:nvSpPr>
          <p:cNvPr id="16" name="TextBox 15"/>
          <p:cNvSpPr txBox="1"/>
          <p:nvPr/>
        </p:nvSpPr>
        <p:spPr>
          <a:xfrm>
            <a:off x="5141454" y="1090328"/>
            <a:ext cx="1362874" cy="369332"/>
          </a:xfrm>
          <a:prstGeom prst="rect">
            <a:avLst/>
          </a:prstGeom>
          <a:noFill/>
        </p:spPr>
        <p:txBody>
          <a:bodyPr wrap="none" rtlCol="0">
            <a:spAutoFit/>
          </a:bodyPr>
          <a:lstStyle/>
          <a:p>
            <a:r>
              <a:rPr lang="en-US" b="1" dirty="0" smtClean="0">
                <a:solidFill>
                  <a:schemeClr val="bg1"/>
                </a:solidFill>
              </a:rPr>
              <a:t>T=0.1 K, B=0</a:t>
            </a:r>
            <a:endParaRPr lang="en-US" b="1" dirty="0">
              <a:solidFill>
                <a:schemeClr val="bg1"/>
              </a:solidFill>
            </a:endParaRPr>
          </a:p>
        </p:txBody>
      </p:sp>
      <p:sp>
        <p:nvSpPr>
          <p:cNvPr id="10" name="Rectangle 9"/>
          <p:cNvSpPr/>
          <p:nvPr/>
        </p:nvSpPr>
        <p:spPr>
          <a:xfrm>
            <a:off x="4441493" y="740893"/>
            <a:ext cx="172071" cy="304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32924" y="4005068"/>
            <a:ext cx="177260" cy="403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4"/>
          <a:srcRect r="50610"/>
          <a:stretch/>
        </p:blipFill>
        <p:spPr>
          <a:xfrm>
            <a:off x="96975" y="475736"/>
            <a:ext cx="4390698" cy="3488578"/>
          </a:xfrm>
          <a:prstGeom prst="rect">
            <a:avLst/>
          </a:prstGeom>
        </p:spPr>
      </p:pic>
      <p:pic>
        <p:nvPicPr>
          <p:cNvPr id="19" name="Picture 18"/>
          <p:cNvPicPr>
            <a:picLocks noChangeAspect="1"/>
          </p:cNvPicPr>
          <p:nvPr/>
        </p:nvPicPr>
        <p:blipFill>
          <a:blip r:embed="rId5"/>
          <a:stretch>
            <a:fillRect/>
          </a:stretch>
        </p:blipFill>
        <p:spPr>
          <a:xfrm>
            <a:off x="4532924" y="1045781"/>
            <a:ext cx="3995595" cy="2933606"/>
          </a:xfrm>
          <a:prstGeom prst="rect">
            <a:avLst/>
          </a:prstGeom>
        </p:spPr>
      </p:pic>
      <p:sp>
        <p:nvSpPr>
          <p:cNvPr id="13" name="TextBox 12"/>
          <p:cNvSpPr txBox="1"/>
          <p:nvPr/>
        </p:nvSpPr>
        <p:spPr>
          <a:xfrm>
            <a:off x="1263433" y="891892"/>
            <a:ext cx="1197957" cy="307777"/>
          </a:xfrm>
          <a:prstGeom prst="rect">
            <a:avLst/>
          </a:prstGeom>
          <a:noFill/>
        </p:spPr>
        <p:txBody>
          <a:bodyPr wrap="none" rtlCol="0">
            <a:spAutoFit/>
          </a:bodyPr>
          <a:lstStyle/>
          <a:p>
            <a:r>
              <a:rPr lang="en-US" sz="1400" dirty="0" smtClean="0"/>
              <a:t>Wu et al 2016</a:t>
            </a:r>
            <a:endParaRPr lang="en-US" sz="1400" dirty="0"/>
          </a:p>
        </p:txBody>
      </p:sp>
      <p:sp>
        <p:nvSpPr>
          <p:cNvPr id="3" name="TextBox 2"/>
          <p:cNvSpPr txBox="1"/>
          <p:nvPr/>
        </p:nvSpPr>
        <p:spPr>
          <a:xfrm>
            <a:off x="26215" y="3674"/>
            <a:ext cx="12192000" cy="584775"/>
          </a:xfrm>
          <a:prstGeom prst="rect">
            <a:avLst/>
          </a:prstGeom>
          <a:noFill/>
        </p:spPr>
        <p:txBody>
          <a:bodyPr wrap="square" rtlCol="0">
            <a:spAutoFit/>
          </a:bodyPr>
          <a:lstStyle/>
          <a:p>
            <a:r>
              <a:rPr lang="en-US" sz="3200" b="1" dirty="0" smtClean="0"/>
              <a:t>Yb</a:t>
            </a:r>
            <a:r>
              <a:rPr lang="en-US" sz="3200" b="1" baseline="-25000" dirty="0" smtClean="0"/>
              <a:t>2</a:t>
            </a:r>
            <a:r>
              <a:rPr lang="en-US" sz="3200" b="1" dirty="0" smtClean="0"/>
              <a:t>Pt</a:t>
            </a:r>
            <a:r>
              <a:rPr lang="en-US" sz="3200" b="1" baseline="-25000" dirty="0" smtClean="0"/>
              <a:t>2</a:t>
            </a:r>
            <a:r>
              <a:rPr lang="en-US" sz="3200" b="1" dirty="0" smtClean="0"/>
              <a:t>Pb:  Fractionalized Quantum Excitations</a:t>
            </a:r>
            <a:endParaRPr lang="en-US" sz="3200" b="1" dirty="0"/>
          </a:p>
        </p:txBody>
      </p:sp>
    </p:spTree>
    <p:extLst>
      <p:ext uri="{BB962C8B-B14F-4D97-AF65-F5344CB8AC3E}">
        <p14:creationId xmlns:p14="http://schemas.microsoft.com/office/powerpoint/2010/main" val="1647323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52367" y="29275"/>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zh-CN" sz="3200" b="1" dirty="0" smtClean="0">
                <a:latin typeface="+mn-lt"/>
              </a:rPr>
              <a:t>The </a:t>
            </a:r>
            <a:r>
              <a:rPr lang="en-US" altLang="zh-CN" sz="3200" b="1" dirty="0" err="1" smtClean="0">
                <a:latin typeface="+mn-lt"/>
              </a:rPr>
              <a:t>Spinon</a:t>
            </a:r>
            <a:r>
              <a:rPr lang="en-US" altLang="zh-CN" sz="3200" b="1" dirty="0" smtClean="0">
                <a:latin typeface="+mn-lt"/>
              </a:rPr>
              <a:t> Bandwidth: an Emergent Energy Scale</a:t>
            </a:r>
            <a:endParaRPr lang="en-US" altLang="zh-CN" sz="3200" b="1" dirty="0">
              <a:latin typeface="+mn-lt"/>
            </a:endParaRPr>
          </a:p>
        </p:txBody>
      </p:sp>
      <p:sp>
        <p:nvSpPr>
          <p:cNvPr id="8" name="TextBox 7"/>
          <p:cNvSpPr txBox="1"/>
          <p:nvPr/>
        </p:nvSpPr>
        <p:spPr>
          <a:xfrm>
            <a:off x="160511" y="568806"/>
            <a:ext cx="12028549" cy="2862322"/>
          </a:xfrm>
          <a:prstGeom prst="rect">
            <a:avLst/>
          </a:prstGeom>
          <a:noFill/>
        </p:spPr>
        <p:txBody>
          <a:bodyPr wrap="none" rtlCol="0">
            <a:spAutoFit/>
          </a:bodyPr>
          <a:lstStyle/>
          <a:p>
            <a:pPr marL="285750" indent="-285750">
              <a:buFont typeface="Arial" panose="020B0604020202020204" pitchFamily="34" charset="0"/>
              <a:buChar char="•"/>
            </a:pPr>
            <a:r>
              <a:rPr lang="en-US" dirty="0" smtClean="0"/>
              <a:t>Doublet ground state  |±7/2&gt; = </a:t>
            </a:r>
            <a:r>
              <a:rPr lang="en-US" dirty="0" smtClean="0">
                <a:latin typeface="Symbol" panose="05050102010706020507" pitchFamily="18" charset="2"/>
              </a:rPr>
              <a:t>a</a:t>
            </a:r>
            <a:r>
              <a:rPr lang="en-US" baseline="-25000" dirty="0" smtClean="0"/>
              <a:t>↑</a:t>
            </a:r>
            <a:r>
              <a:rPr lang="en-US" dirty="0" smtClean="0"/>
              <a:t>|7/2&gt; + </a:t>
            </a:r>
            <a:r>
              <a:rPr lang="en-US" dirty="0" smtClean="0">
                <a:latin typeface="Symbol" panose="05050102010706020507" pitchFamily="18" charset="2"/>
              </a:rPr>
              <a:t>a</a:t>
            </a:r>
            <a:r>
              <a:rPr lang="en-US" baseline="-25000" dirty="0" smtClean="0"/>
              <a:t>↓</a:t>
            </a:r>
            <a:r>
              <a:rPr lang="en-US" dirty="0" smtClean="0"/>
              <a:t>|-7/2&gt;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Interactions that are bilinear in J (Zeeman, Heisenberg-Dirac exchange, dipolar) can only change quantum number </a:t>
            </a:r>
            <a:r>
              <a:rPr lang="en-US" dirty="0" err="1" smtClean="0">
                <a:latin typeface="Symbol" panose="05050102010706020507" pitchFamily="18" charset="2"/>
              </a:rPr>
              <a:t>D</a:t>
            </a:r>
            <a:r>
              <a:rPr lang="en-US" dirty="0" err="1" smtClean="0"/>
              <a:t>m</a:t>
            </a:r>
            <a:r>
              <a:rPr lang="en-US" baseline="-25000" dirty="0" err="1" smtClean="0"/>
              <a:t>J</a:t>
            </a:r>
            <a:r>
              <a:rPr lang="en-US" dirty="0" smtClean="0"/>
              <a:t>=± 1,</a:t>
            </a:r>
          </a:p>
          <a:p>
            <a:r>
              <a:rPr lang="en-US" dirty="0" smtClean="0"/>
              <a:t>so they have no matrix elements that would allow transitions within ground state </a:t>
            </a:r>
            <a:r>
              <a:rPr lang="en-US" dirty="0" err="1" smtClean="0"/>
              <a:t>wavefunction</a:t>
            </a:r>
            <a:r>
              <a:rPr lang="en-US" dirty="0" smtClean="0"/>
              <a:t>, which require </a:t>
            </a:r>
            <a:r>
              <a:rPr lang="en-US" dirty="0" err="1" smtClean="0">
                <a:latin typeface="Symbol" panose="05050102010706020507" pitchFamily="18" charset="2"/>
              </a:rPr>
              <a:t>D</a:t>
            </a:r>
            <a:r>
              <a:rPr lang="en-US" dirty="0" err="1" smtClean="0"/>
              <a:t>m</a:t>
            </a:r>
            <a:r>
              <a:rPr lang="en-US" baseline="-25000" dirty="0" err="1" smtClean="0"/>
              <a:t>J</a:t>
            </a:r>
            <a:r>
              <a:rPr lang="en-US" dirty="0" smtClean="0"/>
              <a:t>=7.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Yb</a:t>
            </a:r>
            <a:r>
              <a:rPr lang="en-US" baseline="30000" dirty="0" smtClean="0"/>
              <a:t>3+ </a:t>
            </a:r>
            <a:r>
              <a:rPr lang="en-US" dirty="0" smtClean="0"/>
              <a:t>moment:  a 4f hole with orbital momentum L=3, |m</a:t>
            </a:r>
            <a:r>
              <a:rPr lang="en-US" baseline="-25000" dirty="0" smtClean="0"/>
              <a:t>L</a:t>
            </a:r>
            <a:r>
              <a:rPr lang="en-US" dirty="0" smtClean="0"/>
              <a:t>|=3   and 6-fold symmetry around J quantization axis.  </a:t>
            </a:r>
            <a:endParaRPr lang="en-US" dirty="0"/>
          </a:p>
          <a:p>
            <a:r>
              <a:rPr lang="en-US" dirty="0" smtClean="0"/>
              <a:t>A consequence of large energy scales:  spin-orbit coupling, crystal fields, Coulomb interactions.</a:t>
            </a:r>
          </a:p>
          <a:p>
            <a:endParaRPr lang="en-US" dirty="0"/>
          </a:p>
          <a:p>
            <a:pPr marL="285750" indent="-285750">
              <a:buFont typeface="Arial" panose="020B0604020202020204" pitchFamily="34" charset="0"/>
              <a:buChar char="•"/>
            </a:pPr>
            <a:r>
              <a:rPr lang="en-US" dirty="0" smtClean="0"/>
              <a:t>Orbital exchange: the permutation of neighboring electron orbitals |m</a:t>
            </a:r>
            <a:r>
              <a:rPr lang="en-US" baseline="-25000" dirty="0" smtClean="0"/>
              <a:t>J1</a:t>
            </a:r>
            <a:r>
              <a:rPr lang="en-US" dirty="0" smtClean="0"/>
              <a:t>,m</a:t>
            </a:r>
            <a:r>
              <a:rPr lang="en-US" baseline="-25000" dirty="0" smtClean="0"/>
              <a:t>J2</a:t>
            </a:r>
            <a:r>
              <a:rPr lang="en-US" dirty="0" smtClean="0"/>
              <a:t>&gt; and |m</a:t>
            </a:r>
            <a:r>
              <a:rPr lang="en-US" baseline="-25000" dirty="0" smtClean="0"/>
              <a:t>J2</a:t>
            </a:r>
            <a:r>
              <a:rPr lang="en-US" dirty="0" smtClean="0"/>
              <a:t>,m</a:t>
            </a:r>
            <a:r>
              <a:rPr lang="en-US" baseline="-25000" dirty="0" smtClean="0"/>
              <a:t>J1</a:t>
            </a:r>
            <a:r>
              <a:rPr lang="en-US" dirty="0" smtClean="0"/>
              <a:t>&gt;  with equal weights, driven</a:t>
            </a:r>
          </a:p>
          <a:p>
            <a:r>
              <a:rPr lang="en-US" dirty="0" smtClean="0"/>
              <a:t>by orbital overlap. </a:t>
            </a:r>
            <a:endParaRPr lang="en-US" dirty="0"/>
          </a:p>
        </p:txBody>
      </p:sp>
      <p:grpSp>
        <p:nvGrpSpPr>
          <p:cNvPr id="37" name="Group 36"/>
          <p:cNvGrpSpPr/>
          <p:nvPr/>
        </p:nvGrpSpPr>
        <p:grpSpPr>
          <a:xfrm>
            <a:off x="160511" y="3855055"/>
            <a:ext cx="2854619" cy="2615001"/>
            <a:chOff x="463209" y="3642749"/>
            <a:chExt cx="2854619" cy="2615001"/>
          </a:xfrm>
        </p:grpSpPr>
        <p:pic>
          <p:nvPicPr>
            <p:cNvPr id="9" name="Picture 8"/>
            <p:cNvPicPr>
              <a:picLocks noChangeAspect="1"/>
            </p:cNvPicPr>
            <p:nvPr/>
          </p:nvPicPr>
          <p:blipFill>
            <a:blip r:embed="rId2"/>
            <a:stretch>
              <a:fillRect/>
            </a:stretch>
          </p:blipFill>
          <p:spPr>
            <a:xfrm>
              <a:off x="606536" y="4265355"/>
              <a:ext cx="1037867" cy="667199"/>
            </a:xfrm>
            <a:prstGeom prst="rect">
              <a:avLst/>
            </a:prstGeom>
          </p:spPr>
        </p:pic>
        <p:cxnSp>
          <p:nvCxnSpPr>
            <p:cNvPr id="13" name="Straight Arrow Connector 12"/>
            <p:cNvCxnSpPr/>
            <p:nvPr/>
          </p:nvCxnSpPr>
          <p:spPr>
            <a:xfrm flipV="1">
              <a:off x="855628" y="4932554"/>
              <a:ext cx="12075" cy="39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a:off x="780437" y="3786301"/>
              <a:ext cx="747957" cy="3727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463209" y="5734530"/>
              <a:ext cx="1416670" cy="523220"/>
            </a:xfrm>
            <a:prstGeom prst="rect">
              <a:avLst/>
            </a:prstGeom>
            <a:noFill/>
          </p:spPr>
          <p:txBody>
            <a:bodyPr wrap="none" rtlCol="0">
              <a:spAutoFit/>
            </a:bodyPr>
            <a:lstStyle/>
            <a:p>
              <a:r>
                <a:rPr lang="en-US" sz="1400" dirty="0" smtClean="0"/>
                <a:t>Hopping allowed</a:t>
              </a:r>
            </a:p>
            <a:p>
              <a:r>
                <a:rPr lang="en-US" sz="1400" dirty="0" smtClean="0">
                  <a:latin typeface="Symbol" panose="05050102010706020507" pitchFamily="18" charset="2"/>
                </a:rPr>
                <a:t>|</a:t>
              </a:r>
              <a:r>
                <a:rPr lang="en-US" sz="1400" dirty="0" err="1" smtClean="0">
                  <a:latin typeface="Symbol" panose="05050102010706020507" pitchFamily="18" charset="2"/>
                </a:rPr>
                <a:t>D</a:t>
              </a:r>
              <a:r>
                <a:rPr lang="en-US" sz="1400" dirty="0" err="1" smtClean="0"/>
                <a:t>m</a:t>
              </a:r>
              <a:r>
                <a:rPr lang="en-US" sz="1400" baseline="-25000" dirty="0" err="1" smtClean="0"/>
                <a:t>J</a:t>
              </a:r>
              <a:r>
                <a:rPr lang="en-US" sz="1400" dirty="0" smtClean="0"/>
                <a:t>|=7</a:t>
              </a:r>
              <a:endParaRPr lang="en-US" sz="1400" dirty="0"/>
            </a:p>
          </p:txBody>
        </p:sp>
        <p:pic>
          <p:nvPicPr>
            <p:cNvPr id="10" name="Picture 9"/>
            <p:cNvPicPr>
              <a:picLocks noChangeAspect="1"/>
            </p:cNvPicPr>
            <p:nvPr/>
          </p:nvPicPr>
          <p:blipFill>
            <a:blip r:embed="rId3"/>
            <a:stretch>
              <a:fillRect/>
            </a:stretch>
          </p:blipFill>
          <p:spPr>
            <a:xfrm>
              <a:off x="2019006" y="4308939"/>
              <a:ext cx="1066329" cy="701532"/>
            </a:xfrm>
            <a:prstGeom prst="rect">
              <a:avLst/>
            </a:prstGeom>
          </p:spPr>
        </p:pic>
        <p:sp>
          <p:nvSpPr>
            <p:cNvPr id="19" name="Curved Down Arrow 18"/>
            <p:cNvSpPr/>
            <p:nvPr/>
          </p:nvSpPr>
          <p:spPr>
            <a:xfrm>
              <a:off x="2158474" y="3823038"/>
              <a:ext cx="747957" cy="3727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Connector 20"/>
            <p:cNvCxnSpPr/>
            <p:nvPr/>
          </p:nvCxnSpPr>
          <p:spPr>
            <a:xfrm>
              <a:off x="2287400" y="3666092"/>
              <a:ext cx="348422" cy="4194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383574" y="3642749"/>
              <a:ext cx="220717" cy="4918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94004" y="5734530"/>
              <a:ext cx="1323824" cy="292388"/>
            </a:xfrm>
            <a:prstGeom prst="rect">
              <a:avLst/>
            </a:prstGeom>
            <a:noFill/>
          </p:spPr>
          <p:txBody>
            <a:bodyPr wrap="none" rtlCol="0">
              <a:spAutoFit/>
            </a:bodyPr>
            <a:lstStyle/>
            <a:p>
              <a:r>
                <a:rPr lang="en-US" sz="1300" dirty="0" smtClean="0"/>
                <a:t>Hopping blocked</a:t>
              </a:r>
              <a:endParaRPr lang="en-US" sz="1300" dirty="0"/>
            </a:p>
          </p:txBody>
        </p:sp>
        <p:cxnSp>
          <p:nvCxnSpPr>
            <p:cNvPr id="28" name="Straight Arrow Connector 27"/>
            <p:cNvCxnSpPr/>
            <p:nvPr/>
          </p:nvCxnSpPr>
          <p:spPr>
            <a:xfrm>
              <a:off x="1349857" y="4967809"/>
              <a:ext cx="21533" cy="3787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1520" y="5377912"/>
              <a:ext cx="558166" cy="307777"/>
            </a:xfrm>
            <a:prstGeom prst="rect">
              <a:avLst/>
            </a:prstGeom>
            <a:noFill/>
          </p:spPr>
          <p:txBody>
            <a:bodyPr wrap="none" rtlCol="0">
              <a:spAutoFit/>
            </a:bodyPr>
            <a:lstStyle/>
            <a:p>
              <a:r>
                <a:rPr lang="en-US" sz="1400" dirty="0" smtClean="0"/>
                <a:t>m</a:t>
              </a:r>
              <a:r>
                <a:rPr lang="en-US" sz="1400" baseline="-25000" dirty="0" smtClean="0"/>
                <a:t>L</a:t>
              </a:r>
              <a:r>
                <a:rPr lang="en-US" sz="1400" dirty="0" smtClean="0"/>
                <a:t>=3</a:t>
              </a:r>
              <a:endParaRPr lang="en-US" sz="1400" dirty="0"/>
            </a:p>
          </p:txBody>
        </p:sp>
        <p:sp>
          <p:nvSpPr>
            <p:cNvPr id="30" name="TextBox 29"/>
            <p:cNvSpPr txBox="1"/>
            <p:nvPr/>
          </p:nvSpPr>
          <p:spPr>
            <a:xfrm>
              <a:off x="1192474" y="5377912"/>
              <a:ext cx="612668" cy="307777"/>
            </a:xfrm>
            <a:prstGeom prst="rect">
              <a:avLst/>
            </a:prstGeom>
            <a:noFill/>
          </p:spPr>
          <p:txBody>
            <a:bodyPr wrap="none" rtlCol="0">
              <a:spAutoFit/>
            </a:bodyPr>
            <a:lstStyle/>
            <a:p>
              <a:r>
                <a:rPr lang="en-US" sz="1400" dirty="0" smtClean="0"/>
                <a:t>m</a:t>
              </a:r>
              <a:r>
                <a:rPr lang="en-US" sz="1400" baseline="-25000" dirty="0" smtClean="0"/>
                <a:t>L</a:t>
              </a:r>
              <a:r>
                <a:rPr lang="en-US" sz="1400" dirty="0" smtClean="0"/>
                <a:t>=-3</a:t>
              </a:r>
              <a:endParaRPr lang="en-US" sz="1400" dirty="0"/>
            </a:p>
          </p:txBody>
        </p:sp>
        <p:sp>
          <p:nvSpPr>
            <p:cNvPr id="31" name="TextBox 30"/>
            <p:cNvSpPr txBox="1"/>
            <p:nvPr/>
          </p:nvSpPr>
          <p:spPr>
            <a:xfrm>
              <a:off x="1994004" y="5367250"/>
              <a:ext cx="558166" cy="307777"/>
            </a:xfrm>
            <a:prstGeom prst="rect">
              <a:avLst/>
            </a:prstGeom>
            <a:noFill/>
          </p:spPr>
          <p:txBody>
            <a:bodyPr wrap="none" rtlCol="0">
              <a:spAutoFit/>
            </a:bodyPr>
            <a:lstStyle/>
            <a:p>
              <a:r>
                <a:rPr lang="en-US" sz="1400" dirty="0" smtClean="0"/>
                <a:t>m</a:t>
              </a:r>
              <a:r>
                <a:rPr lang="en-US" sz="1400" baseline="-25000" dirty="0" smtClean="0"/>
                <a:t>L</a:t>
              </a:r>
              <a:r>
                <a:rPr lang="en-US" sz="1400" dirty="0" smtClean="0"/>
                <a:t>=3</a:t>
              </a:r>
              <a:endParaRPr lang="en-US" sz="1400" dirty="0"/>
            </a:p>
          </p:txBody>
        </p:sp>
        <p:sp>
          <p:nvSpPr>
            <p:cNvPr id="32" name="TextBox 31"/>
            <p:cNvSpPr txBox="1"/>
            <p:nvPr/>
          </p:nvSpPr>
          <p:spPr>
            <a:xfrm>
              <a:off x="2598487" y="5346604"/>
              <a:ext cx="558166" cy="307777"/>
            </a:xfrm>
            <a:prstGeom prst="rect">
              <a:avLst/>
            </a:prstGeom>
            <a:noFill/>
          </p:spPr>
          <p:txBody>
            <a:bodyPr wrap="none" rtlCol="0">
              <a:spAutoFit/>
            </a:bodyPr>
            <a:lstStyle/>
            <a:p>
              <a:r>
                <a:rPr lang="en-US" sz="1400" dirty="0" smtClean="0"/>
                <a:t>m</a:t>
              </a:r>
              <a:r>
                <a:rPr lang="en-US" sz="1400" baseline="-25000" dirty="0" smtClean="0"/>
                <a:t>L</a:t>
              </a:r>
              <a:r>
                <a:rPr lang="en-US" sz="1400" dirty="0" smtClean="0"/>
                <a:t>=3</a:t>
              </a:r>
              <a:endParaRPr lang="en-US" sz="1400" dirty="0"/>
            </a:p>
          </p:txBody>
        </p:sp>
      </p:grpSp>
      <p:pic>
        <p:nvPicPr>
          <p:cNvPr id="36" name="Picture 35"/>
          <p:cNvPicPr>
            <a:picLocks noChangeAspect="1"/>
          </p:cNvPicPr>
          <p:nvPr/>
        </p:nvPicPr>
        <p:blipFill rotWithShape="1">
          <a:blip r:embed="rId4"/>
          <a:srcRect r="24980"/>
          <a:stretch/>
        </p:blipFill>
        <p:spPr>
          <a:xfrm>
            <a:off x="3473301" y="3490362"/>
            <a:ext cx="5021329" cy="3273905"/>
          </a:xfrm>
          <a:prstGeom prst="rect">
            <a:avLst/>
          </a:prstGeom>
        </p:spPr>
      </p:pic>
      <p:cxnSp>
        <p:nvCxnSpPr>
          <p:cNvPr id="42" name="Straight Arrow Connector 41"/>
          <p:cNvCxnSpPr/>
          <p:nvPr/>
        </p:nvCxnSpPr>
        <p:spPr>
          <a:xfrm flipV="1">
            <a:off x="1952861" y="5148136"/>
            <a:ext cx="12075" cy="39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446765" y="5132187"/>
            <a:ext cx="12075" cy="39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12516" y="3855055"/>
            <a:ext cx="1283622" cy="2722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707850" y="3855055"/>
            <a:ext cx="1283622" cy="2722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rotWithShape="1">
          <a:blip r:embed="rId5"/>
          <a:srcRect l="49273" r="25176"/>
          <a:stretch/>
        </p:blipFill>
        <p:spPr>
          <a:xfrm>
            <a:off x="9349110" y="3394244"/>
            <a:ext cx="1825489" cy="3459387"/>
          </a:xfrm>
          <a:prstGeom prst="rect">
            <a:avLst/>
          </a:prstGeom>
        </p:spPr>
      </p:pic>
    </p:spTree>
    <p:extLst>
      <p:ext uri="{BB962C8B-B14F-4D97-AF65-F5344CB8AC3E}">
        <p14:creationId xmlns:p14="http://schemas.microsoft.com/office/powerpoint/2010/main" val="565631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noFill/>
          <a:ln>
            <a:noFill/>
          </a:ln>
        </p:spPr>
        <p:txBody>
          <a:bodyPr>
            <a:normAutofit/>
          </a:bodyPr>
          <a:lstStyle/>
          <a:p>
            <a:r>
              <a:rPr lang="en-US" sz="3200" b="1" dirty="0" smtClean="0">
                <a:latin typeface="+mn-lt"/>
              </a:rPr>
              <a:t>A Global Phase Diagram for Correlated Electron Systems?</a:t>
            </a:r>
            <a:endParaRPr lang="en-US" sz="3200" b="1" dirty="0">
              <a:latin typeface="+mn-lt"/>
            </a:endParaRPr>
          </a:p>
        </p:txBody>
      </p:sp>
      <p:sp>
        <p:nvSpPr>
          <p:cNvPr id="13" name="Text Box 25"/>
          <p:cNvSpPr txBox="1">
            <a:spLocks noChangeArrowheads="1"/>
          </p:cNvSpPr>
          <p:nvPr/>
        </p:nvSpPr>
        <p:spPr bwMode="auto">
          <a:xfrm>
            <a:off x="7746154" y="1811483"/>
            <a:ext cx="2819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20000"/>
              </a:spcBef>
              <a:defRPr/>
            </a:pPr>
            <a:r>
              <a:rPr lang="en-US" sz="1000" dirty="0">
                <a:solidFill>
                  <a:srgbClr val="996600"/>
                </a:solidFill>
                <a:latin typeface="Arial" charset="0"/>
                <a:ea typeface="ＭＳ Ｐゴシック" charset="0"/>
                <a:sym typeface="Wingdings" charset="0"/>
              </a:rPr>
              <a:t>Q. Si, (2010)</a:t>
            </a:r>
          </a:p>
          <a:p>
            <a:pPr>
              <a:lnSpc>
                <a:spcPct val="50000"/>
              </a:lnSpc>
              <a:spcBef>
                <a:spcPct val="20000"/>
              </a:spcBef>
              <a:defRPr/>
            </a:pPr>
            <a:endParaRPr lang="en-US" sz="1000" dirty="0">
              <a:solidFill>
                <a:srgbClr val="996600"/>
              </a:solidFill>
              <a:latin typeface="Arial" charset="0"/>
              <a:ea typeface="ＭＳ Ｐゴシック" charset="0"/>
              <a:sym typeface="Wingdings" charset="0"/>
            </a:endParaRPr>
          </a:p>
          <a:p>
            <a:pPr marL="342900" indent="-342900">
              <a:lnSpc>
                <a:spcPct val="90000"/>
              </a:lnSpc>
              <a:spcBef>
                <a:spcPct val="20000"/>
              </a:spcBef>
              <a:defRPr/>
            </a:pPr>
            <a:r>
              <a:rPr lang="en-US" sz="1000" dirty="0">
                <a:solidFill>
                  <a:srgbClr val="996600"/>
                </a:solidFill>
                <a:latin typeface="Arial" charset="0"/>
                <a:ea typeface="ＭＳ Ｐゴシック" charset="0"/>
                <a:cs typeface="ＭＳ Ｐゴシック" charset="0"/>
              </a:rPr>
              <a:t>P. Coleman &amp; A. </a:t>
            </a:r>
            <a:r>
              <a:rPr lang="en-US" sz="1000" dirty="0" err="1">
                <a:solidFill>
                  <a:srgbClr val="996600"/>
                </a:solidFill>
                <a:latin typeface="Arial" charset="0"/>
                <a:ea typeface="ＭＳ Ｐゴシック" charset="0"/>
                <a:cs typeface="ＭＳ Ｐゴシック" charset="0"/>
              </a:rPr>
              <a:t>Nevidomskyy</a:t>
            </a:r>
            <a:r>
              <a:rPr lang="en-US" sz="1000" dirty="0">
                <a:solidFill>
                  <a:srgbClr val="996600"/>
                </a:solidFill>
                <a:latin typeface="Arial" charset="0"/>
                <a:ea typeface="ＭＳ Ｐゴシック" charset="0"/>
                <a:cs typeface="ＭＳ Ｐゴシック" charset="0"/>
              </a:rPr>
              <a:t>, (2010)</a:t>
            </a:r>
          </a:p>
        </p:txBody>
      </p:sp>
      <p:cxnSp>
        <p:nvCxnSpPr>
          <p:cNvPr id="4" name="Straight Arrow Connector 3"/>
          <p:cNvCxnSpPr/>
          <p:nvPr/>
        </p:nvCxnSpPr>
        <p:spPr>
          <a:xfrm>
            <a:off x="3429000" y="3733800"/>
            <a:ext cx="464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153400" y="3433058"/>
            <a:ext cx="819712" cy="477054"/>
          </a:xfrm>
          <a:prstGeom prst="rect">
            <a:avLst/>
          </a:prstGeom>
          <a:noFill/>
        </p:spPr>
        <p:txBody>
          <a:bodyPr wrap="none" rtlCol="0">
            <a:spAutoFit/>
          </a:bodyPr>
          <a:lstStyle/>
          <a:p>
            <a:r>
              <a:rPr lang="en-US" sz="2500" dirty="0">
                <a:solidFill>
                  <a:prstClr val="black"/>
                </a:solidFill>
                <a:latin typeface="Symbol" pitchFamily="18" charset="2"/>
              </a:rPr>
              <a:t>G</a:t>
            </a:r>
            <a:r>
              <a:rPr lang="en-US" dirty="0">
                <a:solidFill>
                  <a:prstClr val="black"/>
                </a:solidFill>
              </a:rPr>
              <a:t> (</a:t>
            </a:r>
            <a:r>
              <a:rPr lang="en-US" dirty="0" err="1" smtClean="0">
                <a:solidFill>
                  <a:prstClr val="black"/>
                </a:solidFill>
              </a:rPr>
              <a:t>P,x</a:t>
            </a:r>
            <a:r>
              <a:rPr lang="en-US" dirty="0" smtClean="0">
                <a:solidFill>
                  <a:prstClr val="black"/>
                </a:solidFill>
              </a:rPr>
              <a:t>)</a:t>
            </a:r>
            <a:endParaRPr lang="en-US" dirty="0">
              <a:solidFill>
                <a:prstClr val="black"/>
              </a:solidFill>
            </a:endParaRPr>
          </a:p>
        </p:txBody>
      </p:sp>
      <p:sp>
        <p:nvSpPr>
          <p:cNvPr id="6" name="TextBox 5"/>
          <p:cNvSpPr txBox="1"/>
          <p:nvPr/>
        </p:nvSpPr>
        <p:spPr>
          <a:xfrm>
            <a:off x="7746155" y="1125684"/>
            <a:ext cx="662361" cy="477054"/>
          </a:xfrm>
          <a:prstGeom prst="rect">
            <a:avLst/>
          </a:prstGeom>
          <a:noFill/>
        </p:spPr>
        <p:txBody>
          <a:bodyPr wrap="none" rtlCol="0">
            <a:spAutoFit/>
          </a:bodyPr>
          <a:lstStyle/>
          <a:p>
            <a:r>
              <a:rPr lang="en-US" sz="2500" dirty="0">
                <a:solidFill>
                  <a:prstClr val="black"/>
                </a:solidFill>
              </a:rPr>
              <a:t>T=0</a:t>
            </a:r>
          </a:p>
        </p:txBody>
      </p:sp>
      <p:sp>
        <p:nvSpPr>
          <p:cNvPr id="7" name="Oval 6"/>
          <p:cNvSpPr/>
          <p:nvPr/>
        </p:nvSpPr>
        <p:spPr>
          <a:xfrm>
            <a:off x="5638800" y="36195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457987" y="3810000"/>
            <a:ext cx="590226" cy="369332"/>
          </a:xfrm>
          <a:prstGeom prst="rect">
            <a:avLst/>
          </a:prstGeom>
          <a:noFill/>
        </p:spPr>
        <p:txBody>
          <a:bodyPr wrap="none" rtlCol="0">
            <a:spAutoFit/>
          </a:bodyPr>
          <a:lstStyle/>
          <a:p>
            <a:r>
              <a:rPr lang="en-US" dirty="0">
                <a:solidFill>
                  <a:prstClr val="black"/>
                </a:solidFill>
                <a:latin typeface="Symbol" pitchFamily="18" charset="2"/>
              </a:rPr>
              <a:t>G</a:t>
            </a:r>
            <a:r>
              <a:rPr lang="en-US" baseline="-25000" dirty="0">
                <a:solidFill>
                  <a:prstClr val="black"/>
                </a:solidFill>
              </a:rPr>
              <a:t>QCP</a:t>
            </a:r>
          </a:p>
        </p:txBody>
      </p:sp>
      <p:sp>
        <p:nvSpPr>
          <p:cNvPr id="14" name="TextBox 13"/>
          <p:cNvSpPr txBox="1"/>
          <p:nvPr/>
        </p:nvSpPr>
        <p:spPr>
          <a:xfrm>
            <a:off x="3400197" y="2335272"/>
            <a:ext cx="1664686" cy="369332"/>
          </a:xfrm>
          <a:prstGeom prst="rect">
            <a:avLst/>
          </a:prstGeom>
          <a:noFill/>
        </p:spPr>
        <p:txBody>
          <a:bodyPr wrap="none" rtlCol="0">
            <a:spAutoFit/>
          </a:bodyPr>
          <a:lstStyle/>
          <a:p>
            <a:r>
              <a:rPr lang="en-US" dirty="0">
                <a:solidFill>
                  <a:prstClr val="black"/>
                </a:solidFill>
              </a:rPr>
              <a:t>Magnetic Order</a:t>
            </a:r>
          </a:p>
        </p:txBody>
      </p:sp>
      <p:sp>
        <p:nvSpPr>
          <p:cNvPr id="15" name="TextBox 14"/>
          <p:cNvSpPr txBox="1"/>
          <p:nvPr/>
        </p:nvSpPr>
        <p:spPr>
          <a:xfrm>
            <a:off x="5969291" y="2347842"/>
            <a:ext cx="1208985" cy="369332"/>
          </a:xfrm>
          <a:prstGeom prst="rect">
            <a:avLst/>
          </a:prstGeom>
          <a:noFill/>
        </p:spPr>
        <p:txBody>
          <a:bodyPr wrap="none" rtlCol="0">
            <a:spAutoFit/>
          </a:bodyPr>
          <a:lstStyle/>
          <a:p>
            <a:r>
              <a:rPr lang="en-US" dirty="0">
                <a:solidFill>
                  <a:prstClr val="black"/>
                </a:solidFill>
              </a:rPr>
              <a:t>Spin Liquid</a:t>
            </a:r>
          </a:p>
        </p:txBody>
      </p:sp>
      <p:grpSp>
        <p:nvGrpSpPr>
          <p:cNvPr id="24" name="Group 23"/>
          <p:cNvGrpSpPr/>
          <p:nvPr/>
        </p:nvGrpSpPr>
        <p:grpSpPr>
          <a:xfrm>
            <a:off x="2272206" y="838200"/>
            <a:ext cx="3042980" cy="2895600"/>
            <a:chOff x="748206" y="838200"/>
            <a:chExt cx="3042980" cy="2895600"/>
          </a:xfrm>
        </p:grpSpPr>
        <p:cxnSp>
          <p:nvCxnSpPr>
            <p:cNvPr id="17" name="Straight Arrow Connector 16"/>
            <p:cNvCxnSpPr/>
            <p:nvPr/>
          </p:nvCxnSpPr>
          <p:spPr>
            <a:xfrm flipV="1">
              <a:off x="1905000" y="990600"/>
              <a:ext cx="0" cy="274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09264" y="838200"/>
              <a:ext cx="401072" cy="477054"/>
            </a:xfrm>
            <a:prstGeom prst="rect">
              <a:avLst/>
            </a:prstGeom>
            <a:noFill/>
          </p:spPr>
          <p:txBody>
            <a:bodyPr wrap="none" rtlCol="0">
              <a:spAutoFit/>
            </a:bodyPr>
            <a:lstStyle/>
            <a:p>
              <a:r>
                <a:rPr lang="en-US" sz="2500" dirty="0">
                  <a:solidFill>
                    <a:prstClr val="black"/>
                  </a:solidFill>
                </a:rPr>
                <a:t>Q</a:t>
              </a:r>
            </a:p>
          </p:txBody>
        </p:sp>
        <p:sp>
          <p:nvSpPr>
            <p:cNvPr id="19" name="TextBox 18"/>
            <p:cNvSpPr txBox="1"/>
            <p:nvPr/>
          </p:nvSpPr>
          <p:spPr>
            <a:xfrm rot="16200000">
              <a:off x="-205709" y="2223376"/>
              <a:ext cx="2277162" cy="369332"/>
            </a:xfrm>
            <a:prstGeom prst="rect">
              <a:avLst/>
            </a:prstGeom>
            <a:noFill/>
          </p:spPr>
          <p:txBody>
            <a:bodyPr wrap="none" rtlCol="0">
              <a:spAutoFit/>
            </a:bodyPr>
            <a:lstStyle/>
            <a:p>
              <a:r>
                <a:rPr lang="en-US" dirty="0">
                  <a:solidFill>
                    <a:prstClr val="black"/>
                  </a:solidFill>
                </a:rPr>
                <a:t>Quantum Fluctuations</a:t>
              </a:r>
            </a:p>
          </p:txBody>
        </p:sp>
        <p:sp>
          <p:nvSpPr>
            <p:cNvPr id="21" name="Oval 20"/>
            <p:cNvSpPr/>
            <p:nvPr/>
          </p:nvSpPr>
          <p:spPr>
            <a:xfrm>
              <a:off x="1790700" y="1828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1219200" y="1703761"/>
              <a:ext cx="606256" cy="369332"/>
            </a:xfrm>
            <a:prstGeom prst="rect">
              <a:avLst/>
            </a:prstGeom>
            <a:noFill/>
          </p:spPr>
          <p:txBody>
            <a:bodyPr wrap="none" rtlCol="0">
              <a:spAutoFit/>
            </a:bodyPr>
            <a:lstStyle/>
            <a:p>
              <a:r>
                <a:rPr lang="en-US" dirty="0">
                  <a:solidFill>
                    <a:prstClr val="black"/>
                  </a:solidFill>
                </a:rPr>
                <a:t>Q</a:t>
              </a:r>
              <a:r>
                <a:rPr lang="en-US" baseline="-25000" dirty="0">
                  <a:solidFill>
                    <a:prstClr val="black"/>
                  </a:solidFill>
                </a:rPr>
                <a:t>QCP</a:t>
              </a:r>
            </a:p>
          </p:txBody>
        </p:sp>
        <p:sp>
          <p:nvSpPr>
            <p:cNvPr id="23" name="TextBox 22"/>
            <p:cNvSpPr txBox="1"/>
            <p:nvPr/>
          </p:nvSpPr>
          <p:spPr>
            <a:xfrm>
              <a:off x="2582201" y="1048673"/>
              <a:ext cx="1208985" cy="369332"/>
            </a:xfrm>
            <a:prstGeom prst="rect">
              <a:avLst/>
            </a:prstGeom>
            <a:noFill/>
          </p:spPr>
          <p:txBody>
            <a:bodyPr wrap="none" rtlCol="0">
              <a:spAutoFit/>
            </a:bodyPr>
            <a:lstStyle/>
            <a:p>
              <a:r>
                <a:rPr lang="en-US" dirty="0">
                  <a:solidFill>
                    <a:prstClr val="black"/>
                  </a:solidFill>
                </a:rPr>
                <a:t>Spin Liquid</a:t>
              </a:r>
            </a:p>
          </p:txBody>
        </p:sp>
      </p:grpSp>
      <p:sp>
        <p:nvSpPr>
          <p:cNvPr id="25" name="Arc 24"/>
          <p:cNvSpPr/>
          <p:nvPr/>
        </p:nvSpPr>
        <p:spPr>
          <a:xfrm>
            <a:off x="1390650" y="1943101"/>
            <a:ext cx="4362450" cy="3423935"/>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31" name="Group 30"/>
          <p:cNvGrpSpPr/>
          <p:nvPr/>
        </p:nvGrpSpPr>
        <p:grpSpPr>
          <a:xfrm>
            <a:off x="3508546" y="1108673"/>
            <a:ext cx="3638277" cy="3881889"/>
            <a:chOff x="1984545" y="1108672"/>
            <a:chExt cx="3638277" cy="3881889"/>
          </a:xfrm>
        </p:grpSpPr>
        <p:grpSp>
          <p:nvGrpSpPr>
            <p:cNvPr id="30" name="Group 29"/>
            <p:cNvGrpSpPr/>
            <p:nvPr/>
          </p:nvGrpSpPr>
          <p:grpSpPr>
            <a:xfrm>
              <a:off x="1984545" y="1421864"/>
              <a:ext cx="3638277" cy="3568697"/>
              <a:chOff x="1984545" y="1421864"/>
              <a:chExt cx="3638277" cy="3568697"/>
            </a:xfrm>
          </p:grpSpPr>
          <p:sp>
            <p:nvSpPr>
              <p:cNvPr id="12" name="Arc 11"/>
              <p:cNvSpPr/>
              <p:nvPr/>
            </p:nvSpPr>
            <p:spPr>
              <a:xfrm flipH="1">
                <a:off x="3107578" y="2705639"/>
                <a:ext cx="1429769" cy="2284922"/>
              </a:xfrm>
              <a:prstGeom prst="arc">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 name="TextBox 15"/>
              <p:cNvSpPr txBox="1"/>
              <p:nvPr/>
            </p:nvSpPr>
            <p:spPr>
              <a:xfrm>
                <a:off x="3336108" y="3065980"/>
                <a:ext cx="692562" cy="646331"/>
              </a:xfrm>
              <a:prstGeom prst="rect">
                <a:avLst/>
              </a:prstGeom>
              <a:noFill/>
            </p:spPr>
            <p:txBody>
              <a:bodyPr wrap="none" rtlCol="0">
                <a:spAutoFit/>
              </a:bodyPr>
              <a:lstStyle/>
              <a:p>
                <a:r>
                  <a:rPr lang="en-US" dirty="0">
                    <a:solidFill>
                      <a:prstClr val="black"/>
                    </a:solidFill>
                  </a:rPr>
                  <a:t>Large</a:t>
                </a:r>
              </a:p>
              <a:p>
                <a:r>
                  <a:rPr lang="en-US" dirty="0">
                    <a:solidFill>
                      <a:prstClr val="black"/>
                    </a:solidFill>
                  </a:rPr>
                  <a:t>FS</a:t>
                </a:r>
              </a:p>
            </p:txBody>
          </p:sp>
          <p:sp>
            <p:nvSpPr>
              <p:cNvPr id="20" name="TextBox 19"/>
              <p:cNvSpPr txBox="1"/>
              <p:nvPr/>
            </p:nvSpPr>
            <p:spPr>
              <a:xfrm>
                <a:off x="4669035" y="3021568"/>
                <a:ext cx="953787" cy="369332"/>
              </a:xfrm>
              <a:prstGeom prst="rect">
                <a:avLst/>
              </a:prstGeom>
              <a:noFill/>
            </p:spPr>
            <p:txBody>
              <a:bodyPr wrap="none" rtlCol="0">
                <a:spAutoFit/>
              </a:bodyPr>
              <a:lstStyle/>
              <a:p>
                <a:r>
                  <a:rPr lang="en-US" dirty="0">
                    <a:solidFill>
                      <a:prstClr val="black"/>
                    </a:solidFill>
                  </a:rPr>
                  <a:t>Large FS</a:t>
                </a:r>
              </a:p>
            </p:txBody>
          </p:sp>
          <p:sp>
            <p:nvSpPr>
              <p:cNvPr id="26" name="TextBox 25"/>
              <p:cNvSpPr txBox="1"/>
              <p:nvPr/>
            </p:nvSpPr>
            <p:spPr>
              <a:xfrm>
                <a:off x="2066643" y="2973169"/>
                <a:ext cx="691215" cy="646331"/>
              </a:xfrm>
              <a:prstGeom prst="rect">
                <a:avLst/>
              </a:prstGeom>
              <a:noFill/>
            </p:spPr>
            <p:txBody>
              <a:bodyPr wrap="none" rtlCol="0">
                <a:spAutoFit/>
              </a:bodyPr>
              <a:lstStyle/>
              <a:p>
                <a:r>
                  <a:rPr lang="en-US" dirty="0">
                    <a:solidFill>
                      <a:prstClr val="black"/>
                    </a:solidFill>
                  </a:rPr>
                  <a:t>Small</a:t>
                </a:r>
              </a:p>
              <a:p>
                <a:r>
                  <a:rPr lang="en-US" dirty="0">
                    <a:solidFill>
                      <a:prstClr val="black"/>
                    </a:solidFill>
                  </a:rPr>
                  <a:t>FS</a:t>
                </a:r>
              </a:p>
            </p:txBody>
          </p:sp>
          <p:sp>
            <p:nvSpPr>
              <p:cNvPr id="27" name="TextBox 26"/>
              <p:cNvSpPr txBox="1"/>
              <p:nvPr/>
            </p:nvSpPr>
            <p:spPr>
              <a:xfrm>
                <a:off x="1984545" y="1421864"/>
                <a:ext cx="2219913" cy="369332"/>
              </a:xfrm>
              <a:prstGeom prst="rect">
                <a:avLst/>
              </a:prstGeom>
              <a:noFill/>
            </p:spPr>
            <p:txBody>
              <a:bodyPr wrap="square" rtlCol="0">
                <a:spAutoFit/>
              </a:bodyPr>
              <a:lstStyle/>
              <a:p>
                <a:r>
                  <a:rPr lang="en-US" dirty="0">
                    <a:solidFill>
                      <a:prstClr val="black"/>
                    </a:solidFill>
                  </a:rPr>
                  <a:t>Small FS</a:t>
                </a:r>
              </a:p>
            </p:txBody>
          </p:sp>
        </p:grpSp>
        <p:cxnSp>
          <p:nvCxnSpPr>
            <p:cNvPr id="29" name="Straight Connector 28"/>
            <p:cNvCxnSpPr/>
            <p:nvPr/>
          </p:nvCxnSpPr>
          <p:spPr>
            <a:xfrm flipV="1">
              <a:off x="3290159" y="1108672"/>
              <a:ext cx="1247613" cy="1085106"/>
            </a:xfrm>
            <a:prstGeom prst="line">
              <a:avLst/>
            </a:prstGeom>
            <a:ln w="76200"/>
            <a:effectLst>
              <a:glow rad="241300">
                <a:schemeClr val="accent1">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52039" y="1907532"/>
            <a:ext cx="4420803" cy="3423935"/>
            <a:chOff x="1352039" y="1907532"/>
            <a:chExt cx="4420803" cy="3423935"/>
          </a:xfrm>
        </p:grpSpPr>
        <p:sp>
          <p:nvSpPr>
            <p:cNvPr id="34" name="Arc 33"/>
            <p:cNvSpPr/>
            <p:nvPr/>
          </p:nvSpPr>
          <p:spPr>
            <a:xfrm>
              <a:off x="1352039" y="1907532"/>
              <a:ext cx="4362450" cy="3423935"/>
            </a:xfrm>
            <a:prstGeom prst="arc">
              <a:avLst>
                <a:gd name="adj1" fmla="val 17701925"/>
                <a:gd name="adj2" fmla="val 20286109"/>
              </a:avLst>
            </a:prstGeom>
            <a:noFill/>
            <a:ln w="130175">
              <a:solidFill>
                <a:srgbClr val="FF0000">
                  <a:alpha val="34000"/>
                </a:srgbClr>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 name="TextBox 27"/>
            <p:cNvSpPr txBox="1"/>
            <p:nvPr/>
          </p:nvSpPr>
          <p:spPr>
            <a:xfrm>
              <a:off x="5102466" y="1943100"/>
              <a:ext cx="670376" cy="492443"/>
            </a:xfrm>
            <a:prstGeom prst="rect">
              <a:avLst/>
            </a:prstGeom>
            <a:noFill/>
          </p:spPr>
          <p:txBody>
            <a:bodyPr wrap="none" rtlCol="0">
              <a:spAutoFit/>
            </a:bodyPr>
            <a:lstStyle/>
            <a:p>
              <a:r>
                <a:rPr lang="en-US" sz="2600" dirty="0" smtClean="0"/>
                <a:t>SC?</a:t>
              </a:r>
              <a:endParaRPr lang="en-US" sz="2600" dirty="0"/>
            </a:p>
          </p:txBody>
        </p:sp>
      </p:grpSp>
      <p:sp>
        <p:nvSpPr>
          <p:cNvPr id="3" name="TextBox 2"/>
          <p:cNvSpPr txBox="1"/>
          <p:nvPr/>
        </p:nvSpPr>
        <p:spPr>
          <a:xfrm>
            <a:off x="655257" y="4932620"/>
            <a:ext cx="7253204" cy="369332"/>
          </a:xfrm>
          <a:prstGeom prst="rect">
            <a:avLst/>
          </a:prstGeom>
          <a:noFill/>
        </p:spPr>
        <p:txBody>
          <a:bodyPr wrap="none" rtlCol="0">
            <a:spAutoFit/>
          </a:bodyPr>
          <a:lstStyle/>
          <a:p>
            <a:r>
              <a:rPr lang="en-US" dirty="0" smtClean="0"/>
              <a:t>Yb</a:t>
            </a:r>
            <a:r>
              <a:rPr lang="en-US" baseline="-25000" dirty="0" smtClean="0"/>
              <a:t>2</a:t>
            </a:r>
            <a:r>
              <a:rPr lang="en-US" dirty="0" smtClean="0"/>
              <a:t>Pt</a:t>
            </a:r>
            <a:r>
              <a:rPr lang="en-US" baseline="-25000" dirty="0" smtClean="0"/>
              <a:t>2</a:t>
            </a:r>
            <a:r>
              <a:rPr lang="en-US" dirty="0" smtClean="0"/>
              <a:t>Pb:  a one-dimensional, metallic,  spin liquid with localized moments</a:t>
            </a:r>
            <a:endParaRPr lang="en-US" dirty="0"/>
          </a:p>
        </p:txBody>
      </p:sp>
      <p:sp>
        <p:nvSpPr>
          <p:cNvPr id="10" name="Oval 9"/>
          <p:cNvSpPr/>
          <p:nvPr/>
        </p:nvSpPr>
        <p:spPr>
          <a:xfrm>
            <a:off x="3561705" y="1232021"/>
            <a:ext cx="289274" cy="335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91123" y="4932620"/>
            <a:ext cx="289274" cy="335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71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048" y="395576"/>
            <a:ext cx="5337352" cy="3371751"/>
            <a:chOff x="149048" y="395577"/>
            <a:chExt cx="3803046" cy="2376488"/>
          </a:xfrm>
        </p:grpSpPr>
        <p:pic>
          <p:nvPicPr>
            <p:cNvPr id="3" name="Picture 4" descr="exp_2.jpg"/>
            <p:cNvPicPr>
              <a:picLocks noChangeAspect="1"/>
            </p:cNvPicPr>
            <p:nvPr/>
          </p:nvPicPr>
          <p:blipFill rotWithShape="1">
            <a:blip r:embed="rId2" cstate="print"/>
            <a:srcRect l="21309" r="32428"/>
            <a:stretch/>
          </p:blipFill>
          <p:spPr bwMode="auto">
            <a:xfrm rot="21420000">
              <a:off x="1509350" y="395577"/>
              <a:ext cx="2336576" cy="2376488"/>
            </a:xfrm>
            <a:prstGeom prst="rect">
              <a:avLst/>
            </a:prstGeom>
            <a:noFill/>
            <a:ln w="9525">
              <a:noFill/>
              <a:miter lim="800000"/>
              <a:headEnd/>
              <a:tailEnd/>
            </a:ln>
          </p:spPr>
        </p:pic>
        <p:grpSp>
          <p:nvGrpSpPr>
            <p:cNvPr id="4" name="Group 3"/>
            <p:cNvGrpSpPr/>
            <p:nvPr/>
          </p:nvGrpSpPr>
          <p:grpSpPr>
            <a:xfrm>
              <a:off x="149048" y="896735"/>
              <a:ext cx="3803046" cy="1240188"/>
              <a:chOff x="149048" y="896735"/>
              <a:chExt cx="3803046" cy="1240188"/>
            </a:xfrm>
          </p:grpSpPr>
          <p:cxnSp>
            <p:nvCxnSpPr>
              <p:cNvPr id="5" name="Straight Arrow Connector 4"/>
              <p:cNvCxnSpPr/>
              <p:nvPr/>
            </p:nvCxnSpPr>
            <p:spPr>
              <a:xfrm>
                <a:off x="1630023" y="1731144"/>
                <a:ext cx="0" cy="40069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52094" y="944858"/>
                <a:ext cx="0" cy="8986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3711" y="896735"/>
                <a:ext cx="1196353" cy="830997"/>
              </a:xfrm>
              <a:prstGeom prst="rect">
                <a:avLst/>
              </a:prstGeom>
              <a:noFill/>
            </p:spPr>
            <p:txBody>
              <a:bodyPr wrap="none" rtlCol="0">
                <a:spAutoFit/>
              </a:bodyPr>
              <a:lstStyle/>
              <a:p>
                <a:r>
                  <a:rPr lang="en-US" sz="1600" dirty="0" err="1"/>
                  <a:t>Cr,Mn,Fe,Co</a:t>
                </a:r>
                <a:endParaRPr lang="en-US" sz="1600" dirty="0"/>
              </a:p>
              <a:p>
                <a:r>
                  <a:rPr lang="en-US" sz="1600" dirty="0"/>
                  <a:t>Bi</a:t>
                </a:r>
              </a:p>
              <a:p>
                <a:r>
                  <a:rPr lang="en-US" sz="1600" dirty="0"/>
                  <a:t>Ti</a:t>
                </a:r>
              </a:p>
            </p:txBody>
          </p:sp>
          <p:sp>
            <p:nvSpPr>
              <p:cNvPr id="8" name="TextBox 7"/>
              <p:cNvSpPr txBox="1"/>
              <p:nvPr/>
            </p:nvSpPr>
            <p:spPr>
              <a:xfrm>
                <a:off x="149048" y="1829146"/>
                <a:ext cx="1109214" cy="307777"/>
              </a:xfrm>
              <a:prstGeom prst="rect">
                <a:avLst/>
              </a:prstGeom>
              <a:noFill/>
            </p:spPr>
            <p:txBody>
              <a:bodyPr wrap="none" rtlCol="0">
                <a:spAutoFit/>
              </a:bodyPr>
              <a:lstStyle/>
              <a:p>
                <a:r>
                  <a:rPr lang="en-US" sz="1400" dirty="0"/>
                  <a:t>Richter 1997</a:t>
                </a:r>
              </a:p>
            </p:txBody>
          </p:sp>
          <p:sp>
            <p:nvSpPr>
              <p:cNvPr id="9" name="Oval 8"/>
              <p:cNvSpPr/>
              <p:nvPr/>
            </p:nvSpPr>
            <p:spPr bwMode="auto">
              <a:xfrm>
                <a:off x="171109" y="1041409"/>
                <a:ext cx="124741" cy="10599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latin typeface="Arial" charset="0"/>
                  <a:ea typeface="ＭＳ Ｐゴシック" pitchFamily="48" charset="-128"/>
                </a:endParaRPr>
              </a:p>
            </p:txBody>
          </p:sp>
          <p:sp>
            <p:nvSpPr>
              <p:cNvPr id="10" name="Oval 9"/>
              <p:cNvSpPr/>
              <p:nvPr/>
            </p:nvSpPr>
            <p:spPr bwMode="auto">
              <a:xfrm>
                <a:off x="188710" y="1517935"/>
                <a:ext cx="127062" cy="95892"/>
              </a:xfrm>
              <a:prstGeom prst="ellipse">
                <a:avLst/>
              </a:prstGeom>
              <a:solidFill>
                <a:srgbClr val="D00CAB"/>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latin typeface="Arial" charset="0"/>
                  <a:ea typeface="ＭＳ Ｐゴシック" pitchFamily="48" charset="-128"/>
                </a:endParaRPr>
              </a:p>
            </p:txBody>
          </p:sp>
          <p:sp>
            <p:nvSpPr>
              <p:cNvPr id="11" name="Oval 10"/>
              <p:cNvSpPr/>
              <p:nvPr/>
            </p:nvSpPr>
            <p:spPr bwMode="auto">
              <a:xfrm>
                <a:off x="176530" y="1256600"/>
                <a:ext cx="139243" cy="111264"/>
              </a:xfrm>
              <a:prstGeom prst="ellipse">
                <a:avLst/>
              </a:prstGeom>
              <a:solidFill>
                <a:srgbClr val="00B0F0"/>
              </a:solidFill>
              <a:ln w="9525" cap="flat" cmpd="sng" algn="ctr">
                <a:solidFill>
                  <a:srgbClr val="245EE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latin typeface="Arial" charset="0"/>
                  <a:ea typeface="ＭＳ Ｐゴシック" pitchFamily="48" charset="-128"/>
                </a:endParaRPr>
              </a:p>
            </p:txBody>
          </p:sp>
        </p:grpSp>
      </p:grpSp>
      <p:pic>
        <p:nvPicPr>
          <p:cNvPr id="12" name="Picture 11"/>
          <p:cNvPicPr>
            <a:picLocks noChangeAspect="1" noChangeArrowheads="1"/>
          </p:cNvPicPr>
          <p:nvPr/>
        </p:nvPicPr>
        <p:blipFill>
          <a:blip r:embed="rId3" cstate="print"/>
          <a:srcRect/>
          <a:stretch>
            <a:fillRect/>
          </a:stretch>
        </p:blipFill>
        <p:spPr bwMode="auto">
          <a:xfrm>
            <a:off x="8107813" y="458393"/>
            <a:ext cx="1730081" cy="3059160"/>
          </a:xfrm>
          <a:prstGeom prst="rect">
            <a:avLst/>
          </a:prstGeom>
          <a:noFill/>
          <a:ln w="9525">
            <a:noFill/>
            <a:miter lim="800000"/>
            <a:headEnd/>
            <a:tailEnd/>
          </a:ln>
        </p:spPr>
      </p:pic>
      <p:grpSp>
        <p:nvGrpSpPr>
          <p:cNvPr id="13" name="Group 12"/>
          <p:cNvGrpSpPr/>
          <p:nvPr/>
        </p:nvGrpSpPr>
        <p:grpSpPr>
          <a:xfrm>
            <a:off x="5853318" y="880252"/>
            <a:ext cx="2183835" cy="2351491"/>
            <a:chOff x="649386" y="3683538"/>
            <a:chExt cx="1969398" cy="2173293"/>
          </a:xfrm>
        </p:grpSpPr>
        <p:pic>
          <p:nvPicPr>
            <p:cNvPr id="14" name="Content Placeholder 3" descr="exp_1.jpg"/>
            <p:cNvPicPr>
              <a:picLocks noChangeAspect="1"/>
            </p:cNvPicPr>
            <p:nvPr/>
          </p:nvPicPr>
          <p:blipFill rotWithShape="1">
            <a:blip r:embed="rId4" cstate="print"/>
            <a:srcRect l="28751" r="28442"/>
            <a:stretch/>
          </p:blipFill>
          <p:spPr bwMode="auto">
            <a:xfrm>
              <a:off x="713109" y="3747690"/>
              <a:ext cx="1905675" cy="2094310"/>
            </a:xfrm>
            <a:prstGeom prst="rect">
              <a:avLst/>
            </a:prstGeom>
            <a:noFill/>
            <a:ln w="9525">
              <a:noFill/>
              <a:miter lim="800000"/>
              <a:headEnd/>
              <a:tailEnd/>
            </a:ln>
          </p:spPr>
        </p:pic>
        <p:cxnSp>
          <p:nvCxnSpPr>
            <p:cNvPr id="15" name="Straight Arrow Connector 14"/>
            <p:cNvCxnSpPr/>
            <p:nvPr/>
          </p:nvCxnSpPr>
          <p:spPr>
            <a:xfrm flipV="1">
              <a:off x="649386" y="4009043"/>
              <a:ext cx="782905" cy="6918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V="1">
              <a:off x="603869" y="4746430"/>
              <a:ext cx="782905" cy="6918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0247" y="5441333"/>
              <a:ext cx="312906" cy="415498"/>
            </a:xfrm>
            <a:prstGeom prst="rect">
              <a:avLst/>
            </a:prstGeom>
            <a:noFill/>
          </p:spPr>
          <p:txBody>
            <a:bodyPr wrap="none" rtlCol="0">
              <a:spAutoFit/>
            </a:bodyPr>
            <a:lstStyle/>
            <a:p>
              <a:r>
                <a:rPr lang="en-US" sz="2100" dirty="0"/>
                <a:t>a</a:t>
              </a:r>
            </a:p>
          </p:txBody>
        </p:sp>
        <p:sp>
          <p:nvSpPr>
            <p:cNvPr id="18" name="TextBox 17"/>
            <p:cNvSpPr txBox="1"/>
            <p:nvPr/>
          </p:nvSpPr>
          <p:spPr>
            <a:xfrm>
              <a:off x="1339233" y="3683538"/>
              <a:ext cx="333746" cy="415498"/>
            </a:xfrm>
            <a:prstGeom prst="rect">
              <a:avLst/>
            </a:prstGeom>
            <a:noFill/>
          </p:spPr>
          <p:txBody>
            <a:bodyPr wrap="none" rtlCol="0">
              <a:spAutoFit/>
            </a:bodyPr>
            <a:lstStyle/>
            <a:p>
              <a:r>
                <a:rPr lang="en-US" sz="2100" dirty="0"/>
                <a:t>b</a:t>
              </a:r>
            </a:p>
          </p:txBody>
        </p:sp>
        <p:cxnSp>
          <p:nvCxnSpPr>
            <p:cNvPr id="19" name="Straight Arrow Connector 18"/>
            <p:cNvCxnSpPr/>
            <p:nvPr/>
          </p:nvCxnSpPr>
          <p:spPr>
            <a:xfrm>
              <a:off x="1584434" y="5718332"/>
              <a:ext cx="843819"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28394" y="5295856"/>
              <a:ext cx="582211" cy="323165"/>
            </a:xfrm>
            <a:prstGeom prst="rect">
              <a:avLst/>
            </a:prstGeom>
            <a:noFill/>
          </p:spPr>
          <p:txBody>
            <a:bodyPr wrap="none" rtlCol="0">
              <a:spAutoFit/>
            </a:bodyPr>
            <a:lstStyle/>
            <a:p>
              <a:r>
                <a:rPr lang="en-US" sz="1500" dirty="0"/>
                <a:t>7.5 </a:t>
              </a:r>
              <a:r>
                <a:rPr lang="en-US" sz="1500" dirty="0">
                  <a:latin typeface="Calibri" panose="020F0502020204030204" pitchFamily="34" charset="0"/>
                </a:rPr>
                <a:t>Å</a:t>
              </a:r>
              <a:endParaRPr lang="en-US" sz="1500" dirty="0"/>
            </a:p>
          </p:txBody>
        </p:sp>
      </p:grpSp>
      <p:sp>
        <p:nvSpPr>
          <p:cNvPr id="21" name="TextBox 20"/>
          <p:cNvSpPr txBox="1"/>
          <p:nvPr/>
        </p:nvSpPr>
        <p:spPr>
          <a:xfrm>
            <a:off x="383035" y="3909178"/>
            <a:ext cx="1079261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Well separated chains of </a:t>
            </a:r>
            <a:r>
              <a:rPr lang="en-US" dirty="0" err="1" smtClean="0"/>
              <a:t>Mn</a:t>
            </a:r>
            <a:r>
              <a:rPr lang="en-US" dirty="0" smtClean="0"/>
              <a:t> ions encased in </a:t>
            </a:r>
            <a:r>
              <a:rPr lang="en-US" dirty="0" err="1" smtClean="0"/>
              <a:t>Ti</a:t>
            </a:r>
            <a:r>
              <a:rPr lang="en-US" dirty="0" smtClean="0"/>
              <a:t> and Bi tubes:	</a:t>
            </a:r>
          </a:p>
          <a:p>
            <a:endParaRPr lang="en-US" dirty="0"/>
          </a:p>
          <a:p>
            <a:r>
              <a:rPr lang="en-US" dirty="0" smtClean="0"/>
              <a:t>	</a:t>
            </a:r>
            <a:r>
              <a:rPr lang="en-US" dirty="0" err="1" smtClean="0"/>
              <a:t>Mn-Mn</a:t>
            </a:r>
            <a:r>
              <a:rPr lang="en-US" dirty="0" smtClean="0"/>
              <a:t> spacing:	</a:t>
            </a:r>
            <a:r>
              <a:rPr lang="en-US" dirty="0" err="1" smtClean="0"/>
              <a:t>Interchain</a:t>
            </a:r>
            <a:r>
              <a:rPr lang="en-US" dirty="0" smtClean="0"/>
              <a:t>:    7.5Å	</a:t>
            </a:r>
            <a:r>
              <a:rPr lang="en-US" dirty="0" err="1" smtClean="0"/>
              <a:t>Intrachain</a:t>
            </a:r>
            <a:r>
              <a:rPr lang="en-US" dirty="0" smtClean="0"/>
              <a:t>:    2.4 Å</a:t>
            </a:r>
          </a:p>
          <a:p>
            <a:endParaRPr lang="en-US" dirty="0"/>
          </a:p>
          <a:p>
            <a:pPr marL="285750" indent="-285750">
              <a:buFont typeface="Arial" panose="020B0604020202020204" pitchFamily="34" charset="0"/>
              <a:buChar char="•"/>
            </a:pPr>
            <a:r>
              <a:rPr lang="en-US" dirty="0" smtClean="0"/>
              <a:t>Naturally located near moment formation in correlated band (</a:t>
            </a:r>
            <a:r>
              <a:rPr lang="en-US" dirty="0" err="1" smtClean="0"/>
              <a:t>Coey</a:t>
            </a:r>
            <a:r>
              <a:rPr lang="en-US" dirty="0" smtClean="0"/>
              <a:t> 2010)?</a:t>
            </a:r>
            <a:endParaRPr lang="en-US" dirty="0"/>
          </a:p>
        </p:txBody>
      </p:sp>
      <p:sp>
        <p:nvSpPr>
          <p:cNvPr id="22" name="Rectangle 21"/>
          <p:cNvSpPr/>
          <p:nvPr/>
        </p:nvSpPr>
        <p:spPr>
          <a:xfrm>
            <a:off x="1197525" y="5471492"/>
            <a:ext cx="9163638" cy="1015663"/>
          </a:xfrm>
          <a:prstGeom prst="rect">
            <a:avLst/>
          </a:prstGeom>
        </p:spPr>
        <p:txBody>
          <a:bodyPr wrap="square">
            <a:spAutoFit/>
          </a:bodyPr>
          <a:lstStyle/>
          <a:p>
            <a:pPr lvl="0"/>
            <a:r>
              <a:rPr lang="sv-SE" sz="2000" i="1" dirty="0" smtClean="0">
                <a:solidFill>
                  <a:srgbClr val="000000"/>
                </a:solidFill>
                <a:latin typeface="Garamond"/>
              </a:rPr>
              <a:t>d</a:t>
            </a:r>
            <a:r>
              <a:rPr lang="sv-SE" sz="2000" baseline="-25000" dirty="0" smtClean="0">
                <a:solidFill>
                  <a:srgbClr val="000000"/>
                </a:solidFill>
                <a:latin typeface="Garamond"/>
              </a:rPr>
              <a:t>Mn</a:t>
            </a:r>
            <a:r>
              <a:rPr lang="en-US" altLang="zh-CN" sz="2000" baseline="-25000" dirty="0" smtClean="0">
                <a:solidFill>
                  <a:srgbClr val="000000"/>
                </a:solidFill>
                <a:latin typeface="Garamond"/>
              </a:rPr>
              <a:t>-</a:t>
            </a:r>
            <a:r>
              <a:rPr lang="en-US" altLang="zh-CN" sz="2000" baseline="-25000" dirty="0" err="1" smtClean="0">
                <a:solidFill>
                  <a:srgbClr val="000000"/>
                </a:solidFill>
                <a:latin typeface="Garamond"/>
              </a:rPr>
              <a:t>Mn</a:t>
            </a:r>
            <a:r>
              <a:rPr lang="sv-SE" dirty="0">
                <a:solidFill>
                  <a:srgbClr val="000000"/>
                </a:solidFill>
                <a:latin typeface="Garamond"/>
              </a:rPr>
              <a:t> ≤</a:t>
            </a:r>
            <a:r>
              <a:rPr lang="zh-CN" altLang="en-US" dirty="0">
                <a:solidFill>
                  <a:srgbClr val="000000"/>
                </a:solidFill>
                <a:latin typeface="Garamond"/>
              </a:rPr>
              <a:t> </a:t>
            </a:r>
            <a:r>
              <a:rPr lang="sv-SE" dirty="0">
                <a:solidFill>
                  <a:srgbClr val="000000"/>
                </a:solidFill>
                <a:latin typeface="Garamond"/>
              </a:rPr>
              <a:t>2.</a:t>
            </a:r>
            <a:r>
              <a:rPr lang="en-US" altLang="zh-CN" dirty="0">
                <a:solidFill>
                  <a:srgbClr val="000000"/>
                </a:solidFill>
                <a:latin typeface="Garamond"/>
              </a:rPr>
              <a:t>4</a:t>
            </a:r>
            <a:r>
              <a:rPr lang="sv-SE" dirty="0">
                <a:solidFill>
                  <a:srgbClr val="000000"/>
                </a:solidFill>
                <a:latin typeface="Garamond"/>
              </a:rPr>
              <a:t> Å</a:t>
            </a:r>
            <a:r>
              <a:rPr lang="zh-CN" altLang="en-US" dirty="0">
                <a:solidFill>
                  <a:srgbClr val="000000"/>
                </a:solidFill>
                <a:latin typeface="Garamond"/>
              </a:rPr>
              <a:t>           </a:t>
            </a:r>
            <a:r>
              <a:rPr lang="zh-CN" altLang="zh-CN" dirty="0">
                <a:solidFill>
                  <a:srgbClr val="000000"/>
                </a:solidFill>
                <a:latin typeface="Garamond"/>
              </a:rPr>
              <a:t> </a:t>
            </a:r>
            <a:r>
              <a:rPr lang="zh-CN" altLang="en-US" dirty="0">
                <a:solidFill>
                  <a:srgbClr val="000000"/>
                </a:solidFill>
                <a:latin typeface="Garamond"/>
              </a:rPr>
              <a:t> </a:t>
            </a:r>
            <a:r>
              <a:rPr lang="zh-CN" altLang="en-US" dirty="0" smtClean="0">
                <a:solidFill>
                  <a:srgbClr val="000000"/>
                </a:solidFill>
                <a:latin typeface="Garamond"/>
              </a:rPr>
              <a:t>      </a:t>
            </a:r>
            <a:r>
              <a:rPr lang="zh-CN" altLang="en-US" dirty="0" smtClean="0">
                <a:solidFill>
                  <a:srgbClr val="000000"/>
                </a:solidFill>
                <a:latin typeface="Wingdings"/>
                <a:ea typeface="Wingdings"/>
                <a:cs typeface="Wingdings"/>
                <a:sym typeface="Wingdings"/>
              </a:rPr>
              <a:t></a:t>
            </a:r>
            <a:r>
              <a:rPr lang="zh-CN" altLang="en-US" dirty="0" smtClean="0">
                <a:sym typeface="Wingdings"/>
              </a:rPr>
              <a:t> </a:t>
            </a:r>
            <a:r>
              <a:rPr lang="en-US" dirty="0" smtClean="0"/>
              <a:t>nonmagnetic band (U/4t&lt;1)</a:t>
            </a:r>
          </a:p>
          <a:p>
            <a:pPr lvl="0"/>
            <a:r>
              <a:rPr lang="zh-CN" altLang="en-US" dirty="0" smtClean="0"/>
              <a:t> </a:t>
            </a:r>
            <a:r>
              <a:rPr lang="sv-SE" dirty="0">
                <a:solidFill>
                  <a:srgbClr val="000000"/>
                </a:solidFill>
                <a:latin typeface="Garamond"/>
              </a:rPr>
              <a:t>2</a:t>
            </a:r>
            <a:r>
              <a:rPr lang="en-US" altLang="zh-CN" dirty="0">
                <a:solidFill>
                  <a:srgbClr val="000000"/>
                </a:solidFill>
                <a:latin typeface="Garamond"/>
              </a:rPr>
              <a:t>.5</a:t>
            </a:r>
            <a:r>
              <a:rPr lang="sv-SE" dirty="0">
                <a:solidFill>
                  <a:srgbClr val="000000"/>
                </a:solidFill>
                <a:latin typeface="Garamond"/>
              </a:rPr>
              <a:t> Å</a:t>
            </a:r>
            <a:r>
              <a:rPr lang="zh-CN" altLang="en-US" dirty="0"/>
              <a:t> ≤</a:t>
            </a:r>
            <a:r>
              <a:rPr lang="en-US" dirty="0"/>
              <a:t> </a:t>
            </a:r>
            <a:r>
              <a:rPr lang="sv-SE" sz="2000" i="1" dirty="0">
                <a:solidFill>
                  <a:srgbClr val="000000"/>
                </a:solidFill>
              </a:rPr>
              <a:t>d</a:t>
            </a:r>
            <a:r>
              <a:rPr lang="sv-SE" sz="2000" baseline="-25000" dirty="0">
                <a:solidFill>
                  <a:srgbClr val="000000"/>
                </a:solidFill>
              </a:rPr>
              <a:t>Mn</a:t>
            </a:r>
            <a:r>
              <a:rPr lang="en-US" altLang="zh-CN" sz="2000" baseline="-25000" dirty="0">
                <a:solidFill>
                  <a:srgbClr val="000000"/>
                </a:solidFill>
              </a:rPr>
              <a:t>-</a:t>
            </a:r>
            <a:r>
              <a:rPr lang="en-US" altLang="zh-CN" sz="2000" baseline="-25000" dirty="0" err="1">
                <a:solidFill>
                  <a:srgbClr val="000000"/>
                </a:solidFill>
              </a:rPr>
              <a:t>Mn</a:t>
            </a:r>
            <a:r>
              <a:rPr lang="sv-SE" dirty="0">
                <a:solidFill>
                  <a:srgbClr val="000000"/>
                </a:solidFill>
              </a:rPr>
              <a:t> ≤</a:t>
            </a:r>
            <a:r>
              <a:rPr lang="zh-CN" altLang="en-US" dirty="0">
                <a:solidFill>
                  <a:srgbClr val="000000"/>
                </a:solidFill>
              </a:rPr>
              <a:t> </a:t>
            </a:r>
            <a:r>
              <a:rPr lang="sv-SE" dirty="0">
                <a:solidFill>
                  <a:srgbClr val="000000"/>
                </a:solidFill>
              </a:rPr>
              <a:t>2</a:t>
            </a:r>
            <a:r>
              <a:rPr lang="zh-CN" altLang="zh-CN" dirty="0">
                <a:solidFill>
                  <a:srgbClr val="000000"/>
                </a:solidFill>
              </a:rPr>
              <a:t>.</a:t>
            </a:r>
            <a:r>
              <a:rPr lang="en-US" altLang="zh-CN" dirty="0">
                <a:solidFill>
                  <a:srgbClr val="000000"/>
                </a:solidFill>
              </a:rPr>
              <a:t>8</a:t>
            </a:r>
            <a:r>
              <a:rPr lang="sv-SE" dirty="0">
                <a:solidFill>
                  <a:srgbClr val="000000"/>
                </a:solidFill>
              </a:rPr>
              <a:t> Å</a:t>
            </a:r>
            <a:r>
              <a:rPr lang="zh-CN" altLang="zh-CN" dirty="0">
                <a:solidFill>
                  <a:srgbClr val="000000"/>
                </a:solidFill>
              </a:rPr>
              <a:t> </a:t>
            </a:r>
            <a:r>
              <a:rPr lang="en-US" altLang="zh-CN" dirty="0" smtClean="0">
                <a:solidFill>
                  <a:srgbClr val="000000"/>
                </a:solidFill>
              </a:rPr>
              <a:t>     </a:t>
            </a:r>
            <a:r>
              <a:rPr lang="zh-CN" altLang="zh-CN" dirty="0" smtClean="0">
                <a:solidFill>
                  <a:srgbClr val="000000"/>
                </a:solidFill>
                <a:latin typeface="Wingdings"/>
                <a:ea typeface="Wingdings"/>
                <a:cs typeface="Wingdings"/>
                <a:sym typeface="Wingdings"/>
              </a:rPr>
              <a:t></a:t>
            </a:r>
            <a:r>
              <a:rPr lang="zh-CN" altLang="en-US" dirty="0" smtClean="0">
                <a:solidFill>
                  <a:srgbClr val="000000"/>
                </a:solidFill>
              </a:rPr>
              <a:t> </a:t>
            </a:r>
            <a:r>
              <a:rPr lang="en-US" altLang="zh-CN" dirty="0" smtClean="0">
                <a:solidFill>
                  <a:srgbClr val="000000"/>
                </a:solidFill>
              </a:rPr>
              <a:t>emerging </a:t>
            </a:r>
            <a:r>
              <a:rPr lang="en-US" altLang="zh-CN" dirty="0" err="1" smtClean="0">
                <a:solidFill>
                  <a:srgbClr val="000000"/>
                </a:solidFill>
              </a:rPr>
              <a:t>Mn</a:t>
            </a:r>
            <a:r>
              <a:rPr lang="en-US" altLang="zh-CN" dirty="0" smtClean="0">
                <a:solidFill>
                  <a:srgbClr val="000000"/>
                </a:solidFill>
              </a:rPr>
              <a:t> moment, antiferromagnetic order</a:t>
            </a:r>
            <a:endParaRPr lang="en-US" altLang="zh-CN" dirty="0">
              <a:solidFill>
                <a:srgbClr val="000000"/>
              </a:solidFill>
            </a:endParaRPr>
          </a:p>
          <a:p>
            <a:pPr lvl="0"/>
            <a:r>
              <a:rPr lang="sv-SE" sz="2000" i="1" dirty="0" smtClean="0">
                <a:solidFill>
                  <a:srgbClr val="000000"/>
                </a:solidFill>
                <a:latin typeface="Garamond"/>
              </a:rPr>
              <a:t>d</a:t>
            </a:r>
            <a:r>
              <a:rPr lang="sv-SE" sz="2000" baseline="-25000" dirty="0" smtClean="0">
                <a:solidFill>
                  <a:srgbClr val="000000"/>
                </a:solidFill>
                <a:latin typeface="Garamond"/>
              </a:rPr>
              <a:t>Mn</a:t>
            </a:r>
            <a:r>
              <a:rPr lang="en-US" altLang="zh-CN" sz="2000" baseline="-25000" dirty="0" smtClean="0">
                <a:solidFill>
                  <a:srgbClr val="000000"/>
                </a:solidFill>
                <a:latin typeface="Garamond"/>
              </a:rPr>
              <a:t>-</a:t>
            </a:r>
            <a:r>
              <a:rPr lang="en-US" altLang="zh-CN" sz="2000" baseline="-25000" dirty="0" err="1" smtClean="0">
                <a:solidFill>
                  <a:srgbClr val="000000"/>
                </a:solidFill>
                <a:latin typeface="Garamond"/>
              </a:rPr>
              <a:t>Mn</a:t>
            </a:r>
            <a:r>
              <a:rPr lang="sv-SE" dirty="0">
                <a:solidFill>
                  <a:srgbClr val="000000"/>
                </a:solidFill>
                <a:latin typeface="Garamond"/>
              </a:rPr>
              <a:t> ≥</a:t>
            </a:r>
            <a:r>
              <a:rPr lang="zh-CN" altLang="en-US" dirty="0">
                <a:solidFill>
                  <a:srgbClr val="000000"/>
                </a:solidFill>
                <a:latin typeface="Garamond"/>
              </a:rPr>
              <a:t> </a:t>
            </a:r>
            <a:r>
              <a:rPr lang="sv-SE" dirty="0">
                <a:solidFill>
                  <a:srgbClr val="000000"/>
                </a:solidFill>
                <a:latin typeface="Garamond"/>
              </a:rPr>
              <a:t>2</a:t>
            </a:r>
            <a:r>
              <a:rPr lang="zh-CN" altLang="zh-CN" dirty="0">
                <a:solidFill>
                  <a:srgbClr val="000000"/>
                </a:solidFill>
                <a:latin typeface="Garamond"/>
              </a:rPr>
              <a:t>.</a:t>
            </a:r>
            <a:r>
              <a:rPr lang="en-US" altLang="zh-CN" dirty="0">
                <a:solidFill>
                  <a:srgbClr val="000000"/>
                </a:solidFill>
                <a:latin typeface="Garamond"/>
              </a:rPr>
              <a:t>9</a:t>
            </a:r>
            <a:r>
              <a:rPr lang="sv-SE" dirty="0">
                <a:solidFill>
                  <a:srgbClr val="000000"/>
                </a:solidFill>
                <a:latin typeface="Garamond"/>
              </a:rPr>
              <a:t> Å</a:t>
            </a:r>
            <a:r>
              <a:rPr lang="zh-CN" altLang="en-US" dirty="0">
                <a:solidFill>
                  <a:srgbClr val="000000"/>
                </a:solidFill>
                <a:latin typeface="Garamond"/>
              </a:rPr>
              <a:t>            </a:t>
            </a:r>
            <a:r>
              <a:rPr lang="zh-CN" altLang="en-US" dirty="0" smtClean="0">
                <a:solidFill>
                  <a:srgbClr val="000000"/>
                </a:solidFill>
                <a:latin typeface="Garamond"/>
              </a:rPr>
              <a:t>      </a:t>
            </a:r>
            <a:r>
              <a:rPr lang="zh-CN" altLang="en-US" dirty="0" smtClean="0">
                <a:solidFill>
                  <a:srgbClr val="000000"/>
                </a:solidFill>
                <a:latin typeface="Wingdings"/>
                <a:ea typeface="Wingdings"/>
                <a:cs typeface="Wingdings"/>
                <a:sym typeface="Wingdings"/>
              </a:rPr>
              <a:t></a:t>
            </a:r>
            <a:r>
              <a:rPr lang="zh-CN" altLang="zh-CN" dirty="0" smtClean="0">
                <a:solidFill>
                  <a:srgbClr val="000000"/>
                </a:solidFill>
                <a:latin typeface="Garamond"/>
                <a:sym typeface="Wingdings"/>
              </a:rPr>
              <a:t> </a:t>
            </a:r>
            <a:r>
              <a:rPr lang="en-US" altLang="zh-CN" dirty="0" smtClean="0">
                <a:solidFill>
                  <a:srgbClr val="000000"/>
                </a:solidFill>
                <a:latin typeface="Calibri" panose="020F0502020204030204" pitchFamily="34" charset="0"/>
                <a:cs typeface="Calibri" panose="020F0502020204030204" pitchFamily="34" charset="0"/>
                <a:sym typeface="Wingdings"/>
              </a:rPr>
              <a:t>Localized </a:t>
            </a:r>
            <a:r>
              <a:rPr lang="en-US" altLang="zh-CN" dirty="0" err="1" smtClean="0">
                <a:solidFill>
                  <a:srgbClr val="000000"/>
                </a:solidFill>
                <a:latin typeface="Calibri" panose="020F0502020204030204" pitchFamily="34" charset="0"/>
                <a:cs typeface="Calibri" panose="020F0502020204030204" pitchFamily="34" charset="0"/>
                <a:sym typeface="Wingdings"/>
              </a:rPr>
              <a:t>Mn</a:t>
            </a:r>
            <a:r>
              <a:rPr lang="en-US" altLang="zh-CN" dirty="0" smtClean="0">
                <a:solidFill>
                  <a:srgbClr val="000000"/>
                </a:solidFill>
                <a:latin typeface="Calibri" panose="020F0502020204030204" pitchFamily="34" charset="0"/>
                <a:cs typeface="Calibri" panose="020F0502020204030204" pitchFamily="34" charset="0"/>
                <a:sym typeface="Wingdings"/>
              </a:rPr>
              <a:t> moments, ferromagnetic order (U/4t&gt;1)</a:t>
            </a:r>
            <a:endParaRPr lang="en-US" altLang="zh-CN" dirty="0">
              <a:solidFill>
                <a:srgbClr val="000000"/>
              </a:solidFill>
              <a:latin typeface="Calibri" panose="020F0502020204030204" pitchFamily="34" charset="0"/>
              <a:cs typeface="Calibri" panose="020F0502020204030204" pitchFamily="34" charset="0"/>
            </a:endParaRPr>
          </a:p>
        </p:txBody>
      </p:sp>
      <p:sp>
        <p:nvSpPr>
          <p:cNvPr id="23" name="TextBox 22"/>
          <p:cNvSpPr txBox="1"/>
          <p:nvPr/>
        </p:nvSpPr>
        <p:spPr>
          <a:xfrm>
            <a:off x="145184" y="92960"/>
            <a:ext cx="8626336" cy="584775"/>
          </a:xfrm>
          <a:prstGeom prst="rect">
            <a:avLst/>
          </a:prstGeom>
          <a:noFill/>
        </p:spPr>
        <p:txBody>
          <a:bodyPr wrap="none" rtlCol="0">
            <a:spAutoFit/>
          </a:bodyPr>
          <a:lstStyle/>
          <a:p>
            <a:r>
              <a:rPr lang="en-US" sz="3200" b="1" dirty="0" smtClean="0"/>
              <a:t>Ti</a:t>
            </a:r>
            <a:r>
              <a:rPr lang="en-US" sz="3200" b="1" baseline="-25000" dirty="0" smtClean="0"/>
              <a:t>4</a:t>
            </a:r>
            <a:r>
              <a:rPr lang="en-US" sz="3200" b="1" dirty="0" smtClean="0"/>
              <a:t>MnBi</a:t>
            </a:r>
            <a:r>
              <a:rPr lang="en-US" sz="3200" b="1" baseline="-25000" dirty="0" smtClean="0"/>
              <a:t>2</a:t>
            </a:r>
            <a:r>
              <a:rPr lang="en-US" sz="3200" b="1" dirty="0" smtClean="0"/>
              <a:t>:  </a:t>
            </a:r>
            <a:r>
              <a:rPr lang="en-US" sz="3200" b="1" dirty="0" err="1" smtClean="0"/>
              <a:t>Mn</a:t>
            </a:r>
            <a:r>
              <a:rPr lang="en-US" sz="3200" b="1" dirty="0" smtClean="0"/>
              <a:t> Moment Formation in a 1-D Chain?</a:t>
            </a:r>
            <a:endParaRPr lang="en-US" sz="3200" b="1" dirty="0"/>
          </a:p>
        </p:txBody>
      </p:sp>
    </p:spTree>
    <p:extLst>
      <p:ext uri="{BB962C8B-B14F-4D97-AF65-F5344CB8AC3E}">
        <p14:creationId xmlns:p14="http://schemas.microsoft.com/office/powerpoint/2010/main" val="996264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84" y="664500"/>
            <a:ext cx="2749609" cy="2236228"/>
          </a:xfrm>
          <a:prstGeom prst="rect">
            <a:avLst/>
          </a:prstGeom>
        </p:spPr>
      </p:pic>
      <p:grpSp>
        <p:nvGrpSpPr>
          <p:cNvPr id="11" name="Group 10"/>
          <p:cNvGrpSpPr/>
          <p:nvPr/>
        </p:nvGrpSpPr>
        <p:grpSpPr>
          <a:xfrm>
            <a:off x="3884504" y="4122747"/>
            <a:ext cx="2693053" cy="2735253"/>
            <a:chOff x="5853710" y="1312704"/>
            <a:chExt cx="4540801" cy="4213201"/>
          </a:xfrm>
        </p:grpSpPr>
        <p:pic>
          <p:nvPicPr>
            <p:cNvPr id="3" name="Picture 2"/>
            <p:cNvPicPr>
              <a:picLocks noChangeAspect="1"/>
            </p:cNvPicPr>
            <p:nvPr/>
          </p:nvPicPr>
          <p:blipFill rotWithShape="1">
            <a:blip r:embed="rId3"/>
            <a:srcRect l="-1" t="5698" r="1435" b="14761"/>
            <a:stretch/>
          </p:blipFill>
          <p:spPr>
            <a:xfrm>
              <a:off x="5853710" y="1312704"/>
              <a:ext cx="4540801" cy="4213201"/>
            </a:xfrm>
            <a:prstGeom prst="rect">
              <a:avLst/>
            </a:prstGeom>
          </p:spPr>
        </p:pic>
        <p:cxnSp>
          <p:nvCxnSpPr>
            <p:cNvPr id="7" name="Straight Connector 6"/>
            <p:cNvCxnSpPr/>
            <p:nvPr/>
          </p:nvCxnSpPr>
          <p:spPr>
            <a:xfrm flipH="1" flipV="1">
              <a:off x="7380514" y="1632857"/>
              <a:ext cx="91440" cy="33571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7859486" y="1632857"/>
              <a:ext cx="91440" cy="33571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92982" y="1632858"/>
              <a:ext cx="546518" cy="568894"/>
            </a:xfrm>
            <a:prstGeom prst="rect">
              <a:avLst/>
            </a:prstGeom>
            <a:noFill/>
          </p:spPr>
          <p:txBody>
            <a:bodyPr wrap="none" rtlCol="0">
              <a:spAutoFit/>
            </a:bodyPr>
            <a:lstStyle/>
            <a:p>
              <a:r>
                <a:rPr lang="en-US" dirty="0">
                  <a:solidFill>
                    <a:srgbClr val="00B050"/>
                  </a:solidFill>
                  <a:latin typeface="Symbol" panose="05050102010706020507" pitchFamily="18" charset="2"/>
                </a:rPr>
                <a:t>G</a:t>
              </a:r>
            </a:p>
          </p:txBody>
        </p:sp>
        <p:sp>
          <p:nvSpPr>
            <p:cNvPr id="10" name="TextBox 9"/>
            <p:cNvSpPr txBox="1"/>
            <p:nvPr/>
          </p:nvSpPr>
          <p:spPr>
            <a:xfrm>
              <a:off x="7806203" y="1632856"/>
              <a:ext cx="1841182" cy="568894"/>
            </a:xfrm>
            <a:prstGeom prst="rect">
              <a:avLst/>
            </a:prstGeom>
            <a:noFill/>
          </p:spPr>
          <p:txBody>
            <a:bodyPr wrap="none" rtlCol="0">
              <a:spAutoFit/>
            </a:bodyPr>
            <a:lstStyle/>
            <a:p>
              <a:r>
                <a:rPr lang="en-US" dirty="0">
                  <a:solidFill>
                    <a:srgbClr val="00B050"/>
                  </a:solidFill>
                  <a:latin typeface="Symbol" panose="05050102010706020507" pitchFamily="18" charset="2"/>
                </a:rPr>
                <a:t>G</a:t>
              </a:r>
              <a:r>
                <a:rPr lang="en-US" dirty="0">
                  <a:solidFill>
                    <a:srgbClr val="00B050"/>
                  </a:solidFill>
                </a:rPr>
                <a:t>+&lt;1-10&gt;</a:t>
              </a:r>
            </a:p>
          </p:txBody>
        </p:sp>
      </p:grpSp>
      <p:pic>
        <p:nvPicPr>
          <p:cNvPr id="12" name="Picture 11"/>
          <p:cNvPicPr>
            <a:picLocks noChangeAspect="1"/>
          </p:cNvPicPr>
          <p:nvPr/>
        </p:nvPicPr>
        <p:blipFill>
          <a:blip r:embed="rId4"/>
          <a:stretch>
            <a:fillRect/>
          </a:stretch>
        </p:blipFill>
        <p:spPr>
          <a:xfrm rot="16200000">
            <a:off x="8674726" y="1950696"/>
            <a:ext cx="2138661" cy="3876512"/>
          </a:xfrm>
          <a:prstGeom prst="rect">
            <a:avLst/>
          </a:prstGeom>
        </p:spPr>
      </p:pic>
      <p:pic>
        <p:nvPicPr>
          <p:cNvPr id="13" name="Picture 12"/>
          <p:cNvPicPr>
            <a:picLocks noChangeAspect="1"/>
          </p:cNvPicPr>
          <p:nvPr/>
        </p:nvPicPr>
        <p:blipFill>
          <a:blip r:embed="rId5"/>
          <a:stretch>
            <a:fillRect/>
          </a:stretch>
        </p:blipFill>
        <p:spPr>
          <a:xfrm rot="16200000">
            <a:off x="8607681" y="-178993"/>
            <a:ext cx="2120717" cy="3876511"/>
          </a:xfrm>
          <a:prstGeom prst="rect">
            <a:avLst/>
          </a:prstGeom>
        </p:spPr>
      </p:pic>
      <p:sp>
        <p:nvSpPr>
          <p:cNvPr id="14" name="TextBox 13"/>
          <p:cNvSpPr txBox="1"/>
          <p:nvPr/>
        </p:nvSpPr>
        <p:spPr>
          <a:xfrm>
            <a:off x="11011935" y="878770"/>
            <a:ext cx="324128" cy="369332"/>
          </a:xfrm>
          <a:prstGeom prst="rect">
            <a:avLst/>
          </a:prstGeom>
          <a:noFill/>
        </p:spPr>
        <p:txBody>
          <a:bodyPr wrap="none" rtlCol="0">
            <a:spAutoFit/>
          </a:bodyPr>
          <a:lstStyle/>
          <a:p>
            <a:r>
              <a:rPr lang="en-US" dirty="0">
                <a:solidFill>
                  <a:srgbClr val="00B050"/>
                </a:solidFill>
                <a:latin typeface="Symbol" panose="05050102010706020507" pitchFamily="18" charset="2"/>
              </a:rPr>
              <a:t>G</a:t>
            </a:r>
          </a:p>
        </p:txBody>
      </p:sp>
      <p:sp>
        <p:nvSpPr>
          <p:cNvPr id="15" name="TextBox 14"/>
          <p:cNvSpPr txBox="1"/>
          <p:nvPr/>
        </p:nvSpPr>
        <p:spPr>
          <a:xfrm>
            <a:off x="10332749" y="2956003"/>
            <a:ext cx="1091966" cy="369332"/>
          </a:xfrm>
          <a:prstGeom prst="rect">
            <a:avLst/>
          </a:prstGeom>
          <a:noFill/>
        </p:spPr>
        <p:txBody>
          <a:bodyPr wrap="none" rtlCol="0">
            <a:spAutoFit/>
          </a:bodyPr>
          <a:lstStyle/>
          <a:p>
            <a:r>
              <a:rPr lang="en-US" dirty="0">
                <a:solidFill>
                  <a:srgbClr val="00B050"/>
                </a:solidFill>
                <a:latin typeface="Symbol" panose="05050102010706020507" pitchFamily="18" charset="2"/>
              </a:rPr>
              <a:t>G</a:t>
            </a:r>
            <a:r>
              <a:rPr lang="en-US" dirty="0">
                <a:solidFill>
                  <a:srgbClr val="00B050"/>
                </a:solidFill>
              </a:rPr>
              <a:t>+&lt;1-10&gt;</a:t>
            </a:r>
          </a:p>
        </p:txBody>
      </p:sp>
      <p:sp>
        <p:nvSpPr>
          <p:cNvPr id="16" name="TextBox 15"/>
          <p:cNvSpPr txBox="1"/>
          <p:nvPr/>
        </p:nvSpPr>
        <p:spPr>
          <a:xfrm>
            <a:off x="-70616" y="23152"/>
            <a:ext cx="12138888" cy="584775"/>
          </a:xfrm>
          <a:prstGeom prst="rect">
            <a:avLst/>
          </a:prstGeom>
          <a:noFill/>
        </p:spPr>
        <p:txBody>
          <a:bodyPr wrap="square" rtlCol="0">
            <a:spAutoFit/>
          </a:bodyPr>
          <a:lstStyle/>
          <a:p>
            <a:r>
              <a:rPr lang="en-US" sz="3200" b="1" dirty="0"/>
              <a:t>ARPES:   </a:t>
            </a:r>
            <a:r>
              <a:rPr lang="en-US" sz="3200" b="1" dirty="0" smtClean="0"/>
              <a:t>1D </a:t>
            </a:r>
            <a:r>
              <a:rPr lang="en-US" sz="3200" b="1" dirty="0"/>
              <a:t>dimensional Fermi Surface </a:t>
            </a:r>
            <a:r>
              <a:rPr lang="en-US" sz="3200" b="1" dirty="0" smtClean="0"/>
              <a:t>in </a:t>
            </a:r>
            <a:r>
              <a:rPr lang="en-US" sz="3200" b="1" dirty="0"/>
              <a:t>Ti</a:t>
            </a:r>
            <a:r>
              <a:rPr lang="en-US" sz="3200" b="1" baseline="-25000" dirty="0"/>
              <a:t>4</a:t>
            </a:r>
            <a:r>
              <a:rPr lang="en-US" sz="3200" b="1" dirty="0"/>
              <a:t>MnBi</a:t>
            </a:r>
            <a:r>
              <a:rPr lang="en-US" sz="3200" b="1" baseline="-25000" dirty="0"/>
              <a:t>2</a:t>
            </a:r>
          </a:p>
        </p:txBody>
      </p:sp>
      <p:sp>
        <p:nvSpPr>
          <p:cNvPr id="17" name="TextBox 16"/>
          <p:cNvSpPr txBox="1"/>
          <p:nvPr/>
        </p:nvSpPr>
        <p:spPr>
          <a:xfrm>
            <a:off x="9995310" y="5182596"/>
            <a:ext cx="1016625" cy="307777"/>
          </a:xfrm>
          <a:prstGeom prst="rect">
            <a:avLst/>
          </a:prstGeom>
          <a:noFill/>
        </p:spPr>
        <p:txBody>
          <a:bodyPr wrap="none" rtlCol="0">
            <a:spAutoFit/>
          </a:bodyPr>
          <a:lstStyle/>
          <a:p>
            <a:r>
              <a:rPr lang="en-US" sz="1400" dirty="0" err="1"/>
              <a:t>Utsuji</a:t>
            </a:r>
            <a:r>
              <a:rPr lang="en-US" sz="1400" dirty="0"/>
              <a:t> 2013</a:t>
            </a:r>
          </a:p>
        </p:txBody>
      </p:sp>
      <p:sp>
        <p:nvSpPr>
          <p:cNvPr id="18" name="TextBox 17"/>
          <p:cNvSpPr txBox="1"/>
          <p:nvPr/>
        </p:nvSpPr>
        <p:spPr>
          <a:xfrm>
            <a:off x="5400843" y="5858803"/>
            <a:ext cx="876079" cy="369332"/>
          </a:xfrm>
          <a:prstGeom prst="rect">
            <a:avLst/>
          </a:prstGeom>
          <a:noFill/>
        </p:spPr>
        <p:txBody>
          <a:bodyPr wrap="square" rtlCol="0">
            <a:spAutoFit/>
          </a:bodyPr>
          <a:lstStyle/>
          <a:p>
            <a:r>
              <a:rPr lang="en-US" b="1" dirty="0">
                <a:solidFill>
                  <a:schemeClr val="bg1"/>
                </a:solidFill>
              </a:rPr>
              <a:t>45 K</a:t>
            </a:r>
          </a:p>
        </p:txBody>
      </p:sp>
      <p:pic>
        <p:nvPicPr>
          <p:cNvPr id="5" name="Picture 4"/>
          <p:cNvPicPr>
            <a:picLocks noChangeAspect="1"/>
          </p:cNvPicPr>
          <p:nvPr/>
        </p:nvPicPr>
        <p:blipFill>
          <a:blip r:embed="rId6"/>
          <a:stretch>
            <a:fillRect/>
          </a:stretch>
        </p:blipFill>
        <p:spPr>
          <a:xfrm>
            <a:off x="3256394" y="767185"/>
            <a:ext cx="3723897" cy="3215501"/>
          </a:xfrm>
          <a:prstGeom prst="rect">
            <a:avLst/>
          </a:prstGeom>
        </p:spPr>
      </p:pic>
      <p:pic>
        <p:nvPicPr>
          <p:cNvPr id="6" name="Picture 5"/>
          <p:cNvPicPr>
            <a:picLocks noChangeAspect="1"/>
          </p:cNvPicPr>
          <p:nvPr/>
        </p:nvPicPr>
        <p:blipFill rotWithShape="1">
          <a:blip r:embed="rId7"/>
          <a:srcRect l="6083"/>
          <a:stretch/>
        </p:blipFill>
        <p:spPr>
          <a:xfrm>
            <a:off x="373566" y="2991409"/>
            <a:ext cx="1889481" cy="2705334"/>
          </a:xfrm>
          <a:prstGeom prst="rect">
            <a:avLst/>
          </a:prstGeom>
        </p:spPr>
      </p:pic>
    </p:spTree>
    <p:extLst>
      <p:ext uri="{BB962C8B-B14F-4D97-AF65-F5344CB8AC3E}">
        <p14:creationId xmlns:p14="http://schemas.microsoft.com/office/powerpoint/2010/main" val="2206994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22"/>
            <a:ext cx="12192000" cy="584775"/>
          </a:xfrm>
          <a:prstGeom prst="rect">
            <a:avLst/>
          </a:prstGeom>
          <a:noFill/>
        </p:spPr>
        <p:txBody>
          <a:bodyPr wrap="square" rtlCol="0">
            <a:spAutoFit/>
          </a:bodyPr>
          <a:lstStyle/>
          <a:p>
            <a:r>
              <a:rPr lang="en-US" sz="3200" b="1" dirty="0" smtClean="0"/>
              <a:t>Interacting Conduction Electrons</a:t>
            </a:r>
            <a:endParaRPr lang="en-US"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486" y="1381627"/>
            <a:ext cx="5308600" cy="3810000"/>
          </a:xfrm>
          <a:prstGeom prst="rect">
            <a:avLst/>
          </a:prstGeom>
        </p:spPr>
      </p:pic>
    </p:spTree>
    <p:extLst>
      <p:ext uri="{BB962C8B-B14F-4D97-AF65-F5344CB8AC3E}">
        <p14:creationId xmlns:p14="http://schemas.microsoft.com/office/powerpoint/2010/main" val="88198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2051" y="1136266"/>
            <a:ext cx="3609484" cy="2692180"/>
            <a:chOff x="1002273" y="2899478"/>
            <a:chExt cx="3609484" cy="2692180"/>
          </a:xfrm>
        </p:grpSpPr>
        <p:pic>
          <p:nvPicPr>
            <p:cNvPr id="3" name="Picture 2"/>
            <p:cNvPicPr>
              <a:picLocks noChangeAspect="1"/>
            </p:cNvPicPr>
            <p:nvPr/>
          </p:nvPicPr>
          <p:blipFill>
            <a:blip r:embed="rId2"/>
            <a:stretch>
              <a:fillRect/>
            </a:stretch>
          </p:blipFill>
          <p:spPr>
            <a:xfrm>
              <a:off x="1002273" y="2899478"/>
              <a:ext cx="3609484" cy="2692180"/>
            </a:xfrm>
            <a:prstGeom prst="rect">
              <a:avLst/>
            </a:prstGeom>
          </p:spPr>
        </p:pic>
        <p:sp>
          <p:nvSpPr>
            <p:cNvPr id="4" name="Rectangle 3"/>
            <p:cNvSpPr/>
            <p:nvPr/>
          </p:nvSpPr>
          <p:spPr>
            <a:xfrm>
              <a:off x="2844694" y="4280576"/>
              <a:ext cx="1394053" cy="687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12361" y="4506443"/>
              <a:ext cx="2299395" cy="553998"/>
            </a:xfrm>
            <a:prstGeom prst="rect">
              <a:avLst/>
            </a:prstGeom>
            <a:noFill/>
          </p:spPr>
          <p:txBody>
            <a:bodyPr wrap="square" rtlCol="0">
              <a:spAutoFit/>
            </a:bodyPr>
            <a:lstStyle/>
            <a:p>
              <a:r>
                <a:rPr lang="en-US" sz="1500" dirty="0" err="1" smtClean="0">
                  <a:latin typeface="Symbol" panose="05050102010706020507" pitchFamily="18" charset="2"/>
                </a:rPr>
                <a:t>m</a:t>
              </a:r>
              <a:r>
                <a:rPr lang="en-US" sz="1500" baseline="-25000" dirty="0" err="1" smtClean="0"/>
                <a:t>eff</a:t>
              </a:r>
              <a:r>
                <a:rPr lang="en-US" sz="1500" dirty="0" smtClean="0"/>
                <a:t>=1.79 </a:t>
              </a:r>
              <a:r>
                <a:rPr lang="en-US" sz="1500" dirty="0" err="1" smtClean="0">
                  <a:latin typeface="Symbol" panose="05050102010706020507" pitchFamily="18" charset="2"/>
                </a:rPr>
                <a:t>m</a:t>
              </a:r>
              <a:r>
                <a:rPr lang="en-US" sz="1500" baseline="-25000" dirty="0" err="1" smtClean="0"/>
                <a:t>B</a:t>
              </a:r>
              <a:r>
                <a:rPr lang="en-US" sz="1500" dirty="0" smtClean="0"/>
                <a:t>/</a:t>
              </a:r>
              <a:r>
                <a:rPr lang="en-US" sz="1500" dirty="0" err="1" smtClean="0"/>
                <a:t>Mn</a:t>
              </a:r>
              <a:r>
                <a:rPr lang="en-US" sz="1500" dirty="0" smtClean="0"/>
                <a:t> (S=1/2)</a:t>
              </a:r>
            </a:p>
            <a:p>
              <a:r>
                <a:rPr lang="en-US" sz="1500" dirty="0" smtClean="0">
                  <a:latin typeface="Symbol" panose="05050102010706020507" pitchFamily="18" charset="2"/>
                </a:rPr>
                <a:t>q</a:t>
              </a:r>
              <a:r>
                <a:rPr lang="en-US" sz="1500" dirty="0" smtClean="0"/>
                <a:t>=-9.3 K (AF)</a:t>
              </a:r>
              <a:endParaRPr lang="en-US" sz="1500" dirty="0"/>
            </a:p>
          </p:txBody>
        </p:sp>
      </p:grpSp>
      <p:pic>
        <p:nvPicPr>
          <p:cNvPr id="26" name="Picture 25">
            <a:extLst>
              <a:ext uri="{FF2B5EF4-FFF2-40B4-BE49-F238E27FC236}">
                <a16:creationId xmlns:a16="http://schemas.microsoft.com/office/drawing/2014/main" id="{DB3F4ACB-911D-FD4C-A339-C3D0350A35F4}"/>
              </a:ext>
            </a:extLst>
          </p:cNvPr>
          <p:cNvPicPr>
            <a:picLocks noChangeAspect="1"/>
          </p:cNvPicPr>
          <p:nvPr/>
        </p:nvPicPr>
        <p:blipFill>
          <a:blip r:embed="rId3"/>
          <a:stretch>
            <a:fillRect/>
          </a:stretch>
        </p:blipFill>
        <p:spPr>
          <a:xfrm>
            <a:off x="4332172" y="1202481"/>
            <a:ext cx="3678686" cy="3050405"/>
          </a:xfrm>
          <a:prstGeom prst="rect">
            <a:avLst/>
          </a:prstGeom>
        </p:spPr>
      </p:pic>
      <p:sp>
        <p:nvSpPr>
          <p:cNvPr id="27" name="TextBox 26"/>
          <p:cNvSpPr txBox="1"/>
          <p:nvPr/>
        </p:nvSpPr>
        <p:spPr>
          <a:xfrm>
            <a:off x="145184" y="4522911"/>
            <a:ext cx="1204681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Curie-Weiss moment: </a:t>
            </a:r>
            <a:r>
              <a:rPr lang="en-US" dirty="0" err="1">
                <a:latin typeface="Symbol" panose="05050102010706020507" pitchFamily="18" charset="2"/>
              </a:rPr>
              <a:t>m</a:t>
            </a:r>
            <a:r>
              <a:rPr lang="en-US" baseline="-25000" dirty="0" err="1"/>
              <a:t>CW</a:t>
            </a:r>
            <a:r>
              <a:rPr lang="en-US" dirty="0"/>
              <a:t>=1.79 </a:t>
            </a:r>
            <a:r>
              <a:rPr lang="en-US" dirty="0" err="1">
                <a:latin typeface="Symbol" panose="05050102010706020507" pitchFamily="18" charset="2"/>
              </a:rPr>
              <a:t>m</a:t>
            </a:r>
            <a:r>
              <a:rPr lang="en-US" baseline="-25000" dirty="0" err="1"/>
              <a:t>B</a:t>
            </a:r>
            <a:r>
              <a:rPr lang="en-US" dirty="0"/>
              <a:t>/</a:t>
            </a:r>
            <a:r>
              <a:rPr lang="en-US" dirty="0" err="1"/>
              <a:t>Mn</a:t>
            </a:r>
            <a:r>
              <a:rPr lang="en-US" dirty="0"/>
              <a:t>   (S=1/2)  Low spin </a:t>
            </a:r>
            <a:r>
              <a:rPr lang="en-US" dirty="0" smtClean="0"/>
              <a:t>configuration.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Strong fluctuations make </a:t>
            </a:r>
            <a:r>
              <a:rPr lang="en-US" dirty="0" err="1" smtClean="0"/>
              <a:t>Mn</a:t>
            </a:r>
            <a:r>
              <a:rPr lang="en-US" dirty="0" smtClean="0"/>
              <a:t> valence and spin state ill-defined:  </a:t>
            </a:r>
            <a:r>
              <a:rPr lang="en-US" dirty="0" smtClean="0"/>
              <a:t>broad </a:t>
            </a:r>
            <a:r>
              <a:rPr lang="en-US" dirty="0" smtClean="0"/>
              <a:t>band  (-2.5eV to 2.5 eV).</a:t>
            </a:r>
          </a:p>
          <a:p>
            <a:endParaRPr lang="en-US" dirty="0"/>
          </a:p>
          <a:p>
            <a:pPr marL="285750" indent="-285750">
              <a:buFont typeface="Arial" panose="020B0604020202020204" pitchFamily="34" charset="0"/>
              <a:buChar char="•"/>
            </a:pPr>
            <a:r>
              <a:rPr lang="en-US" dirty="0" smtClean="0"/>
              <a:t>Density of states dominated by </a:t>
            </a:r>
            <a:r>
              <a:rPr lang="en-US" dirty="0" err="1" smtClean="0"/>
              <a:t>Ti</a:t>
            </a:r>
            <a:r>
              <a:rPr lang="en-US" dirty="0" smtClean="0"/>
              <a:t> d-states, moderate </a:t>
            </a:r>
            <a:r>
              <a:rPr lang="en-US" dirty="0"/>
              <a:t>correlations:  D</a:t>
            </a:r>
            <a:r>
              <a:rPr lang="en-US" baseline="30000" dirty="0">
                <a:latin typeface="Symbol" panose="05050102010706020507" pitchFamily="18" charset="2"/>
              </a:rPr>
              <a:t>g</a:t>
            </a:r>
            <a:r>
              <a:rPr lang="en-US" dirty="0">
                <a:latin typeface="Symbol" panose="05050102010706020507" pitchFamily="18" charset="2"/>
              </a:rPr>
              <a:t>(</a:t>
            </a:r>
            <a:r>
              <a:rPr lang="en-US" dirty="0"/>
              <a:t>E</a:t>
            </a:r>
            <a:r>
              <a:rPr lang="en-US" baseline="-25000" dirty="0"/>
              <a:t>F</a:t>
            </a:r>
            <a:r>
              <a:rPr lang="en-US" dirty="0"/>
              <a:t>)~3.4D(E</a:t>
            </a:r>
            <a:r>
              <a:rPr lang="en-US" baseline="-25000" dirty="0"/>
              <a:t>F</a:t>
            </a:r>
            <a:r>
              <a:rPr lang="en-US" dirty="0"/>
              <a:t>)</a:t>
            </a:r>
            <a:r>
              <a:rPr lang="en-US" baseline="30000" dirty="0"/>
              <a:t>DFT</a:t>
            </a:r>
          </a:p>
          <a:p>
            <a:endParaRPr lang="en-US" dirty="0"/>
          </a:p>
          <a:p>
            <a:pPr marL="285750" indent="-285750">
              <a:buFont typeface="Arial" panose="020B0604020202020204" pitchFamily="34" charset="0"/>
              <a:buChar char="•"/>
            </a:pPr>
            <a:r>
              <a:rPr lang="en-US" dirty="0" err="1" smtClean="0"/>
              <a:t>Mn</a:t>
            </a:r>
            <a:r>
              <a:rPr lang="en-US" dirty="0" smtClean="0"/>
              <a:t> d</a:t>
            </a:r>
            <a:r>
              <a:rPr lang="en-US" baseline="-25000" dirty="0" smtClean="0"/>
              <a:t>x</a:t>
            </a:r>
            <a:r>
              <a:rPr lang="en-US" baseline="8000" dirty="0" smtClean="0"/>
              <a:t>2</a:t>
            </a:r>
            <a:r>
              <a:rPr lang="en-US" baseline="-25000" dirty="0" smtClean="0"/>
              <a:t>-y</a:t>
            </a:r>
            <a:r>
              <a:rPr lang="en-US" baseline="10000" dirty="0" smtClean="0"/>
              <a:t>2</a:t>
            </a:r>
            <a:r>
              <a:rPr lang="en-US" dirty="0" smtClean="0"/>
              <a:t>, </a:t>
            </a:r>
            <a:r>
              <a:rPr lang="en-US" dirty="0" err="1" smtClean="0"/>
              <a:t>d</a:t>
            </a:r>
            <a:r>
              <a:rPr lang="en-US" baseline="-25000" dirty="0" err="1" smtClean="0"/>
              <a:t>xy</a:t>
            </a:r>
            <a:r>
              <a:rPr lang="en-US" dirty="0" smtClean="0"/>
              <a:t> orbitals are spin </a:t>
            </a:r>
            <a:r>
              <a:rPr lang="en-US" dirty="0" smtClean="0"/>
              <a:t>polarized. AF order observed T</a:t>
            </a:r>
            <a:r>
              <a:rPr lang="en-US" baseline="-25000" dirty="0" smtClean="0"/>
              <a:t>N</a:t>
            </a:r>
            <a:r>
              <a:rPr lang="en-US" dirty="0" smtClean="0"/>
              <a:t>~1.9 K, but  entropy is only ~10% of  Rln2.</a:t>
            </a:r>
            <a:endParaRPr lang="en-US" dirty="0"/>
          </a:p>
        </p:txBody>
      </p:sp>
      <p:pic>
        <p:nvPicPr>
          <p:cNvPr id="28" name="Picture 27">
            <a:extLst>
              <a:ext uri="{FF2B5EF4-FFF2-40B4-BE49-F238E27FC236}">
                <a16:creationId xmlns:a16="http://schemas.microsoft.com/office/drawing/2014/main" id="{5B3C7C62-26A4-C443-9307-A2E17C467B65}"/>
              </a:ext>
            </a:extLst>
          </p:cNvPr>
          <p:cNvPicPr>
            <a:picLocks noChangeAspect="1"/>
          </p:cNvPicPr>
          <p:nvPr/>
        </p:nvPicPr>
        <p:blipFill>
          <a:blip r:embed="rId4"/>
          <a:stretch>
            <a:fillRect/>
          </a:stretch>
        </p:blipFill>
        <p:spPr>
          <a:xfrm>
            <a:off x="8426409" y="1202480"/>
            <a:ext cx="3689391" cy="3050405"/>
          </a:xfrm>
          <a:prstGeom prst="rect">
            <a:avLst/>
          </a:prstGeom>
        </p:spPr>
      </p:pic>
      <p:sp>
        <p:nvSpPr>
          <p:cNvPr id="29" name="TextBox 28"/>
          <p:cNvSpPr txBox="1"/>
          <p:nvPr/>
        </p:nvSpPr>
        <p:spPr>
          <a:xfrm>
            <a:off x="145184" y="92960"/>
            <a:ext cx="11970616" cy="584775"/>
          </a:xfrm>
          <a:prstGeom prst="rect">
            <a:avLst/>
          </a:prstGeom>
          <a:noFill/>
        </p:spPr>
        <p:txBody>
          <a:bodyPr wrap="square" rtlCol="0">
            <a:spAutoFit/>
          </a:bodyPr>
          <a:lstStyle/>
          <a:p>
            <a:r>
              <a:rPr lang="en-US" sz="3200" b="1" dirty="0" smtClean="0"/>
              <a:t>Ti</a:t>
            </a:r>
            <a:r>
              <a:rPr lang="en-US" sz="3200" b="1" baseline="-25000" dirty="0" smtClean="0"/>
              <a:t>4</a:t>
            </a:r>
            <a:r>
              <a:rPr lang="en-US" sz="3200" b="1" dirty="0" smtClean="0"/>
              <a:t>MnBi</a:t>
            </a:r>
            <a:r>
              <a:rPr lang="en-US" sz="3200" b="1" baseline="-25000" dirty="0" smtClean="0"/>
              <a:t>2</a:t>
            </a:r>
            <a:r>
              <a:rPr lang="en-US" sz="3200" b="1" dirty="0" smtClean="0"/>
              <a:t>: Quantum fluctuations from 1D and/or moment collapse?</a:t>
            </a:r>
            <a:endParaRPr lang="en-US" sz="3200" b="1" dirty="0"/>
          </a:p>
        </p:txBody>
      </p:sp>
      <p:sp>
        <p:nvSpPr>
          <p:cNvPr id="30" name="TextBox 29"/>
          <p:cNvSpPr txBox="1"/>
          <p:nvPr/>
        </p:nvSpPr>
        <p:spPr>
          <a:xfrm>
            <a:off x="9418320" y="882801"/>
            <a:ext cx="1391728" cy="369332"/>
          </a:xfrm>
          <a:prstGeom prst="rect">
            <a:avLst/>
          </a:prstGeom>
          <a:noFill/>
        </p:spPr>
        <p:txBody>
          <a:bodyPr wrap="none" rtlCol="0">
            <a:spAutoFit/>
          </a:bodyPr>
          <a:lstStyle/>
          <a:p>
            <a:r>
              <a:rPr lang="en-US" dirty="0" smtClean="0"/>
              <a:t>Pandey 2020</a:t>
            </a:r>
            <a:endParaRPr lang="en-US" dirty="0"/>
          </a:p>
        </p:txBody>
      </p:sp>
    </p:spTree>
    <p:extLst>
      <p:ext uri="{BB962C8B-B14F-4D97-AF65-F5344CB8AC3E}">
        <p14:creationId xmlns:p14="http://schemas.microsoft.com/office/powerpoint/2010/main" val="1278625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noFill/>
          <a:ln>
            <a:noFill/>
          </a:ln>
        </p:spPr>
        <p:txBody>
          <a:bodyPr>
            <a:normAutofit/>
          </a:bodyPr>
          <a:lstStyle/>
          <a:p>
            <a:r>
              <a:rPr lang="en-US" sz="3200" b="1" dirty="0" smtClean="0">
                <a:latin typeface="+mn-lt"/>
              </a:rPr>
              <a:t>A Global Phase Diagram for Correlated Electron Systems?</a:t>
            </a:r>
            <a:endParaRPr lang="en-US" sz="3200" b="1" dirty="0">
              <a:latin typeface="+mn-lt"/>
            </a:endParaRPr>
          </a:p>
        </p:txBody>
      </p:sp>
      <p:sp>
        <p:nvSpPr>
          <p:cNvPr id="13" name="Text Box 25"/>
          <p:cNvSpPr txBox="1">
            <a:spLocks noChangeArrowheads="1"/>
          </p:cNvSpPr>
          <p:nvPr/>
        </p:nvSpPr>
        <p:spPr bwMode="auto">
          <a:xfrm>
            <a:off x="7746154" y="1811483"/>
            <a:ext cx="2819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20000"/>
              </a:spcBef>
              <a:defRPr/>
            </a:pPr>
            <a:r>
              <a:rPr lang="en-US" sz="1000" dirty="0">
                <a:solidFill>
                  <a:srgbClr val="996600"/>
                </a:solidFill>
                <a:latin typeface="Arial" charset="0"/>
                <a:ea typeface="ＭＳ Ｐゴシック" charset="0"/>
                <a:sym typeface="Wingdings" charset="0"/>
              </a:rPr>
              <a:t>Q. Si, (2010)</a:t>
            </a:r>
          </a:p>
          <a:p>
            <a:pPr>
              <a:lnSpc>
                <a:spcPct val="50000"/>
              </a:lnSpc>
              <a:spcBef>
                <a:spcPct val="20000"/>
              </a:spcBef>
              <a:defRPr/>
            </a:pPr>
            <a:endParaRPr lang="en-US" sz="1000" dirty="0">
              <a:solidFill>
                <a:srgbClr val="996600"/>
              </a:solidFill>
              <a:latin typeface="Arial" charset="0"/>
              <a:ea typeface="ＭＳ Ｐゴシック" charset="0"/>
              <a:sym typeface="Wingdings" charset="0"/>
            </a:endParaRPr>
          </a:p>
          <a:p>
            <a:pPr marL="342900" indent="-342900">
              <a:lnSpc>
                <a:spcPct val="90000"/>
              </a:lnSpc>
              <a:spcBef>
                <a:spcPct val="20000"/>
              </a:spcBef>
              <a:defRPr/>
            </a:pPr>
            <a:r>
              <a:rPr lang="en-US" sz="1000" dirty="0">
                <a:solidFill>
                  <a:srgbClr val="996600"/>
                </a:solidFill>
                <a:latin typeface="Arial" charset="0"/>
                <a:ea typeface="ＭＳ Ｐゴシック" charset="0"/>
                <a:cs typeface="ＭＳ Ｐゴシック" charset="0"/>
              </a:rPr>
              <a:t>P. Coleman &amp; A. </a:t>
            </a:r>
            <a:r>
              <a:rPr lang="en-US" sz="1000" dirty="0" err="1">
                <a:solidFill>
                  <a:srgbClr val="996600"/>
                </a:solidFill>
                <a:latin typeface="Arial" charset="0"/>
                <a:ea typeface="ＭＳ Ｐゴシック" charset="0"/>
                <a:cs typeface="ＭＳ Ｐゴシック" charset="0"/>
              </a:rPr>
              <a:t>Nevidomskyy</a:t>
            </a:r>
            <a:r>
              <a:rPr lang="en-US" sz="1000" dirty="0">
                <a:solidFill>
                  <a:srgbClr val="996600"/>
                </a:solidFill>
                <a:latin typeface="Arial" charset="0"/>
                <a:ea typeface="ＭＳ Ｐゴシック" charset="0"/>
                <a:cs typeface="ＭＳ Ｐゴシック" charset="0"/>
              </a:rPr>
              <a:t>, (2010)</a:t>
            </a:r>
          </a:p>
        </p:txBody>
      </p:sp>
      <p:cxnSp>
        <p:nvCxnSpPr>
          <p:cNvPr id="4" name="Straight Arrow Connector 3"/>
          <p:cNvCxnSpPr/>
          <p:nvPr/>
        </p:nvCxnSpPr>
        <p:spPr>
          <a:xfrm>
            <a:off x="3429000" y="3733800"/>
            <a:ext cx="464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153400" y="3433058"/>
            <a:ext cx="819712" cy="477054"/>
          </a:xfrm>
          <a:prstGeom prst="rect">
            <a:avLst/>
          </a:prstGeom>
          <a:noFill/>
        </p:spPr>
        <p:txBody>
          <a:bodyPr wrap="none" rtlCol="0">
            <a:spAutoFit/>
          </a:bodyPr>
          <a:lstStyle/>
          <a:p>
            <a:r>
              <a:rPr lang="en-US" sz="2500" dirty="0">
                <a:solidFill>
                  <a:prstClr val="black"/>
                </a:solidFill>
                <a:latin typeface="Symbol" pitchFamily="18" charset="2"/>
              </a:rPr>
              <a:t>G</a:t>
            </a:r>
            <a:r>
              <a:rPr lang="en-US" dirty="0">
                <a:solidFill>
                  <a:prstClr val="black"/>
                </a:solidFill>
              </a:rPr>
              <a:t> (</a:t>
            </a:r>
            <a:r>
              <a:rPr lang="en-US" dirty="0" err="1" smtClean="0">
                <a:solidFill>
                  <a:prstClr val="black"/>
                </a:solidFill>
              </a:rPr>
              <a:t>P,x</a:t>
            </a:r>
            <a:r>
              <a:rPr lang="en-US" dirty="0" smtClean="0">
                <a:solidFill>
                  <a:prstClr val="black"/>
                </a:solidFill>
              </a:rPr>
              <a:t>)</a:t>
            </a:r>
            <a:endParaRPr lang="en-US" dirty="0">
              <a:solidFill>
                <a:prstClr val="black"/>
              </a:solidFill>
            </a:endParaRPr>
          </a:p>
        </p:txBody>
      </p:sp>
      <p:sp>
        <p:nvSpPr>
          <p:cNvPr id="6" name="TextBox 5"/>
          <p:cNvSpPr txBox="1"/>
          <p:nvPr/>
        </p:nvSpPr>
        <p:spPr>
          <a:xfrm>
            <a:off x="7746155" y="1125684"/>
            <a:ext cx="662361" cy="477054"/>
          </a:xfrm>
          <a:prstGeom prst="rect">
            <a:avLst/>
          </a:prstGeom>
          <a:noFill/>
        </p:spPr>
        <p:txBody>
          <a:bodyPr wrap="none" rtlCol="0">
            <a:spAutoFit/>
          </a:bodyPr>
          <a:lstStyle/>
          <a:p>
            <a:r>
              <a:rPr lang="en-US" sz="2500" dirty="0">
                <a:solidFill>
                  <a:prstClr val="black"/>
                </a:solidFill>
              </a:rPr>
              <a:t>T=0</a:t>
            </a:r>
          </a:p>
        </p:txBody>
      </p:sp>
      <p:sp>
        <p:nvSpPr>
          <p:cNvPr id="7" name="Oval 6"/>
          <p:cNvSpPr/>
          <p:nvPr/>
        </p:nvSpPr>
        <p:spPr>
          <a:xfrm>
            <a:off x="5638800" y="36195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457987" y="3810000"/>
            <a:ext cx="590226" cy="369332"/>
          </a:xfrm>
          <a:prstGeom prst="rect">
            <a:avLst/>
          </a:prstGeom>
          <a:noFill/>
        </p:spPr>
        <p:txBody>
          <a:bodyPr wrap="none" rtlCol="0">
            <a:spAutoFit/>
          </a:bodyPr>
          <a:lstStyle/>
          <a:p>
            <a:r>
              <a:rPr lang="en-US" dirty="0">
                <a:solidFill>
                  <a:prstClr val="black"/>
                </a:solidFill>
                <a:latin typeface="Symbol" pitchFamily="18" charset="2"/>
              </a:rPr>
              <a:t>G</a:t>
            </a:r>
            <a:r>
              <a:rPr lang="en-US" baseline="-25000" dirty="0">
                <a:solidFill>
                  <a:prstClr val="black"/>
                </a:solidFill>
              </a:rPr>
              <a:t>QCP</a:t>
            </a:r>
          </a:p>
        </p:txBody>
      </p:sp>
      <p:sp>
        <p:nvSpPr>
          <p:cNvPr id="14" name="TextBox 13"/>
          <p:cNvSpPr txBox="1"/>
          <p:nvPr/>
        </p:nvSpPr>
        <p:spPr>
          <a:xfrm>
            <a:off x="3400197" y="2335272"/>
            <a:ext cx="1664686" cy="369332"/>
          </a:xfrm>
          <a:prstGeom prst="rect">
            <a:avLst/>
          </a:prstGeom>
          <a:noFill/>
        </p:spPr>
        <p:txBody>
          <a:bodyPr wrap="none" rtlCol="0">
            <a:spAutoFit/>
          </a:bodyPr>
          <a:lstStyle/>
          <a:p>
            <a:r>
              <a:rPr lang="en-US" dirty="0">
                <a:solidFill>
                  <a:prstClr val="black"/>
                </a:solidFill>
              </a:rPr>
              <a:t>Magnetic Order</a:t>
            </a:r>
          </a:p>
        </p:txBody>
      </p:sp>
      <p:sp>
        <p:nvSpPr>
          <p:cNvPr id="15" name="TextBox 14"/>
          <p:cNvSpPr txBox="1"/>
          <p:nvPr/>
        </p:nvSpPr>
        <p:spPr>
          <a:xfrm>
            <a:off x="5969291" y="2347842"/>
            <a:ext cx="1208985" cy="369332"/>
          </a:xfrm>
          <a:prstGeom prst="rect">
            <a:avLst/>
          </a:prstGeom>
          <a:noFill/>
        </p:spPr>
        <p:txBody>
          <a:bodyPr wrap="none" rtlCol="0">
            <a:spAutoFit/>
          </a:bodyPr>
          <a:lstStyle/>
          <a:p>
            <a:r>
              <a:rPr lang="en-US" dirty="0">
                <a:solidFill>
                  <a:prstClr val="black"/>
                </a:solidFill>
              </a:rPr>
              <a:t>Spin Liquid</a:t>
            </a:r>
          </a:p>
        </p:txBody>
      </p:sp>
      <p:grpSp>
        <p:nvGrpSpPr>
          <p:cNvPr id="24" name="Group 23"/>
          <p:cNvGrpSpPr/>
          <p:nvPr/>
        </p:nvGrpSpPr>
        <p:grpSpPr>
          <a:xfrm>
            <a:off x="2272206" y="838200"/>
            <a:ext cx="3042980" cy="2895600"/>
            <a:chOff x="748206" y="838200"/>
            <a:chExt cx="3042980" cy="2895600"/>
          </a:xfrm>
        </p:grpSpPr>
        <p:cxnSp>
          <p:nvCxnSpPr>
            <p:cNvPr id="17" name="Straight Arrow Connector 16"/>
            <p:cNvCxnSpPr/>
            <p:nvPr/>
          </p:nvCxnSpPr>
          <p:spPr>
            <a:xfrm flipV="1">
              <a:off x="1905000" y="990600"/>
              <a:ext cx="0" cy="274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09264" y="838200"/>
              <a:ext cx="401072" cy="477054"/>
            </a:xfrm>
            <a:prstGeom prst="rect">
              <a:avLst/>
            </a:prstGeom>
            <a:noFill/>
          </p:spPr>
          <p:txBody>
            <a:bodyPr wrap="none" rtlCol="0">
              <a:spAutoFit/>
            </a:bodyPr>
            <a:lstStyle/>
            <a:p>
              <a:r>
                <a:rPr lang="en-US" sz="2500" dirty="0">
                  <a:solidFill>
                    <a:prstClr val="black"/>
                  </a:solidFill>
                </a:rPr>
                <a:t>Q</a:t>
              </a:r>
            </a:p>
          </p:txBody>
        </p:sp>
        <p:sp>
          <p:nvSpPr>
            <p:cNvPr id="19" name="TextBox 18"/>
            <p:cNvSpPr txBox="1"/>
            <p:nvPr/>
          </p:nvSpPr>
          <p:spPr>
            <a:xfrm rot="16200000">
              <a:off x="-205709" y="2223376"/>
              <a:ext cx="2277162" cy="369332"/>
            </a:xfrm>
            <a:prstGeom prst="rect">
              <a:avLst/>
            </a:prstGeom>
            <a:noFill/>
          </p:spPr>
          <p:txBody>
            <a:bodyPr wrap="none" rtlCol="0">
              <a:spAutoFit/>
            </a:bodyPr>
            <a:lstStyle/>
            <a:p>
              <a:r>
                <a:rPr lang="en-US" dirty="0">
                  <a:solidFill>
                    <a:prstClr val="black"/>
                  </a:solidFill>
                </a:rPr>
                <a:t>Quantum Fluctuations</a:t>
              </a:r>
            </a:p>
          </p:txBody>
        </p:sp>
        <p:sp>
          <p:nvSpPr>
            <p:cNvPr id="21" name="Oval 20"/>
            <p:cNvSpPr/>
            <p:nvPr/>
          </p:nvSpPr>
          <p:spPr>
            <a:xfrm>
              <a:off x="1790700" y="1828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1219200" y="1703761"/>
              <a:ext cx="606256" cy="369332"/>
            </a:xfrm>
            <a:prstGeom prst="rect">
              <a:avLst/>
            </a:prstGeom>
            <a:noFill/>
          </p:spPr>
          <p:txBody>
            <a:bodyPr wrap="none" rtlCol="0">
              <a:spAutoFit/>
            </a:bodyPr>
            <a:lstStyle/>
            <a:p>
              <a:r>
                <a:rPr lang="en-US" dirty="0">
                  <a:solidFill>
                    <a:prstClr val="black"/>
                  </a:solidFill>
                </a:rPr>
                <a:t>Q</a:t>
              </a:r>
              <a:r>
                <a:rPr lang="en-US" baseline="-25000" dirty="0">
                  <a:solidFill>
                    <a:prstClr val="black"/>
                  </a:solidFill>
                </a:rPr>
                <a:t>QCP</a:t>
              </a:r>
            </a:p>
          </p:txBody>
        </p:sp>
        <p:sp>
          <p:nvSpPr>
            <p:cNvPr id="23" name="TextBox 22"/>
            <p:cNvSpPr txBox="1"/>
            <p:nvPr/>
          </p:nvSpPr>
          <p:spPr>
            <a:xfrm>
              <a:off x="2582201" y="1048673"/>
              <a:ext cx="1208985" cy="369332"/>
            </a:xfrm>
            <a:prstGeom prst="rect">
              <a:avLst/>
            </a:prstGeom>
            <a:noFill/>
          </p:spPr>
          <p:txBody>
            <a:bodyPr wrap="none" rtlCol="0">
              <a:spAutoFit/>
            </a:bodyPr>
            <a:lstStyle/>
            <a:p>
              <a:r>
                <a:rPr lang="en-US" dirty="0">
                  <a:solidFill>
                    <a:prstClr val="black"/>
                  </a:solidFill>
                </a:rPr>
                <a:t>Spin Liquid</a:t>
              </a:r>
            </a:p>
          </p:txBody>
        </p:sp>
      </p:grpSp>
      <p:sp>
        <p:nvSpPr>
          <p:cNvPr id="25" name="Arc 24"/>
          <p:cNvSpPr/>
          <p:nvPr/>
        </p:nvSpPr>
        <p:spPr>
          <a:xfrm>
            <a:off x="1390650" y="1943101"/>
            <a:ext cx="4362450" cy="3423935"/>
          </a:xfrm>
          <a:prstGeom prst="arc">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31" name="Group 30"/>
          <p:cNvGrpSpPr/>
          <p:nvPr/>
        </p:nvGrpSpPr>
        <p:grpSpPr>
          <a:xfrm>
            <a:off x="3508546" y="1108673"/>
            <a:ext cx="3638277" cy="3881889"/>
            <a:chOff x="1984545" y="1108672"/>
            <a:chExt cx="3638277" cy="3881889"/>
          </a:xfrm>
        </p:grpSpPr>
        <p:grpSp>
          <p:nvGrpSpPr>
            <p:cNvPr id="30" name="Group 29"/>
            <p:cNvGrpSpPr/>
            <p:nvPr/>
          </p:nvGrpSpPr>
          <p:grpSpPr>
            <a:xfrm>
              <a:off x="1984545" y="1421864"/>
              <a:ext cx="3638277" cy="3568697"/>
              <a:chOff x="1984545" y="1421864"/>
              <a:chExt cx="3638277" cy="3568697"/>
            </a:xfrm>
          </p:grpSpPr>
          <p:sp>
            <p:nvSpPr>
              <p:cNvPr id="12" name="Arc 11"/>
              <p:cNvSpPr/>
              <p:nvPr/>
            </p:nvSpPr>
            <p:spPr>
              <a:xfrm flipH="1">
                <a:off x="3107578" y="2705639"/>
                <a:ext cx="1429769" cy="2284922"/>
              </a:xfrm>
              <a:prstGeom prst="arc">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 name="TextBox 15"/>
              <p:cNvSpPr txBox="1"/>
              <p:nvPr/>
            </p:nvSpPr>
            <p:spPr>
              <a:xfrm>
                <a:off x="3336108" y="3065980"/>
                <a:ext cx="692562" cy="646331"/>
              </a:xfrm>
              <a:prstGeom prst="rect">
                <a:avLst/>
              </a:prstGeom>
              <a:noFill/>
            </p:spPr>
            <p:txBody>
              <a:bodyPr wrap="none" rtlCol="0">
                <a:spAutoFit/>
              </a:bodyPr>
              <a:lstStyle/>
              <a:p>
                <a:r>
                  <a:rPr lang="en-US" dirty="0">
                    <a:solidFill>
                      <a:prstClr val="black"/>
                    </a:solidFill>
                  </a:rPr>
                  <a:t>Large</a:t>
                </a:r>
              </a:p>
              <a:p>
                <a:r>
                  <a:rPr lang="en-US" dirty="0">
                    <a:solidFill>
                      <a:prstClr val="black"/>
                    </a:solidFill>
                  </a:rPr>
                  <a:t>FS</a:t>
                </a:r>
              </a:p>
            </p:txBody>
          </p:sp>
          <p:sp>
            <p:nvSpPr>
              <p:cNvPr id="20" name="TextBox 19"/>
              <p:cNvSpPr txBox="1"/>
              <p:nvPr/>
            </p:nvSpPr>
            <p:spPr>
              <a:xfrm>
                <a:off x="4669035" y="3021568"/>
                <a:ext cx="953787" cy="369332"/>
              </a:xfrm>
              <a:prstGeom prst="rect">
                <a:avLst/>
              </a:prstGeom>
              <a:noFill/>
            </p:spPr>
            <p:txBody>
              <a:bodyPr wrap="none" rtlCol="0">
                <a:spAutoFit/>
              </a:bodyPr>
              <a:lstStyle/>
              <a:p>
                <a:r>
                  <a:rPr lang="en-US" dirty="0">
                    <a:solidFill>
                      <a:prstClr val="black"/>
                    </a:solidFill>
                  </a:rPr>
                  <a:t>Large FS</a:t>
                </a:r>
              </a:p>
            </p:txBody>
          </p:sp>
          <p:sp>
            <p:nvSpPr>
              <p:cNvPr id="26" name="TextBox 25"/>
              <p:cNvSpPr txBox="1"/>
              <p:nvPr/>
            </p:nvSpPr>
            <p:spPr>
              <a:xfrm>
                <a:off x="2066643" y="2973169"/>
                <a:ext cx="691215" cy="646331"/>
              </a:xfrm>
              <a:prstGeom prst="rect">
                <a:avLst/>
              </a:prstGeom>
              <a:noFill/>
            </p:spPr>
            <p:txBody>
              <a:bodyPr wrap="none" rtlCol="0">
                <a:spAutoFit/>
              </a:bodyPr>
              <a:lstStyle/>
              <a:p>
                <a:r>
                  <a:rPr lang="en-US" dirty="0">
                    <a:solidFill>
                      <a:prstClr val="black"/>
                    </a:solidFill>
                  </a:rPr>
                  <a:t>Small</a:t>
                </a:r>
              </a:p>
              <a:p>
                <a:r>
                  <a:rPr lang="en-US" dirty="0">
                    <a:solidFill>
                      <a:prstClr val="black"/>
                    </a:solidFill>
                  </a:rPr>
                  <a:t>FS</a:t>
                </a:r>
              </a:p>
            </p:txBody>
          </p:sp>
          <p:sp>
            <p:nvSpPr>
              <p:cNvPr id="27" name="TextBox 26"/>
              <p:cNvSpPr txBox="1"/>
              <p:nvPr/>
            </p:nvSpPr>
            <p:spPr>
              <a:xfrm>
                <a:off x="1984545" y="1421864"/>
                <a:ext cx="2219913" cy="369332"/>
              </a:xfrm>
              <a:prstGeom prst="rect">
                <a:avLst/>
              </a:prstGeom>
              <a:noFill/>
            </p:spPr>
            <p:txBody>
              <a:bodyPr wrap="square" rtlCol="0">
                <a:spAutoFit/>
              </a:bodyPr>
              <a:lstStyle/>
              <a:p>
                <a:r>
                  <a:rPr lang="en-US" dirty="0">
                    <a:solidFill>
                      <a:prstClr val="black"/>
                    </a:solidFill>
                  </a:rPr>
                  <a:t>Small FS</a:t>
                </a:r>
              </a:p>
            </p:txBody>
          </p:sp>
        </p:grpSp>
        <p:cxnSp>
          <p:nvCxnSpPr>
            <p:cNvPr id="29" name="Straight Connector 28"/>
            <p:cNvCxnSpPr/>
            <p:nvPr/>
          </p:nvCxnSpPr>
          <p:spPr>
            <a:xfrm flipV="1">
              <a:off x="3290159" y="1108672"/>
              <a:ext cx="1247613" cy="1085106"/>
            </a:xfrm>
            <a:prstGeom prst="line">
              <a:avLst/>
            </a:prstGeom>
            <a:ln w="76200"/>
            <a:effectLst>
              <a:glow rad="241300">
                <a:schemeClr val="accent1">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52039" y="1907532"/>
            <a:ext cx="4420803" cy="3423935"/>
            <a:chOff x="1352039" y="1907532"/>
            <a:chExt cx="4420803" cy="3423935"/>
          </a:xfrm>
        </p:grpSpPr>
        <p:sp>
          <p:nvSpPr>
            <p:cNvPr id="34" name="Arc 33"/>
            <p:cNvSpPr/>
            <p:nvPr/>
          </p:nvSpPr>
          <p:spPr>
            <a:xfrm>
              <a:off x="1352039" y="1907532"/>
              <a:ext cx="4362450" cy="3423935"/>
            </a:xfrm>
            <a:prstGeom prst="arc">
              <a:avLst>
                <a:gd name="adj1" fmla="val 17701925"/>
                <a:gd name="adj2" fmla="val 20286109"/>
              </a:avLst>
            </a:prstGeom>
            <a:noFill/>
            <a:ln w="130175">
              <a:solidFill>
                <a:srgbClr val="FF0000">
                  <a:alpha val="34000"/>
                </a:srgbClr>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 name="TextBox 27"/>
            <p:cNvSpPr txBox="1"/>
            <p:nvPr/>
          </p:nvSpPr>
          <p:spPr>
            <a:xfrm>
              <a:off x="5102466" y="1943100"/>
              <a:ext cx="670376" cy="492443"/>
            </a:xfrm>
            <a:prstGeom prst="rect">
              <a:avLst/>
            </a:prstGeom>
            <a:noFill/>
          </p:spPr>
          <p:txBody>
            <a:bodyPr wrap="none" rtlCol="0">
              <a:spAutoFit/>
            </a:bodyPr>
            <a:lstStyle/>
            <a:p>
              <a:r>
                <a:rPr lang="en-US" sz="2600" dirty="0" smtClean="0"/>
                <a:t>SC?</a:t>
              </a:r>
              <a:endParaRPr lang="en-US" sz="2600" dirty="0"/>
            </a:p>
          </p:txBody>
        </p:sp>
      </p:grpSp>
      <p:sp>
        <p:nvSpPr>
          <p:cNvPr id="3" name="TextBox 2"/>
          <p:cNvSpPr txBox="1"/>
          <p:nvPr/>
        </p:nvSpPr>
        <p:spPr>
          <a:xfrm>
            <a:off x="655257" y="4932620"/>
            <a:ext cx="10238637" cy="923330"/>
          </a:xfrm>
          <a:prstGeom prst="rect">
            <a:avLst/>
          </a:prstGeom>
          <a:noFill/>
        </p:spPr>
        <p:txBody>
          <a:bodyPr wrap="none" rtlCol="0">
            <a:spAutoFit/>
          </a:bodyPr>
          <a:lstStyle/>
          <a:p>
            <a:r>
              <a:rPr lang="en-US" dirty="0" smtClean="0"/>
              <a:t>Yb</a:t>
            </a:r>
            <a:r>
              <a:rPr lang="en-US" baseline="-25000" dirty="0" smtClean="0"/>
              <a:t>2</a:t>
            </a:r>
            <a:r>
              <a:rPr lang="en-US" dirty="0" smtClean="0"/>
              <a:t>Pt</a:t>
            </a:r>
            <a:r>
              <a:rPr lang="en-US" baseline="-25000" dirty="0" smtClean="0"/>
              <a:t>2</a:t>
            </a:r>
            <a:r>
              <a:rPr lang="en-US" dirty="0" smtClean="0"/>
              <a:t>Pb:  a one-dimensional, metallic,  spin liquid with localized moments    </a:t>
            </a:r>
            <a:r>
              <a:rPr lang="en-US" dirty="0" smtClean="0"/>
              <a:t>			 </a:t>
            </a:r>
            <a:r>
              <a:rPr lang="en-US" dirty="0" smtClean="0"/>
              <a:t>Small FS</a:t>
            </a:r>
          </a:p>
          <a:p>
            <a:endParaRPr lang="en-US" dirty="0"/>
          </a:p>
          <a:p>
            <a:r>
              <a:rPr lang="en-US" dirty="0" smtClean="0"/>
              <a:t>Ti</a:t>
            </a:r>
            <a:r>
              <a:rPr lang="en-US" baseline="-25000" dirty="0" smtClean="0"/>
              <a:t>4</a:t>
            </a:r>
            <a:r>
              <a:rPr lang="en-US" dirty="0" smtClean="0"/>
              <a:t>MnBi</a:t>
            </a:r>
            <a:r>
              <a:rPr lang="en-US" baseline="-25000" dirty="0" smtClean="0"/>
              <a:t>2</a:t>
            </a:r>
            <a:r>
              <a:rPr lang="en-US" dirty="0" smtClean="0"/>
              <a:t>:  a one-dimensional, metallic, (near) spin liquid with weak, itinerant moments	</a:t>
            </a:r>
            <a:r>
              <a:rPr lang="en-US" dirty="0" smtClean="0"/>
              <a:t>	Large </a:t>
            </a:r>
            <a:r>
              <a:rPr lang="en-US" dirty="0" smtClean="0"/>
              <a:t>FS</a:t>
            </a:r>
            <a:endParaRPr lang="en-US" dirty="0"/>
          </a:p>
        </p:txBody>
      </p:sp>
      <p:sp>
        <p:nvSpPr>
          <p:cNvPr id="10" name="Oval 9"/>
          <p:cNvSpPr/>
          <p:nvPr/>
        </p:nvSpPr>
        <p:spPr>
          <a:xfrm>
            <a:off x="3561705" y="1232021"/>
            <a:ext cx="289274" cy="335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91123" y="4932620"/>
            <a:ext cx="289274" cy="335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4669" y="5433073"/>
            <a:ext cx="289274" cy="33589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166145" y="2670071"/>
            <a:ext cx="289274" cy="33589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751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39762"/>
          </a:xfrm>
          <a:noFill/>
        </p:spPr>
        <p:txBody>
          <a:bodyPr>
            <a:normAutofit/>
          </a:bodyPr>
          <a:lstStyle/>
          <a:p>
            <a:r>
              <a:rPr lang="en-US" sz="3200" b="1" dirty="0">
                <a:latin typeface="+mn-lt"/>
              </a:rPr>
              <a:t>Electronic </a:t>
            </a:r>
            <a:r>
              <a:rPr lang="en-US" sz="3200" b="1" dirty="0" smtClean="0">
                <a:latin typeface="+mn-lt"/>
              </a:rPr>
              <a:t>Interactions: Ordering of Charge and Spin</a:t>
            </a:r>
            <a:endParaRPr lang="en-US" sz="3200" b="1" dirty="0">
              <a:latin typeface="+mn-lt"/>
            </a:endParaRPr>
          </a:p>
        </p:txBody>
      </p:sp>
      <p:pic>
        <p:nvPicPr>
          <p:cNvPr id="88066" name="Picture 2" descr="http://physics.aps.org/files/image_uploads/2308/medium_e1.png"/>
          <p:cNvPicPr>
            <a:picLocks noChangeAspect="1" noChangeArrowheads="1"/>
          </p:cNvPicPr>
          <p:nvPr/>
        </p:nvPicPr>
        <p:blipFill>
          <a:blip r:embed="rId2" cstate="print"/>
          <a:srcRect/>
          <a:stretch>
            <a:fillRect/>
          </a:stretch>
        </p:blipFill>
        <p:spPr bwMode="auto">
          <a:xfrm>
            <a:off x="2209800" y="1524000"/>
            <a:ext cx="2683568" cy="3017520"/>
          </a:xfrm>
          <a:prstGeom prst="rect">
            <a:avLst/>
          </a:prstGeom>
          <a:noFill/>
        </p:spPr>
      </p:pic>
      <p:sp>
        <p:nvSpPr>
          <p:cNvPr id="5" name="TextBox 4"/>
          <p:cNvSpPr txBox="1"/>
          <p:nvPr/>
        </p:nvSpPr>
        <p:spPr>
          <a:xfrm>
            <a:off x="2362200" y="838201"/>
            <a:ext cx="2589876" cy="646331"/>
          </a:xfrm>
          <a:prstGeom prst="rect">
            <a:avLst/>
          </a:prstGeom>
          <a:noFill/>
        </p:spPr>
        <p:txBody>
          <a:bodyPr wrap="none" rtlCol="0">
            <a:spAutoFit/>
          </a:bodyPr>
          <a:lstStyle/>
          <a:p>
            <a:r>
              <a:rPr lang="en-US" dirty="0"/>
              <a:t>Coulomb interactions in </a:t>
            </a:r>
          </a:p>
          <a:p>
            <a:r>
              <a:rPr lang="en-US" dirty="0"/>
              <a:t>(low density) electron gas</a:t>
            </a:r>
          </a:p>
        </p:txBody>
      </p:sp>
      <p:pic>
        <p:nvPicPr>
          <p:cNvPr id="88070" name="Picture 6"/>
          <p:cNvPicPr>
            <a:picLocks noChangeAspect="1" noChangeArrowheads="1"/>
          </p:cNvPicPr>
          <p:nvPr/>
        </p:nvPicPr>
        <p:blipFill>
          <a:blip r:embed="rId3" cstate="print"/>
          <a:srcRect/>
          <a:stretch>
            <a:fillRect/>
          </a:stretch>
        </p:blipFill>
        <p:spPr bwMode="auto">
          <a:xfrm>
            <a:off x="5715001" y="1371600"/>
            <a:ext cx="4048125" cy="3467100"/>
          </a:xfrm>
          <a:prstGeom prst="rect">
            <a:avLst/>
          </a:prstGeom>
          <a:noFill/>
          <a:ln w="9525">
            <a:noFill/>
            <a:miter lim="800000"/>
            <a:headEnd/>
            <a:tailEnd/>
          </a:ln>
        </p:spPr>
      </p:pic>
      <p:sp>
        <p:nvSpPr>
          <p:cNvPr id="11" name="TextBox 10"/>
          <p:cNvSpPr txBox="1"/>
          <p:nvPr/>
        </p:nvSpPr>
        <p:spPr>
          <a:xfrm>
            <a:off x="8153400" y="1066800"/>
            <a:ext cx="1479892" cy="369332"/>
          </a:xfrm>
          <a:prstGeom prst="rect">
            <a:avLst/>
          </a:prstGeom>
          <a:noFill/>
        </p:spPr>
        <p:txBody>
          <a:bodyPr wrap="none" rtlCol="0">
            <a:spAutoFit/>
          </a:bodyPr>
          <a:lstStyle/>
          <a:p>
            <a:r>
              <a:rPr lang="en-US" dirty="0" err="1"/>
              <a:t>Candido</a:t>
            </a:r>
            <a:r>
              <a:rPr lang="en-US" dirty="0"/>
              <a:t> 2004</a:t>
            </a:r>
          </a:p>
        </p:txBody>
      </p:sp>
      <p:sp>
        <p:nvSpPr>
          <p:cNvPr id="14" name="TextBox 13"/>
          <p:cNvSpPr txBox="1"/>
          <p:nvPr/>
        </p:nvSpPr>
        <p:spPr>
          <a:xfrm>
            <a:off x="6781801" y="5029200"/>
            <a:ext cx="2705869" cy="369332"/>
          </a:xfrm>
          <a:prstGeom prst="rect">
            <a:avLst/>
          </a:prstGeom>
          <a:noFill/>
        </p:spPr>
        <p:txBody>
          <a:bodyPr wrap="none" rtlCol="0">
            <a:spAutoFit/>
          </a:bodyPr>
          <a:lstStyle/>
          <a:p>
            <a:r>
              <a:rPr lang="en-US" dirty="0"/>
              <a:t>Increasing electron density</a:t>
            </a:r>
          </a:p>
        </p:txBody>
      </p:sp>
      <p:cxnSp>
        <p:nvCxnSpPr>
          <p:cNvPr id="16" name="Straight Arrow Connector 15"/>
          <p:cNvCxnSpPr/>
          <p:nvPr/>
        </p:nvCxnSpPr>
        <p:spPr>
          <a:xfrm>
            <a:off x="7086600" y="4876800"/>
            <a:ext cx="2057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3405" y="5480527"/>
            <a:ext cx="11968593"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Localization of electron charge:  </a:t>
            </a:r>
            <a:r>
              <a:rPr lang="en-US" sz="2000" dirty="0"/>
              <a:t>Wigner </a:t>
            </a:r>
            <a:r>
              <a:rPr lang="en-US" sz="2000" dirty="0" smtClean="0"/>
              <a:t>lattice         </a:t>
            </a:r>
          </a:p>
          <a:p>
            <a:r>
              <a:rPr lang="en-US" sz="2000" dirty="0"/>
              <a:t>	</a:t>
            </a:r>
            <a:r>
              <a:rPr lang="en-US" sz="2000" dirty="0" smtClean="0"/>
              <a:t>Minimize </a:t>
            </a:r>
            <a:r>
              <a:rPr lang="en-US" sz="2000" dirty="0"/>
              <a:t>potential energy by maximizing distance between electrons.</a:t>
            </a:r>
          </a:p>
          <a:p>
            <a:endParaRPr lang="en-US" sz="2000" dirty="0"/>
          </a:p>
          <a:p>
            <a:pPr marL="342900" indent="-342900">
              <a:buFont typeface="Arial" panose="020B0604020202020204" pitchFamily="34" charset="0"/>
              <a:buChar char="•"/>
            </a:pPr>
            <a:r>
              <a:rPr lang="en-US" sz="2000" dirty="0"/>
              <a:t>Spatial ordering of electron spin:  </a:t>
            </a:r>
            <a:r>
              <a:rPr lang="en-US" sz="2000" dirty="0" smtClean="0"/>
              <a:t>ferromagnetic </a:t>
            </a:r>
            <a:r>
              <a:rPr lang="en-US" sz="2000" dirty="0"/>
              <a:t>order (polarized fluid)</a:t>
            </a:r>
          </a:p>
        </p:txBody>
      </p:sp>
      <p:sp>
        <p:nvSpPr>
          <p:cNvPr id="22" name="TextBox 21"/>
          <p:cNvSpPr txBox="1"/>
          <p:nvPr/>
        </p:nvSpPr>
        <p:spPr>
          <a:xfrm>
            <a:off x="3581401" y="4724400"/>
            <a:ext cx="1405065" cy="369332"/>
          </a:xfrm>
          <a:prstGeom prst="rect">
            <a:avLst/>
          </a:prstGeom>
          <a:noFill/>
        </p:spPr>
        <p:txBody>
          <a:bodyPr wrap="none" rtlCol="0">
            <a:spAutoFit/>
          </a:bodyPr>
          <a:lstStyle/>
          <a:p>
            <a:r>
              <a:rPr lang="en-US" dirty="0" err="1"/>
              <a:t>Peeters</a:t>
            </a:r>
            <a:r>
              <a:rPr lang="en-US" dirty="0"/>
              <a:t> 2009</a:t>
            </a:r>
          </a:p>
        </p:txBody>
      </p:sp>
    </p:spTree>
    <p:extLst>
      <p:ext uri="{BB962C8B-B14F-4D97-AF65-F5344CB8AC3E}">
        <p14:creationId xmlns:p14="http://schemas.microsoft.com/office/powerpoint/2010/main" val="964182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2273108" y="970833"/>
            <a:ext cx="6153441" cy="3860778"/>
            <a:chOff x="1676400" y="1295400"/>
            <a:chExt cx="5900545" cy="3474720"/>
          </a:xfrm>
        </p:grpSpPr>
        <p:pic>
          <p:nvPicPr>
            <p:cNvPr id="84994" name="Picture 2" descr="http://www.bpc.edu/mathscience/chemistry/images/periodic_table_of_elements.jpg"/>
            <p:cNvPicPr>
              <a:picLocks noChangeAspect="1" noChangeArrowheads="1"/>
            </p:cNvPicPr>
            <p:nvPr/>
          </p:nvPicPr>
          <p:blipFill>
            <a:blip r:embed="rId2" cstate="print"/>
            <a:srcRect/>
            <a:stretch>
              <a:fillRect/>
            </a:stretch>
          </p:blipFill>
          <p:spPr bwMode="auto">
            <a:xfrm>
              <a:off x="1676400" y="1295400"/>
              <a:ext cx="5900545" cy="3474720"/>
            </a:xfrm>
            <a:prstGeom prst="rect">
              <a:avLst/>
            </a:prstGeom>
            <a:noFill/>
          </p:spPr>
        </p:pic>
        <p:sp>
          <p:nvSpPr>
            <p:cNvPr id="13" name="Rectangle 12"/>
            <p:cNvSpPr>
              <a:spLocks noChangeAspect="1"/>
            </p:cNvSpPr>
            <p:nvPr/>
          </p:nvSpPr>
          <p:spPr>
            <a:xfrm>
              <a:off x="3886200" y="2438400"/>
              <a:ext cx="268612" cy="320954"/>
            </a:xfrm>
            <a:prstGeom prst="rect">
              <a:avLst/>
            </a:prstGeom>
            <a:solidFill>
              <a:srgbClr val="EB272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4191000" y="2438400"/>
              <a:ext cx="268612" cy="320954"/>
            </a:xfrm>
            <a:prstGeom prst="rect">
              <a:avLst/>
            </a:prstGeom>
            <a:solidFill>
              <a:srgbClr val="EB272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495800" y="2438400"/>
              <a:ext cx="268612" cy="320954"/>
            </a:xfrm>
            <a:prstGeom prst="rect">
              <a:avLst/>
            </a:prstGeom>
            <a:solidFill>
              <a:srgbClr val="7030A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ChangeAspect="1"/>
            </p:cNvSpPr>
            <p:nvPr/>
          </p:nvSpPr>
          <p:spPr>
            <a:xfrm>
              <a:off x="4800600" y="2438400"/>
              <a:ext cx="268612" cy="320954"/>
            </a:xfrm>
            <a:prstGeom prst="rect">
              <a:avLst/>
            </a:prstGeom>
            <a:solidFill>
              <a:srgbClr val="7030A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ChangeAspect="1"/>
            </p:cNvSpPr>
            <p:nvPr/>
          </p:nvSpPr>
          <p:spPr>
            <a:xfrm>
              <a:off x="3276600" y="24384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ChangeAspect="1"/>
            </p:cNvSpPr>
            <p:nvPr/>
          </p:nvSpPr>
          <p:spPr>
            <a:xfrm>
              <a:off x="2971800" y="24384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ChangeAspect="1"/>
            </p:cNvSpPr>
            <p:nvPr/>
          </p:nvSpPr>
          <p:spPr>
            <a:xfrm>
              <a:off x="2667000" y="24384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2667000" y="2743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ChangeAspect="1"/>
            </p:cNvSpPr>
            <p:nvPr/>
          </p:nvSpPr>
          <p:spPr>
            <a:xfrm>
              <a:off x="2971800" y="2743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3276600" y="2743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ChangeAspect="1"/>
            </p:cNvSpPr>
            <p:nvPr/>
          </p:nvSpPr>
          <p:spPr>
            <a:xfrm>
              <a:off x="3581400" y="2743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3886200" y="2743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4191000" y="2743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4495800" y="2743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a:spLocks noChangeAspect="1"/>
            </p:cNvSpPr>
            <p:nvPr/>
          </p:nvSpPr>
          <p:spPr>
            <a:xfrm>
              <a:off x="4495800" y="3124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a:spLocks noChangeAspect="1"/>
            </p:cNvSpPr>
            <p:nvPr/>
          </p:nvSpPr>
          <p:spPr>
            <a:xfrm>
              <a:off x="4191000" y="3124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a:spLocks noChangeAspect="1"/>
            </p:cNvSpPr>
            <p:nvPr/>
          </p:nvSpPr>
          <p:spPr>
            <a:xfrm>
              <a:off x="3886200" y="3124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a:spLocks noChangeAspect="1"/>
            </p:cNvSpPr>
            <p:nvPr/>
          </p:nvSpPr>
          <p:spPr>
            <a:xfrm>
              <a:off x="3276600" y="3124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a:spLocks noChangeAspect="1"/>
            </p:cNvSpPr>
            <p:nvPr/>
          </p:nvSpPr>
          <p:spPr>
            <a:xfrm>
              <a:off x="2971800" y="3124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noChangeAspect="1"/>
            </p:cNvSpPr>
            <p:nvPr/>
          </p:nvSpPr>
          <p:spPr>
            <a:xfrm>
              <a:off x="2667000" y="41148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a:spLocks noChangeAspect="1"/>
            </p:cNvSpPr>
            <p:nvPr/>
          </p:nvSpPr>
          <p:spPr>
            <a:xfrm>
              <a:off x="2971800" y="4114800"/>
              <a:ext cx="268612" cy="320954"/>
            </a:xfrm>
            <a:prstGeom prst="rect">
              <a:avLst/>
            </a:prstGeom>
            <a:solidFill>
              <a:srgbClr val="EB272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a:spLocks noChangeAspect="1"/>
            </p:cNvSpPr>
            <p:nvPr/>
          </p:nvSpPr>
          <p:spPr>
            <a:xfrm>
              <a:off x="32766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a:spLocks noChangeAspect="1"/>
            </p:cNvSpPr>
            <p:nvPr/>
          </p:nvSpPr>
          <p:spPr>
            <a:xfrm>
              <a:off x="35814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a:spLocks noChangeAspect="1"/>
            </p:cNvSpPr>
            <p:nvPr/>
          </p:nvSpPr>
          <p:spPr>
            <a:xfrm>
              <a:off x="38862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a:spLocks noChangeAspect="1"/>
            </p:cNvSpPr>
            <p:nvPr/>
          </p:nvSpPr>
          <p:spPr>
            <a:xfrm>
              <a:off x="41910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a:spLocks noChangeAspect="1"/>
            </p:cNvSpPr>
            <p:nvPr/>
          </p:nvSpPr>
          <p:spPr>
            <a:xfrm>
              <a:off x="44958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a:spLocks noChangeAspect="1"/>
            </p:cNvSpPr>
            <p:nvPr/>
          </p:nvSpPr>
          <p:spPr>
            <a:xfrm>
              <a:off x="48006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a:spLocks noChangeAspect="1"/>
            </p:cNvSpPr>
            <p:nvPr/>
          </p:nvSpPr>
          <p:spPr>
            <a:xfrm>
              <a:off x="51054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a:spLocks noChangeAspect="1"/>
            </p:cNvSpPr>
            <p:nvPr/>
          </p:nvSpPr>
          <p:spPr>
            <a:xfrm>
              <a:off x="54102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noChangeAspect="1"/>
            </p:cNvSpPr>
            <p:nvPr/>
          </p:nvSpPr>
          <p:spPr>
            <a:xfrm>
              <a:off x="57150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a:spLocks noChangeAspect="1"/>
            </p:cNvSpPr>
            <p:nvPr/>
          </p:nvSpPr>
          <p:spPr>
            <a:xfrm>
              <a:off x="60198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noChangeAspect="1"/>
            </p:cNvSpPr>
            <p:nvPr/>
          </p:nvSpPr>
          <p:spPr>
            <a:xfrm>
              <a:off x="6324600" y="41148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a:spLocks noChangeAspect="1"/>
            </p:cNvSpPr>
            <p:nvPr/>
          </p:nvSpPr>
          <p:spPr>
            <a:xfrm>
              <a:off x="2590801" y="1524000"/>
              <a:ext cx="152400" cy="182097"/>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2743200" y="1447800"/>
              <a:ext cx="2803716" cy="738664"/>
            </a:xfrm>
            <a:prstGeom prst="rect">
              <a:avLst/>
            </a:prstGeom>
            <a:noFill/>
          </p:spPr>
          <p:txBody>
            <a:bodyPr wrap="none" rtlCol="0">
              <a:spAutoFit/>
            </a:bodyPr>
            <a:lstStyle/>
            <a:p>
              <a:r>
                <a:rPr lang="en-US" sz="1400" dirty="0"/>
                <a:t>Magnetic, localized</a:t>
              </a:r>
            </a:p>
            <a:p>
              <a:r>
                <a:rPr lang="en-US" sz="1400" dirty="0"/>
                <a:t>Nonmagnetic, superconducting</a:t>
              </a:r>
            </a:p>
            <a:p>
              <a:r>
                <a:rPr lang="en-US" sz="1400" dirty="0"/>
                <a:t>Transitional: depends on compound</a:t>
              </a:r>
            </a:p>
          </p:txBody>
        </p:sp>
        <p:sp>
          <p:nvSpPr>
            <p:cNvPr id="78" name="Rectangle 77"/>
            <p:cNvSpPr>
              <a:spLocks noChangeAspect="1"/>
            </p:cNvSpPr>
            <p:nvPr/>
          </p:nvSpPr>
          <p:spPr>
            <a:xfrm>
              <a:off x="2590800" y="1752600"/>
              <a:ext cx="152400" cy="182097"/>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noChangeAspect="1"/>
            </p:cNvSpPr>
            <p:nvPr/>
          </p:nvSpPr>
          <p:spPr>
            <a:xfrm>
              <a:off x="2590800" y="1981200"/>
              <a:ext cx="143256" cy="171171"/>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ChangeAspect="1"/>
            </p:cNvSpPr>
            <p:nvPr/>
          </p:nvSpPr>
          <p:spPr>
            <a:xfrm>
              <a:off x="3581400" y="2438400"/>
              <a:ext cx="268612" cy="320954"/>
            </a:xfrm>
            <a:prstGeom prst="rect">
              <a:avLst/>
            </a:prstGeom>
            <a:solidFill>
              <a:srgbClr val="EB272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a:spLocks noChangeAspect="1"/>
            </p:cNvSpPr>
            <p:nvPr/>
          </p:nvSpPr>
          <p:spPr>
            <a:xfrm>
              <a:off x="2667000" y="4419600"/>
              <a:ext cx="268612" cy="320954"/>
            </a:xfrm>
            <a:prstGeom prst="rect">
              <a:avLst/>
            </a:prstGeom>
            <a:solidFill>
              <a:srgbClr val="00B0F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noChangeAspect="1"/>
            </p:cNvSpPr>
            <p:nvPr/>
          </p:nvSpPr>
          <p:spPr>
            <a:xfrm>
              <a:off x="2971800" y="4419600"/>
              <a:ext cx="268612" cy="320954"/>
            </a:xfrm>
            <a:prstGeom prst="rect">
              <a:avLst/>
            </a:prstGeom>
            <a:solidFill>
              <a:srgbClr val="00B0F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a:spLocks noChangeAspect="1"/>
            </p:cNvSpPr>
            <p:nvPr/>
          </p:nvSpPr>
          <p:spPr>
            <a:xfrm>
              <a:off x="3276600" y="4419600"/>
              <a:ext cx="268612" cy="320954"/>
            </a:xfrm>
            <a:prstGeom prst="rect">
              <a:avLst/>
            </a:prstGeom>
            <a:solidFill>
              <a:srgbClr val="00B0F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a:spLocks noChangeAspect="1"/>
            </p:cNvSpPr>
            <p:nvPr/>
          </p:nvSpPr>
          <p:spPr>
            <a:xfrm>
              <a:off x="3581400" y="4419600"/>
              <a:ext cx="268612" cy="320954"/>
            </a:xfrm>
            <a:prstGeom prst="rect">
              <a:avLst/>
            </a:prstGeom>
            <a:solidFill>
              <a:srgbClr val="EB272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a:spLocks noChangeAspect="1"/>
            </p:cNvSpPr>
            <p:nvPr/>
          </p:nvSpPr>
          <p:spPr>
            <a:xfrm>
              <a:off x="3886200" y="4419600"/>
              <a:ext cx="268612" cy="320954"/>
            </a:xfrm>
            <a:prstGeom prst="rect">
              <a:avLst/>
            </a:prstGeom>
            <a:solidFill>
              <a:srgbClr val="EB272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a:spLocks noChangeAspect="1"/>
            </p:cNvSpPr>
            <p:nvPr/>
          </p:nvSpPr>
          <p:spPr>
            <a:xfrm>
              <a:off x="4191000" y="4419600"/>
              <a:ext cx="268612" cy="320954"/>
            </a:xfrm>
            <a:prstGeom prst="rect">
              <a:avLst/>
            </a:prstGeom>
            <a:solidFill>
              <a:srgbClr val="EB272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a:spLocks noChangeAspect="1"/>
            </p:cNvSpPr>
            <p:nvPr/>
          </p:nvSpPr>
          <p:spPr>
            <a:xfrm>
              <a:off x="4495800" y="44196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a:spLocks noChangeAspect="1"/>
            </p:cNvSpPr>
            <p:nvPr/>
          </p:nvSpPr>
          <p:spPr>
            <a:xfrm>
              <a:off x="4800600" y="44196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a:spLocks noChangeAspect="1"/>
            </p:cNvSpPr>
            <p:nvPr/>
          </p:nvSpPr>
          <p:spPr>
            <a:xfrm>
              <a:off x="5105400" y="44196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a:spLocks noChangeAspect="1"/>
            </p:cNvSpPr>
            <p:nvPr/>
          </p:nvSpPr>
          <p:spPr>
            <a:xfrm>
              <a:off x="5410200" y="44196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a:spLocks noChangeAspect="1"/>
            </p:cNvSpPr>
            <p:nvPr/>
          </p:nvSpPr>
          <p:spPr>
            <a:xfrm>
              <a:off x="5715000" y="44196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a:spLocks noChangeAspect="1"/>
            </p:cNvSpPr>
            <p:nvPr/>
          </p:nvSpPr>
          <p:spPr>
            <a:xfrm>
              <a:off x="6019800" y="44196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a:spLocks noChangeAspect="1"/>
            </p:cNvSpPr>
            <p:nvPr/>
          </p:nvSpPr>
          <p:spPr>
            <a:xfrm>
              <a:off x="6324600" y="44196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a:spLocks noChangeAspect="1"/>
            </p:cNvSpPr>
            <p:nvPr/>
          </p:nvSpPr>
          <p:spPr>
            <a:xfrm>
              <a:off x="6629400" y="4419600"/>
              <a:ext cx="268612" cy="320954"/>
            </a:xfrm>
            <a:prstGeom prst="rect">
              <a:avLst/>
            </a:prstGeom>
            <a:solidFill>
              <a:srgbClr val="7030A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a:spLocks noChangeAspect="1"/>
            </p:cNvSpPr>
            <p:nvPr/>
          </p:nvSpPr>
          <p:spPr>
            <a:xfrm>
              <a:off x="2667000" y="3429000"/>
              <a:ext cx="268612" cy="320954"/>
            </a:xfrm>
            <a:prstGeom prst="rect">
              <a:avLst/>
            </a:prstGeom>
            <a:solidFill>
              <a:srgbClr val="00B0F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a:spLocks noChangeAspect="1"/>
            </p:cNvSpPr>
            <p:nvPr/>
          </p:nvSpPr>
          <p:spPr>
            <a:xfrm>
              <a:off x="2667000" y="3124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a:spLocks noChangeAspect="1"/>
            </p:cNvSpPr>
            <p:nvPr/>
          </p:nvSpPr>
          <p:spPr>
            <a:xfrm>
              <a:off x="3581400" y="3124200"/>
              <a:ext cx="268612" cy="320954"/>
            </a:xfrm>
            <a:prstGeom prst="rect">
              <a:avLst/>
            </a:prstGeom>
            <a:solidFill>
              <a:srgbClr val="00B0F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a:spLocks noChangeAspect="1"/>
            </p:cNvSpPr>
            <p:nvPr/>
          </p:nvSpPr>
          <p:spPr>
            <a:xfrm>
              <a:off x="4800600" y="2743200"/>
              <a:ext cx="268612" cy="320954"/>
            </a:xfrm>
            <a:prstGeom prst="rect">
              <a:avLst/>
            </a:prstGeom>
            <a:solidFill>
              <a:srgbClr val="EB272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a:spLocks noChangeAspect="1"/>
            </p:cNvSpPr>
            <p:nvPr/>
          </p:nvSpPr>
          <p:spPr>
            <a:xfrm>
              <a:off x="4800600" y="3048000"/>
              <a:ext cx="268612" cy="320954"/>
            </a:xfrm>
            <a:prstGeom prst="rect">
              <a:avLst/>
            </a:prstGeom>
            <a:solidFill>
              <a:srgbClr val="00B0F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extBox 103"/>
          <p:cNvSpPr txBox="1"/>
          <p:nvPr/>
        </p:nvSpPr>
        <p:spPr>
          <a:xfrm>
            <a:off x="59267" y="1"/>
            <a:ext cx="12132733" cy="584775"/>
          </a:xfrm>
          <a:prstGeom prst="rect">
            <a:avLst/>
          </a:prstGeom>
          <a:noFill/>
        </p:spPr>
        <p:txBody>
          <a:bodyPr wrap="square" rtlCol="0">
            <a:spAutoFit/>
          </a:bodyPr>
          <a:lstStyle/>
          <a:p>
            <a:r>
              <a:rPr lang="en-US" sz="3200" b="1" dirty="0" smtClean="0"/>
              <a:t>Origin </a:t>
            </a:r>
            <a:r>
              <a:rPr lang="en-US" sz="3200" b="1" dirty="0" smtClean="0"/>
              <a:t>of Interactions: Partially </a:t>
            </a:r>
            <a:r>
              <a:rPr lang="en-US" sz="3200" b="1" dirty="0"/>
              <a:t>filled d- and f- shells in Elements </a:t>
            </a:r>
          </a:p>
        </p:txBody>
      </p:sp>
      <p:sp>
        <p:nvSpPr>
          <p:cNvPr id="105" name="TextBox 104"/>
          <p:cNvSpPr txBox="1"/>
          <p:nvPr/>
        </p:nvSpPr>
        <p:spPr>
          <a:xfrm>
            <a:off x="7855194" y="3633858"/>
            <a:ext cx="1813573" cy="307777"/>
          </a:xfrm>
          <a:prstGeom prst="rect">
            <a:avLst/>
          </a:prstGeom>
          <a:noFill/>
        </p:spPr>
        <p:txBody>
          <a:bodyPr wrap="none" rtlCol="0">
            <a:spAutoFit/>
          </a:bodyPr>
          <a:lstStyle/>
          <a:p>
            <a:r>
              <a:rPr lang="en-US" sz="1400" dirty="0"/>
              <a:t>(after J. L. Smith 1985)</a:t>
            </a:r>
          </a:p>
        </p:txBody>
      </p:sp>
      <p:sp>
        <p:nvSpPr>
          <p:cNvPr id="106" name="TextBox 105"/>
          <p:cNvSpPr txBox="1"/>
          <p:nvPr/>
        </p:nvSpPr>
        <p:spPr>
          <a:xfrm>
            <a:off x="298208" y="4831611"/>
            <a:ext cx="8897244" cy="1754326"/>
          </a:xfrm>
          <a:prstGeom prst="rect">
            <a:avLst/>
          </a:prstGeom>
          <a:noFill/>
        </p:spPr>
        <p:txBody>
          <a:bodyPr wrap="non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neutral atoms in the gas phase have partially filled shells, </a:t>
            </a:r>
            <a:r>
              <a:rPr lang="en-US" dirty="0" smtClean="0"/>
              <a:t>hence magnetic </a:t>
            </a:r>
            <a:r>
              <a:rPr lang="en-US" dirty="0"/>
              <a:t>moments.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Initially, strong hybridization of d- and f- orbitals into bands:  </a:t>
            </a:r>
            <a:r>
              <a:rPr lang="en-US" dirty="0" smtClean="0"/>
              <a:t>nonmagnetic </a:t>
            </a:r>
            <a:r>
              <a:rPr lang="en-US" dirty="0"/>
              <a:t>metals.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 and f- electron wave functions shrink as shell fills:   electronic localization, magnetism</a:t>
            </a:r>
            <a:r>
              <a:rPr lang="en-US" dirty="0" smtClean="0"/>
              <a:t>.</a:t>
            </a:r>
            <a:endParaRPr lang="en-US" dirty="0"/>
          </a:p>
        </p:txBody>
      </p:sp>
    </p:spTree>
    <p:extLst>
      <p:ext uri="{BB962C8B-B14F-4D97-AF65-F5344CB8AC3E}">
        <p14:creationId xmlns:p14="http://schemas.microsoft.com/office/powerpoint/2010/main" val="1813285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7887371" y="732436"/>
            <a:ext cx="809261" cy="300082"/>
          </a:xfrm>
          <a:prstGeom prst="rect">
            <a:avLst/>
          </a:prstGeom>
          <a:noFill/>
          <a:ln w="9525">
            <a:noFill/>
            <a:miter lim="800000"/>
            <a:headEnd/>
            <a:tailEnd/>
          </a:ln>
          <a:effectLst/>
        </p:spPr>
        <p:txBody>
          <a:bodyPr wrap="none">
            <a:spAutoFit/>
          </a:bodyPr>
          <a:lstStyle/>
          <a:p>
            <a:r>
              <a:rPr lang="en-US" sz="1350" b="1" dirty="0" err="1"/>
              <a:t>Cuprates</a:t>
            </a:r>
            <a:endParaRPr lang="en-US" sz="1350" b="1" dirty="0"/>
          </a:p>
        </p:txBody>
      </p:sp>
      <p:grpSp>
        <p:nvGrpSpPr>
          <p:cNvPr id="4" name="Group 3"/>
          <p:cNvGrpSpPr/>
          <p:nvPr/>
        </p:nvGrpSpPr>
        <p:grpSpPr>
          <a:xfrm>
            <a:off x="793019" y="712852"/>
            <a:ext cx="3351182" cy="2847643"/>
            <a:chOff x="1802130" y="1126443"/>
            <a:chExt cx="2344341" cy="2337065"/>
          </a:xfrm>
        </p:grpSpPr>
        <p:sp>
          <p:nvSpPr>
            <p:cNvPr id="33795" name="Text Box 3"/>
            <p:cNvSpPr txBox="1">
              <a:spLocks noChangeArrowheads="1"/>
            </p:cNvSpPr>
            <p:nvPr/>
          </p:nvSpPr>
          <p:spPr bwMode="auto">
            <a:xfrm>
              <a:off x="2197404" y="1126443"/>
              <a:ext cx="1772035" cy="266547"/>
            </a:xfrm>
            <a:prstGeom prst="rect">
              <a:avLst/>
            </a:prstGeom>
            <a:noFill/>
            <a:ln w="9525">
              <a:noFill/>
              <a:miter lim="800000"/>
              <a:headEnd/>
              <a:tailEnd/>
            </a:ln>
            <a:effectLst/>
          </p:spPr>
          <p:txBody>
            <a:bodyPr wrap="none">
              <a:spAutoFit/>
            </a:bodyPr>
            <a:lstStyle/>
            <a:p>
              <a:r>
                <a:rPr lang="en-US" sz="1350" b="1" dirty="0"/>
                <a:t>Heavy Electron </a:t>
              </a:r>
              <a:r>
                <a:rPr lang="en-US" sz="1350" b="1" dirty="0" err="1"/>
                <a:t>Intermetallics</a:t>
              </a:r>
              <a:endParaRPr lang="en-US" sz="1350" b="1" dirty="0"/>
            </a:p>
          </p:txBody>
        </p:sp>
        <p:grpSp>
          <p:nvGrpSpPr>
            <p:cNvPr id="2" name="Group 22"/>
            <p:cNvGrpSpPr>
              <a:grpSpLocks/>
            </p:cNvGrpSpPr>
            <p:nvPr/>
          </p:nvGrpSpPr>
          <p:grpSpPr bwMode="auto">
            <a:xfrm>
              <a:off x="1802130" y="1564461"/>
              <a:ext cx="2344341" cy="1899047"/>
              <a:chOff x="432" y="768"/>
              <a:chExt cx="1969" cy="2287"/>
            </a:xfrm>
          </p:grpSpPr>
          <p:pic>
            <p:nvPicPr>
              <p:cNvPr id="33794" name="Picture 2"/>
              <p:cNvPicPr>
                <a:picLocks noChangeAspect="1" noChangeArrowheads="1"/>
              </p:cNvPicPr>
              <p:nvPr/>
            </p:nvPicPr>
            <p:blipFill>
              <a:blip r:embed="rId2" cstate="print"/>
              <a:srcRect/>
              <a:stretch>
                <a:fillRect/>
              </a:stretch>
            </p:blipFill>
            <p:spPr bwMode="auto">
              <a:xfrm>
                <a:off x="432" y="768"/>
                <a:ext cx="1969" cy="2287"/>
              </a:xfrm>
              <a:prstGeom prst="rect">
                <a:avLst/>
              </a:prstGeom>
              <a:noFill/>
              <a:ln w="9525">
                <a:noFill/>
                <a:miter lim="800000"/>
                <a:headEnd/>
                <a:tailEnd/>
              </a:ln>
              <a:effectLst/>
            </p:spPr>
          </p:pic>
          <p:sp>
            <p:nvSpPr>
              <p:cNvPr id="33798" name="Rectangle 6"/>
              <p:cNvSpPr>
                <a:spLocks noChangeArrowheads="1"/>
              </p:cNvSpPr>
              <p:nvPr/>
            </p:nvSpPr>
            <p:spPr bwMode="auto">
              <a:xfrm>
                <a:off x="1296" y="912"/>
                <a:ext cx="912" cy="1056"/>
              </a:xfrm>
              <a:prstGeom prst="rect">
                <a:avLst/>
              </a:prstGeom>
              <a:solidFill>
                <a:schemeClr val="bg1"/>
              </a:solidFill>
              <a:ln w="9525">
                <a:noFill/>
                <a:miter lim="800000"/>
                <a:headEnd/>
                <a:tailEnd/>
              </a:ln>
              <a:effectLst/>
            </p:spPr>
            <p:txBody>
              <a:bodyPr wrap="none" anchor="ctr"/>
              <a:lstStyle/>
              <a:p>
                <a:endParaRPr lang="en-US" sz="1350"/>
              </a:p>
            </p:txBody>
          </p:sp>
          <p:sp>
            <p:nvSpPr>
              <p:cNvPr id="33799" name="Rectangle 7"/>
              <p:cNvSpPr>
                <a:spLocks noChangeArrowheads="1"/>
              </p:cNvSpPr>
              <p:nvPr/>
            </p:nvSpPr>
            <p:spPr bwMode="auto">
              <a:xfrm>
                <a:off x="1152" y="1008"/>
                <a:ext cx="240" cy="528"/>
              </a:xfrm>
              <a:prstGeom prst="rect">
                <a:avLst/>
              </a:prstGeom>
              <a:solidFill>
                <a:schemeClr val="bg1"/>
              </a:solidFill>
              <a:ln w="9525">
                <a:noFill/>
                <a:miter lim="800000"/>
                <a:headEnd/>
                <a:tailEnd/>
              </a:ln>
              <a:effectLst/>
            </p:spPr>
            <p:txBody>
              <a:bodyPr wrap="none" anchor="ctr"/>
              <a:lstStyle/>
              <a:p>
                <a:endParaRPr lang="en-US" sz="1350"/>
              </a:p>
            </p:txBody>
          </p:sp>
          <p:sp>
            <p:nvSpPr>
              <p:cNvPr id="33800" name="Rectangle 8"/>
              <p:cNvSpPr>
                <a:spLocks noChangeArrowheads="1"/>
              </p:cNvSpPr>
              <p:nvPr/>
            </p:nvSpPr>
            <p:spPr bwMode="auto">
              <a:xfrm>
                <a:off x="720" y="2112"/>
                <a:ext cx="528" cy="336"/>
              </a:xfrm>
              <a:prstGeom prst="rect">
                <a:avLst/>
              </a:prstGeom>
              <a:solidFill>
                <a:schemeClr val="bg1"/>
              </a:solidFill>
              <a:ln w="9525">
                <a:noFill/>
                <a:miter lim="800000"/>
                <a:headEnd/>
                <a:tailEnd/>
              </a:ln>
              <a:effectLst/>
            </p:spPr>
            <p:txBody>
              <a:bodyPr wrap="none" anchor="ctr"/>
              <a:lstStyle/>
              <a:p>
                <a:endParaRPr lang="en-US" sz="1350"/>
              </a:p>
            </p:txBody>
          </p:sp>
          <p:sp>
            <p:nvSpPr>
              <p:cNvPr id="33801" name="Rectangle 9"/>
              <p:cNvSpPr>
                <a:spLocks noChangeArrowheads="1"/>
              </p:cNvSpPr>
              <p:nvPr/>
            </p:nvSpPr>
            <p:spPr bwMode="auto">
              <a:xfrm>
                <a:off x="1488" y="2256"/>
                <a:ext cx="624" cy="192"/>
              </a:xfrm>
              <a:prstGeom prst="rect">
                <a:avLst/>
              </a:prstGeom>
              <a:solidFill>
                <a:schemeClr val="bg1"/>
              </a:solidFill>
              <a:ln w="9525">
                <a:solidFill>
                  <a:schemeClr val="bg1"/>
                </a:solidFill>
                <a:miter lim="800000"/>
                <a:headEnd/>
                <a:tailEnd/>
              </a:ln>
              <a:effectLst/>
            </p:spPr>
            <p:txBody>
              <a:bodyPr wrap="none" anchor="ctr"/>
              <a:lstStyle/>
              <a:p>
                <a:endParaRPr lang="en-US" sz="1350"/>
              </a:p>
            </p:txBody>
          </p:sp>
          <p:sp>
            <p:nvSpPr>
              <p:cNvPr id="33802" name="Rectangle 10"/>
              <p:cNvSpPr>
                <a:spLocks noChangeArrowheads="1"/>
              </p:cNvSpPr>
              <p:nvPr/>
            </p:nvSpPr>
            <p:spPr bwMode="auto">
              <a:xfrm>
                <a:off x="1824" y="2640"/>
                <a:ext cx="144" cy="96"/>
              </a:xfrm>
              <a:prstGeom prst="rect">
                <a:avLst/>
              </a:prstGeom>
              <a:solidFill>
                <a:schemeClr val="bg1"/>
              </a:solidFill>
              <a:ln w="9525">
                <a:solidFill>
                  <a:schemeClr val="bg1"/>
                </a:solidFill>
                <a:miter lim="800000"/>
                <a:headEnd/>
                <a:tailEnd/>
              </a:ln>
              <a:effectLst/>
            </p:spPr>
            <p:txBody>
              <a:bodyPr wrap="none" anchor="ctr"/>
              <a:lstStyle/>
              <a:p>
                <a:endParaRPr lang="en-US" sz="1350"/>
              </a:p>
            </p:txBody>
          </p:sp>
          <p:sp>
            <p:nvSpPr>
              <p:cNvPr id="33803" name="Rectangle 11"/>
              <p:cNvSpPr>
                <a:spLocks noChangeArrowheads="1"/>
              </p:cNvSpPr>
              <p:nvPr/>
            </p:nvSpPr>
            <p:spPr bwMode="auto">
              <a:xfrm>
                <a:off x="816" y="1584"/>
                <a:ext cx="144" cy="192"/>
              </a:xfrm>
              <a:prstGeom prst="rect">
                <a:avLst/>
              </a:prstGeom>
              <a:solidFill>
                <a:schemeClr val="bg1"/>
              </a:solidFill>
              <a:ln w="9525">
                <a:solidFill>
                  <a:schemeClr val="bg1"/>
                </a:solidFill>
                <a:miter lim="800000"/>
                <a:headEnd/>
                <a:tailEnd/>
              </a:ln>
              <a:effectLst/>
            </p:spPr>
            <p:txBody>
              <a:bodyPr wrap="none" anchor="ctr"/>
              <a:lstStyle/>
              <a:p>
                <a:endParaRPr lang="en-US" sz="1350"/>
              </a:p>
            </p:txBody>
          </p:sp>
          <p:sp>
            <p:nvSpPr>
              <p:cNvPr id="33804" name="Text Box 12"/>
              <p:cNvSpPr txBox="1">
                <a:spLocks noChangeArrowheads="1"/>
              </p:cNvSpPr>
              <p:nvPr/>
            </p:nvSpPr>
            <p:spPr bwMode="auto">
              <a:xfrm>
                <a:off x="768" y="1968"/>
                <a:ext cx="306" cy="361"/>
              </a:xfrm>
              <a:prstGeom prst="rect">
                <a:avLst/>
              </a:prstGeom>
              <a:noFill/>
              <a:ln w="9525">
                <a:noFill/>
                <a:miter lim="800000"/>
                <a:headEnd/>
                <a:tailEnd/>
              </a:ln>
              <a:effectLst/>
            </p:spPr>
            <p:txBody>
              <a:bodyPr wrap="none">
                <a:spAutoFit/>
              </a:bodyPr>
              <a:lstStyle/>
              <a:p>
                <a:r>
                  <a:rPr lang="en-US" sz="1350"/>
                  <a:t>AF</a:t>
                </a:r>
              </a:p>
            </p:txBody>
          </p:sp>
          <p:sp>
            <p:nvSpPr>
              <p:cNvPr id="33805" name="Text Box 13"/>
              <p:cNvSpPr txBox="1">
                <a:spLocks noChangeArrowheads="1"/>
              </p:cNvSpPr>
              <p:nvPr/>
            </p:nvSpPr>
            <p:spPr bwMode="auto">
              <a:xfrm>
                <a:off x="1776" y="2304"/>
                <a:ext cx="301" cy="361"/>
              </a:xfrm>
              <a:prstGeom prst="rect">
                <a:avLst/>
              </a:prstGeom>
              <a:noFill/>
              <a:ln w="9525">
                <a:noFill/>
                <a:miter lim="800000"/>
                <a:headEnd/>
                <a:tailEnd/>
              </a:ln>
              <a:effectLst/>
            </p:spPr>
            <p:txBody>
              <a:bodyPr wrap="none">
                <a:spAutoFit/>
              </a:bodyPr>
              <a:lstStyle/>
              <a:p>
                <a:r>
                  <a:rPr lang="en-US" sz="1350"/>
                  <a:t>SC</a:t>
                </a:r>
              </a:p>
            </p:txBody>
          </p:sp>
          <p:sp>
            <p:nvSpPr>
              <p:cNvPr id="33806" name="Text Box 14"/>
              <p:cNvSpPr txBox="1">
                <a:spLocks noChangeArrowheads="1"/>
              </p:cNvSpPr>
              <p:nvPr/>
            </p:nvSpPr>
            <p:spPr bwMode="auto">
              <a:xfrm>
                <a:off x="1440" y="864"/>
                <a:ext cx="654" cy="361"/>
              </a:xfrm>
              <a:prstGeom prst="rect">
                <a:avLst/>
              </a:prstGeom>
              <a:noFill/>
              <a:ln w="9525">
                <a:noFill/>
                <a:miter lim="800000"/>
                <a:headEnd/>
                <a:tailEnd/>
              </a:ln>
              <a:effectLst/>
            </p:spPr>
            <p:txBody>
              <a:bodyPr wrap="none">
                <a:spAutoFit/>
              </a:bodyPr>
              <a:lstStyle/>
              <a:p>
                <a:r>
                  <a:rPr lang="en-US" sz="1350"/>
                  <a:t>CePd</a:t>
                </a:r>
                <a:r>
                  <a:rPr lang="en-US" sz="1350" baseline="-25000"/>
                  <a:t>2</a:t>
                </a:r>
                <a:r>
                  <a:rPr lang="en-US" sz="1350"/>
                  <a:t>Si</a:t>
                </a:r>
                <a:r>
                  <a:rPr lang="en-US" sz="1350" baseline="-25000"/>
                  <a:t>2</a:t>
                </a:r>
              </a:p>
            </p:txBody>
          </p:sp>
        </p:grpSp>
        <p:sp>
          <p:nvSpPr>
            <p:cNvPr id="33818" name="Text Box 26"/>
            <p:cNvSpPr txBox="1">
              <a:spLocks noChangeArrowheads="1"/>
            </p:cNvSpPr>
            <p:nvPr/>
          </p:nvSpPr>
          <p:spPr bwMode="auto">
            <a:xfrm>
              <a:off x="2981573" y="1972345"/>
              <a:ext cx="902811" cy="253916"/>
            </a:xfrm>
            <a:prstGeom prst="rect">
              <a:avLst/>
            </a:prstGeom>
            <a:noFill/>
            <a:ln w="9525">
              <a:noFill/>
              <a:miter lim="800000"/>
              <a:headEnd/>
              <a:tailEnd/>
            </a:ln>
            <a:effectLst/>
          </p:spPr>
          <p:txBody>
            <a:bodyPr wrap="none">
              <a:spAutoFit/>
            </a:bodyPr>
            <a:lstStyle/>
            <a:p>
              <a:r>
                <a:rPr lang="en-US" sz="1050" dirty="0" err="1"/>
                <a:t>Mathur</a:t>
              </a:r>
              <a:r>
                <a:rPr lang="en-US" sz="1050" dirty="0"/>
                <a:t> 1998</a:t>
              </a:r>
            </a:p>
          </p:txBody>
        </p:sp>
      </p:grpSp>
      <p:grpSp>
        <p:nvGrpSpPr>
          <p:cNvPr id="5" name="Group 4"/>
          <p:cNvGrpSpPr/>
          <p:nvPr/>
        </p:nvGrpSpPr>
        <p:grpSpPr>
          <a:xfrm>
            <a:off x="469337" y="3866171"/>
            <a:ext cx="3674863" cy="2882587"/>
            <a:chOff x="2386012" y="3757643"/>
            <a:chExt cx="2281238" cy="2368088"/>
          </a:xfrm>
        </p:grpSpPr>
        <p:pic>
          <p:nvPicPr>
            <p:cNvPr id="33822" name="Picture 30"/>
            <p:cNvPicPr>
              <a:picLocks noChangeAspect="1" noChangeArrowheads="1"/>
            </p:cNvPicPr>
            <p:nvPr/>
          </p:nvPicPr>
          <p:blipFill>
            <a:blip r:embed="rId3" cstate="print"/>
            <a:srcRect/>
            <a:stretch>
              <a:fillRect/>
            </a:stretch>
          </p:blipFill>
          <p:spPr bwMode="auto">
            <a:xfrm>
              <a:off x="2386012" y="4055234"/>
              <a:ext cx="2281238" cy="2070497"/>
            </a:xfrm>
            <a:prstGeom prst="rect">
              <a:avLst/>
            </a:prstGeom>
            <a:noFill/>
            <a:ln w="9525">
              <a:noFill/>
              <a:miter lim="800000"/>
              <a:headEnd/>
              <a:tailEnd/>
            </a:ln>
            <a:effectLst/>
          </p:spPr>
        </p:pic>
        <p:sp>
          <p:nvSpPr>
            <p:cNvPr id="33823" name="Text Box 31"/>
            <p:cNvSpPr txBox="1">
              <a:spLocks noChangeArrowheads="1"/>
            </p:cNvSpPr>
            <p:nvPr/>
          </p:nvSpPr>
          <p:spPr bwMode="auto">
            <a:xfrm>
              <a:off x="3123567" y="3757643"/>
              <a:ext cx="1200723" cy="270656"/>
            </a:xfrm>
            <a:prstGeom prst="rect">
              <a:avLst/>
            </a:prstGeom>
            <a:noFill/>
            <a:ln w="9525">
              <a:noFill/>
              <a:miter lim="800000"/>
              <a:headEnd/>
              <a:tailEnd/>
            </a:ln>
            <a:effectLst/>
          </p:spPr>
          <p:txBody>
            <a:bodyPr wrap="none">
              <a:spAutoFit/>
            </a:bodyPr>
            <a:lstStyle/>
            <a:p>
              <a:r>
                <a:rPr lang="en-US" sz="1350" b="1" dirty="0"/>
                <a:t>Organic Conductors</a:t>
              </a:r>
            </a:p>
          </p:txBody>
        </p:sp>
      </p:grpSp>
      <p:sp>
        <p:nvSpPr>
          <p:cNvPr id="33824" name="Text Box 32"/>
          <p:cNvSpPr txBox="1">
            <a:spLocks noChangeArrowheads="1"/>
          </p:cNvSpPr>
          <p:nvPr/>
        </p:nvSpPr>
        <p:spPr bwMode="auto">
          <a:xfrm>
            <a:off x="2650194" y="4609638"/>
            <a:ext cx="1023938" cy="253916"/>
          </a:xfrm>
          <a:prstGeom prst="rect">
            <a:avLst/>
          </a:prstGeom>
          <a:solidFill>
            <a:schemeClr val="bg1"/>
          </a:solidFill>
          <a:ln w="9525">
            <a:noFill/>
            <a:miter lim="800000"/>
            <a:headEnd/>
            <a:tailEnd/>
          </a:ln>
          <a:effectLst/>
        </p:spPr>
        <p:txBody>
          <a:bodyPr>
            <a:spAutoFit/>
          </a:bodyPr>
          <a:lstStyle/>
          <a:p>
            <a:r>
              <a:rPr lang="en-US" sz="1050" dirty="0"/>
              <a:t>(</a:t>
            </a:r>
            <a:r>
              <a:rPr lang="en-US" sz="1050" dirty="0" err="1"/>
              <a:t>Jaccard</a:t>
            </a:r>
            <a:r>
              <a:rPr lang="en-US" sz="1050" dirty="0"/>
              <a:t> 2001)</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371" y="4443596"/>
            <a:ext cx="5752740" cy="2198825"/>
          </a:xfrm>
          <a:prstGeom prst="rect">
            <a:avLst/>
          </a:prstGeom>
        </p:spPr>
      </p:pic>
      <p:sp>
        <p:nvSpPr>
          <p:cNvPr id="28" name="Text Box 4"/>
          <p:cNvSpPr txBox="1">
            <a:spLocks noChangeArrowheads="1"/>
          </p:cNvSpPr>
          <p:nvPr/>
        </p:nvSpPr>
        <p:spPr bwMode="auto">
          <a:xfrm>
            <a:off x="7708604" y="4142953"/>
            <a:ext cx="1166794" cy="300082"/>
          </a:xfrm>
          <a:prstGeom prst="rect">
            <a:avLst/>
          </a:prstGeom>
          <a:noFill/>
          <a:ln w="9525">
            <a:noFill/>
            <a:miter lim="800000"/>
            <a:headEnd/>
            <a:tailEnd/>
          </a:ln>
          <a:effectLst/>
        </p:spPr>
        <p:txBody>
          <a:bodyPr wrap="none">
            <a:spAutoFit/>
          </a:bodyPr>
          <a:lstStyle/>
          <a:p>
            <a:r>
              <a:rPr lang="en-US" sz="1350" b="1" dirty="0"/>
              <a:t>Iron </a:t>
            </a:r>
            <a:r>
              <a:rPr lang="en-US" sz="1350" b="1" dirty="0" err="1"/>
              <a:t>pnictides</a:t>
            </a:r>
            <a:endParaRPr lang="en-US" sz="1350" b="1" dirty="0"/>
          </a:p>
        </p:txBody>
      </p:sp>
      <p:sp>
        <p:nvSpPr>
          <p:cNvPr id="6" name="TextBox 5"/>
          <p:cNvSpPr txBox="1"/>
          <p:nvPr/>
        </p:nvSpPr>
        <p:spPr>
          <a:xfrm>
            <a:off x="27227" y="14104"/>
            <a:ext cx="12191999" cy="584775"/>
          </a:xfrm>
          <a:prstGeom prst="rect">
            <a:avLst/>
          </a:prstGeom>
          <a:noFill/>
        </p:spPr>
        <p:txBody>
          <a:bodyPr wrap="square" rtlCol="0">
            <a:spAutoFit/>
          </a:bodyPr>
          <a:lstStyle/>
          <a:p>
            <a:pPr algn="ctr"/>
            <a:r>
              <a:rPr lang="en-US" sz="3200" b="1" dirty="0" smtClean="0"/>
              <a:t>Magnetic Order vs Superconductivity in Correlated Electron Systems</a:t>
            </a:r>
            <a:endParaRPr lang="en-US" sz="3200" b="1" dirty="0"/>
          </a:p>
        </p:txBody>
      </p:sp>
      <p:pic>
        <p:nvPicPr>
          <p:cNvPr id="7" name="Picture 6"/>
          <p:cNvPicPr>
            <a:picLocks noChangeAspect="1"/>
          </p:cNvPicPr>
          <p:nvPr/>
        </p:nvPicPr>
        <p:blipFill>
          <a:blip r:embed="rId5"/>
          <a:stretch>
            <a:fillRect/>
          </a:stretch>
        </p:blipFill>
        <p:spPr>
          <a:xfrm>
            <a:off x="5939781" y="1163106"/>
            <a:ext cx="4047604" cy="2886570"/>
          </a:xfrm>
          <a:prstGeom prst="rect">
            <a:avLst/>
          </a:prstGeom>
        </p:spPr>
      </p:pic>
    </p:spTree>
    <p:extLst>
      <p:ext uri="{BB962C8B-B14F-4D97-AF65-F5344CB8AC3E}">
        <p14:creationId xmlns:p14="http://schemas.microsoft.com/office/powerpoint/2010/main" val="967837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 y="5242208"/>
            <a:ext cx="11253216" cy="1323439"/>
          </a:xfrm>
          <a:prstGeom prst="rect">
            <a:avLst/>
          </a:prstGeom>
          <a:solidFill>
            <a:schemeClr val="accent1">
              <a:lumMod val="20000"/>
              <a:lumOff val="80000"/>
            </a:schemeClr>
          </a:solidFill>
        </p:spPr>
        <p:txBody>
          <a:bodyPr wrap="square">
            <a:spAutoFit/>
          </a:bodyPr>
          <a:lstStyle/>
          <a:p>
            <a:r>
              <a:rPr lang="en-US" sz="2000" b="1" i="0" u="none" strike="noStrike" baseline="0" dirty="0" smtClean="0">
                <a:latin typeface="Times New Roman" panose="02020603050405020304" pitchFamily="18" charset="0"/>
              </a:rPr>
              <a:t>…..one can also think about a phase transition</a:t>
            </a:r>
            <a:r>
              <a:rPr lang="en-US" sz="2000" b="1" i="0" u="none" strike="noStrike" dirty="0" smtClean="0">
                <a:latin typeface="Times New Roman" panose="02020603050405020304" pitchFamily="18" charset="0"/>
              </a:rPr>
              <a:t> </a:t>
            </a:r>
            <a:r>
              <a:rPr lang="en-US" sz="2000" b="1" i="0" u="none" strike="noStrike" baseline="0" dirty="0" smtClean="0">
                <a:latin typeface="Times New Roman" panose="02020603050405020304" pitchFamily="18" charset="0"/>
              </a:rPr>
              <a:t>in a zero-temperature system which</a:t>
            </a:r>
            <a:r>
              <a:rPr lang="en-US" sz="2000" b="1" i="0" u="none" strike="noStrike" dirty="0" smtClean="0">
                <a:latin typeface="Times New Roman" panose="02020603050405020304" pitchFamily="18" charset="0"/>
              </a:rPr>
              <a:t> </a:t>
            </a:r>
            <a:r>
              <a:rPr lang="en-US" sz="2000" b="1" i="0" u="none" strike="noStrike" baseline="0" dirty="0" smtClean="0">
                <a:latin typeface="Times New Roman" panose="02020603050405020304" pitchFamily="18" charset="0"/>
              </a:rPr>
              <a:t>occurs when,</a:t>
            </a:r>
            <a:r>
              <a:rPr lang="en-US" sz="2000" b="1" i="0" u="none" strike="noStrike" dirty="0" smtClean="0">
                <a:latin typeface="Times New Roman" panose="02020603050405020304" pitchFamily="18" charset="0"/>
              </a:rPr>
              <a:t> </a:t>
            </a:r>
            <a:r>
              <a:rPr lang="en-US" sz="2000" b="1" i="0" u="none" strike="noStrike" baseline="0" dirty="0" smtClean="0">
                <a:latin typeface="Times New Roman" panose="02020603050405020304" pitchFamily="18" charset="0"/>
              </a:rPr>
              <a:t>say, a coupling constant reaches a certain threshold.</a:t>
            </a:r>
            <a:r>
              <a:rPr lang="en-US" sz="2000" b="1" i="0" u="none" strike="noStrike" dirty="0" smtClean="0">
                <a:latin typeface="Times New Roman" panose="02020603050405020304" pitchFamily="18" charset="0"/>
              </a:rPr>
              <a:t> </a:t>
            </a:r>
            <a:r>
              <a:rPr lang="en-US" sz="2000" b="1" i="0" u="none" strike="noStrike" baseline="0" dirty="0" smtClean="0">
                <a:latin typeface="Times New Roman" panose="02020603050405020304" pitchFamily="18" charset="0"/>
              </a:rPr>
              <a:t>In this case, none of the fluctuation modes</a:t>
            </a:r>
            <a:r>
              <a:rPr lang="en-US" sz="2000" b="1" i="0" u="none" strike="noStrike" dirty="0" smtClean="0">
                <a:latin typeface="Times New Roman" panose="02020603050405020304" pitchFamily="18" charset="0"/>
              </a:rPr>
              <a:t> </a:t>
            </a:r>
            <a:r>
              <a:rPr lang="en-US" sz="2000" b="1" i="0" u="none" strike="noStrike" baseline="0" dirty="0" smtClean="0">
                <a:latin typeface="Times New Roman" panose="02020603050405020304" pitchFamily="18" charset="0"/>
              </a:rPr>
              <a:t>have thermal energies, and their statistics will</a:t>
            </a:r>
            <a:r>
              <a:rPr lang="en-US" sz="2000" b="1" i="0" u="none" strike="noStrike" dirty="0" smtClean="0">
                <a:latin typeface="Times New Roman" panose="02020603050405020304" pitchFamily="18" charset="0"/>
              </a:rPr>
              <a:t> </a:t>
            </a:r>
            <a:r>
              <a:rPr lang="en-US" sz="2000" b="1" i="0" u="none" strike="noStrike" baseline="0" dirty="0" smtClean="0">
                <a:latin typeface="Times New Roman" panose="02020603050405020304" pitchFamily="18" charset="0"/>
              </a:rPr>
              <a:t>be highly </a:t>
            </a:r>
            <a:r>
              <a:rPr lang="en-US" sz="2000" b="1" i="0" u="none" strike="noStrike" baseline="0" dirty="0" err="1" smtClean="0">
                <a:latin typeface="Times New Roman" panose="02020603050405020304" pitchFamily="18" charset="0"/>
              </a:rPr>
              <a:t>nonclassical</a:t>
            </a:r>
            <a:r>
              <a:rPr lang="en-US" sz="2000" b="1" i="0" u="none" strike="noStrike" baseline="0" dirty="0" smtClean="0">
                <a:latin typeface="Times New Roman" panose="02020603050405020304" pitchFamily="18" charset="0"/>
              </a:rPr>
              <a:t>.</a:t>
            </a:r>
            <a:r>
              <a:rPr lang="en-US" sz="2000" b="1" i="0" u="none" strike="noStrike" dirty="0" smtClean="0">
                <a:latin typeface="Times New Roman" panose="02020603050405020304" pitchFamily="18" charset="0"/>
              </a:rPr>
              <a:t>             </a:t>
            </a:r>
          </a:p>
          <a:p>
            <a:r>
              <a:rPr lang="en-US" sz="2000" b="1" dirty="0">
                <a:latin typeface="Times New Roman" panose="02020603050405020304" pitchFamily="18" charset="0"/>
              </a:rPr>
              <a:t>	</a:t>
            </a:r>
            <a:r>
              <a:rPr lang="en-US" sz="2000" b="1" dirty="0" smtClean="0">
                <a:latin typeface="Times New Roman" panose="02020603050405020304" pitchFamily="18" charset="0"/>
              </a:rPr>
              <a:t>	</a:t>
            </a:r>
            <a:r>
              <a:rPr lang="en-US" sz="2000" b="1" i="0" u="none" strike="noStrike" dirty="0" smtClean="0">
                <a:latin typeface="Times New Roman" panose="02020603050405020304" pitchFamily="18" charset="0"/>
              </a:rPr>
              <a:t>------- John Hertz 1976</a:t>
            </a:r>
            <a:endParaRPr lang="en-US" sz="2000" b="1" dirty="0"/>
          </a:p>
        </p:txBody>
      </p:sp>
      <p:sp>
        <p:nvSpPr>
          <p:cNvPr id="6" name="Text Box 15"/>
          <p:cNvSpPr txBox="1">
            <a:spLocks noChangeArrowheads="1"/>
          </p:cNvSpPr>
          <p:nvPr/>
        </p:nvSpPr>
        <p:spPr bwMode="auto">
          <a:xfrm>
            <a:off x="0" y="68728"/>
            <a:ext cx="12120880" cy="584775"/>
          </a:xfrm>
          <a:prstGeom prst="rect">
            <a:avLst/>
          </a:prstGeom>
          <a:noFill/>
          <a:ln w="9525">
            <a:noFill/>
            <a:miter lim="800000"/>
            <a:headEnd/>
            <a:tailEnd/>
          </a:ln>
          <a:effectLst/>
        </p:spPr>
        <p:txBody>
          <a:bodyPr wrap="square">
            <a:spAutoFit/>
          </a:bodyPr>
          <a:lstStyle/>
          <a:p>
            <a:r>
              <a:rPr lang="en-US" sz="3200" b="1" dirty="0" smtClean="0"/>
              <a:t>Quantum Critical </a:t>
            </a:r>
            <a:r>
              <a:rPr lang="en-US" sz="3200" b="1" dirty="0" smtClean="0"/>
              <a:t>Points (QCPs)  </a:t>
            </a:r>
            <a:r>
              <a:rPr lang="en-US" sz="3200" b="1" dirty="0" smtClean="0"/>
              <a:t>Separate Different </a:t>
            </a:r>
            <a:r>
              <a:rPr lang="en-US" sz="3200" b="1" dirty="0" smtClean="0"/>
              <a:t>Phases </a:t>
            </a:r>
            <a:r>
              <a:rPr lang="en-US" sz="3200" b="1" dirty="0" smtClean="0"/>
              <a:t>at T=0</a:t>
            </a:r>
            <a:endParaRPr lang="en-US" sz="3200" b="1" dirty="0"/>
          </a:p>
        </p:txBody>
      </p:sp>
      <p:grpSp>
        <p:nvGrpSpPr>
          <p:cNvPr id="17" name="Group 16"/>
          <p:cNvGrpSpPr/>
          <p:nvPr/>
        </p:nvGrpSpPr>
        <p:grpSpPr>
          <a:xfrm>
            <a:off x="2862321" y="1203020"/>
            <a:ext cx="5931801" cy="3705584"/>
            <a:chOff x="2862321" y="1203020"/>
            <a:chExt cx="5931801" cy="3705584"/>
          </a:xfrm>
        </p:grpSpPr>
        <p:pic>
          <p:nvPicPr>
            <p:cNvPr id="13" name="Picture 12"/>
            <p:cNvPicPr>
              <a:picLocks noChangeAspect="1" noChangeArrowheads="1"/>
            </p:cNvPicPr>
            <p:nvPr/>
          </p:nvPicPr>
          <p:blipFill>
            <a:blip r:embed="rId2" cstate="print"/>
            <a:srcRect/>
            <a:stretch>
              <a:fillRect/>
            </a:stretch>
          </p:blipFill>
          <p:spPr bwMode="auto">
            <a:xfrm>
              <a:off x="3545990" y="2198344"/>
              <a:ext cx="4564463" cy="2710260"/>
            </a:xfrm>
            <a:prstGeom prst="rect">
              <a:avLst/>
            </a:prstGeom>
            <a:noFill/>
            <a:ln w="9525">
              <a:noFill/>
              <a:miter lim="800000"/>
              <a:headEnd/>
              <a:tailEnd/>
            </a:ln>
            <a:effectLst/>
          </p:spPr>
        </p:pic>
        <p:pic>
          <p:nvPicPr>
            <p:cNvPr id="14" name="Picture 2" descr="http://nobelprize.org/nobel_prizes/physics/laureates/1982/wilson.jpg"/>
            <p:cNvPicPr>
              <a:picLocks noChangeAspect="1" noChangeArrowheads="1"/>
            </p:cNvPicPr>
            <p:nvPr/>
          </p:nvPicPr>
          <p:blipFill>
            <a:blip r:embed="rId3" cstate="print"/>
            <a:srcRect/>
            <a:stretch>
              <a:fillRect/>
            </a:stretch>
          </p:blipFill>
          <p:spPr bwMode="auto">
            <a:xfrm>
              <a:off x="2862321" y="2643044"/>
              <a:ext cx="904877" cy="1126777"/>
            </a:xfrm>
            <a:prstGeom prst="rect">
              <a:avLst/>
            </a:prstGeom>
            <a:noFill/>
          </p:spPr>
        </p:pic>
        <p:pic>
          <p:nvPicPr>
            <p:cNvPr id="15" name="Picture 4" descr="http://www.nordita.org/people/_188x250/jhertz.png"/>
            <p:cNvPicPr>
              <a:picLocks noChangeAspect="1" noChangeArrowheads="1"/>
            </p:cNvPicPr>
            <p:nvPr/>
          </p:nvPicPr>
          <p:blipFill>
            <a:blip r:embed="rId4" cstate="print"/>
            <a:srcRect/>
            <a:stretch>
              <a:fillRect/>
            </a:stretch>
          </p:blipFill>
          <p:spPr bwMode="auto">
            <a:xfrm>
              <a:off x="4806338" y="1274410"/>
              <a:ext cx="909046" cy="1074249"/>
            </a:xfrm>
            <a:prstGeom prst="rect">
              <a:avLst/>
            </a:prstGeom>
            <a:noFill/>
          </p:spPr>
        </p:pic>
        <p:pic>
          <p:nvPicPr>
            <p:cNvPr id="16" name="Picture 8" descr="http://t2.gstatic.com/images?q=tbn:nNsOqV_qJ2jr8M:http://landau.nbwnr.com/landau.gif">
              <a:hlinkClick r:id="rId5"/>
            </p:cNvPr>
            <p:cNvPicPr>
              <a:picLocks noChangeAspect="1" noChangeArrowheads="1"/>
            </p:cNvPicPr>
            <p:nvPr/>
          </p:nvPicPr>
          <p:blipFill>
            <a:blip r:embed="rId6" cstate="print"/>
            <a:srcRect/>
            <a:stretch>
              <a:fillRect/>
            </a:stretch>
          </p:blipFill>
          <p:spPr bwMode="auto">
            <a:xfrm>
              <a:off x="7410557" y="2643044"/>
              <a:ext cx="851355" cy="1063284"/>
            </a:xfrm>
            <a:prstGeom prst="rect">
              <a:avLst/>
            </a:prstGeom>
            <a:noFill/>
          </p:spPr>
        </p:pic>
        <p:sp>
          <p:nvSpPr>
            <p:cNvPr id="10" name="TextBox 9"/>
            <p:cNvSpPr txBox="1"/>
            <p:nvPr/>
          </p:nvSpPr>
          <p:spPr>
            <a:xfrm>
              <a:off x="8076938" y="4397598"/>
              <a:ext cx="717184" cy="369332"/>
            </a:xfrm>
            <a:prstGeom prst="rect">
              <a:avLst/>
            </a:prstGeom>
            <a:noFill/>
          </p:spPr>
          <p:txBody>
            <a:bodyPr wrap="none" rtlCol="0">
              <a:spAutoFit/>
            </a:bodyPr>
            <a:lstStyle/>
            <a:p>
              <a:r>
                <a:rPr lang="en-US" dirty="0" smtClean="0"/>
                <a:t>P, B, x</a:t>
              </a:r>
              <a:endParaRPr lang="en-US" dirty="0"/>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1921" r="10338"/>
            <a:stretch/>
          </p:blipFill>
          <p:spPr>
            <a:xfrm>
              <a:off x="5673201" y="1255193"/>
              <a:ext cx="826478" cy="1079400"/>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12974" t="13649" r="40565" b="43056"/>
            <a:stretch/>
          </p:blipFill>
          <p:spPr>
            <a:xfrm>
              <a:off x="6548261" y="1203020"/>
              <a:ext cx="805979" cy="1131573"/>
            </a:xfrm>
            <a:prstGeom prst="rect">
              <a:avLst/>
            </a:prstGeom>
          </p:spPr>
        </p:pic>
      </p:grpSp>
    </p:spTree>
    <p:extLst>
      <p:ext uri="{BB962C8B-B14F-4D97-AF65-F5344CB8AC3E}">
        <p14:creationId xmlns:p14="http://schemas.microsoft.com/office/powerpoint/2010/main" val="367267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919" t="55819" r="4680" b="4633"/>
          <a:stretch/>
        </p:blipFill>
        <p:spPr>
          <a:xfrm>
            <a:off x="5615240" y="703221"/>
            <a:ext cx="5408678" cy="3186933"/>
          </a:xfrm>
          <a:prstGeom prst="rect">
            <a:avLst/>
          </a:prstGeom>
        </p:spPr>
      </p:pic>
      <p:sp>
        <p:nvSpPr>
          <p:cNvPr id="16" name="TextBox 15"/>
          <p:cNvSpPr txBox="1"/>
          <p:nvPr/>
        </p:nvSpPr>
        <p:spPr>
          <a:xfrm>
            <a:off x="9685945" y="2693777"/>
            <a:ext cx="1019766" cy="276999"/>
          </a:xfrm>
          <a:prstGeom prst="rect">
            <a:avLst/>
          </a:prstGeom>
          <a:noFill/>
        </p:spPr>
        <p:txBody>
          <a:bodyPr wrap="none" rtlCol="0">
            <a:spAutoFit/>
          </a:bodyPr>
          <a:lstStyle/>
          <a:p>
            <a:r>
              <a:rPr lang="en-US" sz="1200" dirty="0" err="1" smtClean="0"/>
              <a:t>Steglich</a:t>
            </a:r>
            <a:r>
              <a:rPr lang="en-US" sz="1200" dirty="0" smtClean="0"/>
              <a:t> 2002</a:t>
            </a:r>
            <a:endParaRPr lang="en-US" sz="1200" dirty="0"/>
          </a:p>
        </p:txBody>
      </p:sp>
      <p:sp>
        <p:nvSpPr>
          <p:cNvPr id="21" name="Rectangle 20"/>
          <p:cNvSpPr/>
          <p:nvPr/>
        </p:nvSpPr>
        <p:spPr>
          <a:xfrm>
            <a:off x="5842861" y="867905"/>
            <a:ext cx="1859797" cy="1115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80235" y="4560119"/>
            <a:ext cx="1085938" cy="276999"/>
          </a:xfrm>
          <a:prstGeom prst="rect">
            <a:avLst/>
          </a:prstGeom>
          <a:noFill/>
        </p:spPr>
        <p:txBody>
          <a:bodyPr wrap="none" rtlCol="0">
            <a:spAutoFit/>
          </a:bodyPr>
          <a:lstStyle/>
          <a:p>
            <a:r>
              <a:rPr lang="en-US" sz="1200" dirty="0"/>
              <a:t>(</a:t>
            </a:r>
            <a:r>
              <a:rPr lang="en-US" sz="1200" dirty="0" err="1"/>
              <a:t>Custers</a:t>
            </a:r>
            <a:r>
              <a:rPr lang="en-US" sz="1200" dirty="0"/>
              <a:t> 2003)</a:t>
            </a:r>
          </a:p>
        </p:txBody>
      </p:sp>
      <p:sp>
        <p:nvSpPr>
          <p:cNvPr id="28" name="Rectangle 27"/>
          <p:cNvSpPr/>
          <p:nvPr/>
        </p:nvSpPr>
        <p:spPr>
          <a:xfrm>
            <a:off x="5798897" y="1053067"/>
            <a:ext cx="904875" cy="791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9060973" y="3981925"/>
            <a:ext cx="2418766" cy="2719791"/>
          </a:xfrm>
          <a:prstGeom prst="rect">
            <a:avLst/>
          </a:prstGeom>
        </p:spPr>
      </p:pic>
      <p:graphicFrame>
        <p:nvGraphicFramePr>
          <p:cNvPr id="23" name="Object 4"/>
          <p:cNvGraphicFramePr>
            <a:graphicFrameLocks/>
          </p:cNvGraphicFramePr>
          <p:nvPr>
            <p:extLst>
              <p:ext uri="{D42A27DB-BD31-4B8C-83A1-F6EECF244321}">
                <p14:modId xmlns:p14="http://schemas.microsoft.com/office/powerpoint/2010/main" val="1908822757"/>
              </p:ext>
            </p:extLst>
          </p:nvPr>
        </p:nvGraphicFramePr>
        <p:xfrm>
          <a:off x="329022" y="896325"/>
          <a:ext cx="5137151" cy="5008522"/>
        </p:xfrm>
        <a:graphic>
          <a:graphicData uri="http://schemas.openxmlformats.org/presentationml/2006/ole">
            <mc:AlternateContent xmlns:mc="http://schemas.openxmlformats.org/markup-compatibility/2006">
              <mc:Choice xmlns:v="urn:schemas-microsoft-com:vml" Requires="v">
                <p:oleObj spid="_x0000_s2096" name="Acrobat Document" r:id="rId5" imgW="5829085" imgH="7543800" progId="AcroExch.Document.7">
                  <p:embed/>
                </p:oleObj>
              </mc:Choice>
              <mc:Fallback>
                <p:oleObj name="Acrobat Document" r:id="rId5" imgW="5829085" imgH="7543800" progId="AcroExch.Document.7">
                  <p:embed/>
                  <p:pic>
                    <p:nvPicPr>
                      <p:cNvPr id="23" name="Object 4"/>
                      <p:cNvPicPr>
                        <a:picLocks noChangeAspect="1" noChangeArrowheads="1"/>
                      </p:cNvPicPr>
                      <p:nvPr/>
                    </p:nvPicPr>
                    <p:blipFill>
                      <a:blip r:embed="rId6"/>
                      <a:srcRect l="9410" t="12123" r="50189" b="41217"/>
                      <a:stretch>
                        <a:fillRect/>
                      </a:stretch>
                    </p:blipFill>
                    <p:spPr bwMode="auto">
                      <a:xfrm>
                        <a:off x="329022" y="896325"/>
                        <a:ext cx="5137151" cy="5008522"/>
                      </a:xfrm>
                      <a:prstGeom prst="rect">
                        <a:avLst/>
                      </a:prstGeom>
                      <a:noFill/>
                      <a:extLst/>
                    </p:spPr>
                  </p:pic>
                </p:oleObj>
              </mc:Fallback>
            </mc:AlternateContent>
          </a:graphicData>
        </a:graphic>
      </p:graphicFrame>
      <p:sp>
        <p:nvSpPr>
          <p:cNvPr id="5" name="Rectangle 4"/>
          <p:cNvSpPr/>
          <p:nvPr/>
        </p:nvSpPr>
        <p:spPr>
          <a:xfrm>
            <a:off x="3435712" y="827296"/>
            <a:ext cx="2179528" cy="2675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6484" y="4152873"/>
            <a:ext cx="11142864" cy="2031325"/>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Unconventional metal near QC </a:t>
            </a:r>
            <a:r>
              <a:rPr lang="en-US" dirty="0" smtClean="0"/>
              <a:t>point </a:t>
            </a:r>
            <a:r>
              <a:rPr lang="en-US" dirty="0"/>
              <a:t>(</a:t>
            </a:r>
            <a:r>
              <a:rPr lang="en-US" dirty="0" smtClean="0"/>
              <a:t>B=B</a:t>
            </a:r>
            <a:r>
              <a:rPr lang="en-US" baseline="-25000" dirty="0" smtClean="0"/>
              <a:t>QCP</a:t>
            </a:r>
            <a:r>
              <a:rPr lang="en-US" dirty="0"/>
              <a:t>,  T&lt;10 </a:t>
            </a:r>
            <a:r>
              <a:rPr lang="en-US" dirty="0" smtClean="0"/>
              <a:t>K) </a:t>
            </a:r>
            <a:endParaRPr lang="en-US" dirty="0"/>
          </a:p>
          <a:p>
            <a:r>
              <a:rPr lang="en-US" dirty="0" smtClean="0"/>
              <a:t>	YbRh</a:t>
            </a:r>
            <a:r>
              <a:rPr lang="en-US" baseline="-25000" dirty="0" smtClean="0"/>
              <a:t>2</a:t>
            </a:r>
            <a:r>
              <a:rPr lang="en-US" dirty="0" smtClean="0"/>
              <a:t>Si</a:t>
            </a:r>
            <a:r>
              <a:rPr lang="en-US" baseline="-25000" dirty="0" smtClean="0"/>
              <a:t>2</a:t>
            </a:r>
            <a:r>
              <a:rPr lang="en-US" dirty="0" smtClean="0"/>
              <a:t>:  Non-Fermi </a:t>
            </a:r>
            <a:r>
              <a:rPr lang="en-US" dirty="0"/>
              <a:t>liquid metal   </a:t>
            </a:r>
            <a:r>
              <a:rPr lang="en-US" dirty="0" smtClean="0">
                <a:latin typeface="Symbol" pitchFamily="18" charset="2"/>
              </a:rPr>
              <a:t>r</a:t>
            </a:r>
            <a:r>
              <a:rPr lang="en-US" dirty="0" smtClean="0"/>
              <a:t>~</a:t>
            </a:r>
            <a:r>
              <a:rPr lang="en-US" dirty="0" smtClean="0">
                <a:latin typeface="Symbol" pitchFamily="18" charset="2"/>
              </a:rPr>
              <a:t>r</a:t>
            </a:r>
            <a:r>
              <a:rPr lang="en-US" baseline="-25000" dirty="0" smtClean="0"/>
              <a:t>0</a:t>
            </a:r>
            <a:r>
              <a:rPr lang="en-US" dirty="0" smtClean="0"/>
              <a:t>+aT</a:t>
            </a:r>
          </a:p>
          <a:p>
            <a:r>
              <a:rPr lang="en-US" dirty="0"/>
              <a:t>	</a:t>
            </a:r>
            <a:r>
              <a:rPr lang="en-US" dirty="0" smtClean="0"/>
              <a:t>Simple metal (Li):  Fermi </a:t>
            </a:r>
            <a:r>
              <a:rPr lang="en-US" dirty="0"/>
              <a:t>liquid  metal  </a:t>
            </a:r>
            <a:r>
              <a:rPr lang="en-US" dirty="0" smtClean="0"/>
              <a:t> </a:t>
            </a:r>
            <a:r>
              <a:rPr lang="en-US" dirty="0" smtClean="0">
                <a:latin typeface="Symbol" pitchFamily="18" charset="2"/>
              </a:rPr>
              <a:t>r</a:t>
            </a:r>
            <a:r>
              <a:rPr lang="en-US" dirty="0" smtClean="0"/>
              <a:t>~</a:t>
            </a:r>
            <a:r>
              <a:rPr lang="en-US" dirty="0" smtClean="0">
                <a:latin typeface="Symbol" pitchFamily="18" charset="2"/>
              </a:rPr>
              <a:t>r</a:t>
            </a:r>
            <a:r>
              <a:rPr lang="en-US" baseline="-25000" dirty="0" smtClean="0"/>
              <a:t>o</a:t>
            </a:r>
            <a:r>
              <a:rPr lang="en-US" dirty="0" smtClean="0"/>
              <a:t>+AT</a:t>
            </a:r>
            <a:r>
              <a:rPr lang="en-US" baseline="30000" dirty="0" smtClean="0"/>
              <a:t>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Near QCP:  unconventional metals are the disordered states from which </a:t>
            </a:r>
          </a:p>
          <a:p>
            <a:r>
              <a:rPr lang="en-US" dirty="0"/>
              <a:t> </a:t>
            </a:r>
            <a:r>
              <a:rPr lang="en-US" dirty="0" smtClean="0"/>
              <a:t>     new ordered states emerge. </a:t>
            </a:r>
          </a:p>
        </p:txBody>
      </p:sp>
      <p:grpSp>
        <p:nvGrpSpPr>
          <p:cNvPr id="6" name="Group 5"/>
          <p:cNvGrpSpPr/>
          <p:nvPr/>
        </p:nvGrpSpPr>
        <p:grpSpPr>
          <a:xfrm>
            <a:off x="1247133" y="463339"/>
            <a:ext cx="3554659" cy="3518588"/>
            <a:chOff x="2533203" y="753092"/>
            <a:chExt cx="3554659" cy="3518588"/>
          </a:xfrm>
        </p:grpSpPr>
        <p:graphicFrame>
          <p:nvGraphicFramePr>
            <p:cNvPr id="9" name="Object 8"/>
            <p:cNvGraphicFramePr>
              <a:graphicFrameLocks noChangeAspect="1"/>
            </p:cNvGraphicFramePr>
            <p:nvPr>
              <p:extLst/>
            </p:nvPr>
          </p:nvGraphicFramePr>
          <p:xfrm>
            <a:off x="4923204" y="753092"/>
            <a:ext cx="274638" cy="2230438"/>
          </p:xfrm>
          <a:graphic>
            <a:graphicData uri="http://schemas.openxmlformats.org/presentationml/2006/ole">
              <mc:AlternateContent xmlns:mc="http://schemas.openxmlformats.org/markup-compatibility/2006">
                <mc:Choice xmlns:v="urn:schemas-microsoft-com:vml" Requires="v">
                  <p:oleObj spid="_x0000_s2097" name="Acrobat Document" r:id="rId7" imgW="5830114" imgH="7542857" progId="AcroExch.Document.7">
                    <p:embed/>
                  </p:oleObj>
                </mc:Choice>
                <mc:Fallback>
                  <p:oleObj name="Acrobat Document" r:id="rId7" imgW="5830114" imgH="7542857" progId="AcroExch.Document.7">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l="87831" t="12123" r="6273" b="50916"/>
                        <a:stretch>
                          <a:fillRect/>
                        </a:stretch>
                      </p:blipFill>
                      <p:spPr bwMode="auto">
                        <a:xfrm>
                          <a:off x="4923204" y="753092"/>
                          <a:ext cx="274638" cy="223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4721782" y="2732184"/>
              <a:ext cx="1366080" cy="461665"/>
            </a:xfrm>
            <a:prstGeom prst="rect">
              <a:avLst/>
            </a:prstGeom>
            <a:noFill/>
            <a:ln w="12700">
              <a:solidFill>
                <a:schemeClr val="bg1"/>
              </a:solidFill>
            </a:ln>
          </p:spPr>
          <p:txBody>
            <a:bodyPr wrap="none" rtlCol="0">
              <a:spAutoFit/>
            </a:bodyPr>
            <a:lstStyle/>
            <a:p>
              <a:r>
                <a:rPr lang="en-US" sz="2400" dirty="0" smtClean="0">
                  <a:latin typeface="Symbol" pitchFamily="18" charset="2"/>
                </a:rPr>
                <a:t>r</a:t>
              </a:r>
              <a:r>
                <a:rPr lang="en-US" sz="2400" dirty="0" smtClean="0"/>
                <a:t>=</a:t>
              </a:r>
              <a:r>
                <a:rPr lang="en-US" sz="2400" dirty="0" smtClean="0">
                  <a:latin typeface="Symbol" pitchFamily="18" charset="2"/>
                </a:rPr>
                <a:t>r</a:t>
              </a:r>
              <a:r>
                <a:rPr lang="en-US" sz="2400" baseline="-25000" dirty="0" smtClean="0"/>
                <a:t>0</a:t>
              </a:r>
              <a:r>
                <a:rPr lang="en-US" sz="2400" dirty="0" smtClean="0"/>
                <a:t>+aT</a:t>
              </a:r>
              <a:r>
                <a:rPr lang="en-US" sz="3000" baseline="30000" dirty="0" smtClean="0">
                  <a:solidFill>
                    <a:srgbClr val="FF0000"/>
                  </a:solidFill>
                </a:rPr>
                <a:t>n</a:t>
              </a:r>
              <a:endParaRPr lang="en-US" sz="3000" baseline="30000" dirty="0">
                <a:solidFill>
                  <a:srgbClr val="FF0000"/>
                </a:solidFill>
              </a:endParaRPr>
            </a:p>
          </p:txBody>
        </p:sp>
        <p:sp>
          <p:nvSpPr>
            <p:cNvPr id="22" name="TextBox 21"/>
            <p:cNvSpPr txBox="1"/>
            <p:nvPr/>
          </p:nvSpPr>
          <p:spPr>
            <a:xfrm>
              <a:off x="2533203" y="3810015"/>
              <a:ext cx="704039" cy="461665"/>
            </a:xfrm>
            <a:prstGeom prst="rect">
              <a:avLst/>
            </a:prstGeom>
            <a:noFill/>
          </p:spPr>
          <p:txBody>
            <a:bodyPr wrap="none" rtlCol="0">
              <a:spAutoFit/>
            </a:bodyPr>
            <a:lstStyle/>
            <a:p>
              <a:r>
                <a:rPr lang="en-US" sz="2400" dirty="0" smtClean="0"/>
                <a:t>B</a:t>
              </a:r>
              <a:r>
                <a:rPr lang="en-US" sz="2400" baseline="-25000" dirty="0" smtClean="0"/>
                <a:t>QCP</a:t>
              </a:r>
              <a:endParaRPr lang="en-US" sz="2400" baseline="-25000" dirty="0"/>
            </a:p>
          </p:txBody>
        </p:sp>
        <p:sp>
          <p:nvSpPr>
            <p:cNvPr id="27" name="Right Arrow 26"/>
            <p:cNvSpPr/>
            <p:nvPr/>
          </p:nvSpPr>
          <p:spPr>
            <a:xfrm rot="16200000">
              <a:off x="2609885" y="3469142"/>
              <a:ext cx="422438" cy="2593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0"/>
            <a:ext cx="12192000" cy="867905"/>
          </a:xfrm>
        </p:spPr>
        <p:txBody>
          <a:bodyPr>
            <a:normAutofit/>
          </a:bodyPr>
          <a:lstStyle/>
          <a:p>
            <a:r>
              <a:rPr lang="en-US" sz="3200" b="1" dirty="0" smtClean="0">
                <a:latin typeface="+mn-lt"/>
              </a:rPr>
              <a:t>YbRh</a:t>
            </a:r>
            <a:r>
              <a:rPr lang="en-US" sz="3200" b="1" baseline="-25000" dirty="0" smtClean="0">
                <a:latin typeface="+mn-lt"/>
              </a:rPr>
              <a:t>2</a:t>
            </a:r>
            <a:r>
              <a:rPr lang="en-US" sz="3200" b="1" dirty="0" smtClean="0">
                <a:latin typeface="+mn-lt"/>
              </a:rPr>
              <a:t>Si</a:t>
            </a:r>
            <a:r>
              <a:rPr lang="en-US" sz="3200" b="1" baseline="-25000" dirty="0" smtClean="0">
                <a:latin typeface="+mn-lt"/>
              </a:rPr>
              <a:t>2</a:t>
            </a:r>
            <a:r>
              <a:rPr lang="en-US" sz="3200" b="1" dirty="0" smtClean="0">
                <a:latin typeface="+mn-lt"/>
              </a:rPr>
              <a:t>: An Unconventional Metal near the Quantum Critical Point</a:t>
            </a:r>
            <a:endParaRPr lang="en-US" sz="3200" b="1" dirty="0">
              <a:latin typeface="+mn-lt"/>
            </a:endParaRPr>
          </a:p>
        </p:txBody>
      </p:sp>
      <p:sp>
        <p:nvSpPr>
          <p:cNvPr id="3" name="TextBox 2"/>
          <p:cNvSpPr txBox="1"/>
          <p:nvPr/>
        </p:nvSpPr>
        <p:spPr>
          <a:xfrm>
            <a:off x="598831" y="2555341"/>
            <a:ext cx="455574" cy="461665"/>
          </a:xfrm>
          <a:prstGeom prst="rect">
            <a:avLst/>
          </a:prstGeom>
          <a:noFill/>
        </p:spPr>
        <p:txBody>
          <a:bodyPr wrap="none" rtlCol="0">
            <a:spAutoFit/>
          </a:bodyPr>
          <a:lstStyle/>
          <a:p>
            <a:r>
              <a:rPr lang="en-US" sz="2400" b="1" dirty="0" smtClean="0">
                <a:solidFill>
                  <a:schemeClr val="bg1"/>
                </a:solidFill>
              </a:rPr>
              <a:t>FL</a:t>
            </a:r>
            <a:endParaRPr lang="en-US" sz="2400" b="1" dirty="0">
              <a:solidFill>
                <a:schemeClr val="bg1"/>
              </a:solidFill>
            </a:endParaRPr>
          </a:p>
        </p:txBody>
      </p:sp>
      <p:sp>
        <p:nvSpPr>
          <p:cNvPr id="18" name="TextBox 17"/>
          <p:cNvSpPr txBox="1"/>
          <p:nvPr/>
        </p:nvSpPr>
        <p:spPr>
          <a:xfrm>
            <a:off x="2302299" y="2555341"/>
            <a:ext cx="455574" cy="461665"/>
          </a:xfrm>
          <a:prstGeom prst="rect">
            <a:avLst/>
          </a:prstGeom>
          <a:noFill/>
        </p:spPr>
        <p:txBody>
          <a:bodyPr wrap="none" rtlCol="0">
            <a:spAutoFit/>
          </a:bodyPr>
          <a:lstStyle/>
          <a:p>
            <a:r>
              <a:rPr lang="en-US" sz="2400" b="1" dirty="0" smtClean="0">
                <a:solidFill>
                  <a:schemeClr val="bg1"/>
                </a:solidFill>
              </a:rPr>
              <a:t>FL</a:t>
            </a:r>
            <a:endParaRPr lang="en-US" sz="2400" b="1" dirty="0">
              <a:solidFill>
                <a:schemeClr val="bg1"/>
              </a:solidFill>
            </a:endParaRPr>
          </a:p>
        </p:txBody>
      </p:sp>
      <p:sp>
        <p:nvSpPr>
          <p:cNvPr id="19" name="TextBox 18"/>
          <p:cNvSpPr txBox="1"/>
          <p:nvPr/>
        </p:nvSpPr>
        <p:spPr>
          <a:xfrm>
            <a:off x="1371365" y="1922730"/>
            <a:ext cx="620683" cy="461665"/>
          </a:xfrm>
          <a:prstGeom prst="rect">
            <a:avLst/>
          </a:prstGeom>
          <a:noFill/>
        </p:spPr>
        <p:txBody>
          <a:bodyPr wrap="none" rtlCol="0">
            <a:spAutoFit/>
          </a:bodyPr>
          <a:lstStyle/>
          <a:p>
            <a:r>
              <a:rPr lang="en-US" sz="2400" b="1" dirty="0" err="1" smtClean="0"/>
              <a:t>nFL</a:t>
            </a:r>
            <a:endParaRPr lang="en-US" sz="2400" b="1" dirty="0"/>
          </a:p>
        </p:txBody>
      </p:sp>
      <p:sp>
        <p:nvSpPr>
          <p:cNvPr id="7" name="TextBox 6"/>
          <p:cNvSpPr txBox="1"/>
          <p:nvPr/>
        </p:nvSpPr>
        <p:spPr>
          <a:xfrm rot="16200000">
            <a:off x="-144314" y="1596345"/>
            <a:ext cx="681597" cy="461665"/>
          </a:xfrm>
          <a:prstGeom prst="rect">
            <a:avLst/>
          </a:prstGeom>
          <a:noFill/>
        </p:spPr>
        <p:txBody>
          <a:bodyPr wrap="none" rtlCol="0">
            <a:spAutoFit/>
          </a:bodyPr>
          <a:lstStyle/>
          <a:p>
            <a:r>
              <a:rPr lang="en-US" sz="2400" dirty="0" smtClean="0"/>
              <a:t>T(K)</a:t>
            </a:r>
            <a:endParaRPr lang="en-US" sz="2400" dirty="0"/>
          </a:p>
        </p:txBody>
      </p:sp>
      <p:sp>
        <p:nvSpPr>
          <p:cNvPr id="8" name="TextBox 7"/>
          <p:cNvSpPr txBox="1"/>
          <p:nvPr/>
        </p:nvSpPr>
        <p:spPr>
          <a:xfrm>
            <a:off x="10129374" y="6468336"/>
            <a:ext cx="715260" cy="369332"/>
          </a:xfrm>
          <a:prstGeom prst="rect">
            <a:avLst/>
          </a:prstGeom>
          <a:solidFill>
            <a:schemeClr val="bg1"/>
          </a:solidFill>
        </p:spPr>
        <p:txBody>
          <a:bodyPr wrap="none" rtlCol="0">
            <a:spAutoFit/>
          </a:bodyPr>
          <a:lstStyle/>
          <a:p>
            <a:r>
              <a:rPr lang="en-US" dirty="0" smtClean="0"/>
              <a:t>T</a:t>
            </a:r>
            <a:r>
              <a:rPr lang="en-US" baseline="30000" dirty="0" smtClean="0"/>
              <a:t>2</a:t>
            </a:r>
            <a:r>
              <a:rPr lang="en-US" dirty="0" smtClean="0"/>
              <a:t>(K</a:t>
            </a:r>
            <a:r>
              <a:rPr lang="en-US" baseline="30000" dirty="0" smtClean="0"/>
              <a:t>2</a:t>
            </a:r>
            <a:r>
              <a:rPr lang="en-US" dirty="0" smtClean="0"/>
              <a:t>)</a:t>
            </a:r>
            <a:endParaRPr lang="en-US" dirty="0"/>
          </a:p>
        </p:txBody>
      </p:sp>
      <p:sp>
        <p:nvSpPr>
          <p:cNvPr id="12" name="TextBox 11"/>
          <p:cNvSpPr txBox="1"/>
          <p:nvPr/>
        </p:nvSpPr>
        <p:spPr>
          <a:xfrm>
            <a:off x="10370363" y="5577426"/>
            <a:ext cx="335348" cy="369332"/>
          </a:xfrm>
          <a:prstGeom prst="rect">
            <a:avLst/>
          </a:prstGeom>
          <a:solidFill>
            <a:schemeClr val="bg1"/>
          </a:solidFill>
        </p:spPr>
        <p:txBody>
          <a:bodyPr wrap="none" rtlCol="0">
            <a:spAutoFit/>
          </a:bodyPr>
          <a:lstStyle/>
          <a:p>
            <a:r>
              <a:rPr lang="en-US" dirty="0" smtClean="0"/>
              <a:t>Li</a:t>
            </a:r>
            <a:endParaRPr lang="en-US" dirty="0"/>
          </a:p>
        </p:txBody>
      </p:sp>
      <p:sp>
        <p:nvSpPr>
          <p:cNvPr id="13" name="TextBox 12"/>
          <p:cNvSpPr txBox="1"/>
          <p:nvPr/>
        </p:nvSpPr>
        <p:spPr>
          <a:xfrm rot="16200000">
            <a:off x="8739410" y="5157154"/>
            <a:ext cx="643125" cy="369332"/>
          </a:xfrm>
          <a:prstGeom prst="rect">
            <a:avLst/>
          </a:prstGeom>
          <a:solidFill>
            <a:schemeClr val="bg1"/>
          </a:solidFill>
        </p:spPr>
        <p:txBody>
          <a:bodyPr wrap="none" rtlCol="0">
            <a:spAutoFit/>
          </a:bodyPr>
          <a:lstStyle/>
          <a:p>
            <a:r>
              <a:rPr lang="en-US" dirty="0" smtClean="0">
                <a:latin typeface="Symbol" panose="05050102010706020507" pitchFamily="18" charset="2"/>
              </a:rPr>
              <a:t>r-r</a:t>
            </a:r>
            <a:r>
              <a:rPr lang="en-US" baseline="-25000" dirty="0" smtClean="0"/>
              <a:t>0</a:t>
            </a:r>
            <a:endParaRPr lang="en-US" baseline="-25000" dirty="0"/>
          </a:p>
        </p:txBody>
      </p:sp>
    </p:spTree>
    <p:extLst>
      <p:ext uri="{BB962C8B-B14F-4D97-AF65-F5344CB8AC3E}">
        <p14:creationId xmlns:p14="http://schemas.microsoft.com/office/powerpoint/2010/main" val="1673517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 y="17292"/>
            <a:ext cx="12141592" cy="858129"/>
          </a:xfrm>
        </p:spPr>
        <p:txBody>
          <a:bodyPr>
            <a:normAutofit/>
          </a:bodyPr>
          <a:lstStyle/>
          <a:p>
            <a:r>
              <a:rPr lang="en-US" sz="3200" b="1" dirty="0" smtClean="0">
                <a:latin typeface="+mn-lt"/>
              </a:rPr>
              <a:t>CeCu</a:t>
            </a:r>
            <a:r>
              <a:rPr lang="en-US" sz="3200" b="1" baseline="-25000" dirty="0" smtClean="0">
                <a:latin typeface="+mn-lt"/>
              </a:rPr>
              <a:t>6-x</a:t>
            </a:r>
            <a:r>
              <a:rPr lang="en-US" sz="3200" b="1" dirty="0" smtClean="0">
                <a:latin typeface="+mn-lt"/>
              </a:rPr>
              <a:t>Au</a:t>
            </a:r>
            <a:r>
              <a:rPr lang="en-US" sz="3200" b="1" baseline="-25000" dirty="0" smtClean="0">
                <a:latin typeface="+mn-lt"/>
              </a:rPr>
              <a:t>x</a:t>
            </a:r>
            <a:r>
              <a:rPr lang="en-US" sz="3200" b="1" dirty="0" smtClean="0">
                <a:latin typeface="+mn-lt"/>
              </a:rPr>
              <a:t>:  Quantum Critical Fluctuations Scaled by Temperature</a:t>
            </a:r>
            <a:endParaRPr lang="en-US" sz="3200" b="1" dirty="0">
              <a:latin typeface="+mn-lt"/>
            </a:endParaRPr>
          </a:p>
        </p:txBody>
      </p:sp>
      <p:pic>
        <p:nvPicPr>
          <p:cNvPr id="5" name="Picture 4"/>
          <p:cNvPicPr>
            <a:picLocks noChangeAspect="1"/>
          </p:cNvPicPr>
          <p:nvPr/>
        </p:nvPicPr>
        <p:blipFill>
          <a:blip r:embed="rId2"/>
          <a:stretch>
            <a:fillRect/>
          </a:stretch>
        </p:blipFill>
        <p:spPr>
          <a:xfrm>
            <a:off x="5483445" y="1392467"/>
            <a:ext cx="5630223" cy="4199441"/>
          </a:xfrm>
          <a:prstGeom prst="rect">
            <a:avLst/>
          </a:prstGeom>
        </p:spPr>
      </p:pic>
      <p:pic>
        <p:nvPicPr>
          <p:cNvPr id="11" name="Picture 10"/>
          <p:cNvPicPr>
            <a:picLocks noChangeAspect="1"/>
          </p:cNvPicPr>
          <p:nvPr/>
        </p:nvPicPr>
        <p:blipFill rotWithShape="1">
          <a:blip r:embed="rId3"/>
          <a:srcRect r="49615" b="51144"/>
          <a:stretch/>
        </p:blipFill>
        <p:spPr>
          <a:xfrm>
            <a:off x="858708" y="1689076"/>
            <a:ext cx="3668784" cy="3157244"/>
          </a:xfrm>
          <a:prstGeom prst="rect">
            <a:avLst/>
          </a:prstGeom>
        </p:spPr>
      </p:pic>
      <p:sp>
        <p:nvSpPr>
          <p:cNvPr id="13" name="Right Arrow 12"/>
          <p:cNvSpPr/>
          <p:nvPr/>
        </p:nvSpPr>
        <p:spPr>
          <a:xfrm rot="16200000">
            <a:off x="1612203" y="4505447"/>
            <a:ext cx="422438" cy="2593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37551" y="4840501"/>
            <a:ext cx="971741" cy="369332"/>
          </a:xfrm>
          <a:prstGeom prst="rect">
            <a:avLst/>
          </a:prstGeom>
          <a:noFill/>
        </p:spPr>
        <p:txBody>
          <a:bodyPr wrap="none" rtlCol="0">
            <a:spAutoFit/>
          </a:bodyPr>
          <a:lstStyle/>
          <a:p>
            <a:r>
              <a:rPr lang="en-US" dirty="0" smtClean="0"/>
              <a:t>X</a:t>
            </a:r>
            <a:r>
              <a:rPr lang="en-US" baseline="-25000" dirty="0" smtClean="0"/>
              <a:t>QCP</a:t>
            </a:r>
            <a:r>
              <a:rPr lang="en-US" dirty="0" smtClean="0"/>
              <a:t>=0.1</a:t>
            </a:r>
            <a:endParaRPr lang="en-US" dirty="0"/>
          </a:p>
        </p:txBody>
      </p:sp>
      <p:sp>
        <p:nvSpPr>
          <p:cNvPr id="14" name="TextBox 13"/>
          <p:cNvSpPr txBox="1"/>
          <p:nvPr/>
        </p:nvSpPr>
        <p:spPr>
          <a:xfrm>
            <a:off x="50410" y="5659975"/>
            <a:ext cx="12141591"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Inelastic neutron scattering </a:t>
            </a:r>
            <a:r>
              <a:rPr lang="en-US" dirty="0" smtClean="0"/>
              <a:t>experiments find </a:t>
            </a:r>
            <a:r>
              <a:rPr lang="en-US" dirty="0" smtClean="0"/>
              <a:t>that the dynamical susceptibility</a:t>
            </a:r>
            <a:r>
              <a:rPr lang="en-US" dirty="0" smtClean="0">
                <a:latin typeface="Symbol" panose="05050102010706020507" pitchFamily="18" charset="2"/>
              </a:rPr>
              <a:t> c</a:t>
            </a:r>
            <a:r>
              <a:rPr lang="en-US" dirty="0" smtClean="0"/>
              <a:t>”=</a:t>
            </a:r>
            <a:r>
              <a:rPr lang="en-US" dirty="0" smtClean="0">
                <a:latin typeface="Symbol" panose="05050102010706020507" pitchFamily="18" charset="2"/>
              </a:rPr>
              <a:t>c</a:t>
            </a:r>
            <a:r>
              <a:rPr lang="en-US" dirty="0" smtClean="0"/>
              <a:t>”(E/T), </a:t>
            </a:r>
            <a:r>
              <a:rPr lang="en-US" dirty="0"/>
              <a:t> </a:t>
            </a:r>
            <a:r>
              <a:rPr lang="en-US" dirty="0" smtClean="0"/>
              <a:t>but in a </a:t>
            </a:r>
            <a:r>
              <a:rPr lang="en-US" dirty="0" smtClean="0"/>
              <a:t>Fermi </a:t>
            </a:r>
            <a:r>
              <a:rPr lang="en-US" dirty="0" smtClean="0"/>
              <a:t>liquid </a:t>
            </a:r>
            <a:r>
              <a:rPr lang="en-US" dirty="0">
                <a:latin typeface="Symbol" panose="05050102010706020507" pitchFamily="18" charset="2"/>
              </a:rPr>
              <a:t>c</a:t>
            </a:r>
            <a:r>
              <a:rPr lang="en-US" dirty="0"/>
              <a:t>”=</a:t>
            </a:r>
            <a:r>
              <a:rPr lang="en-US" dirty="0">
                <a:latin typeface="Symbol" panose="05050102010706020507" pitchFamily="18" charset="2"/>
              </a:rPr>
              <a:t>c</a:t>
            </a:r>
            <a:r>
              <a:rPr lang="en-US" dirty="0"/>
              <a:t>”(</a:t>
            </a:r>
            <a:r>
              <a:rPr lang="en-US" dirty="0" smtClean="0"/>
              <a:t>E/E</a:t>
            </a:r>
            <a:r>
              <a:rPr lang="en-US" baseline="-25000" dirty="0" smtClean="0"/>
              <a:t>F</a:t>
            </a:r>
            <a:r>
              <a:rPr lang="en-US" dirty="0" smtClean="0"/>
              <a:t>). </a:t>
            </a:r>
          </a:p>
          <a:p>
            <a:endParaRPr lang="en-US" dirty="0"/>
          </a:p>
          <a:p>
            <a:pPr marL="285750" indent="-285750">
              <a:buFont typeface="Arial" panose="020B0604020202020204" pitchFamily="34" charset="0"/>
              <a:buChar char="•"/>
            </a:pPr>
            <a:r>
              <a:rPr lang="en-US" dirty="0" smtClean="0"/>
              <a:t>The only relevant energy scale for these quantum critical fluctuations is temperature itself. </a:t>
            </a:r>
            <a:endParaRPr lang="en-US" dirty="0"/>
          </a:p>
        </p:txBody>
      </p:sp>
      <p:sp>
        <p:nvSpPr>
          <p:cNvPr id="15" name="TextBox 14"/>
          <p:cNvSpPr txBox="1"/>
          <p:nvPr/>
        </p:nvSpPr>
        <p:spPr>
          <a:xfrm>
            <a:off x="9256542" y="1207801"/>
            <a:ext cx="1546705" cy="369332"/>
          </a:xfrm>
          <a:prstGeom prst="rect">
            <a:avLst/>
          </a:prstGeom>
          <a:noFill/>
        </p:spPr>
        <p:txBody>
          <a:bodyPr wrap="none" rtlCol="0">
            <a:spAutoFit/>
          </a:bodyPr>
          <a:lstStyle/>
          <a:p>
            <a:r>
              <a:rPr lang="en-US" dirty="0" smtClean="0"/>
              <a:t>Schroder 2000</a:t>
            </a:r>
            <a:endParaRPr lang="en-US" dirty="0"/>
          </a:p>
        </p:txBody>
      </p:sp>
    </p:spTree>
    <p:extLst>
      <p:ext uri="{BB962C8B-B14F-4D97-AF65-F5344CB8AC3E}">
        <p14:creationId xmlns:p14="http://schemas.microsoft.com/office/powerpoint/2010/main" val="84999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15040</TotalTime>
  <Words>2500</Words>
  <Application>Microsoft Office PowerPoint</Application>
  <PresentationFormat>Widescreen</PresentationFormat>
  <Paragraphs>426</Paragraphs>
  <Slides>31</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5" baseType="lpstr">
      <vt:lpstr>MS PGothic</vt:lpstr>
      <vt:lpstr>MS PGothic</vt:lpstr>
      <vt:lpstr>Arial</vt:lpstr>
      <vt:lpstr>Calibri</vt:lpstr>
      <vt:lpstr>Calibri Light</vt:lpstr>
      <vt:lpstr>等线</vt:lpstr>
      <vt:lpstr>Garamond</vt:lpstr>
      <vt:lpstr>Symbol</vt:lpstr>
      <vt:lpstr>Times New Roman</vt:lpstr>
      <vt:lpstr>Whitney Bold</vt:lpstr>
      <vt:lpstr>Whitney Book</vt:lpstr>
      <vt:lpstr>Wingdings</vt:lpstr>
      <vt:lpstr>Office Theme</vt:lpstr>
      <vt:lpstr>Acrobat Document</vt:lpstr>
      <vt:lpstr>PowerPoint Presentation</vt:lpstr>
      <vt:lpstr>PowerPoint Presentation</vt:lpstr>
      <vt:lpstr>PowerPoint Presentation</vt:lpstr>
      <vt:lpstr>Electronic Interactions: Ordering of Charge and Spin</vt:lpstr>
      <vt:lpstr>PowerPoint Presentation</vt:lpstr>
      <vt:lpstr>PowerPoint Presentation</vt:lpstr>
      <vt:lpstr>PowerPoint Presentation</vt:lpstr>
      <vt:lpstr>YbRh2Si2: An Unconventional Metal near the Quantum Critical Point</vt:lpstr>
      <vt:lpstr>CeCu6-xAux:  Quantum Critical Fluctuations Scaled by Temperature</vt:lpstr>
      <vt:lpstr>PowerPoint Presentation</vt:lpstr>
      <vt:lpstr>PowerPoint Presentation</vt:lpstr>
      <vt:lpstr>PowerPoint Presentation</vt:lpstr>
      <vt:lpstr>PowerPoint Presentation</vt:lpstr>
      <vt:lpstr>PowerPoint Presentation</vt:lpstr>
      <vt:lpstr>PowerPoint Presentation</vt:lpstr>
      <vt:lpstr>Long Ranged Entanglement Required for Quantum Spin Liquid</vt:lpstr>
      <vt:lpstr>Composite Electrons: Resonant Valence Bond State on a Square Lattice</vt:lpstr>
      <vt:lpstr>Frustrated Magnetism + Unstable Moments → New Phases</vt:lpstr>
      <vt:lpstr>Electronic Delocalization: Kondo Compensation of Magnetic Moments</vt:lpstr>
      <vt:lpstr>PowerPoint Presentation</vt:lpstr>
      <vt:lpstr>A Global Phase Diagram for Correlated Electron Systems?</vt:lpstr>
      <vt:lpstr>PowerPoint Presentation</vt:lpstr>
      <vt:lpstr>PowerPoint Presentation</vt:lpstr>
      <vt:lpstr>Yb2Pt2Pb:  Spinons in Metallic Chains of Yb3+ Moments</vt:lpstr>
      <vt:lpstr>PowerPoint Presentation</vt:lpstr>
      <vt:lpstr>PowerPoint Presentation</vt:lpstr>
      <vt:lpstr>A Global Phase Diagram for Correlated Electron Systems?</vt:lpstr>
      <vt:lpstr>PowerPoint Presentation</vt:lpstr>
      <vt:lpstr>PowerPoint Presentation</vt:lpstr>
      <vt:lpstr>PowerPoint Presentation</vt:lpstr>
      <vt:lpstr>A Global Phase Diagram for Correlated Electron 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Meigan Aronson</dc:creator>
  <cp:lastModifiedBy>Meigan Aronson</cp:lastModifiedBy>
  <cp:revision>87</cp:revision>
  <dcterms:created xsi:type="dcterms:W3CDTF">2019-12-31T19:19:18Z</dcterms:created>
  <dcterms:modified xsi:type="dcterms:W3CDTF">2020-01-16T20:48:00Z</dcterms:modified>
</cp:coreProperties>
</file>