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10" r:id="rId2"/>
    <p:sldId id="371" r:id="rId3"/>
    <p:sldId id="372" r:id="rId4"/>
    <p:sldId id="374" r:id="rId5"/>
    <p:sldId id="405" r:id="rId6"/>
    <p:sldId id="377" r:id="rId7"/>
    <p:sldId id="336" r:id="rId8"/>
    <p:sldId id="406" r:id="rId9"/>
    <p:sldId id="380" r:id="rId10"/>
    <p:sldId id="395" r:id="rId11"/>
    <p:sldId id="342" r:id="rId12"/>
    <p:sldId id="343" r:id="rId13"/>
    <p:sldId id="381" r:id="rId14"/>
    <p:sldId id="346" r:id="rId15"/>
    <p:sldId id="349" r:id="rId16"/>
    <p:sldId id="387" r:id="rId17"/>
    <p:sldId id="354" r:id="rId18"/>
    <p:sldId id="407" r:id="rId19"/>
    <p:sldId id="394" r:id="rId20"/>
    <p:sldId id="356" r:id="rId21"/>
    <p:sldId id="382" r:id="rId22"/>
    <p:sldId id="357" r:id="rId23"/>
    <p:sldId id="408" r:id="rId24"/>
    <p:sldId id="359" r:id="rId25"/>
    <p:sldId id="409" r:id="rId26"/>
    <p:sldId id="397" r:id="rId27"/>
    <p:sldId id="399" r:id="rId28"/>
    <p:sldId id="362" r:id="rId29"/>
    <p:sldId id="391" r:id="rId30"/>
    <p:sldId id="401" r:id="rId31"/>
    <p:sldId id="403" r:id="rId32"/>
    <p:sldId id="363" r:id="rId33"/>
    <p:sldId id="364" r:id="rId34"/>
    <p:sldId id="368" r:id="rId35"/>
    <p:sldId id="369" r:id="rId36"/>
    <p:sldId id="376"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1537" autoAdjust="0"/>
  </p:normalViewPr>
  <p:slideViewPr>
    <p:cSldViewPr snapToGrid="0">
      <p:cViewPr varScale="1">
        <p:scale>
          <a:sx n="60" d="100"/>
          <a:sy n="60" d="100"/>
        </p:scale>
        <p:origin x="-552" y="-84"/>
      </p:cViewPr>
      <p:guideLst>
        <p:guide orient="horz" pos="4048"/>
        <p:guide pos="2880"/>
        <p:guide pos="5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800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800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AADEC02-78B9-4487-81EA-7DA6582EF53E}" type="slidenum">
              <a:rPr lang="en-US"/>
              <a:pPr>
                <a:defRPr/>
              </a:pPr>
              <a:t>‹#›</a:t>
            </a:fld>
            <a:endParaRPr lang="en-US"/>
          </a:p>
        </p:txBody>
      </p:sp>
    </p:spTree>
    <p:extLst>
      <p:ext uri="{BB962C8B-B14F-4D97-AF65-F5344CB8AC3E}">
        <p14:creationId xmlns:p14="http://schemas.microsoft.com/office/powerpoint/2010/main" val="2461477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8915"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891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C2F16AD-9093-4AF0-8FC9-93283259999A}" type="slidenum">
              <a:rPr lang="en-US"/>
              <a:pPr>
                <a:defRPr/>
              </a:pPr>
              <a:t>‹#›</a:t>
            </a:fld>
            <a:endParaRPr lang="en-US"/>
          </a:p>
        </p:txBody>
      </p:sp>
    </p:spTree>
    <p:extLst>
      <p:ext uri="{BB962C8B-B14F-4D97-AF65-F5344CB8AC3E}">
        <p14:creationId xmlns:p14="http://schemas.microsoft.com/office/powerpoint/2010/main" val="4164208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694BB9E-484C-5245-8952-E760814DA2A5}" type="slidenum">
              <a:rPr lang="en-US"/>
              <a:pPr/>
              <a:t>21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t>STT9.2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87615AB-BAC0-1245-9B31-CAE2A697BF1E}" type="slidenum">
              <a:rPr lang="en-US"/>
              <a:pPr/>
              <a:t>10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046263" y="4425321"/>
            <a:ext cx="4769941" cy="3536874"/>
          </a:xfrm>
          <a:noFill/>
          <a:ln/>
        </p:spPr>
        <p:txBody>
          <a:bodyPr/>
          <a:lstStyle/>
          <a:p>
            <a:pPr eaLnBrk="1" hangingPunct="1"/>
            <a:r>
              <a:rPr lang="en-US"/>
              <a:t>Answer: 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xfrm>
            <a:off x="685800" y="4415790"/>
            <a:ext cx="54864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B.   Yes for 1 and 2.</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02F3E-D6AE-4927-B425-BA75C31460AD}" type="slidenum">
              <a:rPr lang="en-US"/>
              <a:pPr>
                <a:defRPr/>
              </a:pPr>
              <a:t>‹#›</a:t>
            </a:fld>
            <a:endParaRPr lang="en-US"/>
          </a:p>
        </p:txBody>
      </p:sp>
    </p:spTree>
    <p:extLst>
      <p:ext uri="{BB962C8B-B14F-4D97-AF65-F5344CB8AC3E}">
        <p14:creationId xmlns:p14="http://schemas.microsoft.com/office/powerpoint/2010/main" val="362336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5A2AC3-43D4-4912-BF6B-C7D6B2949CFC}" type="slidenum">
              <a:rPr lang="en-US"/>
              <a:pPr>
                <a:defRPr/>
              </a:pPr>
              <a:t>‹#›</a:t>
            </a:fld>
            <a:endParaRPr lang="en-US"/>
          </a:p>
        </p:txBody>
      </p:sp>
    </p:spTree>
    <p:extLst>
      <p:ext uri="{BB962C8B-B14F-4D97-AF65-F5344CB8AC3E}">
        <p14:creationId xmlns:p14="http://schemas.microsoft.com/office/powerpoint/2010/main" val="255183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39C9E6-1A87-4256-8702-600461548278}" type="slidenum">
              <a:rPr lang="en-US"/>
              <a:pPr>
                <a:defRPr/>
              </a:pPr>
              <a:t>‹#›</a:t>
            </a:fld>
            <a:endParaRPr lang="en-US"/>
          </a:p>
        </p:txBody>
      </p:sp>
    </p:spTree>
    <p:extLst>
      <p:ext uri="{BB962C8B-B14F-4D97-AF65-F5344CB8AC3E}">
        <p14:creationId xmlns:p14="http://schemas.microsoft.com/office/powerpoint/2010/main" val="343930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1AB941-9BD5-408D-BD0D-504A6C46D597}" type="slidenum">
              <a:rPr lang="en-US"/>
              <a:pPr>
                <a:defRPr/>
              </a:pPr>
              <a:t>‹#›</a:t>
            </a:fld>
            <a:endParaRPr lang="en-US"/>
          </a:p>
        </p:txBody>
      </p:sp>
    </p:spTree>
    <p:extLst>
      <p:ext uri="{BB962C8B-B14F-4D97-AF65-F5344CB8AC3E}">
        <p14:creationId xmlns:p14="http://schemas.microsoft.com/office/powerpoint/2010/main" val="100669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613F84-38C8-498A-926F-CE3AFC7930E0}" type="slidenum">
              <a:rPr lang="en-US"/>
              <a:pPr>
                <a:defRPr/>
              </a:pPr>
              <a:t>‹#›</a:t>
            </a:fld>
            <a:endParaRPr lang="en-US"/>
          </a:p>
        </p:txBody>
      </p:sp>
    </p:spTree>
    <p:extLst>
      <p:ext uri="{BB962C8B-B14F-4D97-AF65-F5344CB8AC3E}">
        <p14:creationId xmlns:p14="http://schemas.microsoft.com/office/powerpoint/2010/main" val="152112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4BA2F1-F911-4874-9CAC-F0902314FF01}" type="slidenum">
              <a:rPr lang="en-US"/>
              <a:pPr>
                <a:defRPr/>
              </a:pPr>
              <a:t>‹#›</a:t>
            </a:fld>
            <a:endParaRPr lang="en-US"/>
          </a:p>
        </p:txBody>
      </p:sp>
    </p:spTree>
    <p:extLst>
      <p:ext uri="{BB962C8B-B14F-4D97-AF65-F5344CB8AC3E}">
        <p14:creationId xmlns:p14="http://schemas.microsoft.com/office/powerpoint/2010/main" val="216669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929C13-85FF-4E97-8ADA-987C0B8A7FB2}" type="slidenum">
              <a:rPr lang="en-US"/>
              <a:pPr>
                <a:defRPr/>
              </a:pPr>
              <a:t>‹#›</a:t>
            </a:fld>
            <a:endParaRPr lang="en-US"/>
          </a:p>
        </p:txBody>
      </p:sp>
    </p:spTree>
    <p:extLst>
      <p:ext uri="{BB962C8B-B14F-4D97-AF65-F5344CB8AC3E}">
        <p14:creationId xmlns:p14="http://schemas.microsoft.com/office/powerpoint/2010/main" val="256533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3BCEA9-AC67-4ECE-945F-A880E6525B0C}" type="slidenum">
              <a:rPr lang="en-US"/>
              <a:pPr>
                <a:defRPr/>
              </a:pPr>
              <a:t>‹#›</a:t>
            </a:fld>
            <a:endParaRPr lang="en-US"/>
          </a:p>
        </p:txBody>
      </p:sp>
    </p:spTree>
    <p:extLst>
      <p:ext uri="{BB962C8B-B14F-4D97-AF65-F5344CB8AC3E}">
        <p14:creationId xmlns:p14="http://schemas.microsoft.com/office/powerpoint/2010/main" val="35112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5E0C71-2367-4E95-B35E-3CA7F6A15DE2}" type="slidenum">
              <a:rPr lang="en-US"/>
              <a:pPr>
                <a:defRPr/>
              </a:pPr>
              <a:t>‹#›</a:t>
            </a:fld>
            <a:endParaRPr lang="en-US"/>
          </a:p>
        </p:txBody>
      </p:sp>
    </p:spTree>
    <p:extLst>
      <p:ext uri="{BB962C8B-B14F-4D97-AF65-F5344CB8AC3E}">
        <p14:creationId xmlns:p14="http://schemas.microsoft.com/office/powerpoint/2010/main" val="176414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9FFA68-454E-4295-8BFD-64E7FFEA12B3}" type="slidenum">
              <a:rPr lang="en-US"/>
              <a:pPr>
                <a:defRPr/>
              </a:pPr>
              <a:t>‹#›</a:t>
            </a:fld>
            <a:endParaRPr lang="en-US"/>
          </a:p>
        </p:txBody>
      </p:sp>
    </p:spTree>
    <p:extLst>
      <p:ext uri="{BB962C8B-B14F-4D97-AF65-F5344CB8AC3E}">
        <p14:creationId xmlns:p14="http://schemas.microsoft.com/office/powerpoint/2010/main" val="48593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8A669-E81E-4E91-8DDE-45792EEB0FF6}" type="slidenum">
              <a:rPr lang="en-US"/>
              <a:pPr>
                <a:defRPr/>
              </a:pPr>
              <a:t>‹#›</a:t>
            </a:fld>
            <a:endParaRPr lang="en-US"/>
          </a:p>
        </p:txBody>
      </p:sp>
    </p:spTree>
    <p:extLst>
      <p:ext uri="{BB962C8B-B14F-4D97-AF65-F5344CB8AC3E}">
        <p14:creationId xmlns:p14="http://schemas.microsoft.com/office/powerpoint/2010/main" val="167408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5F6F7E4-E388-4182-A20B-2F17D0CCA208}"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48" charset="0"/>
              </a:rPr>
              <a:t>© 2010 Pearson Education, Inc.</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gstory.ap.org/content/encarnacion-johnson-lead-blue-jays-over-oriol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Airbag2.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Airbag2.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findcheaperinsurance.ca/blog/7-common-car-accident-causes-part-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ampbellpost.wordpress.com/2012/01/26/cano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bestanimations.com/Holidays/Fireworks/Fireworks.html" TargetMode="External"/><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money.msn.com/credit-cards/3-nasty-credit-card-marketing-trap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campbellpost.wordpress.com/2012/01/26/cano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a:t>
            </a:r>
            <a:r>
              <a:rPr lang="en-CA" dirty="0" smtClean="0"/>
              <a:t>Mon. </a:t>
            </a:r>
            <a:r>
              <a:rPr lang="en-CA" dirty="0" smtClean="0"/>
              <a:t>Jan. </a:t>
            </a:r>
            <a:r>
              <a:rPr lang="en-CA" dirty="0" smtClean="0"/>
              <a:t>21</a:t>
            </a:r>
            <a:r>
              <a:rPr lang="en-CA" dirty="0" smtClean="0"/>
              <a:t>, </a:t>
            </a:r>
            <a:r>
              <a:rPr lang="en-CA" dirty="0" smtClean="0"/>
              <a:t>2013.  </a:t>
            </a:r>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are all posted here for completeness.</a:t>
            </a:r>
          </a:p>
        </p:txBody>
      </p:sp>
    </p:spTree>
    <p:extLst>
      <p:ext uri="{BB962C8B-B14F-4D97-AF65-F5344CB8AC3E}">
        <p14:creationId xmlns:p14="http://schemas.microsoft.com/office/powerpoint/2010/main" val="15487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457200"/>
            <a:ext cx="7924800" cy="1068641"/>
          </a:xfrm>
          <a:prstGeom prst="rect">
            <a:avLst/>
          </a:prstGeom>
          <a:noFill/>
          <a:ln w="9525">
            <a:noFill/>
            <a:miter lim="800000"/>
            <a:headEnd/>
            <a:tailEnd/>
          </a:ln>
        </p:spPr>
        <p:txBody>
          <a:bodyPr wrap="square" lIns="82945" tIns="41473" rIns="82945" bIns="41473">
            <a:prstTxWarp prst="textNoShape">
              <a:avLst/>
            </a:prstTxWarp>
            <a:spAutoFit/>
          </a:bodyPr>
          <a:lstStyle/>
          <a:p>
            <a:pPr defTabSz="828675" eaLnBrk="0" hangingPunct="0"/>
            <a:r>
              <a:rPr lang="en-US" sz="3200" dirty="0" smtClean="0">
                <a:latin typeface="Times New Roman" charset="0"/>
              </a:rPr>
              <a:t>Discussion Question.  Can you do the math?</a:t>
            </a:r>
          </a:p>
          <a:p>
            <a:pPr defTabSz="828675" eaLnBrk="0" hangingPunct="0"/>
            <a:endParaRPr lang="en-US" sz="3200" dirty="0" smtClean="0">
              <a:latin typeface="Times New Roman" charset="0"/>
            </a:endParaRPr>
          </a:p>
        </p:txBody>
      </p:sp>
      <p:sp>
        <p:nvSpPr>
          <p:cNvPr id="6" name="TextBox 5"/>
          <p:cNvSpPr txBox="1"/>
          <p:nvPr/>
        </p:nvSpPr>
        <p:spPr>
          <a:xfrm>
            <a:off x="1257300" y="1283620"/>
            <a:ext cx="6629400" cy="5170646"/>
          </a:xfrm>
          <a:prstGeom prst="rect">
            <a:avLst/>
          </a:prstGeom>
          <a:noFill/>
        </p:spPr>
        <p:txBody>
          <a:bodyPr wrap="square" rtlCol="0">
            <a:spAutoFit/>
          </a:bodyPr>
          <a:lstStyle/>
          <a:p>
            <a:r>
              <a:rPr lang="en-US" sz="3000" dirty="0" smtClean="0">
                <a:latin typeface="Times New Roman"/>
                <a:cs typeface="Times New Roman"/>
              </a:rPr>
              <a:t>A 10 kg cart is moving to the left at 2 </a:t>
            </a:r>
            <a:r>
              <a:rPr lang="en-US" sz="3000" dirty="0" err="1" smtClean="0">
                <a:latin typeface="Times New Roman"/>
                <a:cs typeface="Times New Roman"/>
              </a:rPr>
              <a:t>m/s</a:t>
            </a:r>
            <a:r>
              <a:rPr lang="en-US" sz="3000" dirty="0" smtClean="0">
                <a:latin typeface="Times New Roman"/>
                <a:cs typeface="Times New Roman"/>
              </a:rPr>
              <a:t>.  Define positive as “towards the right”, so its initial velocity is –2 m/s. </a:t>
            </a:r>
          </a:p>
          <a:p>
            <a:r>
              <a:rPr lang="en-US" sz="3000" dirty="0" smtClean="0">
                <a:latin typeface="Times New Roman"/>
                <a:cs typeface="Times New Roman"/>
              </a:rPr>
              <a:t>The cart suddenly stops.  What is the change in momentum of the cart? </a:t>
            </a:r>
          </a:p>
          <a:p>
            <a:pPr marL="342900" indent="-342900">
              <a:buFont typeface="+mj-lt"/>
              <a:buAutoNum type="alphaUcPeriod"/>
            </a:pPr>
            <a:r>
              <a:rPr lang="en-US" sz="3000" dirty="0" smtClean="0">
                <a:latin typeface="Times New Roman"/>
                <a:cs typeface="Times New Roman"/>
              </a:rPr>
              <a:t> –20 kg </a:t>
            </a:r>
            <a:r>
              <a:rPr lang="en-US" sz="3000" dirty="0" err="1" smtClean="0">
                <a:latin typeface="Times New Roman"/>
                <a:cs typeface="Times New Roman"/>
              </a:rPr>
              <a:t>m/s</a:t>
            </a:r>
            <a:endParaRPr lang="en-US" sz="3000" dirty="0" smtClean="0">
              <a:latin typeface="Times New Roman"/>
              <a:cs typeface="Times New Roman"/>
            </a:endParaRPr>
          </a:p>
          <a:p>
            <a:pPr marL="342900" indent="-342900">
              <a:buFont typeface="+mj-lt"/>
              <a:buAutoNum type="alphaUcPeriod"/>
            </a:pPr>
            <a:r>
              <a:rPr lang="en-US" sz="3000" dirty="0" smtClean="0">
                <a:latin typeface="Times New Roman"/>
                <a:cs typeface="Times New Roman"/>
              </a:rPr>
              <a:t> –10 kg </a:t>
            </a:r>
            <a:r>
              <a:rPr lang="en-US" sz="3000" dirty="0" err="1" smtClean="0">
                <a:latin typeface="Times New Roman"/>
                <a:cs typeface="Times New Roman"/>
              </a:rPr>
              <a:t>m/s</a:t>
            </a:r>
            <a:endParaRPr lang="en-US" sz="3000" dirty="0" smtClean="0">
              <a:latin typeface="Times New Roman"/>
              <a:cs typeface="Times New Roman"/>
            </a:endParaRPr>
          </a:p>
          <a:p>
            <a:pPr marL="342900" indent="-342900">
              <a:buFont typeface="+mj-lt"/>
              <a:buAutoNum type="alphaUcPeriod"/>
            </a:pPr>
            <a:r>
              <a:rPr lang="en-US" sz="3000" dirty="0" smtClean="0">
                <a:latin typeface="Times New Roman"/>
                <a:cs typeface="Times New Roman"/>
              </a:rPr>
              <a:t>     0 kg </a:t>
            </a:r>
            <a:r>
              <a:rPr lang="en-US" sz="3000" dirty="0" err="1" smtClean="0">
                <a:latin typeface="Times New Roman"/>
                <a:cs typeface="Times New Roman"/>
              </a:rPr>
              <a:t>m/s</a:t>
            </a:r>
            <a:endParaRPr lang="en-US" sz="3000" dirty="0" smtClean="0">
              <a:latin typeface="Times New Roman"/>
              <a:cs typeface="Times New Roman"/>
            </a:endParaRPr>
          </a:p>
          <a:p>
            <a:pPr marL="342900" indent="-342900">
              <a:buFont typeface="+mj-lt"/>
              <a:buAutoNum type="alphaUcPeriod"/>
            </a:pPr>
            <a:r>
              <a:rPr lang="en-US" sz="3000" dirty="0" smtClean="0">
                <a:latin typeface="Times New Roman"/>
                <a:cs typeface="Times New Roman"/>
              </a:rPr>
              <a:t>   10 kg </a:t>
            </a:r>
            <a:r>
              <a:rPr lang="en-US" sz="3000" dirty="0" err="1" smtClean="0">
                <a:latin typeface="Times New Roman"/>
                <a:cs typeface="Times New Roman"/>
              </a:rPr>
              <a:t>m/s</a:t>
            </a:r>
            <a:endParaRPr lang="en-US" sz="3000" dirty="0" smtClean="0">
              <a:latin typeface="Times New Roman"/>
              <a:cs typeface="Times New Roman"/>
            </a:endParaRPr>
          </a:p>
          <a:p>
            <a:pPr marL="342900" indent="-342900">
              <a:buFont typeface="+mj-lt"/>
              <a:buAutoNum type="alphaUcPeriod"/>
            </a:pPr>
            <a:r>
              <a:rPr lang="en-US" sz="3000" dirty="0" smtClean="0">
                <a:latin typeface="Times New Roman"/>
                <a:cs typeface="Times New Roman"/>
              </a:rPr>
              <a:t>   20 kg </a:t>
            </a:r>
            <a:r>
              <a:rPr lang="en-US" sz="3000" dirty="0" err="1" smtClean="0">
                <a:latin typeface="Times New Roman"/>
                <a:cs typeface="Times New Roman"/>
              </a:rPr>
              <a:t>m/s</a:t>
            </a:r>
            <a:endParaRPr lang="en-US" sz="3000" dirty="0" smtClean="0">
              <a:latin typeface="Times New Roman"/>
              <a:cs typeface="Times New Roman"/>
            </a:endParaRPr>
          </a:p>
          <a:p>
            <a:endParaRPr lang="en-US" sz="3000" dirty="0">
              <a:latin typeface="Times New Roman"/>
              <a:cs typeface="Times New Roman"/>
            </a:endParaRPr>
          </a:p>
        </p:txBody>
      </p:sp>
    </p:spTree>
    <p:extLst>
      <p:ext uri="{BB962C8B-B14F-4D97-AF65-F5344CB8AC3E}">
        <p14:creationId xmlns:p14="http://schemas.microsoft.com/office/powerpoint/2010/main" val="102212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73075" y="69012"/>
            <a:ext cx="8229600" cy="638355"/>
          </a:xfrm>
        </p:spPr>
        <p:txBody>
          <a:bodyPr/>
          <a:lstStyle/>
          <a:p>
            <a:r>
              <a:rPr lang="en-US" dirty="0" smtClean="0"/>
              <a:t>Impulse</a:t>
            </a:r>
          </a:p>
        </p:txBody>
      </p:sp>
      <p:sp>
        <p:nvSpPr>
          <p:cNvPr id="460803" name="Rectangle 3"/>
          <p:cNvSpPr>
            <a:spLocks noGrp="1" noChangeArrowheads="1"/>
          </p:cNvSpPr>
          <p:nvPr>
            <p:ph type="body" idx="1"/>
          </p:nvPr>
        </p:nvSpPr>
        <p:spPr>
          <a:xfrm>
            <a:off x="163900" y="810854"/>
            <a:ext cx="8669548" cy="1035200"/>
          </a:xfrm>
        </p:spPr>
        <p:txBody>
          <a:bodyPr/>
          <a:lstStyle/>
          <a:p>
            <a:pPr>
              <a:lnSpc>
                <a:spcPct val="80000"/>
              </a:lnSpc>
            </a:pPr>
            <a:r>
              <a:rPr lang="en-US" dirty="0" smtClean="0"/>
              <a:t>Product of force and time (force </a:t>
            </a:r>
            <a:r>
              <a:rPr lang="en-US" dirty="0" smtClean="0">
                <a:sym typeface="Symbol" pitchFamily="48" charset="2"/>
              </a:rPr>
              <a:t> time)</a:t>
            </a:r>
          </a:p>
        </p:txBody>
      </p:sp>
      <p:sp>
        <p:nvSpPr>
          <p:cNvPr id="5" name="Rectangle 3"/>
          <p:cNvSpPr txBox="1">
            <a:spLocks noChangeArrowheads="1"/>
          </p:cNvSpPr>
          <p:nvPr/>
        </p:nvSpPr>
        <p:spPr bwMode="auto">
          <a:xfrm>
            <a:off x="189781" y="1534004"/>
            <a:ext cx="8471140" cy="522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dirty="0" smtClean="0">
                <a:sym typeface="Symbol" pitchFamily="48" charset="2"/>
              </a:rPr>
              <a:t>In equation form: Impulse = </a:t>
            </a:r>
            <a:r>
              <a:rPr lang="en-US" i="1" dirty="0" smtClean="0">
                <a:sym typeface="Symbol" pitchFamily="48" charset="2"/>
              </a:rPr>
              <a:t>Ft</a:t>
            </a:r>
          </a:p>
          <a:p>
            <a:pPr>
              <a:lnSpc>
                <a:spcPct val="80000"/>
              </a:lnSpc>
              <a:buFontTx/>
              <a:buNone/>
            </a:pPr>
            <a:r>
              <a:rPr lang="en-US" sz="3600" dirty="0" smtClean="0"/>
              <a:t>	</a:t>
            </a:r>
            <a:r>
              <a:rPr lang="en-US" sz="2800" dirty="0" smtClean="0"/>
              <a:t>Example:</a:t>
            </a:r>
            <a:r>
              <a:rPr lang="en-US" dirty="0" smtClean="0"/>
              <a:t> </a:t>
            </a:r>
          </a:p>
          <a:p>
            <a:pPr lvl="1">
              <a:lnSpc>
                <a:spcPct val="80000"/>
              </a:lnSpc>
              <a:buFont typeface="Times" pitchFamily="48" charset="0"/>
              <a:buChar char="•"/>
            </a:pPr>
            <a:r>
              <a:rPr lang="en-US" dirty="0" smtClean="0"/>
              <a:t>A brief force applied over a short time interval produces a smaller change in momentum than the same force applied over a longer time interval.</a:t>
            </a:r>
            <a:endParaRPr lang="en-US" sz="3200" dirty="0" smtClean="0"/>
          </a:p>
          <a:p>
            <a:pPr>
              <a:lnSpc>
                <a:spcPct val="80000"/>
              </a:lnSpc>
              <a:buFontTx/>
              <a:buNone/>
            </a:pPr>
            <a:r>
              <a:rPr lang="en-US" sz="2800" dirty="0" smtClean="0"/>
              <a:t>or</a:t>
            </a:r>
            <a:endParaRPr lang="en-US" dirty="0" smtClean="0"/>
          </a:p>
          <a:p>
            <a:pPr lvl="1">
              <a:lnSpc>
                <a:spcPct val="80000"/>
              </a:lnSpc>
              <a:buFont typeface="Times" pitchFamily="48" charset="0"/>
              <a:buChar char="•"/>
            </a:pPr>
            <a:r>
              <a:rPr lang="en-US" dirty="0" smtClean="0"/>
              <a:t>If you push with the same force for twice the time, you impart twice the impulse and produce twice the change in momentum.</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30" name="Picture 6" descr="06_03_Figure"/>
          <p:cNvPicPr>
            <a:picLocks noChangeAspect="1" noChangeArrowheads="1"/>
          </p:cNvPicPr>
          <p:nvPr/>
        </p:nvPicPr>
        <p:blipFill>
          <a:blip r:embed="rId3">
            <a:extLst>
              <a:ext uri="{28A0092B-C50C-407E-A947-70E740481C1C}">
                <a14:useLocalDpi xmlns:a14="http://schemas.microsoft.com/office/drawing/2010/main" val="0"/>
              </a:ext>
            </a:extLst>
          </a:blip>
          <a:srcRect b="5486"/>
          <a:stretch>
            <a:fillRect/>
          </a:stretch>
        </p:blipFill>
        <p:spPr bwMode="auto">
          <a:xfrm>
            <a:off x="755650" y="3676650"/>
            <a:ext cx="7616825" cy="2686050"/>
          </a:xfrm>
          <a:prstGeom prst="rect">
            <a:avLst/>
          </a:prstGeom>
          <a:noFill/>
          <a:extLst>
            <a:ext uri="{909E8E84-426E-40DD-AFC4-6F175D3DCCD1}">
              <a14:hiddenFill xmlns:a14="http://schemas.microsoft.com/office/drawing/2010/main">
                <a:solidFill>
                  <a:srgbClr val="FFFFFF"/>
                </a:solidFill>
              </a14:hiddenFill>
            </a:ext>
          </a:extLst>
        </p:spPr>
      </p:pic>
      <p:sp>
        <p:nvSpPr>
          <p:cNvPr id="461826" name="Rectangle 2"/>
          <p:cNvSpPr>
            <a:spLocks noGrp="1" noChangeArrowheads="1"/>
          </p:cNvSpPr>
          <p:nvPr>
            <p:ph type="title"/>
          </p:nvPr>
        </p:nvSpPr>
        <p:spPr>
          <a:xfrm>
            <a:off x="457200" y="274638"/>
            <a:ext cx="8229600" cy="829543"/>
          </a:xfrm>
        </p:spPr>
        <p:txBody>
          <a:bodyPr/>
          <a:lstStyle/>
          <a:p>
            <a:r>
              <a:rPr lang="en-US" dirty="0" smtClean="0"/>
              <a:t>Impulse Momentum Theorem</a:t>
            </a:r>
          </a:p>
        </p:txBody>
      </p:sp>
      <p:sp>
        <p:nvSpPr>
          <p:cNvPr id="461827" name="Rectangle 3"/>
          <p:cNvSpPr>
            <a:spLocks noGrp="1" noChangeArrowheads="1"/>
          </p:cNvSpPr>
          <p:nvPr>
            <p:ph type="body" idx="1"/>
          </p:nvPr>
        </p:nvSpPr>
        <p:spPr>
          <a:xfrm>
            <a:off x="449262" y="1186132"/>
            <a:ext cx="8229600" cy="4525963"/>
          </a:xfrm>
        </p:spPr>
        <p:txBody>
          <a:bodyPr/>
          <a:lstStyle/>
          <a:p>
            <a:pPr marL="0" indent="0">
              <a:buFontTx/>
              <a:buNone/>
            </a:pPr>
            <a:r>
              <a:rPr lang="en-US" dirty="0" smtClean="0"/>
              <a:t>The impulse on an object equals its change in momentum.</a:t>
            </a:r>
          </a:p>
          <a:p>
            <a:pPr marL="400050" lvl="1">
              <a:buFontTx/>
              <a:buChar char="•"/>
            </a:pPr>
            <a:r>
              <a:rPr lang="en-US" sz="3200" dirty="0" smtClean="0"/>
              <a:t>In equation form: </a:t>
            </a:r>
            <a:r>
              <a:rPr lang="en-US" sz="3200" i="1" dirty="0" smtClean="0"/>
              <a:t>Ft</a:t>
            </a:r>
            <a:r>
              <a:rPr lang="en-US" sz="3200" dirty="0" smtClean="0"/>
              <a:t> = </a:t>
            </a:r>
            <a:r>
              <a:rPr lang="en-US" sz="3200" dirty="0" smtClean="0">
                <a:sym typeface="Symbol" pitchFamily="48" charset="2"/>
              </a:rPr>
              <a:t>(</a:t>
            </a:r>
            <a:r>
              <a:rPr lang="en-US" sz="3200" i="1" dirty="0" smtClean="0">
                <a:sym typeface="Symbol" pitchFamily="48" charset="2"/>
              </a:rPr>
              <a:t>mv</a:t>
            </a:r>
            <a:r>
              <a:rPr lang="en-US" sz="3200" dirty="0" smtClean="0">
                <a:sym typeface="Symbol" pitchFamily="48" charset="2"/>
              </a:rPr>
              <a:t>)</a:t>
            </a:r>
          </a:p>
          <a:p>
            <a:pPr marL="0" indent="0"/>
            <a:endParaRPr lang="en-US" dirty="0" smtClean="0">
              <a:sym typeface="Symbol" pitchFamily="48"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56200" cy="817562"/>
          </a:xfrm>
        </p:spPr>
        <p:txBody>
          <a:bodyPr/>
          <a:lstStyle/>
          <a:p>
            <a:r>
              <a:rPr lang="en-US" dirty="0" smtClean="0"/>
              <a:t>Baseball Example</a:t>
            </a:r>
            <a:endParaRPr lang="en-US" dirty="0"/>
          </a:p>
        </p:txBody>
      </p:sp>
      <p:sp>
        <p:nvSpPr>
          <p:cNvPr id="3" name="Content Placeholder 2"/>
          <p:cNvSpPr>
            <a:spLocks noGrp="1"/>
          </p:cNvSpPr>
          <p:nvPr>
            <p:ph idx="1"/>
          </p:nvPr>
        </p:nvSpPr>
        <p:spPr>
          <a:xfrm>
            <a:off x="317500" y="1133602"/>
            <a:ext cx="5816600" cy="1663700"/>
          </a:xfrm>
        </p:spPr>
        <p:txBody>
          <a:bodyPr/>
          <a:lstStyle/>
          <a:p>
            <a:r>
              <a:rPr lang="en-US" dirty="0" smtClean="0"/>
              <a:t>A 0.15 kg baseball flies to the left with an initial velocity of </a:t>
            </a:r>
            <a:r>
              <a:rPr lang="en-US" dirty="0"/>
              <a:t>-</a:t>
            </a:r>
            <a:r>
              <a:rPr lang="en-US" dirty="0" smtClean="0"/>
              <a:t>30 m/s.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0" y="1"/>
            <a:ext cx="2730500" cy="279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228600" y="2632202"/>
            <a:ext cx="8661400" cy="406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José Bautista hits it, and provides an average force during the hit of 12,000 N to the right (+12,000 N).  The duration of the hit is one millisecond. </a:t>
            </a:r>
          </a:p>
          <a:p>
            <a:r>
              <a:rPr lang="en-US" dirty="0" smtClean="0"/>
              <a:t>What is the impulse delivered to the ball by the bat?</a:t>
            </a:r>
          </a:p>
          <a:p>
            <a:r>
              <a:rPr lang="en-US" dirty="0" smtClean="0"/>
              <a:t>What is the velocity of the ball immediately after the hit? </a:t>
            </a:r>
            <a:endParaRPr lang="en-US" dirty="0"/>
          </a:p>
        </p:txBody>
      </p:sp>
      <p:sp>
        <p:nvSpPr>
          <p:cNvPr id="4" name="TextBox 3"/>
          <p:cNvSpPr txBox="1"/>
          <p:nvPr/>
        </p:nvSpPr>
        <p:spPr>
          <a:xfrm>
            <a:off x="5270501" y="6485523"/>
            <a:ext cx="3873499" cy="338554"/>
          </a:xfrm>
          <a:prstGeom prst="rect">
            <a:avLst/>
          </a:prstGeom>
          <a:noFill/>
        </p:spPr>
        <p:txBody>
          <a:bodyPr wrap="square" rtlCol="0">
            <a:spAutoFit/>
          </a:bodyPr>
          <a:lstStyle/>
          <a:p>
            <a:r>
              <a:rPr lang="en-CA" sz="800" dirty="0" smtClean="0"/>
              <a:t>[Image of José Bautista of the Toronto Blue </a:t>
            </a:r>
            <a:r>
              <a:rPr lang="en-CA" sz="800" dirty="0"/>
              <a:t>Jays downloaded Jan.21 2013 from </a:t>
            </a:r>
            <a:r>
              <a:rPr lang="en-CA" sz="800" dirty="0">
                <a:hlinkClick r:id="rId3"/>
              </a:rPr>
              <a:t>http://</a:t>
            </a:r>
            <a:r>
              <a:rPr lang="en-CA" sz="800" dirty="0" smtClean="0">
                <a:hlinkClick r:id="rId3"/>
              </a:rPr>
              <a:t>bigstory.ap.org/content/encarnacion-johnson-lead-blue-jays-over-orioles</a:t>
            </a:r>
            <a:r>
              <a:rPr lang="en-CA" sz="800" dirty="0" smtClean="0"/>
              <a:t> ]</a:t>
            </a:r>
            <a:endParaRPr lang="en-CA" sz="800" dirty="0"/>
          </a:p>
        </p:txBody>
      </p:sp>
    </p:spTree>
    <p:extLst>
      <p:ext uri="{BB962C8B-B14F-4D97-AF65-F5344CB8AC3E}">
        <p14:creationId xmlns:p14="http://schemas.microsoft.com/office/powerpoint/2010/main" val="2100144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457200" y="228600"/>
            <a:ext cx="8229600" cy="1143000"/>
          </a:xfrm>
        </p:spPr>
        <p:txBody>
          <a:bodyPr/>
          <a:lstStyle/>
          <a:p>
            <a:r>
              <a:rPr lang="en-US" smtClean="0"/>
              <a:t>Impulse Changes Momentum</a:t>
            </a:r>
          </a:p>
        </p:txBody>
      </p:sp>
      <p:sp>
        <p:nvSpPr>
          <p:cNvPr id="466947" name="Rectangle 3"/>
          <p:cNvSpPr>
            <a:spLocks noGrp="1" noChangeArrowheads="1"/>
          </p:cNvSpPr>
          <p:nvPr>
            <p:ph type="body" idx="1"/>
          </p:nvPr>
        </p:nvSpPr>
        <p:spPr>
          <a:xfrm>
            <a:off x="457200" y="1371600"/>
            <a:ext cx="8229600" cy="5291138"/>
          </a:xfrm>
        </p:spPr>
        <p:txBody>
          <a:bodyPr/>
          <a:lstStyle/>
          <a:p>
            <a:pPr>
              <a:lnSpc>
                <a:spcPct val="80000"/>
              </a:lnSpc>
            </a:pPr>
            <a:r>
              <a:rPr lang="en-US" sz="2800" dirty="0" smtClean="0"/>
              <a:t>Case 1: increasing momentum</a:t>
            </a:r>
            <a:endParaRPr lang="en-US" dirty="0" smtClean="0"/>
          </a:p>
          <a:p>
            <a:pPr lvl="1"/>
            <a:r>
              <a:rPr lang="en-US" sz="2400" dirty="0" smtClean="0"/>
              <a:t>Apply the greatest force for as long as possible and you extend the time of contact.</a:t>
            </a:r>
          </a:p>
          <a:p>
            <a:pPr lvl="1">
              <a:lnSpc>
                <a:spcPct val="80000"/>
              </a:lnSpc>
            </a:pPr>
            <a:r>
              <a:rPr lang="en-US" sz="2400" dirty="0" smtClean="0"/>
              <a:t>Force can vary throughout the duration of contact.</a:t>
            </a:r>
            <a:endParaRPr lang="en-US" dirty="0" smtClean="0"/>
          </a:p>
          <a:p>
            <a:pPr lvl="1">
              <a:lnSpc>
                <a:spcPct val="80000"/>
              </a:lnSpc>
              <a:buFontTx/>
              <a:buNone/>
            </a:pPr>
            <a:r>
              <a:rPr lang="en-US" dirty="0" smtClean="0"/>
              <a:t>	Examples:</a:t>
            </a:r>
            <a:r>
              <a:rPr lang="en-US" sz="2400" dirty="0" smtClean="0"/>
              <a:t> </a:t>
            </a:r>
          </a:p>
          <a:p>
            <a:pPr marL="1085850" lvl="2">
              <a:lnSpc>
                <a:spcPct val="80000"/>
              </a:lnSpc>
              <a:buFont typeface="Times" pitchFamily="48" charset="0"/>
              <a:buChar char="•"/>
            </a:pPr>
            <a:r>
              <a:rPr lang="en-US" dirty="0" smtClean="0"/>
              <a:t>Golfer swings a club and</a:t>
            </a:r>
          </a:p>
          <a:p>
            <a:pPr marL="1085850" lvl="2">
              <a:lnSpc>
                <a:spcPct val="80000"/>
              </a:lnSpc>
              <a:buFont typeface="Times" pitchFamily="48" charset="0"/>
              <a:buNone/>
            </a:pPr>
            <a:r>
              <a:rPr lang="en-US" dirty="0" smtClean="0"/>
              <a:t>	follows through.</a:t>
            </a:r>
          </a:p>
          <a:p>
            <a:pPr marL="1085850" lvl="2">
              <a:lnSpc>
                <a:spcPct val="80000"/>
              </a:lnSpc>
              <a:buFont typeface="Times" pitchFamily="48" charset="0"/>
              <a:buChar char="•"/>
            </a:pPr>
            <a:r>
              <a:rPr lang="en-US" dirty="0" smtClean="0"/>
              <a:t>Baseball player hits a ball and</a:t>
            </a:r>
          </a:p>
          <a:p>
            <a:pPr marL="1085850" lvl="2">
              <a:lnSpc>
                <a:spcPct val="80000"/>
              </a:lnSpc>
              <a:buFont typeface="Times" pitchFamily="48" charset="0"/>
              <a:buNone/>
            </a:pPr>
            <a:r>
              <a:rPr lang="en-US" dirty="0" smtClean="0"/>
              <a:t>	follows through.</a:t>
            </a:r>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marL="1085850" lvl="2">
              <a:lnSpc>
                <a:spcPct val="80000"/>
              </a:lnSpc>
              <a:buFont typeface="Times" pitchFamily="48" charset="0"/>
              <a:buChar char="•"/>
            </a:pPr>
            <a:endParaRPr lang="en-US" sz="1800" dirty="0" smtClean="0"/>
          </a:p>
          <a:p>
            <a:pPr lvl="1">
              <a:lnSpc>
                <a:spcPct val="80000"/>
              </a:lnSpc>
              <a:buFontTx/>
              <a:buNone/>
            </a:pPr>
            <a:r>
              <a:rPr lang="en-US" sz="2400" dirty="0" smtClean="0"/>
              <a:t>		</a:t>
            </a:r>
            <a:endParaRPr lang="en-US" dirty="0" smtClean="0"/>
          </a:p>
        </p:txBody>
      </p:sp>
      <p:pic>
        <p:nvPicPr>
          <p:cNvPr id="466950" name="Picture 6" descr="06_04_Figure"/>
          <p:cNvPicPr>
            <a:picLocks noChangeAspect="1" noChangeArrowheads="1"/>
          </p:cNvPicPr>
          <p:nvPr/>
        </p:nvPicPr>
        <p:blipFill>
          <a:blip r:embed="rId3">
            <a:extLst>
              <a:ext uri="{28A0092B-C50C-407E-A947-70E740481C1C}">
                <a14:useLocalDpi xmlns:a14="http://schemas.microsoft.com/office/drawing/2010/main" val="0"/>
              </a:ext>
            </a:extLst>
          </a:blip>
          <a:srcRect t="21938" b="2556"/>
          <a:stretch>
            <a:fillRect/>
          </a:stretch>
        </p:blipFill>
        <p:spPr bwMode="auto">
          <a:xfrm>
            <a:off x="6142038" y="3040063"/>
            <a:ext cx="2257425" cy="361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694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694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694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6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457200" y="153868"/>
            <a:ext cx="8229600" cy="743279"/>
          </a:xfrm>
        </p:spPr>
        <p:txBody>
          <a:bodyPr/>
          <a:lstStyle/>
          <a:p>
            <a:r>
              <a:rPr lang="en-US" dirty="0" smtClean="0"/>
              <a:t>Impulse Changes Momentum</a:t>
            </a:r>
          </a:p>
        </p:txBody>
      </p:sp>
      <p:sp>
        <p:nvSpPr>
          <p:cNvPr id="472067" name="Rectangle 3"/>
          <p:cNvSpPr>
            <a:spLocks noGrp="1" noChangeArrowheads="1"/>
          </p:cNvSpPr>
          <p:nvPr>
            <p:ph type="body" idx="1"/>
          </p:nvPr>
        </p:nvSpPr>
        <p:spPr>
          <a:xfrm>
            <a:off x="250166" y="1516151"/>
            <a:ext cx="3717985" cy="4525963"/>
          </a:xfrm>
        </p:spPr>
        <p:txBody>
          <a:bodyPr/>
          <a:lstStyle/>
          <a:p>
            <a:r>
              <a:rPr lang="en-US" sz="2800" dirty="0" smtClean="0"/>
              <a:t>Case 2: decreasing momentum over a long time</a:t>
            </a:r>
            <a:endParaRPr lang="en-US" dirty="0" smtClean="0"/>
          </a:p>
          <a:p>
            <a:pPr lvl="1"/>
            <a:r>
              <a:rPr lang="en-US" dirty="0" smtClean="0"/>
              <a:t>extend the time during which momentum is reduced</a:t>
            </a:r>
          </a:p>
          <a:p>
            <a:pPr lvl="1">
              <a:buFontTx/>
              <a:buNone/>
            </a:pPr>
            <a:r>
              <a:rPr lang="en-US" dirty="0" smtClean="0"/>
              <a:t>	</a:t>
            </a:r>
          </a:p>
          <a:p>
            <a:pPr lvl="1"/>
            <a:endParaRPr lang="en-US" dirty="0" smtClean="0"/>
          </a:p>
        </p:txBody>
      </p:sp>
      <p:pic>
        <p:nvPicPr>
          <p:cNvPr id="472068" name="Picture 4" descr="C:\Users\jharlow\Documents\Documents\teaching\everyday13\hewitt materials\hewitt_ch06\06_07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85" y="930615"/>
            <a:ext cx="4848045" cy="569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457200" y="990600"/>
            <a:ext cx="8229600" cy="2895600"/>
          </a:xfrm>
        </p:spPr>
        <p:txBody>
          <a:bodyPr/>
          <a:lstStyle/>
          <a:p>
            <a:pPr algn="l">
              <a:tabLst>
                <a:tab pos="628650" algn="l"/>
              </a:tabLst>
            </a:pPr>
            <a:r>
              <a:rPr lang="en-US" sz="2400" dirty="0" smtClean="0"/>
              <a:t>A fast-moving car hitting a haystack or a cement wall produces vastly different results.</a:t>
            </a:r>
            <a:br>
              <a:rPr lang="en-US" sz="2400" dirty="0" smtClean="0"/>
            </a:br>
            <a:r>
              <a:rPr lang="en-US" sz="2400" dirty="0" smtClean="0"/>
              <a:t>1.	Do both experience the same change in momentum?</a:t>
            </a:r>
            <a:br>
              <a:rPr lang="en-US" sz="2400" dirty="0" smtClean="0"/>
            </a:br>
            <a:r>
              <a:rPr lang="en-US" sz="2400" dirty="0" smtClean="0"/>
              <a:t>2.	Do both experience the same impulse?</a:t>
            </a:r>
            <a:br>
              <a:rPr lang="en-US" sz="2400" dirty="0" smtClean="0"/>
            </a:br>
            <a:r>
              <a:rPr lang="en-US" sz="2400" dirty="0" smtClean="0"/>
              <a:t>3.	Do both experience the same force?</a:t>
            </a:r>
          </a:p>
        </p:txBody>
      </p:sp>
      <p:sp>
        <p:nvSpPr>
          <p:cNvPr id="473091" name="Rectangle 3"/>
          <p:cNvSpPr>
            <a:spLocks noGrp="1" noChangeArrowheads="1"/>
          </p:cNvSpPr>
          <p:nvPr>
            <p:ph type="body" idx="1"/>
          </p:nvPr>
        </p:nvSpPr>
        <p:spPr>
          <a:xfrm>
            <a:off x="457200" y="3651250"/>
            <a:ext cx="8229600" cy="2971800"/>
          </a:xfrm>
        </p:spPr>
        <p:txBody>
          <a:bodyPr/>
          <a:lstStyle/>
          <a:p>
            <a:pPr marL="609600" indent="-609600">
              <a:buFontTx/>
              <a:buNone/>
            </a:pPr>
            <a:r>
              <a:rPr lang="en-US" sz="2400" dirty="0" smtClean="0"/>
              <a:t>A.	Yes for all three</a:t>
            </a:r>
            <a:endParaRPr lang="en-US" sz="2400" dirty="0" smtClean="0">
              <a:ea typeface="Batang" pitchFamily="18" charset="-127"/>
            </a:endParaRPr>
          </a:p>
          <a:p>
            <a:pPr marL="609600" indent="-609600">
              <a:buFontTx/>
              <a:buAutoNum type="alphaUcPeriod" startAt="2"/>
            </a:pPr>
            <a:r>
              <a:rPr lang="en-US" sz="2400" dirty="0" smtClean="0"/>
              <a:t>Yes for 1 and 2</a:t>
            </a:r>
            <a:r>
              <a:rPr lang="en-US" sz="2400" b="1" dirty="0" smtClean="0">
                <a:ea typeface="Batang" pitchFamily="18" charset="-127"/>
              </a:rPr>
              <a:t> </a:t>
            </a:r>
          </a:p>
          <a:p>
            <a:pPr marL="609600" indent="-609600">
              <a:buFontTx/>
              <a:buAutoNum type="alphaUcPeriod" startAt="2"/>
            </a:pPr>
            <a:r>
              <a:rPr lang="en-US" sz="2400" dirty="0" smtClean="0"/>
              <a:t>No for all three</a:t>
            </a:r>
            <a:endParaRPr lang="en-US" sz="2400" dirty="0" smtClean="0">
              <a:ea typeface="Batang" pitchFamily="18" charset="-127"/>
            </a:endParaRPr>
          </a:p>
          <a:p>
            <a:pPr marL="609600" indent="-609600">
              <a:buFontTx/>
              <a:buAutoNum type="alphaUcPeriod" startAt="4"/>
            </a:pPr>
            <a:r>
              <a:rPr lang="en-US" sz="2400" dirty="0" smtClean="0"/>
              <a:t>No for 1 and 2</a:t>
            </a:r>
          </a:p>
          <a:p>
            <a:pPr marL="609600" indent="-609600">
              <a:buFontTx/>
              <a:buNone/>
            </a:pPr>
            <a:endParaRPr lang="en-US" sz="2400" dirty="0" smtClean="0"/>
          </a:p>
          <a:p>
            <a:pPr marL="609600" indent="-609600">
              <a:buFontTx/>
              <a:buNone/>
            </a:pPr>
            <a:endParaRPr lang="en-US" sz="2400" dirty="0" smtClean="0"/>
          </a:p>
        </p:txBody>
      </p:sp>
      <p:sp>
        <p:nvSpPr>
          <p:cNvPr id="473092"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cs typeface="Arial" charset="0"/>
              </a:rPr>
              <a:t>Impulse Changes Momentum</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112620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9" name="Picture 9" descr="06_06_Figure"/>
          <p:cNvPicPr>
            <a:picLocks noChangeAspect="1" noChangeArrowheads="1"/>
          </p:cNvPicPr>
          <p:nvPr/>
        </p:nvPicPr>
        <p:blipFill>
          <a:blip r:embed="rId3" cstate="print">
            <a:extLst>
              <a:ext uri="{28A0092B-C50C-407E-A947-70E740481C1C}">
                <a14:useLocalDpi xmlns:a14="http://schemas.microsoft.com/office/drawing/2010/main" val="0"/>
              </a:ext>
            </a:extLst>
          </a:blip>
          <a:srcRect b="4724"/>
          <a:stretch>
            <a:fillRect/>
          </a:stretch>
        </p:blipFill>
        <p:spPr bwMode="auto">
          <a:xfrm>
            <a:off x="1104182" y="4487208"/>
            <a:ext cx="5400136" cy="2370791"/>
          </a:xfrm>
          <a:prstGeom prst="rect">
            <a:avLst/>
          </a:prstGeom>
          <a:noFill/>
          <a:extLst>
            <a:ext uri="{909E8E84-426E-40DD-AFC4-6F175D3DCCD1}">
              <a14:hiddenFill xmlns:a14="http://schemas.microsoft.com/office/drawing/2010/main">
                <a:solidFill>
                  <a:srgbClr val="FFFFFF"/>
                </a:solidFill>
              </a14:hiddenFill>
            </a:ext>
          </a:extLst>
        </p:spPr>
      </p:pic>
      <p:sp>
        <p:nvSpPr>
          <p:cNvPr id="481283" name="Rectangle 3"/>
          <p:cNvSpPr>
            <a:spLocks noGrp="1" noChangeArrowheads="1"/>
          </p:cNvSpPr>
          <p:nvPr>
            <p:ph type="body" idx="1"/>
          </p:nvPr>
        </p:nvSpPr>
        <p:spPr>
          <a:xfrm>
            <a:off x="457200" y="813308"/>
            <a:ext cx="8445260" cy="4525962"/>
          </a:xfrm>
        </p:spPr>
        <p:txBody>
          <a:bodyPr/>
          <a:lstStyle/>
          <a:p>
            <a:pPr>
              <a:buFontTx/>
              <a:buNone/>
            </a:pPr>
            <a:r>
              <a:rPr lang="en-US" dirty="0" smtClean="0"/>
              <a:t>	Examples:</a:t>
            </a:r>
            <a:r>
              <a:rPr lang="en-US" sz="2800" dirty="0" smtClean="0"/>
              <a:t> </a:t>
            </a:r>
          </a:p>
          <a:p>
            <a:pPr lvl="1">
              <a:buFont typeface="Times" pitchFamily="48" charset="0"/>
              <a:buNone/>
            </a:pPr>
            <a:r>
              <a:rPr lang="en-US" dirty="0" smtClean="0"/>
              <a:t>	When a car is out of control, it is better to hit a haystack than a concrete wall.</a:t>
            </a:r>
            <a:endParaRPr lang="en-US" sz="2400" dirty="0" smtClean="0"/>
          </a:p>
          <a:p>
            <a:pPr>
              <a:buFontTx/>
              <a:buNone/>
            </a:pPr>
            <a:r>
              <a:rPr lang="en-US" sz="2800" dirty="0" smtClean="0"/>
              <a:t>	Physics reason: </a:t>
            </a:r>
            <a:r>
              <a:rPr lang="en-US" sz="2400" dirty="0" smtClean="0"/>
              <a:t>Same impulse either way, but extension of hitting time reduces the force.</a:t>
            </a:r>
            <a:endParaRPr lang="en-US" sz="2800" dirty="0" smtClean="0"/>
          </a:p>
          <a:p>
            <a:pPr marL="1085850" lvl="2">
              <a:buFont typeface="Times" pitchFamily="48" charset="0"/>
              <a:buChar char="•"/>
            </a:pPr>
            <a:endParaRPr lang="en-US" sz="2000" dirty="0" smtClean="0"/>
          </a:p>
          <a:p>
            <a:pPr marL="1085850" lvl="2">
              <a:buFont typeface="Times" pitchFamily="48" charset="0"/>
              <a:buChar char="•"/>
            </a:pPr>
            <a:endParaRPr lang="en-US" sz="2000" dirty="0" smtClean="0"/>
          </a:p>
          <a:p>
            <a:pPr marL="1085850" lvl="2">
              <a:buFont typeface="Times" pitchFamily="48" charset="0"/>
              <a:buChar char="•"/>
            </a:pPr>
            <a:endParaRPr lang="en-US" sz="2000" dirty="0" smtClean="0"/>
          </a:p>
          <a:p>
            <a:pPr marL="1085850" lvl="2">
              <a:buFont typeface="Times" pitchFamily="48" charset="0"/>
              <a:buChar char="•"/>
            </a:pPr>
            <a:endParaRPr lang="en-US" sz="2000" dirty="0" smtClean="0"/>
          </a:p>
          <a:p>
            <a:pPr lvl="1">
              <a:buFont typeface="Times" pitchFamily="48" charset="0"/>
              <a:buNone/>
            </a:pPr>
            <a:r>
              <a:rPr lang="en-US" sz="1800" dirty="0" smtClean="0"/>
              <a:t>	</a:t>
            </a:r>
          </a:p>
        </p:txBody>
      </p:sp>
      <p:pic>
        <p:nvPicPr>
          <p:cNvPr id="481288" name="Picture 8" descr="06_05_Figure"/>
          <p:cNvPicPr>
            <a:picLocks noChangeAspect="1" noChangeArrowheads="1"/>
          </p:cNvPicPr>
          <p:nvPr/>
        </p:nvPicPr>
        <p:blipFill>
          <a:blip r:embed="rId4" cstate="print">
            <a:extLst>
              <a:ext uri="{28A0092B-C50C-407E-A947-70E740481C1C}">
                <a14:useLocalDpi xmlns:a14="http://schemas.microsoft.com/office/drawing/2010/main" val="0"/>
              </a:ext>
            </a:extLst>
          </a:blip>
          <a:srcRect b="7419"/>
          <a:stretch>
            <a:fillRect/>
          </a:stretch>
        </p:blipFill>
        <p:spPr bwMode="auto">
          <a:xfrm>
            <a:off x="1261397" y="3226280"/>
            <a:ext cx="5960142" cy="1406046"/>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title"/>
          </p:nvPr>
        </p:nvSpPr>
        <p:spPr>
          <a:xfrm>
            <a:off x="457200" y="76200"/>
            <a:ext cx="8229600" cy="751936"/>
          </a:xfrm>
        </p:spPr>
        <p:txBody>
          <a:bodyPr/>
          <a:lstStyle/>
          <a:p>
            <a:r>
              <a:rPr lang="en-US" dirty="0" smtClean="0"/>
              <a:t>Impulse Changes Momentum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10" name="Picture 6" descr="06_08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183"/>
          <a:stretch>
            <a:fillRect/>
          </a:stretch>
        </p:blipFill>
        <p:spPr bwMode="auto">
          <a:xfrm>
            <a:off x="2065338" y="3970338"/>
            <a:ext cx="5013325" cy="2692400"/>
          </a:xfrm>
          <a:prstGeom prst="rect">
            <a:avLst/>
          </a:prstGeom>
          <a:noFill/>
          <a:extLst>
            <a:ext uri="{909E8E84-426E-40DD-AFC4-6F175D3DCCD1}">
              <a14:hiddenFill xmlns:a14="http://schemas.microsoft.com/office/drawing/2010/main">
                <a:solidFill>
                  <a:srgbClr val="FFFFFF"/>
                </a:solidFill>
              </a14:hiddenFill>
            </a:ext>
          </a:extLst>
        </p:spPr>
      </p:pic>
      <p:sp>
        <p:nvSpPr>
          <p:cNvPr id="482306" name="Rectangle 2"/>
          <p:cNvSpPr>
            <a:spLocks noGrp="1" noChangeArrowheads="1"/>
          </p:cNvSpPr>
          <p:nvPr>
            <p:ph type="title"/>
          </p:nvPr>
        </p:nvSpPr>
        <p:spPr>
          <a:xfrm>
            <a:off x="457200" y="153868"/>
            <a:ext cx="8229600" cy="847725"/>
          </a:xfrm>
        </p:spPr>
        <p:txBody>
          <a:bodyPr/>
          <a:lstStyle/>
          <a:p>
            <a:r>
              <a:rPr lang="en-US" dirty="0" smtClean="0"/>
              <a:t>Impulse Changes Momentum</a:t>
            </a:r>
          </a:p>
        </p:txBody>
      </p:sp>
      <p:sp>
        <p:nvSpPr>
          <p:cNvPr id="482307" name="Rectangle 3"/>
          <p:cNvSpPr>
            <a:spLocks noGrp="1" noChangeArrowheads="1"/>
          </p:cNvSpPr>
          <p:nvPr>
            <p:ph type="body" idx="1"/>
          </p:nvPr>
        </p:nvSpPr>
        <p:spPr>
          <a:xfrm>
            <a:off x="457200" y="1110471"/>
            <a:ext cx="8229600" cy="4525963"/>
          </a:xfrm>
        </p:spPr>
        <p:txBody>
          <a:bodyPr/>
          <a:lstStyle/>
          <a:p>
            <a:pPr lvl="1">
              <a:buFontTx/>
              <a:buNone/>
            </a:pPr>
            <a:r>
              <a:rPr lang="en-US" dirty="0" smtClean="0"/>
              <a:t>	Example (continued):</a:t>
            </a:r>
            <a:r>
              <a:rPr lang="en-US" sz="2400" dirty="0" smtClean="0"/>
              <a:t> </a:t>
            </a:r>
          </a:p>
          <a:p>
            <a:pPr lvl="2">
              <a:buFont typeface="Times" pitchFamily="48" charset="0"/>
              <a:buNone/>
            </a:pPr>
            <a:r>
              <a:rPr lang="en-US" dirty="0" smtClean="0"/>
              <a:t>	In jumping, bend your knees when your feet make contact with the ground because the extension of time during your momentum decrease reduces the force on you.</a:t>
            </a:r>
            <a:r>
              <a:rPr lang="en-US" sz="2000" dirty="0" smtClean="0"/>
              <a:t> </a:t>
            </a:r>
          </a:p>
          <a:p>
            <a:pPr lvl="2">
              <a:buFont typeface="Times" pitchFamily="48" charset="0"/>
              <a:buNone/>
            </a:pPr>
            <a:r>
              <a:rPr lang="en-US" dirty="0" smtClean="0"/>
              <a:t>	In boxing, ride with the punch.</a:t>
            </a:r>
          </a:p>
          <a:p>
            <a:pPr lvl="2">
              <a:buFont typeface="Times" pitchFamily="48" charset="0"/>
              <a:buChar char="•"/>
            </a:pPr>
            <a:endParaRPr lang="en-US" sz="2000" dirty="0" smtClean="0"/>
          </a:p>
          <a:p>
            <a:pPr lvl="2">
              <a:buFont typeface="Times" pitchFamily="48" charset="0"/>
              <a:buChar char="•"/>
            </a:pPr>
            <a:endParaRPr lang="en-US" sz="2000" dirty="0" smtClean="0"/>
          </a:p>
          <a:p>
            <a:pPr lvl="2">
              <a:buFont typeface="Times" pitchFamily="48" charset="0"/>
              <a:buChar char="•"/>
            </a:pPr>
            <a:endParaRPr lang="en-US" sz="2000" dirty="0" smtClean="0"/>
          </a:p>
          <a:p>
            <a:pPr lvl="2">
              <a:buFont typeface="Times" pitchFamily="48" charset="0"/>
              <a:buNone/>
            </a:pPr>
            <a:endParaRPr lang="en-US" sz="1800" dirty="0" smtClean="0"/>
          </a:p>
          <a:p>
            <a:pPr lvl="1">
              <a:buFont typeface="Times" pitchFamily="48" charset="0"/>
              <a:buNone/>
            </a:pPr>
            <a:r>
              <a:rPr lang="en-US" sz="1800" dirty="0" smtClean="0"/>
              <a:t>	</a:t>
            </a:r>
          </a:p>
        </p:txBody>
      </p:sp>
    </p:spTree>
    <p:extLst>
      <p:ext uri="{BB962C8B-B14F-4D97-AF65-F5344CB8AC3E}">
        <p14:creationId xmlns:p14="http://schemas.microsoft.com/office/powerpoint/2010/main" val="40770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249680" y="171370"/>
            <a:ext cx="6720840" cy="590630"/>
          </a:xfrm>
        </p:spPr>
        <p:txBody>
          <a:bodyPr/>
          <a:lstStyle/>
          <a:p>
            <a:pPr eaLnBrk="1" hangingPunct="1"/>
            <a:r>
              <a:rPr lang="en-US" sz="3800" dirty="0" smtClean="0"/>
              <a:t>Airbags</a:t>
            </a:r>
            <a:endParaRPr lang="en-US" sz="3800" dirty="0">
              <a:latin typeface="Times New Roman" charset="0"/>
            </a:endParaRPr>
          </a:p>
        </p:txBody>
      </p:sp>
      <p:sp>
        <p:nvSpPr>
          <p:cNvPr id="16387" name="Rectangle 5"/>
          <p:cNvSpPr>
            <a:spLocks noGrp="1" noChangeArrowheads="1"/>
          </p:cNvSpPr>
          <p:nvPr>
            <p:ph type="body" idx="1"/>
          </p:nvPr>
        </p:nvSpPr>
        <p:spPr>
          <a:xfrm>
            <a:off x="167422" y="750879"/>
            <a:ext cx="8775918" cy="1649421"/>
          </a:xfrm>
        </p:spPr>
        <p:txBody>
          <a:bodyPr/>
          <a:lstStyle/>
          <a:p>
            <a:pPr marL="457200" indent="-457200" eaLnBrk="1" hangingPunct="1">
              <a:buFont typeface="Arial" pitchFamily="34" charset="0"/>
              <a:buChar char="•"/>
            </a:pPr>
            <a:r>
              <a:rPr lang="en-US" sz="2800" dirty="0" smtClean="0"/>
              <a:t>When you crash, your momentum must be reduced by a fixed amount.</a:t>
            </a:r>
          </a:p>
          <a:p>
            <a:pPr marL="457200" indent="-457200" eaLnBrk="1" hangingPunct="1">
              <a:buFont typeface="Arial" pitchFamily="34" charset="0"/>
              <a:buChar char="•"/>
            </a:pPr>
            <a:r>
              <a:rPr lang="en-US" sz="2800" dirty="0" smtClean="0"/>
              <a:t>This means the impulse is fixed..</a:t>
            </a:r>
            <a:endParaRPr lang="en-US" sz="2800" dirty="0"/>
          </a:p>
        </p:txBody>
      </p:sp>
      <p:pic>
        <p:nvPicPr>
          <p:cNvPr id="1026" name="Picture 2" descr="File:Airba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640" y="2263140"/>
            <a:ext cx="5166360" cy="3868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80102" y="6639104"/>
            <a:ext cx="2763898" cy="215444"/>
          </a:xfrm>
          <a:prstGeom prst="rect">
            <a:avLst/>
          </a:prstGeom>
          <a:noFill/>
        </p:spPr>
        <p:txBody>
          <a:bodyPr wrap="none" rtlCol="0">
            <a:spAutoFit/>
          </a:bodyPr>
          <a:lstStyle/>
          <a:p>
            <a:r>
              <a:rPr lang="en-CA" sz="800" dirty="0" smtClean="0"/>
              <a:t>[</a:t>
            </a:r>
            <a:r>
              <a:rPr lang="en-CA" sz="800" dirty="0"/>
              <a:t>image from </a:t>
            </a:r>
            <a:r>
              <a:rPr lang="en-CA" sz="800" dirty="0">
                <a:hlinkClick r:id="rId3"/>
              </a:rPr>
              <a:t>http://</a:t>
            </a:r>
            <a:r>
              <a:rPr lang="en-CA" sz="800" dirty="0" smtClean="0">
                <a:hlinkClick r:id="rId3"/>
              </a:rPr>
              <a:t>en.wikipedia.org/wiki/File:Airbag2.jpg</a:t>
            </a:r>
            <a:r>
              <a:rPr lang="en-CA" sz="800" dirty="0" smtClean="0"/>
              <a:t> ]</a:t>
            </a:r>
            <a:endParaRPr lang="en-CA" sz="800" dirty="0"/>
          </a:p>
        </p:txBody>
      </p:sp>
      <p:sp>
        <p:nvSpPr>
          <p:cNvPr id="6" name="Rectangle 5"/>
          <p:cNvSpPr txBox="1">
            <a:spLocks noChangeArrowheads="1"/>
          </p:cNvSpPr>
          <p:nvPr/>
        </p:nvSpPr>
        <p:spPr bwMode="auto">
          <a:xfrm>
            <a:off x="167422" y="2240280"/>
            <a:ext cx="3810218" cy="431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Arial" pitchFamily="34" charset="0"/>
              <a:buChar char="•"/>
            </a:pPr>
            <a:r>
              <a:rPr lang="en-US" sz="2800" dirty="0" smtClean="0"/>
              <a:t>The force needed (which can cause injury) can be reduced if the time of the collision is increased.</a:t>
            </a:r>
          </a:p>
          <a:p>
            <a:pPr marL="457200" indent="-457200" eaLnBrk="1" hangingPunct="1">
              <a:buFont typeface="Arial" pitchFamily="34" charset="0"/>
              <a:buChar char="•"/>
            </a:pPr>
            <a:r>
              <a:rPr lang="en-US" sz="2800" dirty="0" smtClean="0"/>
              <a:t>Airbags “soften” the impact by increasing the time of the collision.</a:t>
            </a:r>
            <a:endParaRPr lang="en-US" sz="2800" dirty="0"/>
          </a:p>
        </p:txBody>
      </p:sp>
    </p:spTree>
    <p:extLst>
      <p:ext uri="{BB962C8B-B14F-4D97-AF65-F5344CB8AC3E}">
        <p14:creationId xmlns:p14="http://schemas.microsoft.com/office/powerpoint/2010/main" val="4273697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249680" y="171370"/>
            <a:ext cx="6720840" cy="1858962"/>
          </a:xfrm>
        </p:spPr>
        <p:txBody>
          <a:bodyPr/>
          <a:lstStyle/>
          <a:p>
            <a:pPr eaLnBrk="1" hangingPunct="1"/>
            <a:r>
              <a:rPr lang="en-US" sz="3800" dirty="0" smtClean="0"/>
              <a:t>PHY205H1S </a:t>
            </a:r>
            <a:br>
              <a:rPr lang="en-US" sz="3800" dirty="0" smtClean="0"/>
            </a:br>
            <a:r>
              <a:rPr lang="en-US" sz="3800" dirty="0" smtClean="0"/>
              <a:t>Physics of Everyday Life</a:t>
            </a:r>
            <a:br>
              <a:rPr lang="en-US" sz="3800" dirty="0" smtClean="0"/>
            </a:br>
            <a:r>
              <a:rPr lang="en-US" sz="3800" dirty="0" smtClean="0">
                <a:latin typeface="Times New Roman" charset="0"/>
              </a:rPr>
              <a:t>Class 5</a:t>
            </a:r>
            <a:endParaRPr lang="en-US" sz="3800" dirty="0">
              <a:latin typeface="Times New Roman" charset="0"/>
            </a:endParaRPr>
          </a:p>
        </p:txBody>
      </p:sp>
      <p:sp>
        <p:nvSpPr>
          <p:cNvPr id="16387" name="Rectangle 5"/>
          <p:cNvSpPr>
            <a:spLocks noGrp="1" noChangeArrowheads="1"/>
          </p:cNvSpPr>
          <p:nvPr>
            <p:ph type="body" idx="1"/>
          </p:nvPr>
        </p:nvSpPr>
        <p:spPr>
          <a:xfrm>
            <a:off x="342682" y="2360023"/>
            <a:ext cx="4354414" cy="3309257"/>
          </a:xfrm>
        </p:spPr>
        <p:txBody>
          <a:bodyPr/>
          <a:lstStyle/>
          <a:p>
            <a:pPr marL="457200" indent="-457200" eaLnBrk="1" hangingPunct="1">
              <a:buFont typeface="Arial" pitchFamily="34" charset="0"/>
              <a:buChar char="•"/>
            </a:pPr>
            <a:r>
              <a:rPr lang="en-US" sz="2800" dirty="0"/>
              <a:t>Momentum</a:t>
            </a:r>
          </a:p>
          <a:p>
            <a:pPr marL="457200" indent="-457200" eaLnBrk="1" hangingPunct="1">
              <a:buFont typeface="Arial" pitchFamily="34" charset="0"/>
              <a:buChar char="•"/>
            </a:pPr>
            <a:r>
              <a:rPr lang="en-US" sz="2800" dirty="0"/>
              <a:t>Impulse</a:t>
            </a:r>
          </a:p>
          <a:p>
            <a:pPr marL="457200" indent="-457200" eaLnBrk="1" hangingPunct="1">
              <a:buFont typeface="Arial" pitchFamily="34" charset="0"/>
              <a:buChar char="•"/>
            </a:pPr>
            <a:r>
              <a:rPr lang="en-US" sz="2800" dirty="0"/>
              <a:t>Impulse Changes Momentum</a:t>
            </a:r>
          </a:p>
          <a:p>
            <a:pPr marL="457200" indent="-457200" eaLnBrk="1" hangingPunct="1">
              <a:buFont typeface="Arial" pitchFamily="34" charset="0"/>
              <a:buChar char="•"/>
            </a:pPr>
            <a:r>
              <a:rPr lang="en-US" sz="2800" dirty="0" smtClean="0"/>
              <a:t>Bouncing</a:t>
            </a:r>
          </a:p>
          <a:p>
            <a:pPr marL="457200" indent="-457200" eaLnBrk="1" hangingPunct="1">
              <a:buFont typeface="Arial" pitchFamily="34" charset="0"/>
              <a:buChar char="•"/>
            </a:pPr>
            <a:r>
              <a:rPr lang="en-US" sz="2800" dirty="0"/>
              <a:t>Conservation of Momentum</a:t>
            </a:r>
          </a:p>
          <a:p>
            <a:pPr marL="457200" indent="-457200" eaLnBrk="1" hangingPunct="1">
              <a:buFont typeface="Arial" pitchFamily="34" charset="0"/>
              <a:buChar char="•"/>
            </a:pPr>
            <a:r>
              <a:rPr lang="en-US" sz="2800" dirty="0" smtClean="0"/>
              <a:t>Collisions</a:t>
            </a:r>
            <a:endParaRPr lang="en-US" sz="2800" dirty="0"/>
          </a:p>
        </p:txBody>
      </p:sp>
      <p:pic>
        <p:nvPicPr>
          <p:cNvPr id="1026" name="Picture 2" descr="File:Airba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640" y="2263140"/>
            <a:ext cx="5166360" cy="3868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80102" y="6639104"/>
            <a:ext cx="2763898" cy="215444"/>
          </a:xfrm>
          <a:prstGeom prst="rect">
            <a:avLst/>
          </a:prstGeom>
          <a:noFill/>
        </p:spPr>
        <p:txBody>
          <a:bodyPr wrap="none" rtlCol="0">
            <a:spAutoFit/>
          </a:bodyPr>
          <a:lstStyle/>
          <a:p>
            <a:r>
              <a:rPr lang="en-CA" sz="800" dirty="0" smtClean="0"/>
              <a:t>[</a:t>
            </a:r>
            <a:r>
              <a:rPr lang="en-CA" sz="800" dirty="0"/>
              <a:t>image from </a:t>
            </a:r>
            <a:r>
              <a:rPr lang="en-CA" sz="800" dirty="0">
                <a:hlinkClick r:id="rId3"/>
              </a:rPr>
              <a:t>http://</a:t>
            </a:r>
            <a:r>
              <a:rPr lang="en-CA" sz="800" dirty="0" smtClean="0">
                <a:hlinkClick r:id="rId3"/>
              </a:rPr>
              <a:t>en.wikipedia.org/wiki/File:Airbag2.jpg</a:t>
            </a:r>
            <a:r>
              <a:rPr lang="en-CA" sz="800" dirty="0" smtClean="0"/>
              <a:t> ]</a:t>
            </a:r>
            <a:endParaRPr lang="en-CA" sz="800" dirty="0"/>
          </a:p>
        </p:txBody>
      </p:sp>
    </p:spTree>
    <p:extLst>
      <p:ext uri="{BB962C8B-B14F-4D97-AF65-F5344CB8AC3E}">
        <p14:creationId xmlns:p14="http://schemas.microsoft.com/office/powerpoint/2010/main" val="1519119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4" name="Picture 6" descr="06_09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80"/>
          <a:stretch>
            <a:fillRect/>
          </a:stretch>
        </p:blipFill>
        <p:spPr bwMode="auto">
          <a:xfrm>
            <a:off x="336550" y="2478088"/>
            <a:ext cx="3705225" cy="3556000"/>
          </a:xfrm>
          <a:prstGeom prst="rect">
            <a:avLst/>
          </a:prstGeom>
          <a:noFill/>
          <a:extLst>
            <a:ext uri="{909E8E84-426E-40DD-AFC4-6F175D3DCCD1}">
              <a14:hiddenFill xmlns:a14="http://schemas.microsoft.com/office/drawing/2010/main">
                <a:solidFill>
                  <a:srgbClr val="FFFFFF"/>
                </a:solidFill>
              </a14:hiddenFill>
            </a:ext>
          </a:extLst>
        </p:spPr>
      </p:pic>
      <p:sp>
        <p:nvSpPr>
          <p:cNvPr id="483330" name="Rectangle 2"/>
          <p:cNvSpPr>
            <a:spLocks noGrp="1" noChangeArrowheads="1"/>
          </p:cNvSpPr>
          <p:nvPr>
            <p:ph type="title"/>
          </p:nvPr>
        </p:nvSpPr>
        <p:spPr>
          <a:xfrm>
            <a:off x="457200" y="152400"/>
            <a:ext cx="8229600" cy="1143000"/>
          </a:xfrm>
        </p:spPr>
        <p:txBody>
          <a:bodyPr/>
          <a:lstStyle/>
          <a:p>
            <a:r>
              <a:rPr lang="en-US" smtClean="0"/>
              <a:t>Impulse Changes Momentum</a:t>
            </a:r>
          </a:p>
        </p:txBody>
      </p:sp>
      <p:sp>
        <p:nvSpPr>
          <p:cNvPr id="483331" name="Rectangle 3"/>
          <p:cNvSpPr>
            <a:spLocks noGrp="1" noChangeArrowheads="1"/>
          </p:cNvSpPr>
          <p:nvPr>
            <p:ph type="body" idx="1"/>
          </p:nvPr>
        </p:nvSpPr>
        <p:spPr>
          <a:xfrm>
            <a:off x="457200" y="1249363"/>
            <a:ext cx="8458200" cy="5237162"/>
          </a:xfrm>
        </p:spPr>
        <p:txBody>
          <a:bodyPr/>
          <a:lstStyle/>
          <a:p>
            <a:r>
              <a:rPr lang="en-US" sz="2800" dirty="0" smtClean="0"/>
              <a:t>Case 3: decreasing momentum over a short time</a:t>
            </a:r>
          </a:p>
          <a:p>
            <a:pPr lvl="1"/>
            <a:r>
              <a:rPr lang="en-US" dirty="0" smtClean="0"/>
              <a:t>short time interval produces large force.</a:t>
            </a:r>
          </a:p>
          <a:p>
            <a:pPr lvl="1"/>
            <a:endParaRPr lang="en-US" dirty="0" smtClean="0"/>
          </a:p>
          <a:p>
            <a:pPr lvl="1">
              <a:spcBef>
                <a:spcPct val="0"/>
              </a:spcBef>
              <a:buFontTx/>
              <a:buNone/>
            </a:pPr>
            <a:r>
              <a:rPr lang="en-US" sz="3200" dirty="0" smtClean="0"/>
              <a:t>					</a:t>
            </a:r>
            <a:r>
              <a:rPr lang="en-US" dirty="0" smtClean="0"/>
              <a:t>Example:</a:t>
            </a:r>
            <a:r>
              <a:rPr lang="en-US" sz="2400" dirty="0" smtClean="0"/>
              <a:t> Karate expert splits a</a:t>
            </a:r>
          </a:p>
          <a:p>
            <a:pPr lvl="1">
              <a:spcBef>
                <a:spcPct val="0"/>
              </a:spcBef>
              <a:buFontTx/>
              <a:buNone/>
            </a:pPr>
            <a:r>
              <a:rPr lang="en-US" sz="2400" dirty="0" smtClean="0"/>
              <a:t>					stack of bricks by bringing her 					arm and hand swiftly against</a:t>
            </a:r>
          </a:p>
          <a:p>
            <a:pPr lvl="1">
              <a:spcBef>
                <a:spcPct val="0"/>
              </a:spcBef>
              <a:buFontTx/>
              <a:buNone/>
            </a:pPr>
            <a:r>
              <a:rPr lang="en-US" sz="2400" dirty="0" smtClean="0"/>
              <a:t>					the bricks with considerable</a:t>
            </a:r>
          </a:p>
          <a:p>
            <a:pPr lvl="1">
              <a:spcBef>
                <a:spcPct val="0"/>
              </a:spcBef>
              <a:buFontTx/>
              <a:buNone/>
            </a:pPr>
            <a:r>
              <a:rPr lang="en-US" sz="2400" dirty="0" smtClean="0"/>
              <a:t>					momentum. Time of contact is </a:t>
            </a:r>
          </a:p>
          <a:p>
            <a:pPr lvl="1">
              <a:spcBef>
                <a:spcPct val="0"/>
              </a:spcBef>
              <a:buFontTx/>
              <a:buNone/>
            </a:pPr>
            <a:r>
              <a:rPr lang="en-US" sz="2400" dirty="0" smtClean="0"/>
              <a:t>					brief and force of impact is huge.</a:t>
            </a:r>
            <a:endParaRPr lang="en-US" dirty="0" smtClean="0"/>
          </a:p>
          <a:p>
            <a:pPr lvl="1">
              <a:buFontTx/>
              <a:buNone/>
            </a:pPr>
            <a:r>
              <a:rPr lang="en-US" sz="2000" dirty="0" smtClean="0"/>
              <a:t/>
            </a:r>
            <a:br>
              <a:rPr lang="en-US" sz="2000" dirty="0" smtClean="0"/>
            </a:br>
            <a:endParaRPr lang="en-US" sz="2000" dirty="0" smtClean="0"/>
          </a:p>
          <a:p>
            <a:pPr>
              <a:buFontTx/>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3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3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33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33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33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231900" y="4555430"/>
            <a:ext cx="6564313" cy="1373188"/>
          </a:xfrm>
          <a:prstGeom prst="rect">
            <a:avLst/>
          </a:prstGeom>
          <a:noFill/>
          <a:ln w="9525">
            <a:noFill/>
            <a:miter lim="800000"/>
            <a:headEnd/>
            <a:tailEnd/>
          </a:ln>
        </p:spPr>
        <p:txBody>
          <a:bodyPr>
            <a:prstTxWarp prst="textNoShape">
              <a:avLst/>
            </a:prstTxWarp>
            <a:spAutoFit/>
          </a:bodyPr>
          <a:lstStyle/>
          <a:p>
            <a:pPr marL="342900" indent="-342900">
              <a:buFontTx/>
              <a:buAutoNum type="alphaUcPeriod"/>
            </a:pPr>
            <a:r>
              <a:rPr lang="en-US" sz="2800" dirty="0">
                <a:latin typeface="Times New Roman" charset="0"/>
              </a:rPr>
              <a:t> They exert equal impulses.</a:t>
            </a:r>
          </a:p>
          <a:p>
            <a:pPr marL="342900" indent="-342900">
              <a:buFontTx/>
              <a:buAutoNum type="alphaUcPeriod"/>
            </a:pPr>
            <a:r>
              <a:rPr lang="en-US" sz="2800" dirty="0">
                <a:latin typeface="Times New Roman" charset="0"/>
              </a:rPr>
              <a:t> The </a:t>
            </a:r>
            <a:r>
              <a:rPr lang="en-US" sz="2800" dirty="0" smtClean="0">
                <a:latin typeface="Times New Roman" charset="0"/>
              </a:rPr>
              <a:t>putty ball exerts </a:t>
            </a:r>
            <a:r>
              <a:rPr lang="en-US" sz="2800" dirty="0">
                <a:latin typeface="Times New Roman" charset="0"/>
              </a:rPr>
              <a:t>a larger impulse.</a:t>
            </a:r>
          </a:p>
          <a:p>
            <a:pPr marL="342900" indent="-342900">
              <a:buFontTx/>
              <a:buAutoNum type="alphaUcPeriod"/>
            </a:pPr>
            <a:r>
              <a:rPr lang="en-US" sz="2800" dirty="0">
                <a:latin typeface="Times New Roman" charset="0"/>
              </a:rPr>
              <a:t> The rubber ball exerts a larger  impulse.</a:t>
            </a:r>
          </a:p>
        </p:txBody>
      </p:sp>
      <p:sp>
        <p:nvSpPr>
          <p:cNvPr id="22531" name="Rectangle 4"/>
          <p:cNvSpPr>
            <a:spLocks noChangeArrowheads="1"/>
          </p:cNvSpPr>
          <p:nvPr/>
        </p:nvSpPr>
        <p:spPr bwMode="auto">
          <a:xfrm>
            <a:off x="457200" y="1016000"/>
            <a:ext cx="8293100" cy="3539430"/>
          </a:xfrm>
          <a:prstGeom prst="rect">
            <a:avLst/>
          </a:prstGeom>
          <a:noFill/>
          <a:ln w="9525">
            <a:noFill/>
            <a:miter lim="800000"/>
            <a:headEnd/>
            <a:tailEnd/>
          </a:ln>
        </p:spPr>
        <p:txBody>
          <a:bodyPr wrap="square">
            <a:prstTxWarp prst="textNoShape">
              <a:avLst/>
            </a:prstTxWarp>
            <a:spAutoFit/>
          </a:bodyPr>
          <a:lstStyle/>
          <a:p>
            <a:pPr marL="457200" indent="-457200">
              <a:buFont typeface="Arial" pitchFamily="34" charset="0"/>
              <a:buChar char="•"/>
            </a:pPr>
            <a:r>
              <a:rPr lang="en-US" sz="2800" dirty="0" smtClean="0">
                <a:solidFill>
                  <a:srgbClr val="316598"/>
                </a:solidFill>
                <a:latin typeface="Times New Roman" charset="0"/>
              </a:rPr>
              <a:t>Two balls of the same mass and the same speed collide with a block of wood.</a:t>
            </a:r>
          </a:p>
          <a:p>
            <a:pPr marL="457200" indent="-457200">
              <a:buFont typeface="Arial" pitchFamily="34" charset="0"/>
              <a:buChar char="•"/>
            </a:pPr>
            <a:r>
              <a:rPr lang="en-US" sz="2800" dirty="0" smtClean="0">
                <a:solidFill>
                  <a:srgbClr val="316598"/>
                </a:solidFill>
                <a:latin typeface="Times New Roman" charset="0"/>
              </a:rPr>
              <a:t>One ball is made of putty, and stops when it hits the block of wood.</a:t>
            </a:r>
          </a:p>
          <a:p>
            <a:pPr marL="457200" indent="-457200">
              <a:buFont typeface="Arial" pitchFamily="34" charset="0"/>
              <a:buChar char="•"/>
            </a:pPr>
            <a:r>
              <a:rPr lang="en-US" sz="2800" dirty="0" smtClean="0">
                <a:solidFill>
                  <a:srgbClr val="316598"/>
                </a:solidFill>
                <a:latin typeface="Times New Roman" charset="0"/>
              </a:rPr>
              <a:t>One ball is made of rubber, and bounces backward when it hits the block of wood.</a:t>
            </a:r>
            <a:br>
              <a:rPr lang="en-US" sz="2800" dirty="0" smtClean="0">
                <a:solidFill>
                  <a:srgbClr val="316598"/>
                </a:solidFill>
                <a:latin typeface="Times New Roman" charset="0"/>
              </a:rPr>
            </a:br>
            <a:r>
              <a:rPr lang="en-US" sz="2800" dirty="0" smtClean="0">
                <a:solidFill>
                  <a:srgbClr val="316598"/>
                </a:solidFill>
                <a:latin typeface="Times New Roman" charset="0"/>
              </a:rPr>
              <a:t>Which ball delivers the larger impulse to the block of wood?</a:t>
            </a:r>
            <a:endParaRPr lang="en-US" sz="2800" dirty="0">
              <a:solidFill>
                <a:srgbClr val="316598"/>
              </a:solidFill>
              <a:latin typeface="Times New Roman" charset="0"/>
            </a:endParaRPr>
          </a:p>
        </p:txBody>
      </p:sp>
      <p:sp>
        <p:nvSpPr>
          <p:cNvPr id="2" name="TextBox 1"/>
          <p:cNvSpPr txBox="1"/>
          <p:nvPr/>
        </p:nvSpPr>
        <p:spPr>
          <a:xfrm>
            <a:off x="1920964" y="362634"/>
            <a:ext cx="5365571" cy="646331"/>
          </a:xfrm>
          <a:prstGeom prst="rect">
            <a:avLst/>
          </a:prstGeom>
          <a:noFill/>
        </p:spPr>
        <p:txBody>
          <a:bodyPr wrap="none" rtlCol="0">
            <a:spAutoFit/>
          </a:bodyPr>
          <a:lstStyle/>
          <a:p>
            <a:r>
              <a:rPr lang="en-CA" sz="3600" dirty="0" smtClean="0"/>
              <a:t>Demonstration Prediction</a:t>
            </a:r>
            <a:endParaRPr lang="en-CA" sz="3600" dirty="0"/>
          </a:p>
        </p:txBody>
      </p:sp>
    </p:spTree>
    <p:extLst>
      <p:ext uri="{BB962C8B-B14F-4D97-AF65-F5344CB8AC3E}">
        <p14:creationId xmlns:p14="http://schemas.microsoft.com/office/powerpoint/2010/main" val="1390712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7" name="Picture 5" descr="http://toonclips.com/600/75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6" y="3985404"/>
            <a:ext cx="2775132" cy="2872596"/>
          </a:xfrm>
          <a:prstGeom prst="rect">
            <a:avLst/>
          </a:prstGeom>
          <a:noFill/>
          <a:extLst>
            <a:ext uri="{909E8E84-426E-40DD-AFC4-6F175D3DCCD1}">
              <a14:hiddenFill xmlns:a14="http://schemas.microsoft.com/office/drawing/2010/main">
                <a:solidFill>
                  <a:srgbClr val="FFFFFF"/>
                </a:solidFill>
              </a14:hiddenFill>
            </a:ext>
          </a:extLst>
        </p:spPr>
      </p:pic>
      <p:sp>
        <p:nvSpPr>
          <p:cNvPr id="484354" name="Rectangle 2"/>
          <p:cNvSpPr>
            <a:spLocks noGrp="1" noChangeArrowheads="1"/>
          </p:cNvSpPr>
          <p:nvPr>
            <p:ph type="title"/>
          </p:nvPr>
        </p:nvSpPr>
        <p:spPr>
          <a:xfrm>
            <a:off x="457200" y="102108"/>
            <a:ext cx="8229600" cy="691520"/>
          </a:xfrm>
        </p:spPr>
        <p:txBody>
          <a:bodyPr/>
          <a:lstStyle/>
          <a:p>
            <a:r>
              <a:rPr lang="en-US" dirty="0" smtClean="0"/>
              <a:t>Bouncing</a:t>
            </a:r>
          </a:p>
        </p:txBody>
      </p:sp>
      <p:sp>
        <p:nvSpPr>
          <p:cNvPr id="484355" name="Rectangle 3"/>
          <p:cNvSpPr>
            <a:spLocks noGrp="1" noChangeArrowheads="1"/>
          </p:cNvSpPr>
          <p:nvPr>
            <p:ph type="body" idx="1"/>
          </p:nvPr>
        </p:nvSpPr>
        <p:spPr>
          <a:xfrm>
            <a:off x="301924" y="895739"/>
            <a:ext cx="8669547" cy="4525963"/>
          </a:xfrm>
        </p:spPr>
        <p:txBody>
          <a:bodyPr/>
          <a:lstStyle/>
          <a:p>
            <a:pPr marL="0" indent="0">
              <a:buFontTx/>
              <a:buNone/>
            </a:pPr>
            <a:r>
              <a:rPr lang="en-US" dirty="0" smtClean="0"/>
              <a:t>Impulses are generally greater when objects bounce.</a:t>
            </a:r>
          </a:p>
          <a:p>
            <a:pPr marL="0" indent="0">
              <a:buFontTx/>
              <a:buNone/>
            </a:pPr>
            <a:r>
              <a:rPr lang="en-US" sz="2800" dirty="0" smtClean="0"/>
              <a:t>    </a:t>
            </a:r>
            <a:r>
              <a:rPr lang="en-US" sz="1400" dirty="0" smtClean="0"/>
              <a:t> </a:t>
            </a:r>
            <a:r>
              <a:rPr lang="en-US" sz="2800" dirty="0" smtClean="0"/>
              <a:t>Example: </a:t>
            </a:r>
          </a:p>
          <a:p>
            <a:pPr lvl="1">
              <a:buFont typeface="Times" pitchFamily="48" charset="0"/>
              <a:buNone/>
            </a:pPr>
            <a:r>
              <a:rPr lang="en-US" sz="2400" dirty="0" smtClean="0"/>
              <a:t>	Catching a falling flower pot from a shelf with your hands. You provide the impulse to reduce its momentum to zero. If you throw the flower pot up again, you provide an additional impulse. This “double impulse” occurs when something bounces.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4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83" name="Picture 7" descr="C:\Users\jharlow\Documents\Documents\teaching\everyday13\hewitt materials\hewitt_ch06\06_10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035834"/>
            <a:ext cx="7189890" cy="4822166"/>
          </a:xfrm>
          <a:prstGeom prst="rect">
            <a:avLst/>
          </a:prstGeom>
          <a:noFill/>
          <a:extLst>
            <a:ext uri="{909E8E84-426E-40DD-AFC4-6F175D3DCCD1}">
              <a14:hiddenFill xmlns:a14="http://schemas.microsoft.com/office/drawing/2010/main">
                <a:solidFill>
                  <a:srgbClr val="FFFFFF"/>
                </a:solidFill>
              </a14:hiddenFill>
            </a:ext>
          </a:extLst>
        </p:spPr>
      </p:pic>
      <p:sp>
        <p:nvSpPr>
          <p:cNvPr id="485378" name="Rectangle 2"/>
          <p:cNvSpPr>
            <a:spLocks noGrp="1" noChangeArrowheads="1"/>
          </p:cNvSpPr>
          <p:nvPr>
            <p:ph type="title"/>
          </p:nvPr>
        </p:nvSpPr>
        <p:spPr>
          <a:xfrm>
            <a:off x="457200" y="153867"/>
            <a:ext cx="8229600" cy="691520"/>
          </a:xfrm>
        </p:spPr>
        <p:txBody>
          <a:bodyPr/>
          <a:lstStyle/>
          <a:p>
            <a:r>
              <a:rPr lang="en-US" dirty="0" smtClean="0"/>
              <a:t>Bouncing</a:t>
            </a:r>
          </a:p>
        </p:txBody>
      </p:sp>
      <p:sp>
        <p:nvSpPr>
          <p:cNvPr id="485379" name="Rectangle 3"/>
          <p:cNvSpPr>
            <a:spLocks noGrp="1" noChangeArrowheads="1"/>
          </p:cNvSpPr>
          <p:nvPr>
            <p:ph type="body" idx="1"/>
          </p:nvPr>
        </p:nvSpPr>
        <p:spPr>
          <a:xfrm>
            <a:off x="241540" y="870309"/>
            <a:ext cx="8626415" cy="4525963"/>
          </a:xfrm>
        </p:spPr>
        <p:txBody>
          <a:bodyPr/>
          <a:lstStyle/>
          <a:p>
            <a:pPr>
              <a:buFont typeface="Times" pitchFamily="48" charset="0"/>
              <a:buNone/>
            </a:pPr>
            <a:r>
              <a:rPr lang="en-US" sz="2800" dirty="0" smtClean="0"/>
              <a:t>	</a:t>
            </a:r>
            <a:r>
              <a:rPr lang="en-US" sz="2800" dirty="0" err="1" smtClean="0"/>
              <a:t>Pelton</a:t>
            </a:r>
            <a:r>
              <a:rPr lang="en-US" sz="2800" dirty="0" smtClean="0"/>
              <a:t> wheel designed to “bounce” water when it makes a U-turn on impact with the curved paddle</a:t>
            </a:r>
          </a:p>
          <a:p>
            <a:pPr>
              <a:buFont typeface="Times" pitchFamily="48" charset="0"/>
              <a:buChar char="•"/>
            </a:pPr>
            <a:endParaRPr lang="en-US" dirty="0" smtClean="0"/>
          </a:p>
          <a:p>
            <a:pPr marL="1085850" lvl="2">
              <a:buFont typeface="Times" pitchFamily="48" charset="0"/>
              <a:buChar char="•"/>
            </a:pPr>
            <a:endParaRPr lang="en-US" dirty="0" smtClean="0"/>
          </a:p>
          <a:p>
            <a:pPr marL="1085850" lvl="2">
              <a:buFont typeface="Times" pitchFamily="48" charset="0"/>
              <a:buChar char="•"/>
            </a:pPr>
            <a:endParaRPr lang="en-US" dirty="0" smtClean="0"/>
          </a:p>
          <a:p>
            <a:pPr marL="1085850" lvl="2">
              <a:buFont typeface="Times" pitchFamily="48" charset="0"/>
              <a:buChar char="•"/>
            </a:pPr>
            <a:endParaRPr lang="en-US" dirty="0" smtClean="0"/>
          </a:p>
          <a:p>
            <a:pPr marL="1085850" lvl="2">
              <a:buFont typeface="Times" pitchFamily="48" charset="0"/>
              <a:buNone/>
            </a:pPr>
            <a:endParaRPr lang="en-US" sz="1800" dirty="0" smtClean="0"/>
          </a:p>
          <a:p>
            <a:pPr marL="1085850" lvl="2">
              <a:buFont typeface="Times" pitchFamily="48" charset="0"/>
              <a:buNone/>
            </a:pPr>
            <a:endParaRPr lang="en-US" sz="1800" dirty="0" smtClean="0"/>
          </a:p>
          <a:p>
            <a:pPr>
              <a:buFontTx/>
              <a:buNone/>
            </a:pPr>
            <a:endParaRPr lang="en-US" dirty="0" smtClean="0"/>
          </a:p>
        </p:txBody>
      </p:sp>
    </p:spTree>
    <p:extLst>
      <p:ext uri="{BB962C8B-B14F-4D97-AF65-F5344CB8AC3E}">
        <p14:creationId xmlns:p14="http://schemas.microsoft.com/office/powerpoint/2010/main" val="2021553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p:cNvSpPr>
            <a:spLocks noGrp="1" noChangeArrowheads="1"/>
          </p:cNvSpPr>
          <p:nvPr>
            <p:ph type="body" idx="1"/>
          </p:nvPr>
        </p:nvSpPr>
        <p:spPr>
          <a:xfrm>
            <a:off x="457200" y="64683"/>
            <a:ext cx="8229600" cy="4525963"/>
          </a:xfrm>
        </p:spPr>
        <p:txBody>
          <a:bodyPr/>
          <a:lstStyle/>
          <a:p>
            <a:pPr>
              <a:buFontTx/>
              <a:buNone/>
            </a:pPr>
            <a:r>
              <a:rPr lang="en-US" smtClean="0"/>
              <a:t>Law of conservation of momentum:</a:t>
            </a:r>
          </a:p>
          <a:p>
            <a:pPr lvl="1">
              <a:buFontTx/>
              <a:buNone/>
            </a:pPr>
            <a:r>
              <a:rPr lang="en-US" smtClean="0"/>
              <a:t>	In the absence of an external force, the momentum of a system remains unchanged.</a:t>
            </a:r>
          </a:p>
          <a:p>
            <a:pPr lvl="1">
              <a:buFontTx/>
              <a:buNone/>
            </a:pPr>
            <a:endParaRPr lang="en-US" smtClean="0"/>
          </a:p>
          <a:p>
            <a:pPr lvl="1">
              <a:buFontTx/>
              <a:buNone/>
            </a:pPr>
            <a:endParaRPr lang="en-US" smtClean="0"/>
          </a:p>
          <a:p>
            <a:pPr lvl="1">
              <a:buFontTx/>
              <a:buNone/>
            </a:pPr>
            <a:endParaRPr lang="en-US" smtClean="0"/>
          </a:p>
          <a:p>
            <a:pPr lvl="1">
              <a:buFontTx/>
              <a:buNone/>
            </a:pPr>
            <a:endParaRPr lang="en-US" smtClean="0"/>
          </a:p>
        </p:txBody>
      </p:sp>
      <p:pic>
        <p:nvPicPr>
          <p:cNvPr id="486408" name="Picture 8" descr="Fig6-11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1633222"/>
            <a:ext cx="6562725" cy="298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457200" y="1600200"/>
            <a:ext cx="82296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146175" lvl="2">
              <a:lnSpc>
                <a:spcPct val="90000"/>
              </a:lnSpc>
            </a:pPr>
            <a:endParaRPr lang="en-US" dirty="0" smtClean="0"/>
          </a:p>
        </p:txBody>
      </p:sp>
      <p:sp>
        <p:nvSpPr>
          <p:cNvPr id="7" name="Rectangle 3"/>
          <p:cNvSpPr txBox="1">
            <a:spLocks noChangeArrowheads="1"/>
          </p:cNvSpPr>
          <p:nvPr/>
        </p:nvSpPr>
        <p:spPr bwMode="auto">
          <a:xfrm>
            <a:off x="258791" y="4617722"/>
            <a:ext cx="8747185" cy="208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a:lnSpc>
                <a:spcPct val="90000"/>
              </a:lnSpc>
            </a:pPr>
            <a:r>
              <a:rPr lang="en-US" sz="2400" dirty="0" smtClean="0"/>
              <a:t>When a cannon is fired, the force on the cannonball inside the cannon barrel is equal and opposite to the force of the cannonball on the cannon.</a:t>
            </a:r>
          </a:p>
          <a:p>
            <a:pPr marL="346075">
              <a:lnSpc>
                <a:spcPct val="90000"/>
              </a:lnSpc>
            </a:pPr>
            <a:r>
              <a:rPr lang="en-US" sz="2400" dirty="0" smtClean="0"/>
              <a:t>The cannonball gains momentum, while the cannon gains an equal amount of momentum in the opposite direction—the cannon recoils.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457200" y="119361"/>
            <a:ext cx="8229600" cy="605256"/>
          </a:xfrm>
        </p:spPr>
        <p:txBody>
          <a:bodyPr/>
          <a:lstStyle/>
          <a:p>
            <a:r>
              <a:rPr lang="en-US" dirty="0" smtClean="0"/>
              <a:t>Conservation of Momentum</a:t>
            </a:r>
          </a:p>
        </p:txBody>
      </p:sp>
      <p:sp>
        <p:nvSpPr>
          <p:cNvPr id="488451" name="Rectangle 3"/>
          <p:cNvSpPr>
            <a:spLocks noGrp="1" noChangeArrowheads="1"/>
          </p:cNvSpPr>
          <p:nvPr>
            <p:ph type="body" idx="1"/>
          </p:nvPr>
        </p:nvSpPr>
        <p:spPr>
          <a:xfrm>
            <a:off x="128602" y="841121"/>
            <a:ext cx="8703664" cy="4525963"/>
          </a:xfrm>
        </p:spPr>
        <p:txBody>
          <a:bodyPr/>
          <a:lstStyle/>
          <a:p>
            <a:pPr>
              <a:buFontTx/>
              <a:buNone/>
            </a:pPr>
            <a:r>
              <a:rPr lang="en-US" sz="2800" dirty="0" smtClean="0"/>
              <a:t>	Examples: </a:t>
            </a:r>
          </a:p>
          <a:p>
            <a:r>
              <a:rPr lang="en-US" sz="2800" dirty="0" smtClean="0"/>
              <a:t>Internal molecular forces within a baseball come in pairs, cancel one another out, and have no effect on the momentum of the ball.</a:t>
            </a:r>
          </a:p>
          <a:p>
            <a:r>
              <a:rPr lang="en-US" sz="2800" dirty="0" smtClean="0"/>
              <a:t>Molecular forces within a baseball have no effect on its momentum.</a:t>
            </a:r>
          </a:p>
          <a:p>
            <a:r>
              <a:rPr lang="en-US" sz="2800" dirty="0" smtClean="0"/>
              <a:t>Pushing against a car’s dashboard has no effect on its momentum.</a:t>
            </a:r>
          </a:p>
        </p:txBody>
      </p:sp>
      <p:pic>
        <p:nvPicPr>
          <p:cNvPr id="488452" name="Picture 4" descr="C:\Users\jharlow\Documents\Documents\teaching\everyday13\hewitt materials\hewitt_ch06\06_12_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53" y="4837592"/>
            <a:ext cx="8558213" cy="185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8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8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srcRect/>
          <a:stretch>
            <a:fillRect/>
          </a:stretch>
        </p:blipFill>
        <p:spPr bwMode="auto">
          <a:xfrm>
            <a:off x="5257800" y="4114800"/>
            <a:ext cx="2870200" cy="2438400"/>
          </a:xfrm>
          <a:prstGeom prst="rect">
            <a:avLst/>
          </a:prstGeom>
          <a:noFill/>
          <a:ln w="9525">
            <a:noFill/>
            <a:miter lim="800000"/>
            <a:headEnd/>
            <a:tailEnd/>
          </a:ln>
        </p:spPr>
      </p:pic>
      <p:sp>
        <p:nvSpPr>
          <p:cNvPr id="20484" name="Content Placeholder 2"/>
          <p:cNvSpPr>
            <a:spLocks noGrp="1"/>
          </p:cNvSpPr>
          <p:nvPr>
            <p:ph idx="1"/>
          </p:nvPr>
        </p:nvSpPr>
        <p:spPr>
          <a:xfrm>
            <a:off x="457200" y="1143000"/>
            <a:ext cx="8229600" cy="4876800"/>
          </a:xfrm>
        </p:spPr>
        <p:txBody>
          <a:bodyPr/>
          <a:lstStyle/>
          <a:p>
            <a:pPr eaLnBrk="1" hangingPunct="1"/>
            <a:r>
              <a:rPr lang="en-US" dirty="0" smtClean="0"/>
              <a:t>Two ice skaters, Paula and Ricardo, push off from each other.  They were both initially at rest.  Ricardo has a greater mass than Paula.  Which skater has the greater magnitude of momentum after the push-off?</a:t>
            </a:r>
          </a:p>
          <a:p>
            <a:pPr eaLnBrk="1" hangingPunct="1">
              <a:buFontTx/>
              <a:buAutoNum type="alphaUcPeriod"/>
            </a:pPr>
            <a:r>
              <a:rPr lang="en-US" dirty="0" smtClean="0"/>
              <a:t>Ricardo</a:t>
            </a:r>
          </a:p>
          <a:p>
            <a:pPr eaLnBrk="1" hangingPunct="1">
              <a:buFontTx/>
              <a:buAutoNum type="alphaUcPeriod"/>
            </a:pPr>
            <a:r>
              <a:rPr lang="en-US" dirty="0" smtClean="0"/>
              <a:t>Paula</a:t>
            </a:r>
          </a:p>
          <a:p>
            <a:pPr eaLnBrk="1" hangingPunct="1">
              <a:buFontTx/>
              <a:buAutoNum type="alphaUcPeriod"/>
            </a:pPr>
            <a:r>
              <a:rPr lang="en-US" dirty="0" smtClean="0"/>
              <a:t>neither</a:t>
            </a:r>
          </a:p>
        </p:txBody>
      </p:sp>
    </p:spTree>
    <p:extLst>
      <p:ext uri="{BB962C8B-B14F-4D97-AF65-F5344CB8AC3E}">
        <p14:creationId xmlns:p14="http://schemas.microsoft.com/office/powerpoint/2010/main" val="3986453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srcRect/>
          <a:stretch>
            <a:fillRect/>
          </a:stretch>
        </p:blipFill>
        <p:spPr bwMode="auto">
          <a:xfrm>
            <a:off x="5257800" y="4114800"/>
            <a:ext cx="2870200" cy="2438400"/>
          </a:xfrm>
          <a:prstGeom prst="rect">
            <a:avLst/>
          </a:prstGeom>
          <a:noFill/>
          <a:ln w="9525">
            <a:noFill/>
            <a:miter lim="800000"/>
            <a:headEnd/>
            <a:tailEnd/>
          </a:ln>
        </p:spPr>
      </p:pic>
      <p:sp>
        <p:nvSpPr>
          <p:cNvPr id="21508" name="Content Placeholder 2"/>
          <p:cNvSpPr>
            <a:spLocks noGrp="1"/>
          </p:cNvSpPr>
          <p:nvPr>
            <p:ph idx="1"/>
          </p:nvPr>
        </p:nvSpPr>
        <p:spPr>
          <a:xfrm>
            <a:off x="457200" y="1143000"/>
            <a:ext cx="8229600" cy="4876800"/>
          </a:xfrm>
        </p:spPr>
        <p:txBody>
          <a:bodyPr/>
          <a:lstStyle/>
          <a:p>
            <a:pPr eaLnBrk="1" hangingPunct="1"/>
            <a:r>
              <a:rPr lang="en-US" smtClean="0"/>
              <a:t>Two ice skaters, Paula and Ricardo, push off from each other.  They were both initially at rest.  Ricardo has a greater mass than Paula.  Which skater has the greater speed after the push-off?</a:t>
            </a:r>
          </a:p>
          <a:p>
            <a:pPr eaLnBrk="1" hangingPunct="1">
              <a:buFontTx/>
              <a:buAutoNum type="alphaUcPeriod"/>
            </a:pPr>
            <a:r>
              <a:rPr lang="en-US" smtClean="0"/>
              <a:t>Ricardo</a:t>
            </a:r>
          </a:p>
          <a:p>
            <a:pPr eaLnBrk="1" hangingPunct="1">
              <a:buFontTx/>
              <a:buAutoNum type="alphaUcPeriod"/>
            </a:pPr>
            <a:r>
              <a:rPr lang="en-US" smtClean="0"/>
              <a:t>Paula</a:t>
            </a:r>
          </a:p>
          <a:p>
            <a:pPr eaLnBrk="1" hangingPunct="1">
              <a:buFontTx/>
              <a:buAutoNum type="alphaUcPeriod"/>
            </a:pPr>
            <a:r>
              <a:rPr lang="en-US" smtClean="0"/>
              <a:t>neither</a:t>
            </a:r>
          </a:p>
        </p:txBody>
      </p:sp>
    </p:spTree>
    <p:extLst>
      <p:ext uri="{BB962C8B-B14F-4D97-AF65-F5344CB8AC3E}">
        <p14:creationId xmlns:p14="http://schemas.microsoft.com/office/powerpoint/2010/main" val="1720149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457200" y="67602"/>
            <a:ext cx="8229600" cy="726026"/>
          </a:xfrm>
        </p:spPr>
        <p:txBody>
          <a:bodyPr/>
          <a:lstStyle/>
          <a:p>
            <a:r>
              <a:rPr lang="en-US" dirty="0" smtClean="0"/>
              <a:t>Collisions</a:t>
            </a:r>
          </a:p>
        </p:txBody>
      </p:sp>
      <p:sp>
        <p:nvSpPr>
          <p:cNvPr id="489475" name="Rectangle 3"/>
          <p:cNvSpPr>
            <a:spLocks noGrp="1" noChangeArrowheads="1"/>
          </p:cNvSpPr>
          <p:nvPr>
            <p:ph type="body" idx="1"/>
          </p:nvPr>
        </p:nvSpPr>
        <p:spPr>
          <a:xfrm>
            <a:off x="304800" y="753134"/>
            <a:ext cx="8534400" cy="4525963"/>
          </a:xfrm>
        </p:spPr>
        <p:txBody>
          <a:bodyPr/>
          <a:lstStyle/>
          <a:p>
            <a:r>
              <a:rPr lang="en-US" sz="2800" dirty="0" smtClean="0"/>
              <a:t>For most collisions, the forces involved in the collision itself are much greater than any external forces, such as friction.</a:t>
            </a:r>
          </a:p>
          <a:p>
            <a:pPr marL="514350" indent="-457200"/>
            <a:r>
              <a:rPr lang="en-US" sz="2800" dirty="0" smtClean="0"/>
              <a:t>Therefore, the net momentum before collision equals net momentum after collision.</a:t>
            </a:r>
          </a:p>
          <a:p>
            <a:pPr marL="514350" indent="-457200"/>
            <a:r>
              <a:rPr lang="en-US" sz="2800" dirty="0" smtClean="0"/>
              <a:t>in equation form: </a:t>
            </a:r>
          </a:p>
          <a:p>
            <a:pPr marL="0" indent="0">
              <a:buFontTx/>
              <a:buNone/>
            </a:pPr>
            <a:r>
              <a:rPr lang="en-US" sz="2800" dirty="0" smtClean="0"/>
              <a:t>		(net </a:t>
            </a:r>
            <a:r>
              <a:rPr lang="en-US" sz="2800" i="1" dirty="0" smtClean="0"/>
              <a:t>mv</a:t>
            </a:r>
            <a:r>
              <a:rPr lang="en-US" sz="2800" dirty="0" smtClean="0"/>
              <a:t>)</a:t>
            </a:r>
            <a:r>
              <a:rPr lang="en-US" sz="2800" baseline="-25000" dirty="0" smtClean="0"/>
              <a:t>before </a:t>
            </a:r>
            <a:r>
              <a:rPr lang="en-US" sz="2800" dirty="0" smtClean="0"/>
              <a:t>=</a:t>
            </a:r>
            <a:r>
              <a:rPr lang="en-US" sz="2800" baseline="-25000" dirty="0" smtClean="0"/>
              <a:t> </a:t>
            </a:r>
            <a:r>
              <a:rPr lang="en-US" sz="2800" dirty="0" smtClean="0"/>
              <a:t>(net </a:t>
            </a:r>
            <a:r>
              <a:rPr lang="en-US" sz="2800" i="1" dirty="0" smtClean="0"/>
              <a:t>mv</a:t>
            </a:r>
            <a:r>
              <a:rPr lang="en-US" sz="2800" dirty="0" smtClean="0"/>
              <a:t>)</a:t>
            </a:r>
            <a:r>
              <a:rPr lang="en-US" sz="2800" baseline="-25000" dirty="0" smtClean="0"/>
              <a:t>after</a:t>
            </a:r>
            <a:endParaRPr lang="en-US" sz="2800" dirty="0" smtClean="0"/>
          </a:p>
          <a:p>
            <a:pPr marL="0" indent="0">
              <a:buFontTx/>
              <a:buNone/>
            </a:pPr>
            <a:endParaRPr lang="en-US" sz="2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9" y="4179398"/>
            <a:ext cx="4310062" cy="267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6200000">
            <a:off x="6295559" y="3863944"/>
            <a:ext cx="5412059" cy="215444"/>
          </a:xfrm>
          <a:prstGeom prst="rect">
            <a:avLst/>
          </a:prstGeom>
          <a:noFill/>
        </p:spPr>
        <p:txBody>
          <a:bodyPr wrap="none" rtlCol="0">
            <a:spAutoFit/>
          </a:bodyPr>
          <a:lstStyle/>
          <a:p>
            <a:r>
              <a:rPr lang="en-CA" sz="800" dirty="0" smtClean="0"/>
              <a:t>[image downloaded Jan.21 </a:t>
            </a:r>
            <a:r>
              <a:rPr lang="en-CA" sz="800" dirty="0"/>
              <a:t>2013 from </a:t>
            </a:r>
            <a:r>
              <a:rPr lang="en-CA" sz="800" dirty="0">
                <a:hlinkClick r:id="rId4"/>
              </a:rPr>
              <a:t>http://findcheaperinsurance.ca/blog/7-common-car-accident-causes-part-2</a:t>
            </a:r>
            <a:r>
              <a:rPr lang="en-CA" sz="800" dirty="0" smtClean="0">
                <a:hlinkClick r:id="rId4"/>
              </a:rPr>
              <a:t>/</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4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57200" y="2154992"/>
            <a:ext cx="8229600" cy="4042608"/>
          </a:xfrm>
        </p:spPr>
        <p:txBody>
          <a:bodyPr/>
          <a:lstStyle/>
          <a:p>
            <a:r>
              <a:rPr lang="en-CA" sz="2800" dirty="0" smtClean="0"/>
              <a:t>Laura, whose mass is 35 kg, is stranded without a paddle in a 65 kg canoe in a still lake, 5 m from shore.</a:t>
            </a:r>
          </a:p>
          <a:p>
            <a:r>
              <a:rPr lang="en-CA" sz="2800" dirty="0" smtClean="0"/>
              <a:t>She has 10 kg of rocks on board the canoe.  </a:t>
            </a:r>
          </a:p>
          <a:p>
            <a:r>
              <a:rPr lang="en-CA" sz="2800" dirty="0" smtClean="0"/>
              <a:t>If she throws all these rocks away from shore, and can throw rocks at 10 m/s, what is the maximum speed she can give herself and the canoe toward the shore?</a:t>
            </a:r>
            <a:endParaRPr lang="en-CA" sz="2800" dirty="0"/>
          </a:p>
        </p:txBody>
      </p:sp>
      <p:pic>
        <p:nvPicPr>
          <p:cNvPr id="4" name="Picture 2" descr="http://campbellpost.files.wordpress.com/2012/01/johansen-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9525" y="172500"/>
            <a:ext cx="2644775" cy="1982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59525" y="6523792"/>
            <a:ext cx="2784475" cy="338554"/>
          </a:xfrm>
          <a:prstGeom prst="rect">
            <a:avLst/>
          </a:prstGeom>
          <a:noFill/>
        </p:spPr>
        <p:txBody>
          <a:bodyPr wrap="square" rtlCol="0">
            <a:spAutoFit/>
          </a:bodyPr>
          <a:lstStyle/>
          <a:p>
            <a:r>
              <a:rPr lang="en-CA" sz="800" b="0" dirty="0" smtClean="0"/>
              <a:t>[image downloaded Jan.16 </a:t>
            </a:r>
            <a:r>
              <a:rPr lang="en-CA" sz="800" b="0" dirty="0"/>
              <a:t>2013 from </a:t>
            </a:r>
            <a:r>
              <a:rPr lang="en-CA" sz="800" b="0" dirty="0">
                <a:hlinkClick r:id="rId3"/>
              </a:rPr>
              <a:t>http://campbellpost.wordpress.com/2012/01/26/canoe</a:t>
            </a:r>
            <a:r>
              <a:rPr lang="en-CA" sz="800" b="0" dirty="0" smtClean="0">
                <a:hlinkClick r:id="rId3"/>
              </a:rPr>
              <a:t>/</a:t>
            </a:r>
            <a:r>
              <a:rPr lang="en-CA" sz="800" b="0" dirty="0" smtClean="0"/>
              <a:t> ]</a:t>
            </a:r>
            <a:endParaRPr lang="en-CA" sz="800" b="0" dirty="0"/>
          </a:p>
        </p:txBody>
      </p:sp>
    </p:spTree>
    <p:extLst>
      <p:ext uri="{BB962C8B-B14F-4D97-AF65-F5344CB8AC3E}">
        <p14:creationId xmlns:p14="http://schemas.microsoft.com/office/powerpoint/2010/main" val="133249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219200"/>
          </a:xfrm>
        </p:spPr>
        <p:txBody>
          <a:bodyPr/>
          <a:lstStyle/>
          <a:p>
            <a:pPr eaLnBrk="1" hangingPunct="1"/>
            <a:r>
              <a:rPr lang="en-US" dirty="0" smtClean="0"/>
              <a:t>Chapter 6 Pre-Class Reading Question</a:t>
            </a:r>
          </a:p>
        </p:txBody>
      </p:sp>
      <p:sp>
        <p:nvSpPr>
          <p:cNvPr id="28675" name="Rectangle 3"/>
          <p:cNvSpPr>
            <a:spLocks noGrp="1" noChangeArrowheads="1"/>
          </p:cNvSpPr>
          <p:nvPr>
            <p:ph type="body" idx="1"/>
          </p:nvPr>
        </p:nvSpPr>
        <p:spPr>
          <a:xfrm>
            <a:off x="254000" y="1455420"/>
            <a:ext cx="8534400" cy="5161280"/>
          </a:xfrm>
        </p:spPr>
        <p:txBody>
          <a:bodyPr/>
          <a:lstStyle/>
          <a:p>
            <a:pPr eaLnBrk="1" hangingPunct="1"/>
            <a:r>
              <a:rPr lang="en-CA" sz="2800" dirty="0" smtClean="0"/>
              <a:t>What is the </a:t>
            </a:r>
            <a:r>
              <a:rPr lang="en-CA" sz="2800" b="1" dirty="0" smtClean="0"/>
              <a:t>law of conservation of momentum?</a:t>
            </a:r>
            <a:endParaRPr lang="en-CA" sz="2800" dirty="0" smtClean="0"/>
          </a:p>
          <a:p>
            <a:pPr marL="514350" indent="-514350" eaLnBrk="1" hangingPunct="1">
              <a:buFont typeface="+mj-lt"/>
              <a:buAutoNum type="alphaUcPeriod"/>
            </a:pPr>
            <a:r>
              <a:rPr lang="en-CA" sz="2800" dirty="0"/>
              <a:t>Every object continues in a state of rest or uniform speed in a straight line unless acted on by a nonzero net force.</a:t>
            </a:r>
          </a:p>
          <a:p>
            <a:pPr marL="514350" indent="-514350" eaLnBrk="1" hangingPunct="1">
              <a:buFont typeface="+mj-lt"/>
              <a:buAutoNum type="alphaUcPeriod"/>
            </a:pPr>
            <a:r>
              <a:rPr lang="en-CA" sz="2800" dirty="0" smtClean="0"/>
              <a:t>In the absence of an external force, the momentum of a system remains unchanged.</a:t>
            </a:r>
          </a:p>
          <a:p>
            <a:pPr marL="514350" indent="-514350" eaLnBrk="1" hangingPunct="1">
              <a:buFont typeface="+mj-lt"/>
              <a:buAutoNum type="alphaUcPeriod"/>
            </a:pPr>
            <a:r>
              <a:rPr lang="en-CA" sz="2800" dirty="0"/>
              <a:t>There exists in nature a stabilizing tendency for momentum to be restored within a closed system.</a:t>
            </a:r>
          </a:p>
          <a:p>
            <a:pPr marL="514350" indent="-514350" eaLnBrk="1" hangingPunct="1">
              <a:buFont typeface="+mj-lt"/>
              <a:buAutoNum type="alphaUcPeriod"/>
            </a:pPr>
            <a:r>
              <a:rPr lang="en-CA" sz="2800" dirty="0" smtClean="0"/>
              <a:t>When an external force is applied to an object, its momentum is preserved.</a:t>
            </a:r>
          </a:p>
          <a:p>
            <a:pPr marL="514350" indent="-514350" eaLnBrk="1" hangingPunct="1">
              <a:buFont typeface="+mj-lt"/>
              <a:buAutoNum type="alphaUcPeriod"/>
            </a:pPr>
            <a:endParaRPr lang="en-CA" sz="2800" dirty="0"/>
          </a:p>
        </p:txBody>
      </p:sp>
    </p:spTree>
    <p:extLst>
      <p:ext uri="{BB962C8B-B14F-4D97-AF65-F5344CB8AC3E}">
        <p14:creationId xmlns:p14="http://schemas.microsoft.com/office/powerpoint/2010/main" val="3350439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600200"/>
            <a:ext cx="8229600" cy="3352800"/>
          </a:xfrm>
        </p:spPr>
        <p:txBody>
          <a:bodyPr/>
          <a:lstStyle/>
          <a:p>
            <a:pPr eaLnBrk="1" hangingPunct="1"/>
            <a:r>
              <a:rPr lang="en-US" dirty="0" smtClean="0"/>
              <a:t>Two particles collide, one of which was initially moving, and the other initially at rest.  Is it possible for </a:t>
            </a:r>
            <a:r>
              <a:rPr lang="en-US" i="1" dirty="0" smtClean="0"/>
              <a:t>both </a:t>
            </a:r>
            <a:r>
              <a:rPr lang="en-US" dirty="0" smtClean="0"/>
              <a:t>particles to be at rest after the collision? [Assume no outside forces act on the particles.]</a:t>
            </a:r>
          </a:p>
          <a:p>
            <a:pPr eaLnBrk="1" hangingPunct="1">
              <a:buFontTx/>
              <a:buAutoNum type="alphaUcPeriod"/>
            </a:pPr>
            <a:r>
              <a:rPr lang="en-US" dirty="0" smtClean="0"/>
              <a:t>Yes</a:t>
            </a:r>
          </a:p>
          <a:p>
            <a:pPr eaLnBrk="1" hangingPunct="1">
              <a:buFontTx/>
              <a:buAutoNum type="alphaUcPeriod"/>
            </a:pPr>
            <a:r>
              <a:rPr lang="en-US" dirty="0" smtClean="0"/>
              <a:t>No</a:t>
            </a:r>
          </a:p>
        </p:txBody>
      </p:sp>
    </p:spTree>
    <p:extLst>
      <p:ext uri="{BB962C8B-B14F-4D97-AF65-F5344CB8AC3E}">
        <p14:creationId xmlns:p14="http://schemas.microsoft.com/office/powerpoint/2010/main" val="2806974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1600200"/>
            <a:ext cx="8229600" cy="3352800"/>
          </a:xfrm>
        </p:spPr>
        <p:txBody>
          <a:bodyPr/>
          <a:lstStyle/>
          <a:p>
            <a:pPr eaLnBrk="1" hangingPunct="1"/>
            <a:r>
              <a:rPr lang="en-US" dirty="0" smtClean="0"/>
              <a:t>Two particles collide, one of which was initially moving, and the other initially at rest.  Is it possible for </a:t>
            </a:r>
            <a:r>
              <a:rPr lang="en-US" i="1" dirty="0" smtClean="0"/>
              <a:t>one </a:t>
            </a:r>
            <a:r>
              <a:rPr lang="en-US" dirty="0" smtClean="0"/>
              <a:t>particle to be at rest after the collision? [Assume no outside forces act on the particles.]</a:t>
            </a:r>
          </a:p>
          <a:p>
            <a:pPr eaLnBrk="1" hangingPunct="1">
              <a:buFontTx/>
              <a:buAutoNum type="alphaUcPeriod"/>
            </a:pPr>
            <a:r>
              <a:rPr lang="en-US" dirty="0" smtClean="0"/>
              <a:t>Yes</a:t>
            </a:r>
          </a:p>
          <a:p>
            <a:pPr eaLnBrk="1" hangingPunct="1">
              <a:buFontTx/>
              <a:buAutoNum type="alphaUcPeriod"/>
            </a:pPr>
            <a:r>
              <a:rPr lang="en-US" dirty="0" smtClean="0"/>
              <a:t>No</a:t>
            </a:r>
          </a:p>
        </p:txBody>
      </p:sp>
    </p:spTree>
    <p:extLst>
      <p:ext uri="{BB962C8B-B14F-4D97-AF65-F5344CB8AC3E}">
        <p14:creationId xmlns:p14="http://schemas.microsoft.com/office/powerpoint/2010/main" val="2722358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2" name="Picture 6" descr="06_1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174"/>
          <a:stretch>
            <a:fillRect/>
          </a:stretch>
        </p:blipFill>
        <p:spPr bwMode="auto">
          <a:xfrm>
            <a:off x="825502" y="2225615"/>
            <a:ext cx="7488089" cy="4370448"/>
          </a:xfrm>
          <a:prstGeom prst="rect">
            <a:avLst/>
          </a:prstGeom>
          <a:noFill/>
          <a:extLst>
            <a:ext uri="{909E8E84-426E-40DD-AFC4-6F175D3DCCD1}">
              <a14:hiddenFill xmlns:a14="http://schemas.microsoft.com/office/drawing/2010/main">
                <a:solidFill>
                  <a:srgbClr val="FFFFFF"/>
                </a:solidFill>
              </a14:hiddenFill>
            </a:ext>
          </a:extLst>
        </p:spPr>
      </p:pic>
      <p:sp>
        <p:nvSpPr>
          <p:cNvPr id="490499" name="Rectangle 3"/>
          <p:cNvSpPr>
            <a:spLocks noGrp="1" noChangeArrowheads="1"/>
          </p:cNvSpPr>
          <p:nvPr>
            <p:ph type="body" idx="1"/>
          </p:nvPr>
        </p:nvSpPr>
        <p:spPr>
          <a:xfrm>
            <a:off x="284672" y="381001"/>
            <a:ext cx="8445260" cy="1741098"/>
          </a:xfrm>
        </p:spPr>
        <p:txBody>
          <a:bodyPr/>
          <a:lstStyle/>
          <a:p>
            <a:pPr>
              <a:buFontTx/>
              <a:buNone/>
            </a:pPr>
            <a:r>
              <a:rPr lang="en-US" dirty="0" smtClean="0"/>
              <a:t>Elastic collision</a:t>
            </a:r>
            <a:endParaRPr lang="en-US" sz="3600" dirty="0" smtClean="0"/>
          </a:p>
          <a:p>
            <a:pPr lvl="1"/>
            <a:r>
              <a:rPr lang="en-US" dirty="0" smtClean="0"/>
              <a:t>occurs when colliding objects rebound without lasting deformation or any generation of heat.</a:t>
            </a:r>
          </a:p>
          <a:p>
            <a:pPr lvl="1"/>
            <a:endParaRPr lang="en-US" dirty="0" smtClean="0"/>
          </a:p>
          <a:p>
            <a:pPr lvl="1"/>
            <a:endParaRPr lang="en-US" dirty="0" smtClean="0"/>
          </a:p>
          <a:p>
            <a:pPr lvl="1"/>
            <a:endParaRPr lang="en-US" dirty="0" smtClean="0"/>
          </a:p>
          <a:p>
            <a:endParaRPr lang="en-US" dirty="0" smtClean="0"/>
          </a:p>
        </p:txBody>
      </p:sp>
      <p:sp>
        <p:nvSpPr>
          <p:cNvPr id="3" name="Rectangle 2"/>
          <p:cNvSpPr/>
          <p:nvPr/>
        </p:nvSpPr>
        <p:spPr>
          <a:xfrm>
            <a:off x="4535040" y="2035834"/>
            <a:ext cx="3936099" cy="237500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25503" y="4410839"/>
            <a:ext cx="7798036" cy="237500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type="body" idx="1"/>
          </p:nvPr>
        </p:nvSpPr>
        <p:spPr>
          <a:xfrm>
            <a:off x="249237" y="127929"/>
            <a:ext cx="8645525" cy="1580101"/>
          </a:xfrm>
        </p:spPr>
        <p:txBody>
          <a:bodyPr/>
          <a:lstStyle/>
          <a:p>
            <a:pPr>
              <a:buFontTx/>
              <a:buNone/>
            </a:pPr>
            <a:r>
              <a:rPr lang="en-US" dirty="0" smtClean="0"/>
              <a:t>Inelastic collision</a:t>
            </a:r>
            <a:endParaRPr lang="en-US" sz="3600" dirty="0" smtClean="0"/>
          </a:p>
          <a:p>
            <a:pPr lvl="1"/>
            <a:r>
              <a:rPr lang="en-US" dirty="0" smtClean="0"/>
              <a:t>occurs when colliding objects result in deformation and/or the generation of heat.</a:t>
            </a:r>
          </a:p>
          <a:p>
            <a:pPr lvl="1"/>
            <a:endParaRPr lang="en-US" dirty="0" smtClean="0"/>
          </a:p>
          <a:p>
            <a:pPr lvl="1"/>
            <a:endParaRPr lang="en-US" dirty="0" smtClean="0"/>
          </a:p>
          <a:p>
            <a:pPr lvl="1"/>
            <a:endParaRPr lang="en-US" dirty="0" smtClean="0"/>
          </a:p>
          <a:p>
            <a:endParaRPr lang="en-US" dirty="0" smtClean="0"/>
          </a:p>
        </p:txBody>
      </p:sp>
      <p:pic>
        <p:nvPicPr>
          <p:cNvPr id="491532" name="Picture 12" descr="Fig6-14_An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814753"/>
            <a:ext cx="8645525" cy="1711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249236" y="3526078"/>
            <a:ext cx="8645525" cy="295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dirty="0" smtClean="0"/>
              <a:t>	</a:t>
            </a:r>
            <a:r>
              <a:rPr lang="en-US" sz="2400" dirty="0"/>
              <a:t>S</a:t>
            </a:r>
            <a:r>
              <a:rPr lang="en-US" sz="2400" dirty="0" smtClean="0"/>
              <a:t>ingle car moving at 10 m/s collides with another car of the same mass, </a:t>
            </a:r>
            <a:r>
              <a:rPr lang="en-US" sz="2400" i="1" dirty="0" smtClean="0"/>
              <a:t>m</a:t>
            </a:r>
            <a:r>
              <a:rPr lang="en-US" sz="2400" dirty="0" smtClean="0"/>
              <a:t>, at rest.</a:t>
            </a:r>
            <a:endParaRPr lang="en-US" sz="2800" dirty="0" smtClean="0"/>
          </a:p>
          <a:p>
            <a:pPr>
              <a:buFontTx/>
              <a:buNone/>
            </a:pPr>
            <a:r>
              <a:rPr lang="en-US" sz="2800" dirty="0" smtClean="0"/>
              <a:t>	From the conservation of momentum,</a:t>
            </a:r>
          </a:p>
          <a:p>
            <a:pPr>
              <a:buFontTx/>
              <a:buNone/>
            </a:pPr>
            <a:r>
              <a:rPr lang="en-US" sz="2800" dirty="0" smtClean="0"/>
              <a:t>		(net </a:t>
            </a:r>
            <a:r>
              <a:rPr lang="en-US" sz="2800" i="1" dirty="0" smtClean="0"/>
              <a:t>mv</a:t>
            </a:r>
            <a:r>
              <a:rPr lang="en-US" sz="2800" dirty="0" smtClean="0"/>
              <a:t>)</a:t>
            </a:r>
            <a:r>
              <a:rPr lang="en-US" sz="2800" baseline="-25000" dirty="0" smtClean="0"/>
              <a:t>before</a:t>
            </a:r>
            <a:r>
              <a:rPr lang="en-US" sz="2800" dirty="0" smtClean="0"/>
              <a:t> = (net </a:t>
            </a:r>
            <a:r>
              <a:rPr lang="en-US" sz="2800" i="1" dirty="0" smtClean="0"/>
              <a:t>mv</a:t>
            </a:r>
            <a:r>
              <a:rPr lang="en-US" sz="2800" dirty="0" smtClean="0"/>
              <a:t>)</a:t>
            </a:r>
            <a:r>
              <a:rPr lang="en-US" sz="2800" baseline="-25000" dirty="0" smtClean="0"/>
              <a:t>after</a:t>
            </a:r>
            <a:endParaRPr lang="en-US" sz="2800" dirty="0" smtClean="0"/>
          </a:p>
          <a:p>
            <a:pPr>
              <a:buFontTx/>
              <a:buNone/>
            </a:pPr>
            <a:r>
              <a:rPr lang="en-US" sz="2800" dirty="0" smtClean="0"/>
              <a:t>		(</a:t>
            </a:r>
            <a:r>
              <a:rPr lang="en-US" sz="2800" i="1" dirty="0" smtClean="0"/>
              <a:t>m</a:t>
            </a:r>
            <a:r>
              <a:rPr lang="en-US" sz="2800" dirty="0" smtClean="0"/>
              <a:t> </a:t>
            </a:r>
            <a:r>
              <a:rPr lang="en-US" sz="2800" dirty="0" smtClean="0">
                <a:sym typeface="Symbol" pitchFamily="48" charset="2"/>
              </a:rPr>
              <a:t> 10)</a:t>
            </a:r>
            <a:r>
              <a:rPr lang="en-US" sz="2800" baseline="-25000" dirty="0" smtClean="0">
                <a:sym typeface="Symbol" pitchFamily="48" charset="2"/>
              </a:rPr>
              <a:t>before</a:t>
            </a:r>
            <a:r>
              <a:rPr lang="en-US" sz="2800" dirty="0" smtClean="0">
                <a:sym typeface="Symbol" pitchFamily="48" charset="2"/>
              </a:rPr>
              <a:t> = (2</a:t>
            </a:r>
            <a:r>
              <a:rPr lang="en-US" sz="2800" i="1" dirty="0" smtClean="0">
                <a:sym typeface="Symbol" pitchFamily="48" charset="2"/>
              </a:rPr>
              <a:t>m</a:t>
            </a:r>
            <a:r>
              <a:rPr lang="en-US" sz="2800" dirty="0" smtClean="0">
                <a:sym typeface="Symbol" pitchFamily="48" charset="2"/>
              </a:rPr>
              <a:t>  </a:t>
            </a:r>
            <a:r>
              <a:rPr lang="en-US" sz="2800" i="1" dirty="0" smtClean="0">
                <a:sym typeface="Symbol" pitchFamily="48" charset="2"/>
              </a:rPr>
              <a:t>V</a:t>
            </a:r>
            <a:r>
              <a:rPr lang="en-US" sz="2800" dirty="0" smtClean="0">
                <a:sym typeface="Symbol" pitchFamily="48" charset="2"/>
              </a:rPr>
              <a:t>)</a:t>
            </a:r>
            <a:r>
              <a:rPr lang="en-US" sz="2800" baseline="-25000" dirty="0" smtClean="0">
                <a:sym typeface="Symbol" pitchFamily="48" charset="2"/>
              </a:rPr>
              <a:t>after</a:t>
            </a:r>
          </a:p>
          <a:p>
            <a:pPr>
              <a:buFontTx/>
              <a:buNone/>
            </a:pPr>
            <a:r>
              <a:rPr lang="en-US" sz="2800" baseline="-25000" dirty="0" smtClean="0">
                <a:sym typeface="Symbol" pitchFamily="48" charset="2"/>
              </a:rPr>
              <a:t>		</a:t>
            </a:r>
            <a:r>
              <a:rPr lang="en-US" sz="2800" i="1" dirty="0" smtClean="0">
                <a:sym typeface="Symbol" pitchFamily="48" charset="2"/>
              </a:rPr>
              <a:t>V</a:t>
            </a:r>
            <a:r>
              <a:rPr lang="en-US" sz="2800" dirty="0" smtClean="0">
                <a:sym typeface="Symbol" pitchFamily="48" charset="2"/>
              </a:rPr>
              <a:t> = 5 m/s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181154" y="211347"/>
            <a:ext cx="8721305" cy="2357438"/>
          </a:xfrm>
        </p:spPr>
        <p:txBody>
          <a:bodyPr/>
          <a:lstStyle/>
          <a:p>
            <a:pPr>
              <a:lnSpc>
                <a:spcPct val="90000"/>
              </a:lnSpc>
            </a:pPr>
            <a:r>
              <a:rPr lang="en-US" sz="2400" dirty="0" smtClean="0"/>
              <a:t>Sometimes the colliding objects are not moving in the same straight line.</a:t>
            </a:r>
          </a:p>
          <a:p>
            <a:pPr>
              <a:lnSpc>
                <a:spcPct val="90000"/>
              </a:lnSpc>
            </a:pPr>
            <a:r>
              <a:rPr lang="en-US" sz="2400" dirty="0" smtClean="0"/>
              <a:t>In this case you create a parallelogram of the vectors describing each initial momentum to find the combined momentum.</a:t>
            </a:r>
          </a:p>
          <a:p>
            <a:pPr>
              <a:lnSpc>
                <a:spcPct val="90000"/>
              </a:lnSpc>
            </a:pPr>
            <a:r>
              <a:rPr lang="en-US" sz="2400" dirty="0" smtClean="0"/>
              <a:t>Example: collision of two cars at a corner</a:t>
            </a:r>
          </a:p>
        </p:txBody>
      </p:sp>
      <p:pic>
        <p:nvPicPr>
          <p:cNvPr id="497670" name="Picture 6" descr="06_18_Figure"/>
          <p:cNvPicPr>
            <a:picLocks noChangeAspect="1" noChangeArrowheads="1"/>
          </p:cNvPicPr>
          <p:nvPr/>
        </p:nvPicPr>
        <p:blipFill>
          <a:blip r:embed="rId3">
            <a:extLst>
              <a:ext uri="{28A0092B-C50C-407E-A947-70E740481C1C}">
                <a14:useLocalDpi xmlns:a14="http://schemas.microsoft.com/office/drawing/2010/main" val="0"/>
              </a:ext>
            </a:extLst>
          </a:blip>
          <a:srcRect b="4640"/>
          <a:stretch>
            <a:fillRect/>
          </a:stretch>
        </p:blipFill>
        <p:spPr bwMode="auto">
          <a:xfrm>
            <a:off x="-133296" y="2777706"/>
            <a:ext cx="9222268" cy="363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457200" y="0"/>
            <a:ext cx="4597879" cy="1143000"/>
          </a:xfrm>
        </p:spPr>
        <p:txBody>
          <a:bodyPr/>
          <a:lstStyle/>
          <a:p>
            <a:r>
              <a:rPr lang="en-US" dirty="0" smtClean="0"/>
              <a:t>Explosions</a:t>
            </a:r>
          </a:p>
        </p:txBody>
      </p:sp>
      <p:sp>
        <p:nvSpPr>
          <p:cNvPr id="498691" name="Rectangle 3"/>
          <p:cNvSpPr>
            <a:spLocks noGrp="1" noChangeArrowheads="1"/>
          </p:cNvSpPr>
          <p:nvPr>
            <p:ph type="body" idx="1"/>
          </p:nvPr>
        </p:nvSpPr>
        <p:spPr>
          <a:xfrm>
            <a:off x="457200" y="1143000"/>
            <a:ext cx="4541838" cy="5175250"/>
          </a:xfrm>
        </p:spPr>
        <p:txBody>
          <a:bodyPr/>
          <a:lstStyle/>
          <a:p>
            <a:pPr>
              <a:buFontTx/>
              <a:buNone/>
            </a:pPr>
            <a:r>
              <a:rPr lang="en-US" sz="2800" smtClean="0"/>
              <a:t>Another example: </a:t>
            </a:r>
          </a:p>
          <a:p>
            <a:pPr>
              <a:buFontTx/>
              <a:buNone/>
            </a:pPr>
            <a:r>
              <a:rPr lang="en-US" sz="2800" smtClean="0"/>
              <a:t>A firecracker exploding;  the total momentum of the pieces after the explosion can be added vectorially to get the initial momentum of the firecracker before it exploded.</a:t>
            </a:r>
          </a:p>
        </p:txBody>
      </p:sp>
      <p:pic>
        <p:nvPicPr>
          <p:cNvPr id="498695" name="Picture 7" descr="06_20_Figure"/>
          <p:cNvPicPr>
            <a:picLocks noChangeAspect="1" noChangeArrowheads="1"/>
          </p:cNvPicPr>
          <p:nvPr/>
        </p:nvPicPr>
        <p:blipFill>
          <a:blip r:embed="rId3">
            <a:extLst>
              <a:ext uri="{28A0092B-C50C-407E-A947-70E740481C1C}">
                <a14:useLocalDpi xmlns:a14="http://schemas.microsoft.com/office/drawing/2010/main" val="0"/>
              </a:ext>
            </a:extLst>
          </a:blip>
          <a:srcRect b="2580"/>
          <a:stretch>
            <a:fillRect/>
          </a:stretch>
        </p:blipFill>
        <p:spPr bwMode="auto">
          <a:xfrm>
            <a:off x="5434643" y="0"/>
            <a:ext cx="3003790" cy="65987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estanimations.com/Holidays/Fireworks/Fireworks-02-jun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0012" y="5037275"/>
            <a:ext cx="2097288" cy="1820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6467062" y="3965318"/>
            <a:ext cx="5051383" cy="215444"/>
          </a:xfrm>
          <a:prstGeom prst="rect">
            <a:avLst/>
          </a:prstGeom>
          <a:noFill/>
        </p:spPr>
        <p:txBody>
          <a:bodyPr wrap="none" rtlCol="0">
            <a:spAutoFit/>
          </a:bodyPr>
          <a:lstStyle/>
          <a:p>
            <a:r>
              <a:rPr lang="en-CA" sz="800" dirty="0" smtClean="0"/>
              <a:t>[animated gif </a:t>
            </a:r>
            <a:r>
              <a:rPr lang="en-CA" sz="800" dirty="0"/>
              <a:t>downloaded Jan.21 2013 from </a:t>
            </a:r>
            <a:r>
              <a:rPr lang="en-CA" sz="800" dirty="0">
                <a:hlinkClick r:id="rId5"/>
              </a:rPr>
              <a:t>http://</a:t>
            </a:r>
            <a:r>
              <a:rPr lang="en-CA" sz="800" dirty="0" smtClean="0">
                <a:hlinkClick r:id="rId5"/>
              </a:rPr>
              <a:t>bestanimations.com/Holidays/Fireworks/Fireworks.html</a:t>
            </a:r>
            <a:r>
              <a:rPr lang="en-CA" sz="800" dirty="0" smtClean="0"/>
              <a:t> ]</a:t>
            </a:r>
            <a:endParaRPr lang="en-CA"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79" y="198120"/>
            <a:ext cx="6918007" cy="792163"/>
          </a:xfrm>
        </p:spPr>
        <p:txBody>
          <a:bodyPr/>
          <a:lstStyle/>
          <a:p>
            <a:pPr eaLnBrk="1" hangingPunct="1"/>
            <a:r>
              <a:rPr lang="en-US" sz="3600" dirty="0" smtClean="0"/>
              <a:t>Before Class </a:t>
            </a:r>
            <a:r>
              <a:rPr lang="en-US" sz="3600" dirty="0"/>
              <a:t>6</a:t>
            </a:r>
            <a:r>
              <a:rPr lang="en-US" sz="3600" dirty="0" smtClean="0"/>
              <a:t> on Wednesday</a:t>
            </a:r>
          </a:p>
        </p:txBody>
      </p:sp>
      <p:sp>
        <p:nvSpPr>
          <p:cNvPr id="28675" name="Rectangle 3"/>
          <p:cNvSpPr>
            <a:spLocks noGrp="1" noChangeArrowheads="1"/>
          </p:cNvSpPr>
          <p:nvPr>
            <p:ph type="body" idx="1"/>
          </p:nvPr>
        </p:nvSpPr>
        <p:spPr>
          <a:xfrm>
            <a:off x="0" y="944561"/>
            <a:ext cx="7032625" cy="1511300"/>
          </a:xfrm>
        </p:spPr>
        <p:txBody>
          <a:bodyPr/>
          <a:lstStyle/>
          <a:p>
            <a:pPr eaLnBrk="1" hangingPunct="1"/>
            <a:r>
              <a:rPr lang="en-US" sz="2800" dirty="0" smtClean="0"/>
              <a:t>Please read Chapter 7, or at least watch the 10-minute pre-class video for class 6 </a:t>
            </a:r>
          </a:p>
          <a:p>
            <a:pPr eaLnBrk="1" hangingPunct="1"/>
            <a:r>
              <a:rPr lang="en-US" sz="2800" dirty="0" smtClean="0"/>
              <a:t>Something to think about:  </a:t>
            </a:r>
          </a:p>
        </p:txBody>
      </p:sp>
      <p:pic>
        <p:nvPicPr>
          <p:cNvPr id="1028" name="Picture 4" descr="QR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687" y="320673"/>
            <a:ext cx="1997075" cy="1997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2900362" y="2533648"/>
            <a:ext cx="6121400" cy="340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dirty="0" smtClean="0"/>
              <a:t>There are two seemingly identical mouse traps sitting on the floor.  They have the same mass, size, </a:t>
            </a:r>
            <a:r>
              <a:rPr lang="en-US" sz="2400" dirty="0" err="1" smtClean="0"/>
              <a:t>colour</a:t>
            </a:r>
            <a:r>
              <a:rPr lang="en-US" sz="2400" dirty="0" smtClean="0"/>
              <a:t>, shape and smell.</a:t>
            </a:r>
          </a:p>
          <a:p>
            <a:pPr eaLnBrk="1" hangingPunct="1"/>
            <a:r>
              <a:rPr lang="en-US" sz="2400" dirty="0" smtClean="0"/>
              <a:t>One has been set by bending the spring back and hooking it.</a:t>
            </a:r>
          </a:p>
          <a:p>
            <a:pPr eaLnBrk="1" hangingPunct="1"/>
            <a:r>
              <a:rPr lang="en-US" sz="2400" dirty="0" smtClean="0"/>
              <a:t>The other is not set.</a:t>
            </a:r>
          </a:p>
          <a:p>
            <a:pPr eaLnBrk="1" hangingPunct="1"/>
            <a:r>
              <a:rPr lang="en-US" sz="2400" dirty="0" smtClean="0"/>
              <a:t>What is the physical difference between the two traps?  Why is one so much scarier than the other?</a:t>
            </a:r>
          </a:p>
        </p:txBody>
      </p:sp>
      <p:pic>
        <p:nvPicPr>
          <p:cNvPr id="1030" name="Picture 6" descr="Image: Mouse trap with money © Ingram Publishing, Sup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3301999"/>
            <a:ext cx="2451100" cy="2451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642556"/>
            <a:ext cx="5059398" cy="215444"/>
          </a:xfrm>
          <a:prstGeom prst="rect">
            <a:avLst/>
          </a:prstGeom>
          <a:noFill/>
        </p:spPr>
        <p:txBody>
          <a:bodyPr wrap="none" rtlCol="0">
            <a:spAutoFit/>
          </a:bodyPr>
          <a:lstStyle/>
          <a:p>
            <a:r>
              <a:rPr lang="en-CA" sz="800" dirty="0" smtClean="0"/>
              <a:t>[</a:t>
            </a:r>
            <a:r>
              <a:rPr lang="en-CA" sz="800" dirty="0"/>
              <a:t>image retrieved Jan.20 2013 from </a:t>
            </a:r>
            <a:r>
              <a:rPr lang="en-CA" sz="800" dirty="0">
                <a:hlinkClick r:id="rId4"/>
              </a:rPr>
              <a:t>http://</a:t>
            </a:r>
            <a:r>
              <a:rPr lang="en-CA" sz="800" dirty="0" smtClean="0">
                <a:hlinkClick r:id="rId4"/>
              </a:rPr>
              <a:t>money.msn.com/credit-cards/3-nasty-credit-card-marketing-traps</a:t>
            </a:r>
            <a:r>
              <a:rPr lang="en-CA" sz="800" dirty="0" smtClean="0"/>
              <a:t> ]</a:t>
            </a:r>
            <a:endParaRPr lang="en-CA" sz="800" dirty="0"/>
          </a:p>
        </p:txBody>
      </p:sp>
    </p:spTree>
    <p:extLst>
      <p:ext uri="{BB962C8B-B14F-4D97-AF65-F5344CB8AC3E}">
        <p14:creationId xmlns:p14="http://schemas.microsoft.com/office/powerpoint/2010/main" val="87867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219200"/>
          </a:xfrm>
        </p:spPr>
        <p:txBody>
          <a:bodyPr/>
          <a:lstStyle/>
          <a:p>
            <a:pPr eaLnBrk="1" hangingPunct="1"/>
            <a:r>
              <a:rPr lang="en-US" dirty="0" smtClean="0"/>
              <a:t>Chapter 6 Pre-Class Reading Question</a:t>
            </a:r>
          </a:p>
        </p:txBody>
      </p:sp>
      <p:sp>
        <p:nvSpPr>
          <p:cNvPr id="28675" name="Rectangle 3"/>
          <p:cNvSpPr>
            <a:spLocks noGrp="1" noChangeArrowheads="1"/>
          </p:cNvSpPr>
          <p:nvPr>
            <p:ph type="body" idx="1"/>
          </p:nvPr>
        </p:nvSpPr>
        <p:spPr>
          <a:xfrm>
            <a:off x="254000" y="1455420"/>
            <a:ext cx="8534400" cy="5161280"/>
          </a:xfrm>
        </p:spPr>
        <p:txBody>
          <a:bodyPr/>
          <a:lstStyle/>
          <a:p>
            <a:pPr eaLnBrk="1" hangingPunct="1"/>
            <a:r>
              <a:rPr lang="en-CA" sz="2800" dirty="0" smtClean="0"/>
              <a:t>What is </a:t>
            </a:r>
            <a:r>
              <a:rPr lang="en-CA" sz="2800" b="1" dirty="0" smtClean="0"/>
              <a:t>impulse</a:t>
            </a:r>
            <a:r>
              <a:rPr lang="en-CA" sz="2800" dirty="0" smtClean="0"/>
              <a:t>?</a:t>
            </a:r>
          </a:p>
          <a:p>
            <a:pPr marL="514350" indent="-514350" eaLnBrk="1" hangingPunct="1">
              <a:buFont typeface="+mj-lt"/>
              <a:buAutoNum type="alphaUcPeriod"/>
            </a:pPr>
            <a:r>
              <a:rPr lang="en-CA" sz="2800" dirty="0"/>
              <a:t>Any influence that tends to accelerate an object.</a:t>
            </a:r>
          </a:p>
          <a:p>
            <a:pPr marL="514350" indent="-514350" eaLnBrk="1" hangingPunct="1">
              <a:buFont typeface="+mj-lt"/>
              <a:buAutoNum type="alphaUcPeriod"/>
            </a:pPr>
            <a:r>
              <a:rPr lang="en-CA" sz="2800" dirty="0"/>
              <a:t>The product of the mass and the velocity of an object.</a:t>
            </a:r>
          </a:p>
          <a:p>
            <a:pPr marL="514350" indent="-514350" eaLnBrk="1" hangingPunct="1">
              <a:buFont typeface="+mj-lt"/>
              <a:buAutoNum type="alphaUcPeriod"/>
            </a:pPr>
            <a:r>
              <a:rPr lang="en-CA" sz="2800" dirty="0" smtClean="0"/>
              <a:t>The product of the force acting on an object and the time during which it acts.</a:t>
            </a:r>
          </a:p>
          <a:p>
            <a:pPr marL="514350" indent="-514350" eaLnBrk="1" hangingPunct="1">
              <a:buFont typeface="+mj-lt"/>
              <a:buAutoNum type="alphaUcPeriod"/>
            </a:pPr>
            <a:r>
              <a:rPr lang="en-CA" sz="2800" dirty="0" smtClean="0"/>
              <a:t>That which can change the condition of matter.</a:t>
            </a:r>
          </a:p>
          <a:p>
            <a:pPr marL="514350" indent="-514350" eaLnBrk="1" hangingPunct="1">
              <a:buFont typeface="+mj-lt"/>
              <a:buAutoNum type="alphaUcPeriod"/>
            </a:pPr>
            <a:r>
              <a:rPr lang="en-CA" sz="2800" dirty="0"/>
              <a:t>A spontaneous act, such as a kiss</a:t>
            </a:r>
            <a:r>
              <a:rPr lang="en-CA" sz="2800" dirty="0" smtClean="0"/>
              <a:t>.</a:t>
            </a:r>
            <a:endParaRPr lang="en-CA" sz="2800" dirty="0"/>
          </a:p>
        </p:txBody>
      </p:sp>
    </p:spTree>
    <p:extLst>
      <p:ext uri="{BB962C8B-B14F-4D97-AF65-F5344CB8AC3E}">
        <p14:creationId xmlns:p14="http://schemas.microsoft.com/office/powerpoint/2010/main" val="60377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228600"/>
                <a:ext cx="8458200" cy="6279924"/>
              </a:xfrm>
              <a:prstGeom prst="rect">
                <a:avLst/>
              </a:prstGeom>
              <a:noFill/>
            </p:spPr>
            <p:txBody>
              <a:bodyPr wrap="square" rtlCol="0">
                <a:spAutoFit/>
              </a:bodyPr>
              <a:lstStyle/>
              <a:p>
                <a:pPr algn="ctr"/>
                <a:r>
                  <a:rPr lang="en-US" sz="3600" dirty="0" smtClean="0">
                    <a:latin typeface="Times New Roman"/>
                    <a:cs typeface="Times New Roman"/>
                  </a:rPr>
                  <a:t>Chapters 6 and 7: The Big Idea</a:t>
                </a:r>
              </a:p>
              <a:p>
                <a:endParaRPr lang="en-US" sz="2600" dirty="0" smtClean="0">
                  <a:latin typeface="Times New Roman"/>
                  <a:cs typeface="Times New Roman"/>
                </a:endParaRPr>
              </a:p>
              <a:p>
                <a:r>
                  <a:rPr lang="en-US" sz="2600" dirty="0" smtClean="0">
                    <a:latin typeface="Times New Roman"/>
                    <a:cs typeface="Times New Roman"/>
                  </a:rPr>
                  <a:t>Introduce the ideas of </a:t>
                </a:r>
                <a:r>
                  <a:rPr lang="en-US" sz="2600" b="1" i="1" dirty="0" smtClean="0">
                    <a:latin typeface="Times New Roman"/>
                    <a:cs typeface="Times New Roman"/>
                  </a:rPr>
                  <a:t>momentum </a:t>
                </a:r>
                <a:r>
                  <a:rPr lang="en-US" sz="2600" dirty="0" smtClean="0">
                    <a:latin typeface="Times New Roman"/>
                    <a:cs typeface="Times New Roman"/>
                  </a:rPr>
                  <a:t>and </a:t>
                </a:r>
                <a:r>
                  <a:rPr lang="en-US" sz="2600" b="1" i="1" dirty="0" smtClean="0">
                    <a:latin typeface="Times New Roman"/>
                    <a:cs typeface="Times New Roman"/>
                  </a:rPr>
                  <a:t>energy</a:t>
                </a:r>
                <a:r>
                  <a:rPr lang="en-US" sz="2600" dirty="0" smtClean="0">
                    <a:latin typeface="Times New Roman"/>
                    <a:cs typeface="Times New Roman"/>
                  </a:rPr>
                  <a:t>.  These concepts give us new useful ways of analyzing motion.</a:t>
                </a:r>
              </a:p>
              <a:p>
                <a:endParaRPr lang="en-US" sz="2600" dirty="0" smtClean="0">
                  <a:latin typeface="Times New Roman"/>
                  <a:cs typeface="Times New Roman"/>
                </a:endParaRPr>
              </a:p>
              <a:p>
                <a:r>
                  <a:rPr lang="en-US" sz="2600" dirty="0" smtClean="0">
                    <a:latin typeface="Times New Roman"/>
                    <a:cs typeface="Times New Roman"/>
                  </a:rPr>
                  <a:t>In life, some quantities stay the same while other things around them change.  </a:t>
                </a:r>
              </a:p>
              <a:p>
                <a:endParaRPr lang="en-US" sz="2600" dirty="0" smtClean="0">
                  <a:latin typeface="Times New Roman"/>
                  <a:cs typeface="Times New Roman"/>
                </a:endParaRPr>
              </a:p>
              <a:p>
                <a:r>
                  <a:rPr lang="en-US" sz="2600" dirty="0" smtClean="0">
                    <a:latin typeface="Times New Roman"/>
                    <a:cs typeface="Times New Roman"/>
                  </a:rPr>
                  <a:t>For example, when a bomb explodes, if you add up the mass of all the products, it will be the </a:t>
                </a:r>
                <a:r>
                  <a:rPr lang="en-US" sz="2600" b="1" dirty="0" smtClean="0">
                    <a:latin typeface="Times New Roman"/>
                    <a:cs typeface="Times New Roman"/>
                  </a:rPr>
                  <a:t>same</a:t>
                </a:r>
                <a:r>
                  <a:rPr lang="en-US" sz="2600" dirty="0" smtClean="0">
                    <a:latin typeface="Times New Roman"/>
                    <a:cs typeface="Times New Roman"/>
                  </a:rPr>
                  <a:t> as the mass of the original bomb.  This is “Conservation of Mass”:  </a:t>
                </a:r>
                <a:r>
                  <a:rPr lang="en-US" sz="2600" i="1" dirty="0" smtClean="0">
                    <a:latin typeface="Times New Roman"/>
                    <a:cs typeface="Times New Roman"/>
                  </a:rPr>
                  <a:t>M</a:t>
                </a:r>
                <a:r>
                  <a:rPr lang="en-US" sz="2600" i="1" baseline="-25000" dirty="0" smtClean="0">
                    <a:latin typeface="Times New Roman"/>
                    <a:cs typeface="Times New Roman"/>
                  </a:rPr>
                  <a:t>f</a:t>
                </a:r>
                <a:r>
                  <a:rPr lang="en-US" sz="2600" dirty="0" smtClean="0">
                    <a:latin typeface="Times New Roman"/>
                    <a:cs typeface="Times New Roman"/>
                  </a:rPr>
                  <a:t> = </a:t>
                </a:r>
                <a:r>
                  <a:rPr lang="en-US" sz="2600" i="1" dirty="0" smtClean="0">
                    <a:latin typeface="Times New Roman"/>
                    <a:cs typeface="Times New Roman"/>
                  </a:rPr>
                  <a:t>M</a:t>
                </a:r>
                <a:r>
                  <a:rPr lang="en-US" sz="2600" i="1" baseline="-25000" dirty="0" smtClean="0">
                    <a:latin typeface="Times New Roman"/>
                    <a:cs typeface="Times New Roman"/>
                  </a:rPr>
                  <a:t>i</a:t>
                </a:r>
                <a:r>
                  <a:rPr lang="en-US" sz="2600" dirty="0" smtClean="0">
                    <a:latin typeface="Times New Roman"/>
                    <a:cs typeface="Times New Roman"/>
                  </a:rPr>
                  <a:t>.</a:t>
                </a:r>
              </a:p>
              <a:p>
                <a:endParaRPr lang="en-US" sz="2600" dirty="0" smtClean="0">
                  <a:latin typeface="Times New Roman"/>
                  <a:cs typeface="Times New Roman"/>
                </a:endParaRPr>
              </a:p>
              <a:p>
                <a:r>
                  <a:rPr lang="en-US" sz="2600" dirty="0" smtClean="0">
                    <a:latin typeface="Times New Roman"/>
                    <a:cs typeface="Times New Roman"/>
                  </a:rPr>
                  <a:t>Similarly, we have “Conservation of Momentum” (</a:t>
                </a:r>
                <a14:m>
                  <m:oMath xmlns:m="http://schemas.openxmlformats.org/officeDocument/2006/math">
                    <m:sSub>
                      <m:sSubPr>
                        <m:ctrlPr>
                          <a:rPr lang="en-US" sz="2600" i="1" smtClean="0">
                            <a:latin typeface="Cambria Math"/>
                            <a:cs typeface="Times New Roman"/>
                          </a:rPr>
                        </m:ctrlPr>
                      </m:sSubPr>
                      <m:e>
                        <m:acc>
                          <m:accPr>
                            <m:chr m:val="⃗"/>
                            <m:ctrlPr>
                              <a:rPr lang="en-US" sz="2600" i="1" smtClean="0">
                                <a:latin typeface="Cambria Math"/>
                                <a:cs typeface="Times New Roman"/>
                              </a:rPr>
                            </m:ctrlPr>
                          </m:accPr>
                          <m:e>
                            <m:r>
                              <a:rPr lang="en-CA" sz="2600" b="0" i="1" smtClean="0">
                                <a:latin typeface="Cambria Math"/>
                                <a:cs typeface="Times New Roman"/>
                              </a:rPr>
                              <m:t>𝑝</m:t>
                            </m:r>
                          </m:e>
                        </m:acc>
                      </m:e>
                      <m:sub>
                        <m:r>
                          <a:rPr lang="en-CA" sz="2600" b="0" i="1" smtClean="0">
                            <a:latin typeface="Cambria Math"/>
                            <a:cs typeface="Times New Roman"/>
                          </a:rPr>
                          <m:t>𝑓</m:t>
                        </m:r>
                      </m:sub>
                    </m:sSub>
                    <m:r>
                      <a:rPr lang="en-CA" sz="2600" b="0" i="1" smtClean="0">
                        <a:latin typeface="Cambria Math"/>
                        <a:cs typeface="Times New Roman"/>
                      </a:rPr>
                      <m:t>=</m:t>
                    </m:r>
                    <m:sSub>
                      <m:sSubPr>
                        <m:ctrlPr>
                          <a:rPr lang="en-US" sz="2600" i="1">
                            <a:latin typeface="Cambria Math"/>
                            <a:cs typeface="Times New Roman"/>
                          </a:rPr>
                        </m:ctrlPr>
                      </m:sSubPr>
                      <m:e>
                        <m:acc>
                          <m:accPr>
                            <m:chr m:val="⃗"/>
                            <m:ctrlPr>
                              <a:rPr lang="en-US" sz="2600" i="1">
                                <a:latin typeface="Cambria Math"/>
                                <a:cs typeface="Times New Roman"/>
                              </a:rPr>
                            </m:ctrlPr>
                          </m:accPr>
                          <m:e>
                            <m:r>
                              <a:rPr lang="en-CA" sz="2600" i="1">
                                <a:latin typeface="Cambria Math"/>
                                <a:cs typeface="Times New Roman"/>
                              </a:rPr>
                              <m:t>𝑝</m:t>
                            </m:r>
                          </m:e>
                        </m:acc>
                      </m:e>
                      <m:sub>
                        <m:r>
                          <a:rPr lang="en-CA" sz="2600" b="0" i="1" smtClean="0">
                            <a:latin typeface="Cambria Math"/>
                            <a:cs typeface="Times New Roman"/>
                          </a:rPr>
                          <m:t>𝑖</m:t>
                        </m:r>
                      </m:sub>
                    </m:sSub>
                    <m:r>
                      <a:rPr lang="en-CA" sz="2600" b="0" i="1" smtClean="0">
                        <a:latin typeface="Cambria Math"/>
                        <a:cs typeface="Times New Roman"/>
                      </a:rPr>
                      <m:t>)</m:t>
                    </m:r>
                  </m:oMath>
                </a14:m>
                <a:r>
                  <a:rPr lang="en-US" sz="2600" dirty="0" smtClean="0">
                    <a:latin typeface="Times New Roman"/>
                    <a:cs typeface="Times New Roman"/>
                  </a:rPr>
                  <a:t> and “Conservation of Energy” (</a:t>
                </a:r>
                <a:r>
                  <a:rPr lang="en-US" sz="2600" i="1" dirty="0" err="1" smtClean="0">
                    <a:latin typeface="Times New Roman"/>
                    <a:cs typeface="Times New Roman"/>
                  </a:rPr>
                  <a:t>E</a:t>
                </a:r>
                <a:r>
                  <a:rPr lang="en-US" sz="2600" i="1" baseline="-25000" dirty="0" err="1" smtClean="0">
                    <a:latin typeface="Times New Roman"/>
                    <a:cs typeface="Times New Roman"/>
                  </a:rPr>
                  <a:t>f</a:t>
                </a:r>
                <a:r>
                  <a:rPr lang="en-US" sz="2600" dirty="0" smtClean="0">
                    <a:latin typeface="Times New Roman"/>
                    <a:cs typeface="Times New Roman"/>
                  </a:rPr>
                  <a:t> = </a:t>
                </a:r>
                <a:r>
                  <a:rPr lang="en-US" sz="2600" i="1" dirty="0" err="1" smtClean="0">
                    <a:latin typeface="Times New Roman"/>
                    <a:cs typeface="Times New Roman"/>
                  </a:rPr>
                  <a:t>E</a:t>
                </a:r>
                <a:r>
                  <a:rPr lang="en-US" sz="2600" i="1" baseline="-25000" dirty="0" err="1" smtClean="0">
                    <a:latin typeface="Times New Roman"/>
                    <a:cs typeface="Times New Roman"/>
                  </a:rPr>
                  <a:t>i</a:t>
                </a:r>
                <a:r>
                  <a:rPr lang="en-US" sz="2600" dirty="0" smtClean="0">
                    <a:latin typeface="Times New Roman"/>
                    <a:cs typeface="Times New Roman"/>
                  </a:rPr>
                  <a:t>) : two new and useful principles which are introduced in chapters 6 and 7.</a:t>
                </a:r>
              </a:p>
            </p:txBody>
          </p:sp>
        </mc:Choice>
        <mc:Fallback xmlns="">
          <p:sp>
            <p:nvSpPr>
              <p:cNvPr id="2" name="TextBox 1"/>
              <p:cNvSpPr txBox="1">
                <a:spLocks noRot="1" noChangeAspect="1" noMove="1" noResize="1" noEditPoints="1" noAdjustHandles="1" noChangeArrowheads="1" noChangeShapeType="1" noTextEdit="1"/>
              </p:cNvSpPr>
              <p:nvPr/>
            </p:nvSpPr>
            <p:spPr>
              <a:xfrm>
                <a:off x="381000" y="228600"/>
                <a:ext cx="8458200" cy="6279924"/>
              </a:xfrm>
              <a:prstGeom prst="rect">
                <a:avLst/>
              </a:prstGeom>
              <a:blipFill rotWithShape="1">
                <a:blip r:embed="rId2"/>
                <a:stretch>
                  <a:fillRect l="-1298" t="-1553" b="-1456"/>
                </a:stretch>
              </a:blipFill>
            </p:spPr>
            <p:txBody>
              <a:bodyPr/>
              <a:lstStyle/>
              <a:p>
                <a:r>
                  <a:rPr lang="en-CA">
                    <a:noFill/>
                  </a:rPr>
                  <a:t> </a:t>
                </a:r>
              </a:p>
            </p:txBody>
          </p:sp>
        </mc:Fallback>
      </mc:AlternateContent>
    </p:spTree>
    <p:extLst>
      <p:ext uri="{BB962C8B-B14F-4D97-AF65-F5344CB8AC3E}">
        <p14:creationId xmlns:p14="http://schemas.microsoft.com/office/powerpoint/2010/main" val="317506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7680" y="198120"/>
            <a:ext cx="8229600" cy="792163"/>
          </a:xfrm>
        </p:spPr>
        <p:txBody>
          <a:bodyPr/>
          <a:lstStyle/>
          <a:p>
            <a:pPr eaLnBrk="1" hangingPunct="1"/>
            <a:r>
              <a:rPr lang="en-US" dirty="0" smtClean="0"/>
              <a:t>Last Wednesday I asked…</a:t>
            </a:r>
          </a:p>
        </p:txBody>
      </p:sp>
      <p:sp>
        <p:nvSpPr>
          <p:cNvPr id="28675" name="Rectangle 3"/>
          <p:cNvSpPr>
            <a:spLocks noGrp="1" noChangeArrowheads="1"/>
          </p:cNvSpPr>
          <p:nvPr>
            <p:ph type="body" idx="1"/>
          </p:nvPr>
        </p:nvSpPr>
        <p:spPr>
          <a:xfrm>
            <a:off x="152400" y="1066800"/>
            <a:ext cx="8763000" cy="3808708"/>
          </a:xfrm>
        </p:spPr>
        <p:txBody>
          <a:bodyPr/>
          <a:lstStyle/>
          <a:p>
            <a:pPr eaLnBrk="1" hangingPunct="1">
              <a:buFontTx/>
              <a:buNone/>
            </a:pPr>
            <a:r>
              <a:rPr lang="en-US" sz="2800" dirty="0" smtClean="0"/>
              <a:t>Imagine you are trapped in a canoe in the middle of a still lake with no paddles.  There is a large pile of heavy rocks in the canoe.  If you start throwing rocks, can you propel the canoe this way?  </a:t>
            </a:r>
          </a:p>
          <a:p>
            <a:pPr eaLnBrk="1" hangingPunct="1">
              <a:buFontTx/>
              <a:buNone/>
            </a:pPr>
            <a:r>
              <a:rPr lang="en-US" sz="2800" dirty="0" smtClean="0"/>
              <a:t>Answer: Yes!  This is a result of </a:t>
            </a:r>
            <a:r>
              <a:rPr lang="en-US" sz="2800" b="1" dirty="0" smtClean="0"/>
              <a:t>conservation of momentum.</a:t>
            </a:r>
            <a:endParaRPr lang="en-US" sz="2800" b="1" dirty="0"/>
          </a:p>
          <a:p>
            <a:pPr eaLnBrk="1" hangingPunct="1">
              <a:buFontTx/>
              <a:buNone/>
            </a:pPr>
            <a:r>
              <a:rPr lang="en-US" sz="2800" dirty="0" smtClean="0"/>
              <a:t>If so, and you want to get to shore, which way should you throw the rocks?</a:t>
            </a:r>
          </a:p>
          <a:p>
            <a:pPr eaLnBrk="1" hangingPunct="1">
              <a:buFontTx/>
              <a:buNone/>
            </a:pPr>
            <a:r>
              <a:rPr lang="en-US" sz="2800" dirty="0" smtClean="0"/>
              <a:t>Answer: Away from shore!</a:t>
            </a:r>
            <a:endParaRPr lang="en-US" sz="2400" dirty="0" smtClean="0"/>
          </a:p>
        </p:txBody>
      </p:sp>
      <p:pic>
        <p:nvPicPr>
          <p:cNvPr id="2050" name="Picture 2" descr="http://campbellpost.files.wordpress.com/2012/01/johansen-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3924" y="4401600"/>
            <a:ext cx="2644775" cy="1982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59525" y="6523792"/>
            <a:ext cx="2784475" cy="338554"/>
          </a:xfrm>
          <a:prstGeom prst="rect">
            <a:avLst/>
          </a:prstGeom>
          <a:noFill/>
        </p:spPr>
        <p:txBody>
          <a:bodyPr wrap="square" rtlCol="0">
            <a:spAutoFit/>
          </a:bodyPr>
          <a:lstStyle/>
          <a:p>
            <a:r>
              <a:rPr lang="en-CA" sz="800" b="0" dirty="0" smtClean="0"/>
              <a:t>[image downloaded Jan.16 </a:t>
            </a:r>
            <a:r>
              <a:rPr lang="en-CA" sz="800" b="0" dirty="0"/>
              <a:t>2013 from </a:t>
            </a:r>
            <a:r>
              <a:rPr lang="en-CA" sz="800" b="0" dirty="0">
                <a:hlinkClick r:id="rId3"/>
              </a:rPr>
              <a:t>http://campbellpost.wordpress.com/2012/01/26/canoe</a:t>
            </a:r>
            <a:r>
              <a:rPr lang="en-CA" sz="800" b="0" dirty="0" smtClean="0">
                <a:hlinkClick r:id="rId3"/>
              </a:rPr>
              <a:t>/</a:t>
            </a:r>
            <a:r>
              <a:rPr lang="en-CA" sz="800" b="0" dirty="0" smtClean="0"/>
              <a:t> ]</a:t>
            </a:r>
            <a:endParaRPr lang="en-CA" sz="800" b="0" dirty="0"/>
          </a:p>
        </p:txBody>
      </p:sp>
    </p:spTree>
    <p:extLst>
      <p:ext uri="{BB962C8B-B14F-4D97-AF65-F5344CB8AC3E}">
        <p14:creationId xmlns:p14="http://schemas.microsoft.com/office/powerpoint/2010/main" val="87867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57200" y="0"/>
            <a:ext cx="8229600" cy="777785"/>
          </a:xfrm>
        </p:spPr>
        <p:txBody>
          <a:bodyPr/>
          <a:lstStyle/>
          <a:p>
            <a:r>
              <a:rPr lang="en-US" dirty="0" smtClean="0"/>
              <a:t>Momentum</a:t>
            </a:r>
          </a:p>
        </p:txBody>
      </p:sp>
      <p:sp>
        <p:nvSpPr>
          <p:cNvPr id="450563" name="Rectangle 3"/>
          <p:cNvSpPr>
            <a:spLocks noGrp="1" noChangeArrowheads="1"/>
          </p:cNvSpPr>
          <p:nvPr>
            <p:ph type="body" idx="1"/>
          </p:nvPr>
        </p:nvSpPr>
        <p:spPr>
          <a:xfrm>
            <a:off x="303361" y="772532"/>
            <a:ext cx="8410755" cy="4525963"/>
          </a:xfrm>
        </p:spPr>
        <p:txBody>
          <a:bodyPr/>
          <a:lstStyle/>
          <a:p>
            <a:r>
              <a:rPr lang="en-US" dirty="0" smtClean="0"/>
              <a:t>a property of moving things</a:t>
            </a:r>
          </a:p>
          <a:p>
            <a:r>
              <a:rPr lang="en-US" dirty="0" smtClean="0"/>
              <a:t>means inertia in motion</a:t>
            </a:r>
          </a:p>
          <a:p>
            <a:r>
              <a:rPr lang="en-US" dirty="0" smtClean="0"/>
              <a:t>more specifically, mass of an object multiplied by its velocity</a:t>
            </a:r>
          </a:p>
          <a:p>
            <a:r>
              <a:rPr lang="en-US" dirty="0" smtClean="0"/>
              <a:t>in equation form: </a:t>
            </a:r>
          </a:p>
          <a:p>
            <a:pPr lvl="1">
              <a:buFontTx/>
              <a:buNone/>
            </a:pPr>
            <a:r>
              <a:rPr lang="en-US" dirty="0" smtClean="0"/>
              <a:t>		Momentum = mass </a:t>
            </a:r>
            <a:r>
              <a:rPr lang="en-US" dirty="0" smtClean="0">
                <a:sym typeface="Symbol" pitchFamily="48" charset="2"/>
              </a:rPr>
              <a:t> velocity</a:t>
            </a:r>
            <a:endParaRPr lang="en-US" sz="3200" dirty="0" smtClean="0">
              <a:latin typeface="Times" pitchFamily="48" charset="0"/>
            </a:endParaRPr>
          </a:p>
        </p:txBody>
      </p:sp>
      <p:pic>
        <p:nvPicPr>
          <p:cNvPr id="450564" name="Picture 4" descr="C:\Users\jharlow\Documents\Documents\teaching\everyday13\hewitt materials\hewitt_ch06\06_02_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818" y="4101296"/>
            <a:ext cx="5129842" cy="3188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90" name="Picture 6" descr="06_01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56"/>
          <a:stretch>
            <a:fillRect/>
          </a:stretch>
        </p:blipFill>
        <p:spPr bwMode="auto">
          <a:xfrm>
            <a:off x="5627688" y="1441450"/>
            <a:ext cx="3171825" cy="4181475"/>
          </a:xfrm>
          <a:prstGeom prst="rect">
            <a:avLst/>
          </a:prstGeom>
          <a:noFill/>
          <a:extLst>
            <a:ext uri="{909E8E84-426E-40DD-AFC4-6F175D3DCCD1}">
              <a14:hiddenFill xmlns:a14="http://schemas.microsoft.com/office/drawing/2010/main">
                <a:solidFill>
                  <a:srgbClr val="FFFFFF"/>
                </a:solidFill>
              </a14:hiddenFill>
            </a:ext>
          </a:extLst>
        </p:spPr>
      </p:pic>
      <p:sp>
        <p:nvSpPr>
          <p:cNvPr id="451586" name="Rectangle 2"/>
          <p:cNvSpPr>
            <a:spLocks noGrp="1" noChangeArrowheads="1"/>
          </p:cNvSpPr>
          <p:nvPr>
            <p:ph type="title"/>
          </p:nvPr>
        </p:nvSpPr>
        <p:spPr/>
        <p:txBody>
          <a:bodyPr/>
          <a:lstStyle/>
          <a:p>
            <a:r>
              <a:rPr lang="en-US" smtClean="0"/>
              <a:t>Momentum</a:t>
            </a:r>
          </a:p>
        </p:txBody>
      </p:sp>
      <p:sp>
        <p:nvSpPr>
          <p:cNvPr id="451587" name="Rectangle 3"/>
          <p:cNvSpPr>
            <a:spLocks noGrp="1" noChangeArrowheads="1"/>
          </p:cNvSpPr>
          <p:nvPr>
            <p:ph type="body" idx="1"/>
          </p:nvPr>
        </p:nvSpPr>
        <p:spPr>
          <a:xfrm>
            <a:off x="228600" y="1600200"/>
            <a:ext cx="5867400" cy="5086350"/>
          </a:xfrm>
        </p:spPr>
        <p:txBody>
          <a:bodyPr/>
          <a:lstStyle/>
          <a:p>
            <a:pPr>
              <a:buFontTx/>
              <a:buNone/>
            </a:pPr>
            <a:r>
              <a:rPr lang="en-US" sz="3600" dirty="0" smtClean="0"/>
              <a:t>	</a:t>
            </a:r>
            <a:r>
              <a:rPr lang="en-US" dirty="0" smtClean="0"/>
              <a:t>Examples: </a:t>
            </a:r>
          </a:p>
          <a:p>
            <a:pPr lvl="1">
              <a:buFont typeface="Times" pitchFamily="48" charset="0"/>
              <a:buChar char="•"/>
            </a:pPr>
            <a:r>
              <a:rPr lang="en-US" dirty="0" smtClean="0"/>
              <a:t>A moving boulder has more momentum than a stone rolling at the same speed.</a:t>
            </a:r>
          </a:p>
          <a:p>
            <a:pPr lvl="1">
              <a:buFont typeface="Times" pitchFamily="48" charset="0"/>
              <a:buChar char="•"/>
            </a:pPr>
            <a:r>
              <a:rPr lang="en-US" dirty="0" smtClean="0"/>
              <a:t>A fast boulder has more momentum than a slow boulder.</a:t>
            </a:r>
          </a:p>
          <a:p>
            <a:pPr lvl="1">
              <a:buFont typeface="Times" pitchFamily="48" charset="0"/>
              <a:buChar char="•"/>
            </a:pPr>
            <a:r>
              <a:rPr lang="en-US" dirty="0" smtClean="0"/>
              <a:t>A boulder at rest has no momentum.</a:t>
            </a:r>
            <a:endParaRPr lang="en-US" sz="3200" dirty="0" smtClean="0"/>
          </a:p>
        </p:txBody>
      </p:sp>
    </p:spTree>
    <p:extLst>
      <p:ext uri="{BB962C8B-B14F-4D97-AF65-F5344CB8AC3E}">
        <p14:creationId xmlns:p14="http://schemas.microsoft.com/office/powerpoint/2010/main" val="133617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1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1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Examples</a:t>
            </a:r>
            <a:endParaRPr lang="en-US" dirty="0"/>
          </a:p>
        </p:txBody>
      </p:sp>
      <p:sp>
        <p:nvSpPr>
          <p:cNvPr id="3" name="Content Placeholder 2"/>
          <p:cNvSpPr>
            <a:spLocks noGrp="1"/>
          </p:cNvSpPr>
          <p:nvPr>
            <p:ph idx="1"/>
          </p:nvPr>
        </p:nvSpPr>
        <p:spPr>
          <a:xfrm>
            <a:off x="3276600" y="914400"/>
            <a:ext cx="5867400" cy="1219199"/>
          </a:xfrm>
        </p:spPr>
        <p:txBody>
          <a:bodyPr/>
          <a:lstStyle/>
          <a:p>
            <a:r>
              <a:rPr lang="en-US" dirty="0" smtClean="0"/>
              <a:t>A 1000 kg car travels west at 25 </a:t>
            </a:r>
            <a:r>
              <a:rPr lang="en-US" dirty="0" err="1" smtClean="0"/>
              <a:t>m/s</a:t>
            </a:r>
            <a:r>
              <a:rPr lang="en-US" dirty="0" smtClean="0"/>
              <a:t>.  What is its momentum?</a:t>
            </a:r>
          </a:p>
        </p:txBody>
      </p:sp>
      <p:pic>
        <p:nvPicPr>
          <p:cNvPr id="4" name="Picture 3"/>
          <p:cNvPicPr>
            <a:picLocks noChangeAspect="1"/>
          </p:cNvPicPr>
          <p:nvPr/>
        </p:nvPicPr>
        <p:blipFill>
          <a:blip r:embed="rId2"/>
          <a:stretch>
            <a:fillRect/>
          </a:stretch>
        </p:blipFill>
        <p:spPr>
          <a:xfrm rot="16200000">
            <a:off x="5388429" y="3102428"/>
            <a:ext cx="4572000" cy="2939143"/>
          </a:xfrm>
          <a:prstGeom prst="rect">
            <a:avLst/>
          </a:prstGeom>
        </p:spPr>
      </p:pic>
      <p:sp>
        <p:nvSpPr>
          <p:cNvPr id="5" name="Content Placeholder 2"/>
          <p:cNvSpPr txBox="1">
            <a:spLocks/>
          </p:cNvSpPr>
          <p:nvPr/>
        </p:nvSpPr>
        <p:spPr bwMode="auto">
          <a:xfrm>
            <a:off x="304800" y="3759200"/>
            <a:ext cx="5791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 0.01 kg bullet is fired straight up, and leaves the gun with a muzzle speed of 1000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m/s</a:t>
            </a:r>
            <a:r>
              <a:rPr kumimoji="0" lang="en-US" sz="3200" b="0" i="0" u="none" strike="noStrike" kern="0" cap="none" spc="0" normalizeH="0" baseline="0" noProof="0" dirty="0" smtClean="0">
                <a:ln>
                  <a:noFill/>
                </a:ln>
                <a:solidFill>
                  <a:schemeClr val="tx1"/>
                </a:solidFill>
                <a:effectLst/>
                <a:uLnTx/>
                <a:uFillTx/>
                <a:latin typeface="+mn-lt"/>
                <a:ea typeface="+mn-ea"/>
                <a:cs typeface="+mn-cs"/>
              </a:rPr>
              <a:t>.  What is its momentum?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76200" y="571500"/>
            <a:ext cx="3187700" cy="2552700"/>
          </a:xfrm>
          <a:prstGeom prst="rect">
            <a:avLst/>
          </a:prstGeom>
        </p:spPr>
      </p:pic>
    </p:spTree>
    <p:extLst>
      <p:ext uri="{BB962C8B-B14F-4D97-AF65-F5344CB8AC3E}">
        <p14:creationId xmlns:p14="http://schemas.microsoft.com/office/powerpoint/2010/main" val="17455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4158</TotalTime>
  <Words>1593</Words>
  <Application>Microsoft Office PowerPoint</Application>
  <PresentationFormat>On-screen Show (4:3)</PresentationFormat>
  <Paragraphs>226</Paragraphs>
  <Slides>36</Slides>
  <Notes>21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Note on Posted Slides</vt:lpstr>
      <vt:lpstr>PHY205H1S  Physics of Everyday Life Class 5</vt:lpstr>
      <vt:lpstr>Chapter 6 Pre-Class Reading Question</vt:lpstr>
      <vt:lpstr>Chapter 6 Pre-Class Reading Question</vt:lpstr>
      <vt:lpstr>PowerPoint Presentation</vt:lpstr>
      <vt:lpstr>Last Wednesday I asked…</vt:lpstr>
      <vt:lpstr>Momentum</vt:lpstr>
      <vt:lpstr>Momentum</vt:lpstr>
      <vt:lpstr>Examples</vt:lpstr>
      <vt:lpstr>PowerPoint Presentation</vt:lpstr>
      <vt:lpstr>Impulse</vt:lpstr>
      <vt:lpstr>Impulse Momentum Theorem</vt:lpstr>
      <vt:lpstr>Baseball Example</vt:lpstr>
      <vt:lpstr>Impulse Changes Momentum</vt:lpstr>
      <vt:lpstr>Impulse Changes Momentum</vt:lpstr>
      <vt:lpstr>A fast-moving car hitting a haystack or a cement wall produces vastly different results. 1. Do both experience the same change in momentum? 2. Do both experience the same impulse? 3. Do both experience the same force?</vt:lpstr>
      <vt:lpstr>Impulse Changes Momentum</vt:lpstr>
      <vt:lpstr>Impulse Changes Momentum</vt:lpstr>
      <vt:lpstr>Airbags</vt:lpstr>
      <vt:lpstr>Impulse Changes Momentum</vt:lpstr>
      <vt:lpstr>PowerPoint Presentation</vt:lpstr>
      <vt:lpstr>Bouncing</vt:lpstr>
      <vt:lpstr>Bouncing</vt:lpstr>
      <vt:lpstr>PowerPoint Presentation</vt:lpstr>
      <vt:lpstr>Conservation of Momentum</vt:lpstr>
      <vt:lpstr>PowerPoint Presentation</vt:lpstr>
      <vt:lpstr>PowerPoint Presentation</vt:lpstr>
      <vt:lpstr>Collisions</vt:lpstr>
      <vt:lpstr>Example</vt:lpstr>
      <vt:lpstr>PowerPoint Presentation</vt:lpstr>
      <vt:lpstr>PowerPoint Presentation</vt:lpstr>
      <vt:lpstr>PowerPoint Presentation</vt:lpstr>
      <vt:lpstr>PowerPoint Presentation</vt:lpstr>
      <vt:lpstr>PowerPoint Presentation</vt:lpstr>
      <vt:lpstr>Explosions</vt:lpstr>
      <vt:lpstr>Before Class 6 on Wednesday</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188</cp:revision>
  <cp:lastPrinted>2013-01-21T20:59:25Z</cp:lastPrinted>
  <dcterms:created xsi:type="dcterms:W3CDTF">2006-04-27T22:35:13Z</dcterms:created>
  <dcterms:modified xsi:type="dcterms:W3CDTF">2013-01-24T15:25:04Z</dcterms:modified>
</cp:coreProperties>
</file>