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3" r:id="rId2"/>
    <p:sldId id="394" r:id="rId3"/>
    <p:sldId id="441" r:id="rId4"/>
    <p:sldId id="397" r:id="rId5"/>
    <p:sldId id="400" r:id="rId6"/>
    <p:sldId id="338" r:id="rId7"/>
    <p:sldId id="341" r:id="rId8"/>
    <p:sldId id="437" r:id="rId9"/>
    <p:sldId id="438" r:id="rId10"/>
    <p:sldId id="443" r:id="rId11"/>
    <p:sldId id="445" r:id="rId12"/>
    <p:sldId id="447" r:id="rId13"/>
    <p:sldId id="369" r:id="rId14"/>
    <p:sldId id="370" r:id="rId15"/>
    <p:sldId id="440" r:id="rId16"/>
    <p:sldId id="347" r:id="rId17"/>
    <p:sldId id="348" r:id="rId18"/>
    <p:sldId id="439" r:id="rId19"/>
    <p:sldId id="352" r:id="rId20"/>
    <p:sldId id="454" r:id="rId21"/>
    <p:sldId id="355" r:id="rId22"/>
    <p:sldId id="417" r:id="rId23"/>
    <p:sldId id="418" r:id="rId24"/>
    <p:sldId id="421" r:id="rId25"/>
    <p:sldId id="403" r:id="rId26"/>
    <p:sldId id="404" r:id="rId27"/>
    <p:sldId id="455" r:id="rId28"/>
    <p:sldId id="456" r:id="rId29"/>
    <p:sldId id="449" r:id="rId30"/>
    <p:sldId id="451" r:id="rId31"/>
    <p:sldId id="415" r:id="rId32"/>
    <p:sldId id="457" r:id="rId33"/>
    <p:sldId id="375" r:id="rId34"/>
    <p:sldId id="376" r:id="rId35"/>
    <p:sldId id="458" r:id="rId36"/>
    <p:sldId id="381" r:id="rId37"/>
    <p:sldId id="388" r:id="rId38"/>
    <p:sldId id="459" r:id="rId39"/>
    <p:sldId id="391" r:id="rId40"/>
    <p:sldId id="385" r:id="rId41"/>
    <p:sldId id="398" r:id="rId4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1313" autoAdjust="0"/>
  </p:normalViewPr>
  <p:slideViewPr>
    <p:cSldViewPr snapToGrid="0">
      <p:cViewPr varScale="1">
        <p:scale>
          <a:sx n="60" d="100"/>
          <a:sy n="60" d="100"/>
        </p:scale>
        <p:origin x="-552" y="-84"/>
      </p:cViewPr>
      <p:guideLst>
        <p:guide orient="horz" pos="2160"/>
        <p:guide orient="horz" pos="4048"/>
        <p:guide pos="2880"/>
        <p:guide pos="5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7990DF1-13E9-4AFB-88D2-3FC0BA97B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0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35BFA7-72E2-4816-B3E6-FA44CBF1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3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5BFA7-72E2-4816-B3E6-FA44CBF1611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5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5BFA7-72E2-4816-B3E6-FA44CBF161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9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D.   none of the above.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 10 joules go to warming the bow.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0A41-6EC3-4E3E-9C5B-61C4CED67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2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B6C8-D2C1-45A5-BCE5-F4930C6E4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1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DA3E8-3A7A-48D8-95F2-3CE53B18B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4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3B54D-B99E-5745-A2CC-9FD248738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6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9646E-BE09-4AE4-9BD6-E4E8A7BC2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3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BCE0-A2E1-41B4-9FFF-662ADC0D9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9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C8AA9-4431-4294-B833-53009481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78DF-9AE2-4D44-BBB2-A1D9323C0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E410C-5DCB-4816-9FA4-5CDF1EF2A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6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2DF9A-76ED-4824-B1FA-D94D57463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B6228-2DCA-4DD1-ADCE-25EBB8538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5F1D-2776-4C39-A436-BAD0738FE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4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8D86E6D-57BF-40F4-AB42-3EB28BB4B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ario-hydro.com/index.php?page=current_rat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rraclubgreenhome.com/go-green/appliances/washers-and-dryer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dedscience.com/a-quick-explanation-of-mathematical-induction/142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ytimes.com/imagepages/2006/11/28/business/28plug.ready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CA" dirty="0" smtClean="0"/>
              <a:t>Note on Posted Slides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CA" dirty="0" smtClean="0"/>
              <a:t>These are the slides that I intended to show in class on </a:t>
            </a:r>
            <a:r>
              <a:rPr lang="en-CA" dirty="0" smtClean="0"/>
              <a:t>Wed. </a:t>
            </a:r>
            <a:r>
              <a:rPr lang="en-CA" dirty="0" smtClean="0"/>
              <a:t>Jan. </a:t>
            </a:r>
            <a:r>
              <a:rPr lang="en-CA" dirty="0" smtClean="0"/>
              <a:t>23</a:t>
            </a:r>
            <a:r>
              <a:rPr lang="en-CA" dirty="0" smtClean="0"/>
              <a:t>, </a:t>
            </a:r>
            <a:r>
              <a:rPr lang="en-CA" dirty="0" smtClean="0"/>
              <a:t>2013.  </a:t>
            </a:r>
          </a:p>
          <a:p>
            <a:r>
              <a:rPr lang="en-CA" dirty="0" smtClean="0"/>
              <a:t>They contain important ideas and questions from your reading.  </a:t>
            </a:r>
          </a:p>
          <a:p>
            <a:r>
              <a:rPr lang="en-CA" dirty="0" smtClean="0"/>
              <a:t>Due to time constraints, I was probably not able to show all the slides during class.  </a:t>
            </a:r>
          </a:p>
          <a:p>
            <a:r>
              <a:rPr lang="en-CA" dirty="0"/>
              <a:t>T</a:t>
            </a:r>
            <a:r>
              <a:rPr lang="en-CA" dirty="0" smtClean="0"/>
              <a:t>hey are all posted here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256976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3200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Justin is doing a bench press, and he slowly pushes the bar up a distance of 0.30 m while pushing upwards on the bar with a force of 200 N.  The bar moves with a constant velocity during this time.</a:t>
            </a:r>
          </a:p>
          <a:p>
            <a:pPr eaLnBrk="1" hangingPunct="1"/>
            <a:r>
              <a:rPr lang="en-US" sz="2800" dirty="0" smtClean="0"/>
              <a:t>During the upward push, how much </a:t>
            </a:r>
            <a:r>
              <a:rPr lang="en-US" sz="2800" b="1" dirty="0" smtClean="0"/>
              <a:t>work </a:t>
            </a:r>
            <a:r>
              <a:rPr lang="en-US" sz="2800" dirty="0" smtClean="0"/>
              <a:t>does Justin do on the bar?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29000" y="4114800"/>
            <a:ext cx="1616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800"/>
              <a:t> 60 J</a:t>
            </a:r>
          </a:p>
          <a:p>
            <a:pPr marL="342900" indent="-342900">
              <a:buFontTx/>
              <a:buAutoNum type="alphaUcPeriod"/>
            </a:pPr>
            <a:r>
              <a:rPr lang="en-US" sz="2800"/>
              <a:t> 120 J</a:t>
            </a:r>
          </a:p>
          <a:p>
            <a:pPr marL="342900" indent="-342900">
              <a:buFontTx/>
              <a:buAutoNum type="alphaUcPeriod"/>
            </a:pPr>
            <a:r>
              <a:rPr lang="en-US" sz="2800"/>
              <a:t> 0 J</a:t>
            </a:r>
          </a:p>
          <a:p>
            <a:pPr marL="342900" indent="-342900">
              <a:buFontTx/>
              <a:buAutoNum type="alphaUcPeriod"/>
            </a:pPr>
            <a:r>
              <a:rPr lang="en-US" sz="2800"/>
              <a:t> -60 J</a:t>
            </a:r>
          </a:p>
          <a:p>
            <a:pPr marL="342900" indent="-342900">
              <a:buFontTx/>
              <a:buAutoNum type="alphaUcPeriod"/>
            </a:pPr>
            <a:r>
              <a:rPr lang="en-US" sz="2800"/>
              <a:t> -120 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3923" y="120842"/>
            <a:ext cx="4860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Discussion Question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9912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3200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Justin is doing a bench press, and he slowly lowers the bar down a distance of 0.30 m while pushing upwards on the bar with a force of 200 N.  The bar moves with a constant velocity during this time.</a:t>
            </a:r>
          </a:p>
          <a:p>
            <a:pPr eaLnBrk="1" hangingPunct="1"/>
            <a:r>
              <a:rPr lang="en-US" sz="2800" dirty="0" smtClean="0"/>
              <a:t>During the downward lowering, how much </a:t>
            </a:r>
            <a:r>
              <a:rPr lang="en-US" sz="2800" b="1" dirty="0" smtClean="0"/>
              <a:t>work </a:t>
            </a:r>
            <a:r>
              <a:rPr lang="en-US" sz="2800" dirty="0" smtClean="0"/>
              <a:t>does Justin do on the bar?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429000" y="4114800"/>
            <a:ext cx="1616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800"/>
              <a:t> 60 J</a:t>
            </a:r>
          </a:p>
          <a:p>
            <a:pPr marL="342900" indent="-342900">
              <a:buFontTx/>
              <a:buAutoNum type="alphaUcPeriod"/>
            </a:pPr>
            <a:r>
              <a:rPr lang="en-US" sz="2800"/>
              <a:t> 120 J</a:t>
            </a:r>
          </a:p>
          <a:p>
            <a:pPr marL="342900" indent="-342900">
              <a:buFontTx/>
              <a:buAutoNum type="alphaUcPeriod"/>
            </a:pPr>
            <a:r>
              <a:rPr lang="en-US" sz="2800"/>
              <a:t> 0 J</a:t>
            </a:r>
          </a:p>
          <a:p>
            <a:pPr marL="342900" indent="-342900">
              <a:buFontTx/>
              <a:buAutoNum type="alphaUcPeriod"/>
            </a:pPr>
            <a:r>
              <a:rPr lang="en-US" sz="2800"/>
              <a:t> -60 J</a:t>
            </a:r>
          </a:p>
          <a:p>
            <a:pPr marL="342900" indent="-342900">
              <a:buFontTx/>
              <a:buAutoNum type="alphaUcPeriod"/>
            </a:pPr>
            <a:r>
              <a:rPr lang="en-US" sz="2800"/>
              <a:t> -120 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3923" y="120842"/>
            <a:ext cx="4860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Discussion Question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42372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3352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Justin is doing a bench press, and he slowly lowers the bar down a distance of 0.30 m while pushing upwards on the bar with a force of 200 N.  He then pushes it up slowly the same distance of 0.30 </a:t>
            </a:r>
            <a:r>
              <a:rPr lang="en-US" sz="2800" dirty="0" err="1" smtClean="0"/>
              <a:t>m</a:t>
            </a:r>
            <a:r>
              <a:rPr lang="en-US" sz="2800" dirty="0" smtClean="0"/>
              <a:t> back to its starting position, also pushing upwards on the bar with a force of 200 N. 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During the complete downward and upward motion, how much total </a:t>
            </a:r>
            <a:r>
              <a:rPr lang="en-US" sz="2800" b="1" dirty="0" smtClean="0"/>
              <a:t>work </a:t>
            </a:r>
            <a:r>
              <a:rPr lang="en-US" sz="2800" dirty="0" smtClean="0"/>
              <a:t>does Justin do on the bar?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29000" y="4343400"/>
            <a:ext cx="1616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800"/>
              <a:t> 60 J</a:t>
            </a:r>
          </a:p>
          <a:p>
            <a:pPr marL="342900" indent="-342900">
              <a:buFontTx/>
              <a:buAutoNum type="alphaUcPeriod"/>
            </a:pPr>
            <a:r>
              <a:rPr lang="en-US" sz="2800"/>
              <a:t> 120 J</a:t>
            </a:r>
          </a:p>
          <a:p>
            <a:pPr marL="342900" indent="-342900">
              <a:buFontTx/>
              <a:buAutoNum type="alphaUcPeriod"/>
            </a:pPr>
            <a:r>
              <a:rPr lang="en-US" sz="2800"/>
              <a:t> 0 J</a:t>
            </a:r>
          </a:p>
          <a:p>
            <a:pPr marL="342900" indent="-342900">
              <a:buFontTx/>
              <a:buAutoNum type="alphaUcPeriod"/>
            </a:pPr>
            <a:r>
              <a:rPr lang="en-US" sz="2800"/>
              <a:t> -60 J</a:t>
            </a:r>
          </a:p>
          <a:p>
            <a:pPr marL="342900" indent="-342900">
              <a:buFontTx/>
              <a:buAutoNum type="alphaUcPeriod"/>
            </a:pPr>
            <a:r>
              <a:rPr lang="en-US" sz="2800"/>
              <a:t> -120 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3923" y="15332"/>
            <a:ext cx="4860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Discussion Question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726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8" name="Picture 8" descr="07_0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>
            <a:fillRect/>
          </a:stretch>
        </p:blipFill>
        <p:spPr bwMode="auto">
          <a:xfrm>
            <a:off x="5149516" y="1031536"/>
            <a:ext cx="3994484" cy="570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76200"/>
            <a:ext cx="8301789" cy="645695"/>
          </a:xfrm>
        </p:spPr>
        <p:txBody>
          <a:bodyPr/>
          <a:lstStyle/>
          <a:p>
            <a:r>
              <a:rPr lang="en-US" dirty="0" smtClean="0"/>
              <a:t>Power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57" y="798095"/>
            <a:ext cx="4708358" cy="4525963"/>
          </a:xfrm>
        </p:spPr>
        <p:txBody>
          <a:bodyPr/>
          <a:lstStyle/>
          <a:p>
            <a:r>
              <a:rPr lang="en-US" sz="2800" dirty="0" smtClean="0"/>
              <a:t>Measure of how fast work is done</a:t>
            </a:r>
          </a:p>
          <a:p>
            <a:r>
              <a:rPr lang="en-US" sz="2800" dirty="0" smtClean="0"/>
              <a:t>In equation form: 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47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202873"/>
              </p:ext>
            </p:extLst>
          </p:nvPr>
        </p:nvGraphicFramePr>
        <p:xfrm>
          <a:off x="938129" y="2294773"/>
          <a:ext cx="3441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81" name="Equation" r:id="rId4" imgW="3441700" imgH="812800" progId="Equation.DSMT4">
                  <p:embed/>
                </p:oleObj>
              </mc:Choice>
              <mc:Fallback>
                <p:oleObj name="Equation" r:id="rId4" imgW="3441700" imgH="812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129" y="2294773"/>
                        <a:ext cx="34417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8442" y="3252203"/>
            <a:ext cx="4981074" cy="346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0988" indent="-280988">
              <a:buFontTx/>
              <a:buNone/>
            </a:pPr>
            <a:r>
              <a:rPr lang="en-US" dirty="0" smtClean="0"/>
              <a:t>Unit of power</a:t>
            </a:r>
          </a:p>
          <a:p>
            <a:pPr marL="280988" indent="-280988"/>
            <a:r>
              <a:rPr lang="en-US" sz="2800" dirty="0" smtClean="0"/>
              <a:t>joule per second, called the watt after James Watt, developer of the steam engine</a:t>
            </a:r>
            <a:endParaRPr lang="en-US" dirty="0" smtClean="0"/>
          </a:p>
          <a:p>
            <a:pPr lvl="1">
              <a:buFontTx/>
              <a:buChar char="•"/>
            </a:pPr>
            <a:r>
              <a:rPr lang="en-US" dirty="0" smtClean="0"/>
              <a:t>1 joule/second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dirty="0" smtClean="0"/>
              <a:t> 1 watt</a:t>
            </a:r>
          </a:p>
          <a:p>
            <a:pPr lvl="1">
              <a:buFontTx/>
              <a:buChar char="•"/>
            </a:pPr>
            <a:r>
              <a:rPr lang="en-US" dirty="0" smtClean="0"/>
              <a:t>1 kilowatt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dirty="0" smtClean="0"/>
              <a:t> 1000 watts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285" y="0"/>
            <a:ext cx="8229600" cy="607678"/>
          </a:xfrm>
        </p:spPr>
        <p:txBody>
          <a:bodyPr/>
          <a:lstStyle/>
          <a:p>
            <a:r>
              <a:rPr lang="en-US" dirty="0" smtClean="0"/>
              <a:t>Power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367" y="4159877"/>
            <a:ext cx="8461420" cy="2333048"/>
          </a:xfrm>
        </p:spPr>
        <p:txBody>
          <a:bodyPr/>
          <a:lstStyle/>
          <a:p>
            <a:r>
              <a:rPr lang="en-CA" dirty="0" smtClean="0"/>
              <a:t>1 kWh is the amount of energy used by a power of 1kW over 1 hour</a:t>
            </a:r>
          </a:p>
          <a:p>
            <a:r>
              <a:rPr lang="en-CA" dirty="0" smtClean="0"/>
              <a:t>1 kWh = 1000 J/s * 60 min/hour * 60 s/min</a:t>
            </a:r>
          </a:p>
          <a:p>
            <a:r>
              <a:rPr lang="en-CA" dirty="0" smtClean="0"/>
              <a:t>1 kWh = 3.6 million Joules</a:t>
            </a:r>
            <a:endParaRPr lang="en-US" dirty="0" smtClean="0"/>
          </a:p>
        </p:txBody>
      </p:sp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84" y="647410"/>
            <a:ext cx="4126716" cy="356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6367" y="6537344"/>
            <a:ext cx="8074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[Chart </a:t>
            </a:r>
            <a:r>
              <a:rPr lang="en-CA" sz="1400" dirty="0"/>
              <a:t>downloaded Jan.23 2013 from </a:t>
            </a:r>
            <a:r>
              <a:rPr lang="en-CA" sz="1400" dirty="0">
                <a:hlinkClick r:id="rId3"/>
              </a:rPr>
              <a:t>http://</a:t>
            </a:r>
            <a:r>
              <a:rPr lang="en-CA" sz="1400" dirty="0" smtClean="0">
                <a:hlinkClick r:id="rId3"/>
              </a:rPr>
              <a:t>www.ontario-hydro.com/index.php?page=current_rates</a:t>
            </a:r>
            <a:r>
              <a:rPr lang="en-CA" sz="1400" dirty="0" smtClean="0"/>
              <a:t> ]</a:t>
            </a:r>
            <a:endParaRPr lang="en-CA" sz="1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9190" y="647411"/>
            <a:ext cx="5115390" cy="328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dirty="0" smtClean="0"/>
              <a:t>The unit of power is the watt, which is defined as 1 watt = 1 W = 1 J/s</a:t>
            </a:r>
          </a:p>
          <a:p>
            <a:r>
              <a:rPr lang="en-CA" dirty="0" smtClean="0"/>
              <a:t>Energy is measured by Ontario Hydro in kWh  “</a:t>
            </a:r>
            <a:r>
              <a:rPr lang="en-CA" dirty="0" err="1" smtClean="0"/>
              <a:t>kiloWatt</a:t>
            </a:r>
            <a:r>
              <a:rPr lang="en-CA" dirty="0" smtClean="0"/>
              <a:t> hours”.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05" y="1292114"/>
            <a:ext cx="6986789" cy="1399572"/>
          </a:xfrm>
        </p:spPr>
        <p:txBody>
          <a:bodyPr/>
          <a:lstStyle/>
          <a:p>
            <a:r>
              <a:rPr lang="en-CA" sz="2800" dirty="0" smtClean="0"/>
              <a:t>Your clothes dryer uses 5000 Watts and you need to run it for 1 hour to dry your clothes.</a:t>
            </a:r>
          </a:p>
        </p:txBody>
      </p: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0727" y="6642556"/>
            <a:ext cx="56332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image downloaded Jan.23 2013 from </a:t>
            </a:r>
            <a:r>
              <a:rPr lang="en-CA" sz="800" dirty="0">
                <a:hlinkClick r:id="rId3"/>
              </a:rPr>
              <a:t>http://www.sierraclubgreenhome.com/go-green/appliances/washers-and-dryers</a:t>
            </a:r>
            <a:r>
              <a:rPr lang="en-CA" sz="800" dirty="0" smtClean="0">
                <a:hlinkClick r:id="rId3"/>
              </a:rPr>
              <a:t>/</a:t>
            </a:r>
            <a:r>
              <a:rPr lang="en-CA" sz="800" dirty="0" smtClean="0"/>
              <a:t> ]</a:t>
            </a:r>
            <a:endParaRPr lang="en-CA" sz="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3335" y="2627290"/>
            <a:ext cx="8510789" cy="389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2800" dirty="0" smtClean="0"/>
              <a:t>If you run it during “on peak” time, such as between 7 and 11am on a weekday, the cost is 12 cents/kWh.</a:t>
            </a:r>
          </a:p>
          <a:p>
            <a:r>
              <a:rPr lang="en-CA" sz="2800" dirty="0" smtClean="0"/>
              <a:t>If you run it during “off peak” on the weekend the price for Ontario Hydro electricity is 6 cents/kWh.</a:t>
            </a:r>
          </a:p>
          <a:p>
            <a:r>
              <a:rPr lang="en-CA" sz="2800" dirty="0" smtClean="0"/>
              <a:t>How much money do you save per load by doing your laundry on the weekend?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926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Potential Energy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568" y="1613276"/>
            <a:ext cx="6174288" cy="480040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Stored energy held in readiness with a potential for doing work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2800" dirty="0" smtClean="0"/>
              <a:t>Examples: </a:t>
            </a:r>
          </a:p>
          <a:p>
            <a:pPr lvl="1">
              <a:buFont typeface="Times" charset="0"/>
              <a:buChar char="•"/>
            </a:pPr>
            <a:r>
              <a:rPr lang="en-US" sz="2400" dirty="0" smtClean="0"/>
              <a:t>A stretched bow has stored energy that can do work on an arrow.</a:t>
            </a:r>
          </a:p>
          <a:p>
            <a:pPr lvl="1">
              <a:buFont typeface="Times" charset="0"/>
              <a:buChar char="•"/>
            </a:pPr>
            <a:r>
              <a:rPr lang="en-US" sz="2400" dirty="0" smtClean="0"/>
              <a:t>A stretched rubber band of a slingshot has stored energy and is capable of doing work.</a:t>
            </a:r>
          </a:p>
          <a:p>
            <a:pPr lvl="1">
              <a:buFont typeface="Times" charset="0"/>
              <a:buChar char="•"/>
            </a:pPr>
            <a:r>
              <a:rPr lang="en-US" sz="2400" dirty="0" smtClean="0"/>
              <a:t>Demonstration: A mousetrap that is “set” has elastic potential energy that is capable of killing the mouse!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6" descr="07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6631488" y="1625183"/>
            <a:ext cx="2454275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172"/>
            <a:ext cx="8229600" cy="944562"/>
          </a:xfrm>
        </p:spPr>
        <p:txBody>
          <a:bodyPr/>
          <a:lstStyle/>
          <a:p>
            <a:r>
              <a:rPr lang="en-US" dirty="0" smtClean="0"/>
              <a:t>Gravitational Potential Energy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9133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/>
              <a:t>Potential energy due to elevated position</a:t>
            </a:r>
            <a:endParaRPr lang="en-US" sz="4000" dirty="0" smtClean="0"/>
          </a:p>
          <a:p>
            <a:pPr>
              <a:buFontTx/>
              <a:buNone/>
            </a:pPr>
            <a:r>
              <a:rPr lang="en-US" sz="3600" dirty="0" smtClean="0"/>
              <a:t>	</a:t>
            </a:r>
          </a:p>
        </p:txBody>
      </p:sp>
      <p:pic>
        <p:nvPicPr>
          <p:cNvPr id="51610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58488" y="2525167"/>
            <a:ext cx="4951809" cy="371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0132" y="1906191"/>
            <a:ext cx="5621867" cy="205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3600" dirty="0" smtClean="0"/>
              <a:t>	Example: </a:t>
            </a:r>
          </a:p>
          <a:p>
            <a:pPr lvl="1">
              <a:buFont typeface="Times" charset="0"/>
              <a:buChar char="•"/>
            </a:pPr>
            <a:r>
              <a:rPr lang="en-US" sz="3200" dirty="0" smtClean="0"/>
              <a:t>coffee mug on the top shelf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3636" y="3710732"/>
            <a:ext cx="5568364" cy="210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ym typeface="Symbol" pitchFamily="48" charset="2"/>
              </a:rPr>
              <a:t>In equation form: </a:t>
            </a:r>
          </a:p>
          <a:p>
            <a:pPr lvl="1">
              <a:buFontTx/>
              <a:buNone/>
            </a:pPr>
            <a:r>
              <a:rPr lang="en-US" dirty="0" smtClean="0">
                <a:sym typeface="Symbol" pitchFamily="48" charset="2"/>
              </a:rPr>
              <a:t>Potential energy </a:t>
            </a:r>
          </a:p>
          <a:p>
            <a:pPr lvl="1">
              <a:buFontTx/>
              <a:buNone/>
            </a:pPr>
            <a:r>
              <a:rPr lang="en-US" dirty="0" smtClean="0">
                <a:sym typeface="Symbol" pitchFamily="48" charset="2"/>
              </a:rPr>
              <a:t>	 mass  acceleration due to gravity 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3443" y="5813946"/>
                <a:ext cx="2364109" cy="691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CA" sz="3600" b="0" i="1" smtClean="0">
                          <a:latin typeface="Cambria Math"/>
                        </a:rPr>
                        <m:t>=</m:t>
                      </m:r>
                      <m:r>
                        <a:rPr lang="en-CA" sz="3600" b="0" i="1" smtClean="0">
                          <a:latin typeface="Cambria Math"/>
                        </a:rPr>
                        <m:t>𝑚𝑔h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43" y="5813946"/>
                <a:ext cx="2364109" cy="6914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172"/>
            <a:ext cx="8229600" cy="944562"/>
          </a:xfrm>
        </p:spPr>
        <p:txBody>
          <a:bodyPr/>
          <a:lstStyle/>
          <a:p>
            <a:r>
              <a:rPr lang="en-US" dirty="0" smtClean="0"/>
              <a:t>Gravitational Potential Energy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9134"/>
            <a:ext cx="7926946" cy="170130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Demonstration</a:t>
            </a:r>
          </a:p>
          <a:p>
            <a:pPr>
              <a:buFontTx/>
              <a:buNone/>
            </a:pPr>
            <a:r>
              <a:rPr lang="en-US" sz="2400" dirty="0" smtClean="0"/>
              <a:t>A rectangular solid such as a domino has more gravitational potential energy when it is tipped up on its edge, because its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of mass is higher</a:t>
            </a:r>
          </a:p>
        </p:txBody>
      </p:sp>
      <p:pic>
        <p:nvPicPr>
          <p:cNvPr id="587778" name="Picture 2" descr="http://www.decodedscience.com/wp-content/uploads/2011/06/A01_Giant_Domino_Casc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98" y="3016424"/>
            <a:ext cx="5189157" cy="34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6176360" y="3877349"/>
            <a:ext cx="57198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retrieved Jan.23 </a:t>
            </a:r>
            <a:r>
              <a:rPr lang="en-CA" sz="800" dirty="0"/>
              <a:t>2013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www.decodedscience.com/a-quick-explanation-of-mathematical-induction/1420</a:t>
            </a:r>
            <a:r>
              <a:rPr lang="en-CA" sz="800" dirty="0" smtClean="0"/>
              <a:t> ]</a:t>
            </a:r>
            <a:endParaRPr lang="en-CA" sz="8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5494" y="3016425"/>
            <a:ext cx="3307977" cy="29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400" dirty="0" smtClean="0"/>
              <a:t>The energy is added to the domino by the work you do in tipping it up on its edge.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3442" y="5301273"/>
                <a:ext cx="2364109" cy="691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CA" sz="3600" b="0" i="1" smtClean="0">
                          <a:latin typeface="Cambria Math"/>
                        </a:rPr>
                        <m:t>=</m:t>
                      </m:r>
                      <m:r>
                        <a:rPr lang="en-CA" sz="3600" b="0" i="1" smtClean="0">
                          <a:latin typeface="Cambria Math"/>
                        </a:rPr>
                        <m:t>𝑚𝑔h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42" y="5301273"/>
                <a:ext cx="2364109" cy="6914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0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14217"/>
            <a:ext cx="8229600" cy="703930"/>
          </a:xfrm>
        </p:spPr>
        <p:txBody>
          <a:bodyPr/>
          <a:lstStyle/>
          <a:p>
            <a:r>
              <a:rPr lang="en-US" smtClean="0"/>
              <a:t>Kinetic Energy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526" y="765174"/>
            <a:ext cx="8574505" cy="4525963"/>
          </a:xfrm>
        </p:spPr>
        <p:txBody>
          <a:bodyPr/>
          <a:lstStyle/>
          <a:p>
            <a:r>
              <a:rPr lang="en-US" sz="2800" dirty="0" smtClean="0"/>
              <a:t>Energy of motion</a:t>
            </a:r>
          </a:p>
          <a:p>
            <a:r>
              <a:rPr lang="en-US" sz="2800" dirty="0" smtClean="0"/>
              <a:t>Depends on the mass of the object and square of its speed:</a:t>
            </a:r>
          </a:p>
          <a:p>
            <a:endParaRPr lang="en-US" dirty="0" smtClean="0">
              <a:sym typeface="Symbol" pitchFamily="48" charset="2"/>
            </a:endParaRPr>
          </a:p>
          <a:p>
            <a:endParaRPr lang="en-US" dirty="0" smtClean="0">
              <a:sym typeface="Symbol" pitchFamily="48" charset="2"/>
            </a:endParaRPr>
          </a:p>
          <a:p>
            <a:pPr lvl="1">
              <a:buFontTx/>
              <a:buNone/>
            </a:pPr>
            <a:r>
              <a:rPr lang="en-US" sz="2800" dirty="0" smtClean="0">
                <a:sym typeface="Symbol" pitchFamily="48" charset="2"/>
              </a:rPr>
              <a:t>If object speed is doubled  kinetic energy is quadrupled.</a:t>
            </a:r>
          </a:p>
        </p:txBody>
      </p:sp>
      <p:pic>
        <p:nvPicPr>
          <p:cNvPr id="522246" name="Picture 6" descr="http://i193.photobucket.com/albums/z21/cammac811/tb_saleen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54" y="4406494"/>
            <a:ext cx="4470829" cy="245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55755" y="2126973"/>
                <a:ext cx="2216825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/>
                        </a:rPr>
                        <m:t>𝐾</m:t>
                      </m:r>
                      <m:r>
                        <a:rPr lang="en-CA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CA" sz="32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55" y="2126973"/>
                <a:ext cx="2216825" cy="10143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249680" y="171370"/>
            <a:ext cx="6720840" cy="1858962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PHY205H1S </a:t>
            </a:r>
            <a:br>
              <a:rPr lang="en-US" sz="3800" dirty="0" smtClean="0"/>
            </a:br>
            <a:r>
              <a:rPr lang="en-US" sz="3800" dirty="0" smtClean="0"/>
              <a:t>Physics of Everyday Life</a:t>
            </a:r>
            <a:br>
              <a:rPr lang="en-US" sz="3800" dirty="0" smtClean="0"/>
            </a:br>
            <a:r>
              <a:rPr lang="en-US" sz="3800" dirty="0" smtClean="0">
                <a:latin typeface="Times New Roman" charset="0"/>
              </a:rPr>
              <a:t>Class 6: </a:t>
            </a:r>
            <a:r>
              <a:rPr lang="en-US" sz="3800" b="1" dirty="0" smtClean="0">
                <a:latin typeface="Times New Roman" charset="0"/>
              </a:rPr>
              <a:t>Energy</a:t>
            </a:r>
            <a:endParaRPr lang="en-US" sz="3800" b="1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7351" y="1961594"/>
            <a:ext cx="4038818" cy="4589585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Energy</a:t>
            </a:r>
            <a:endParaRPr lang="en-US" sz="2800" dirty="0"/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Power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Potential </a:t>
            </a:r>
            <a:r>
              <a:rPr lang="en-US" sz="2800" dirty="0"/>
              <a:t>and </a:t>
            </a:r>
            <a:r>
              <a:rPr lang="en-US" sz="2800" dirty="0" smtClean="0"/>
              <a:t>Kinetic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Conservation of Energy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Efficiency</a:t>
            </a:r>
            <a:endParaRPr lang="en-US" sz="2800" dirty="0"/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Recycled Energy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Energy for Life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Sources of Energy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891262" y="6610122"/>
            <a:ext cx="5266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[</a:t>
            </a:r>
            <a:r>
              <a:rPr lang="en-CA" sz="1000" dirty="0"/>
              <a:t>image from </a:t>
            </a:r>
            <a:r>
              <a:rPr lang="en-CA" sz="1000" dirty="0">
                <a:hlinkClick r:id="rId2"/>
              </a:rPr>
              <a:t>http://</a:t>
            </a:r>
            <a:r>
              <a:rPr lang="en-CA" sz="1000" dirty="0" smtClean="0">
                <a:hlinkClick r:id="rId2"/>
              </a:rPr>
              <a:t>www.nytimes.com/imagepages/2006/11/28/business/28plug.ready.html</a:t>
            </a:r>
            <a:r>
              <a:rPr lang="en-CA" sz="1000" dirty="0" smtClean="0"/>
              <a:t>]</a:t>
            </a:r>
            <a:endParaRPr lang="en-CA" sz="1000" dirty="0"/>
          </a:p>
        </p:txBody>
      </p:sp>
      <p:pic>
        <p:nvPicPr>
          <p:cNvPr id="548866" name="Picture 2" descr="http://graphics8.nytimes.com/images/2006/11/28/business/power.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095804"/>
            <a:ext cx="4762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02523"/>
            <a:ext cx="8382000" cy="547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100" dirty="0" smtClean="0"/>
              <a:t> Energy is a property of an object, like age or height or mass.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100" dirty="0" smtClean="0"/>
              <a:t> Every object that is moving has some Kinetic Energy.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100" dirty="0" smtClean="0"/>
              <a:t> Objects in a gravitational or electric field may also have Potential Energy.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100" dirty="0" smtClean="0"/>
              <a:t> Energy has units, and can be measured.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100" dirty="0" smtClean="0"/>
              <a:t> Energy is relative; kinetic energy of car is different for an observer in the car than it is for an observer standing on the side of the road.</a:t>
            </a:r>
            <a:endParaRPr lang="en-US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228600"/>
            <a:ext cx="342895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 smtClean="0"/>
              <a:t>What is “energy”?</a:t>
            </a: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24066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720" y="178386"/>
            <a:ext cx="8229600" cy="687888"/>
          </a:xfrm>
        </p:spPr>
        <p:txBody>
          <a:bodyPr/>
          <a:lstStyle/>
          <a:p>
            <a:r>
              <a:rPr lang="en-US" dirty="0" smtClean="0"/>
              <a:t>Work and Kinetic Energy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720" y="930358"/>
            <a:ext cx="8229600" cy="2051381"/>
          </a:xfrm>
        </p:spPr>
        <p:txBody>
          <a:bodyPr/>
          <a:lstStyle/>
          <a:p>
            <a:r>
              <a:rPr lang="en-US" sz="2800" dirty="0" smtClean="0"/>
              <a:t>If an object starts from rest and there is a net force doing work on it, the work done will be equal to the final kinetic energy of the object.</a:t>
            </a:r>
          </a:p>
          <a:p>
            <a:r>
              <a:rPr lang="en-US" sz="2800" dirty="0" smtClean="0"/>
              <a:t>In equation form:</a:t>
            </a:r>
            <a:endParaRPr lang="en-US" dirty="0" smtClean="0"/>
          </a:p>
        </p:txBody>
      </p:sp>
      <p:pic>
        <p:nvPicPr>
          <p:cNvPr id="527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0126"/>
            <a:ext cx="9111041" cy="167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65777" y="2984780"/>
                <a:ext cx="2698046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𝐹𝑑</m:t>
                      </m:r>
                      <m:r>
                        <a:rPr lang="en-CA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CA" sz="3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CA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CA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777" y="2984780"/>
                <a:ext cx="2698046" cy="11294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Work-Energy Theorem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Work-energy theorem</a:t>
            </a:r>
          </a:p>
          <a:p>
            <a:r>
              <a:rPr lang="en-US" sz="2800" dirty="0" smtClean="0"/>
              <a:t>Gain or reduction of energy is the result of work.</a:t>
            </a:r>
          </a:p>
          <a:p>
            <a:r>
              <a:rPr lang="en-US" sz="2800" dirty="0" smtClean="0"/>
              <a:t>In equation form: work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sz="2800" dirty="0" smtClean="0"/>
              <a:t> change in kinetic energy (</a:t>
            </a:r>
            <a:r>
              <a:rPr lang="en-US" sz="2800" i="1" dirty="0" smtClean="0"/>
              <a:t>W</a:t>
            </a:r>
            <a:r>
              <a:rPr lang="en-US" sz="2800" dirty="0" smtClean="0"/>
              <a:t>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48" charset="2"/>
              </a:rPr>
              <a:t>K).</a:t>
            </a:r>
          </a:p>
          <a:p>
            <a:r>
              <a:rPr lang="en-US" sz="2800" dirty="0" smtClean="0"/>
              <a:t>Doubling speed of an object requires 4 times the work.</a:t>
            </a:r>
          </a:p>
        </p:txBody>
      </p:sp>
    </p:spTree>
    <p:extLst>
      <p:ext uri="{BB962C8B-B14F-4D97-AF65-F5344CB8AC3E}">
        <p14:creationId xmlns:p14="http://schemas.microsoft.com/office/powerpoint/2010/main" val="26358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13" name="Picture 5" descr="03_0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4"/>
          <a:stretch>
            <a:fillRect/>
          </a:stretch>
        </p:blipFill>
        <p:spPr bwMode="auto">
          <a:xfrm>
            <a:off x="111125" y="2898775"/>
            <a:ext cx="4070350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Work-Energy Theorem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Applies to decreasing speed: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reducing the speed of an object or bringing it to a halt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					 Example: </a:t>
            </a:r>
            <a:r>
              <a:rPr lang="en-US" sz="2400" smtClean="0"/>
              <a:t>Applying the brakes 				 to slow a moving car, work is 				 done on it (the friction force 				 supplied by the brakes </a:t>
            </a:r>
            <a:r>
              <a:rPr lang="en-US" sz="2400" smtClean="0">
                <a:sym typeface="Symbol" pitchFamily="48" charset="2"/>
              </a:rPr>
              <a:t> 					 distance).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sym typeface="Symbol" pitchFamily="4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sym typeface="Symbol" pitchFamily="4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smtClean="0">
                <a:sym typeface="Symbol" pitchFamily="48" charset="2"/>
              </a:rPr>
              <a:t/>
            </a:r>
            <a:br>
              <a:rPr lang="en-US" sz="1800" smtClean="0">
                <a:sym typeface="Symbol" pitchFamily="48" charset="2"/>
              </a:rPr>
            </a:br>
            <a:r>
              <a:rPr lang="en-US" sz="1800" smtClean="0">
                <a:sym typeface="Symbol" pitchFamily="48" charset="2"/>
              </a:rPr>
              <a:t>				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80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/>
          <a:lstStyle/>
          <a:p>
            <a:pPr algn="l"/>
            <a:r>
              <a:rPr lang="en-US" sz="2400" smtClean="0"/>
              <a:t>The work done in bringing a moving car to a stop is the force of tire friction </a:t>
            </a:r>
            <a:r>
              <a:rPr lang="en-US" sz="2400" smtClean="0">
                <a:sym typeface="Symbol" pitchFamily="48" charset="2"/>
              </a:rPr>
              <a:t> stopping distance. If the initial speed of the car is doubled, the stopping distance is</a:t>
            </a:r>
            <a:endParaRPr lang="en-US" sz="2800" b="1" i="1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3581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smtClean="0"/>
              <a:t>A.	actually less.</a:t>
            </a:r>
            <a:endParaRPr lang="en-US" sz="240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smtClean="0"/>
              <a:t>about the same.</a:t>
            </a:r>
            <a:endParaRPr lang="en-US" sz="2400" b="1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smtClean="0"/>
              <a:t>twice.</a:t>
            </a:r>
            <a:endParaRPr lang="en-US" sz="240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400" smtClean="0"/>
              <a:t>None of the above.</a:t>
            </a:r>
          </a:p>
          <a:p>
            <a:pPr marL="609600" indent="-609600">
              <a:buFontTx/>
              <a:buNone/>
            </a:pPr>
            <a:endParaRPr lang="en-US" sz="2400" smtClean="0"/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Work-Energy Theorem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9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300" dirty="0" smtClean="0"/>
              <a:t>Chapter </a:t>
            </a:r>
            <a:r>
              <a:rPr lang="en-US" sz="3300" dirty="0"/>
              <a:t>7</a:t>
            </a:r>
            <a:r>
              <a:rPr lang="en-US" sz="3300" dirty="0" smtClean="0"/>
              <a:t> big idea:</a:t>
            </a:r>
            <a:br>
              <a:rPr lang="en-US" sz="3300" dirty="0" smtClean="0"/>
            </a:br>
            <a:r>
              <a:rPr lang="en-US" sz="3300" dirty="0" smtClean="0"/>
              <a:t> “Conservation of Energy”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pPr eaLnBrk="1" hangingPunct="1"/>
            <a:r>
              <a:rPr lang="en-US" smtClean="0"/>
              <a:t>A system of particles has a total energy, 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If the system is isolated, meaning that there is no work or heat being added or removed from the system, then: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i="1" baseline="-2500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i="1" baseline="-2500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  <a:p>
            <a:pPr eaLnBrk="1" hangingPunct="1"/>
            <a:r>
              <a:rPr lang="en-US" smtClean="0"/>
              <a:t>This means the energy is “conserved”; it doesn’t change over time.</a:t>
            </a:r>
          </a:p>
          <a:p>
            <a:pPr eaLnBrk="1" hangingPunct="1"/>
            <a:r>
              <a:rPr lang="en-US" smtClean="0"/>
              <a:t>This is also the first law of thermodynamics;  “You can’t get something for nothing.”</a:t>
            </a:r>
          </a:p>
        </p:txBody>
      </p:sp>
    </p:spTree>
    <p:extLst>
      <p:ext uri="{BB962C8B-B14F-4D97-AF65-F5344CB8AC3E}">
        <p14:creationId xmlns:p14="http://schemas.microsoft.com/office/powerpoint/2010/main" val="14024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277" y="-1113697"/>
            <a:ext cx="6852382" cy="784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2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71596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316598"/>
                </a:solidFill>
              </a:rPr>
              <a:t>EXAMPLE 1: </a:t>
            </a:r>
            <a:r>
              <a:rPr lang="en-US" sz="3200" b="1" dirty="0">
                <a:solidFill>
                  <a:srgbClr val="316598"/>
                </a:solidFill>
              </a:rPr>
              <a:t>The speed of a sled</a:t>
            </a:r>
            <a:endParaRPr lang="en-US" sz="3200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799" y="1524000"/>
            <a:ext cx="83677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imes New Roman" charset="0"/>
              </a:rPr>
              <a:t>Claire runs </a:t>
            </a:r>
            <a:r>
              <a:rPr lang="en-US" sz="3200" dirty="0">
                <a:latin typeface="Times New Roman" charset="0"/>
              </a:rPr>
              <a:t>forward with her sled at </a:t>
            </a:r>
            <a:r>
              <a:rPr lang="en-US" sz="3200" dirty="0" smtClean="0">
                <a:latin typeface="Times New Roman" charset="0"/>
              </a:rPr>
              <a:t>2 </a:t>
            </a:r>
            <a:r>
              <a:rPr lang="en-US" sz="3200" dirty="0">
                <a:latin typeface="Times New Roman" charset="0"/>
              </a:rPr>
              <a:t>m/s.  </a:t>
            </a:r>
            <a:endParaRPr lang="en-US" sz="3200" dirty="0" smtClean="0">
              <a:latin typeface="Times New Roman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imes New Roman" charset="0"/>
              </a:rPr>
              <a:t>She </a:t>
            </a:r>
            <a:r>
              <a:rPr lang="en-US" sz="3200" dirty="0">
                <a:latin typeface="Times New Roman" charset="0"/>
              </a:rPr>
              <a:t>hops at the top of a very slippery slope.  </a:t>
            </a:r>
            <a:endParaRPr lang="en-US" sz="3200" dirty="0" smtClean="0">
              <a:latin typeface="Times New Roman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imes New Roman" charset="0"/>
              </a:rPr>
              <a:t>The </a:t>
            </a:r>
            <a:r>
              <a:rPr lang="en-US" sz="3200" dirty="0">
                <a:latin typeface="Times New Roman" charset="0"/>
              </a:rPr>
              <a:t>slope is </a:t>
            </a:r>
            <a:r>
              <a:rPr lang="en-US" sz="3200" dirty="0" smtClean="0">
                <a:latin typeface="Times New Roman" charset="0"/>
              </a:rPr>
              <a:t>7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°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below the horizontal, and extends down a total vertical distance of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5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m. 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What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is her speed at the bottom? [neglect friction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71596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316598"/>
                </a:solidFill>
              </a:rPr>
              <a:t>EXAMPLE 2: </a:t>
            </a:r>
            <a:r>
              <a:rPr lang="en-US" sz="3200" b="1" dirty="0">
                <a:solidFill>
                  <a:srgbClr val="316598"/>
                </a:solidFill>
              </a:rPr>
              <a:t>The speed of a sled</a:t>
            </a:r>
            <a:endParaRPr lang="en-US" sz="3200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153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imes New Roman" charset="0"/>
              </a:rPr>
              <a:t>Claire </a:t>
            </a:r>
            <a:r>
              <a:rPr lang="en-US" sz="3200" dirty="0">
                <a:latin typeface="Times New Roman" charset="0"/>
              </a:rPr>
              <a:t>runs forward with her sled at </a:t>
            </a:r>
            <a:r>
              <a:rPr lang="en-US" sz="3200" dirty="0" smtClean="0">
                <a:latin typeface="Times New Roman" charset="0"/>
              </a:rPr>
              <a:t>2 </a:t>
            </a:r>
            <a:r>
              <a:rPr lang="en-US" sz="3200" dirty="0">
                <a:latin typeface="Times New Roman" charset="0"/>
              </a:rPr>
              <a:t>m/s.  </a:t>
            </a:r>
            <a:endParaRPr lang="en-US" sz="3200" dirty="0" smtClean="0">
              <a:latin typeface="Times New Roman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imes New Roman" charset="0"/>
              </a:rPr>
              <a:t>She </a:t>
            </a:r>
            <a:r>
              <a:rPr lang="en-US" sz="3200" dirty="0">
                <a:latin typeface="Times New Roman" charset="0"/>
              </a:rPr>
              <a:t>hops at the top of a very slippery valley.  </a:t>
            </a:r>
            <a:endParaRPr lang="en-US" sz="3200" dirty="0" smtClean="0">
              <a:latin typeface="Times New Roman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imes New Roman" charset="0"/>
              </a:rPr>
              <a:t>The </a:t>
            </a:r>
            <a:r>
              <a:rPr lang="en-US" sz="3200" dirty="0">
                <a:latin typeface="Times New Roman" charset="0"/>
              </a:rPr>
              <a:t>valley goes down to </a:t>
            </a:r>
            <a:r>
              <a:rPr lang="en-US" sz="3200" dirty="0" smtClean="0">
                <a:latin typeface="Times New Roman" charset="0"/>
              </a:rPr>
              <a:t>5 </a:t>
            </a:r>
            <a:r>
              <a:rPr lang="en-US" sz="3200" dirty="0">
                <a:latin typeface="Times New Roman" charset="0"/>
              </a:rPr>
              <a:t>m below her starting position, then back up to the same initial height. </a:t>
            </a:r>
            <a:endParaRPr lang="en-US" sz="3200" dirty="0" smtClean="0">
              <a:latin typeface="Times New Roman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What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is her speed when she reaches the other side of the valley?  [neglect friction]</a:t>
            </a:r>
          </a:p>
        </p:txBody>
      </p:sp>
    </p:spTree>
    <p:extLst>
      <p:ext uri="{BB962C8B-B14F-4D97-AF65-F5344CB8AC3E}">
        <p14:creationId xmlns:p14="http://schemas.microsoft.com/office/powerpoint/2010/main" val="33210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55" y="197079"/>
            <a:ext cx="129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1035279"/>
            <a:ext cx="8229600" cy="1143000"/>
          </a:xfrm>
        </p:spPr>
        <p:txBody>
          <a:bodyPr/>
          <a:lstStyle/>
          <a:p>
            <a:r>
              <a:rPr lang="en-CA" dirty="0" smtClean="0"/>
              <a:t>Discussion Question on Conservation of Energy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4939"/>
            <a:ext cx="8229600" cy="3611563"/>
          </a:xfrm>
        </p:spPr>
        <p:txBody>
          <a:bodyPr/>
          <a:lstStyle/>
          <a:p>
            <a:r>
              <a:rPr lang="en-CA" dirty="0" smtClean="0"/>
              <a:t>An object is flying through the air with nothing touching it.</a:t>
            </a:r>
          </a:p>
          <a:p>
            <a:r>
              <a:rPr lang="en-CA" dirty="0" smtClean="0"/>
              <a:t>Neglect air resistance.</a:t>
            </a:r>
          </a:p>
          <a:p>
            <a:r>
              <a:rPr lang="en-CA" dirty="0" smtClean="0"/>
              <a:t>Is energy of the object conserved?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No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76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55" y="197079"/>
            <a:ext cx="129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1035279"/>
            <a:ext cx="8229600" cy="1143000"/>
          </a:xfrm>
        </p:spPr>
        <p:txBody>
          <a:bodyPr/>
          <a:lstStyle/>
          <a:p>
            <a:r>
              <a:rPr lang="en-CA" dirty="0" smtClean="0"/>
              <a:t>Ch. 6 Review Question on Conservation of Momentum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4939"/>
            <a:ext cx="8229600" cy="3611563"/>
          </a:xfrm>
        </p:spPr>
        <p:txBody>
          <a:bodyPr/>
          <a:lstStyle/>
          <a:p>
            <a:r>
              <a:rPr lang="en-CA" dirty="0" smtClean="0"/>
              <a:t>An object is flying through the air with nothing touching it.</a:t>
            </a:r>
          </a:p>
          <a:p>
            <a:r>
              <a:rPr lang="en-CA" dirty="0" smtClean="0"/>
              <a:t>Neglect air resistance.</a:t>
            </a:r>
          </a:p>
          <a:p>
            <a:r>
              <a:rPr lang="en-CA" dirty="0" smtClean="0"/>
              <a:t>Is momentum of the object conserved?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No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39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55" y="197079"/>
            <a:ext cx="129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68" y="235179"/>
            <a:ext cx="8229600" cy="571500"/>
          </a:xfrm>
        </p:spPr>
        <p:txBody>
          <a:bodyPr/>
          <a:lstStyle/>
          <a:p>
            <a:r>
              <a:rPr lang="en-CA" dirty="0" smtClean="0"/>
              <a:t>Discussion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25" y="1416279"/>
            <a:ext cx="8229600" cy="5122544"/>
          </a:xfrm>
        </p:spPr>
        <p:txBody>
          <a:bodyPr/>
          <a:lstStyle/>
          <a:p>
            <a:r>
              <a:rPr lang="en-CA" dirty="0" smtClean="0"/>
              <a:t>A 1 kg object is dropped from rest a height of 3 m above the ground.</a:t>
            </a:r>
          </a:p>
          <a:p>
            <a:r>
              <a:rPr lang="en-CA" dirty="0" smtClean="0"/>
              <a:t>Just before it hits the ground, what is its kinetic energy? [Neglect air resistance.]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3 J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15 J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30 J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90 J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150 J</a:t>
            </a:r>
          </a:p>
          <a:p>
            <a:pPr marL="514350" indent="-514350">
              <a:buFont typeface="+mj-lt"/>
              <a:buAutoNum type="alphaUcPeriod"/>
            </a:pPr>
            <a:endParaRPr lang="en-CA" dirty="0" smtClean="0"/>
          </a:p>
          <a:p>
            <a:pPr marL="514350" indent="-514350">
              <a:buFont typeface="+mj-lt"/>
              <a:buAutoNum type="alphaU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23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702" name="Picture 6" descr="07_0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6286500" y="2122488"/>
            <a:ext cx="2454275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92213"/>
          </a:xfrm>
        </p:spPr>
        <p:txBody>
          <a:bodyPr/>
          <a:lstStyle/>
          <a:p>
            <a:pPr algn="l"/>
            <a:r>
              <a:rPr lang="en-US" sz="2400" smtClean="0"/>
              <a:t>Suppose the potential energy of a drawn bow is 50 joules and the kinetic energy of the shot arrow is 40 joules. Then</a:t>
            </a:r>
            <a:endParaRPr lang="en-US" sz="2800" b="1" i="1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14613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smtClean="0"/>
              <a:t>A.	energy is not conserved.</a:t>
            </a:r>
            <a:endParaRPr lang="en-US" sz="240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smtClean="0"/>
              <a:t>10 joules go to warming the bow.</a:t>
            </a:r>
            <a:r>
              <a:rPr lang="en-US" sz="2400" b="1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400" smtClean="0"/>
              <a:t>10 joules go to warming the target.</a:t>
            </a:r>
            <a:endParaRPr lang="en-US" sz="240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400" smtClean="0"/>
              <a:t>10 joules are mysteriously missing.</a:t>
            </a:r>
          </a:p>
          <a:p>
            <a:pPr marL="609600" indent="-609600">
              <a:buFontTx/>
              <a:buNone/>
            </a:pPr>
            <a:r>
              <a:rPr lang="en-US" sz="2400" smtClean="0"/>
              <a:t>				</a:t>
            </a:r>
          </a:p>
        </p:txBody>
      </p:sp>
      <p:sp>
        <p:nvSpPr>
          <p:cNvPr id="54170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D5FE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B79AC"/>
                </a:solidFill>
                <a:cs typeface="Arial" charset="0"/>
              </a:rPr>
              <a:t>A situation to ponder…</a:t>
            </a:r>
          </a:p>
          <a:p>
            <a:pPr algn="ctr"/>
            <a:r>
              <a:rPr lang="en-US" sz="2400" b="1">
                <a:solidFill>
                  <a:srgbClr val="3B79AC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rgbClr val="3B79AC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2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Machines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37014"/>
            <a:ext cx="8229600" cy="3889149"/>
          </a:xfrm>
        </p:spPr>
        <p:txBody>
          <a:bodyPr/>
          <a:lstStyle/>
          <a:p>
            <a:r>
              <a:rPr lang="en-US" sz="2800" dirty="0" smtClean="0"/>
              <a:t>Devices for multiplying forces or changing the direction of forces</a:t>
            </a:r>
          </a:p>
          <a:p>
            <a:r>
              <a:rPr lang="en-US" sz="2800" dirty="0" smtClean="0"/>
              <a:t>Cannot create energy but can transform energy from one form to another, or transfer energy from one location to another</a:t>
            </a:r>
          </a:p>
          <a:p>
            <a:r>
              <a:rPr lang="en-US" sz="2800" dirty="0" smtClean="0"/>
              <a:t>Cannot multiply work or energy</a:t>
            </a:r>
          </a:p>
        </p:txBody>
      </p:sp>
      <p:pic>
        <p:nvPicPr>
          <p:cNvPr id="555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0" y="5278354"/>
            <a:ext cx="33718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64" y="-1"/>
            <a:ext cx="1120190" cy="236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11" y="5278354"/>
            <a:ext cx="4105189" cy="154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9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Machines</a:t>
            </a:r>
          </a:p>
        </p:txBody>
      </p:sp>
      <p:pic>
        <p:nvPicPr>
          <p:cNvPr id="556037" name="Picture 5" descr="C:\Users\jharlow\Documents\Documents\teaching\everyday13\hewitt materials\hewitt_ch07\07_19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76" y="0"/>
            <a:ext cx="3407424" cy="61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59424" y="5935579"/>
            <a:ext cx="9609221" cy="1098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0280" y="5935579"/>
            <a:ext cx="8566484" cy="82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(Force </a:t>
            </a:r>
            <a:r>
              <a:rPr lang="en-US" sz="2800" dirty="0" smtClean="0">
                <a:sym typeface="Symbol" pitchFamily="48" charset="2"/>
              </a:rPr>
              <a:t></a:t>
            </a:r>
            <a:r>
              <a:rPr lang="en-US" sz="2800" dirty="0" smtClean="0"/>
              <a:t> distance)</a:t>
            </a:r>
            <a:r>
              <a:rPr lang="en-US" sz="2800" baseline="-25000" dirty="0" smtClean="0"/>
              <a:t>input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48" charset="2"/>
              </a:rPr>
              <a:t></a:t>
            </a:r>
            <a:r>
              <a:rPr lang="en-US" sz="2800" dirty="0" smtClean="0"/>
              <a:t> (force </a:t>
            </a:r>
            <a:r>
              <a:rPr lang="en-US" sz="2800" dirty="0" smtClean="0">
                <a:sym typeface="Symbol" pitchFamily="48" charset="2"/>
              </a:rPr>
              <a:t> </a:t>
            </a:r>
            <a:r>
              <a:rPr lang="en-US" sz="2800" dirty="0" smtClean="0"/>
              <a:t>distance)</a:t>
            </a:r>
            <a:r>
              <a:rPr lang="en-US" sz="2800" baseline="-25000" dirty="0" smtClean="0"/>
              <a:t>output</a:t>
            </a:r>
          </a:p>
          <a:p>
            <a:pPr>
              <a:buFontTx/>
              <a:buNone/>
            </a:pPr>
            <a:r>
              <a:rPr lang="en-US" baseline="-25000" dirty="0" smtClean="0">
                <a:latin typeface="Times" charset="0"/>
              </a:rPr>
              <a:t> 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526" y="960939"/>
            <a:ext cx="5959641" cy="519112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Principles of a machine:</a:t>
            </a:r>
          </a:p>
          <a:p>
            <a:endParaRPr lang="en-US" sz="2800" dirty="0" smtClean="0"/>
          </a:p>
          <a:p>
            <a:r>
              <a:rPr lang="en-US" sz="2800" dirty="0" smtClean="0"/>
              <a:t>Conservation of energy concept: </a:t>
            </a:r>
          </a:p>
          <a:p>
            <a:pPr>
              <a:buFontTx/>
              <a:buNone/>
            </a:pPr>
            <a:r>
              <a:rPr lang="en-US" sz="2800" dirty="0" smtClean="0"/>
              <a:t>		Work input </a:t>
            </a:r>
            <a:r>
              <a:rPr lang="en-US" sz="2800" dirty="0" smtClean="0">
                <a:sym typeface="Symbol" pitchFamily="48" charset="2"/>
              </a:rPr>
              <a:t></a:t>
            </a:r>
            <a:r>
              <a:rPr lang="en-US" sz="2800" dirty="0" smtClean="0"/>
              <a:t> work output</a:t>
            </a:r>
          </a:p>
          <a:p>
            <a:endParaRPr lang="en-US" sz="2800" dirty="0" smtClean="0"/>
          </a:p>
          <a:p>
            <a:r>
              <a:rPr lang="en-US" sz="2800" dirty="0" smtClean="0"/>
              <a:t>Input force </a:t>
            </a:r>
            <a:r>
              <a:rPr lang="en-US" sz="2800" dirty="0" smtClean="0">
                <a:sym typeface="Symbol" pitchFamily="48" charset="2"/>
              </a:rPr>
              <a:t></a:t>
            </a:r>
            <a:r>
              <a:rPr lang="en-US" sz="2800" dirty="0" smtClean="0"/>
              <a:t> input distance </a:t>
            </a:r>
            <a:r>
              <a:rPr lang="en-US" sz="2800" dirty="0" smtClean="0">
                <a:sym typeface="Symbol" pitchFamily="48" charset="2"/>
              </a:rPr>
              <a:t></a:t>
            </a:r>
            <a:r>
              <a:rPr lang="en-US" sz="2800" dirty="0" smtClean="0"/>
              <a:t> </a:t>
            </a:r>
          </a:p>
          <a:p>
            <a:pPr>
              <a:buFontTx/>
              <a:buNone/>
            </a:pPr>
            <a:r>
              <a:rPr lang="en-US" sz="2800" dirty="0" smtClean="0"/>
              <a:t>		Output force </a:t>
            </a:r>
            <a:r>
              <a:rPr lang="en-US" sz="2800" dirty="0" smtClean="0">
                <a:sym typeface="Symbol" pitchFamily="48" charset="2"/>
              </a:rPr>
              <a:t></a:t>
            </a:r>
            <a:r>
              <a:rPr lang="en-US" sz="2800" dirty="0" smtClean="0"/>
              <a:t> output distance</a:t>
            </a:r>
          </a:p>
          <a:p>
            <a:pPr>
              <a:buFontTx/>
              <a:buNone/>
            </a:pPr>
            <a:endParaRPr lang="en-US" baseline="-25000" dirty="0" smtClean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61" name="Picture 5" descr="07_1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"/>
          <a:stretch>
            <a:fillRect/>
          </a:stretch>
        </p:blipFill>
        <p:spPr bwMode="auto">
          <a:xfrm>
            <a:off x="2107974" y="3140410"/>
            <a:ext cx="4880655" cy="35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543" y="179615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Simplest machine:</a:t>
            </a:r>
          </a:p>
          <a:p>
            <a:r>
              <a:rPr lang="en-US" sz="2800" dirty="0" smtClean="0"/>
              <a:t>Lever</a:t>
            </a:r>
          </a:p>
          <a:p>
            <a:pPr lvl="1"/>
            <a:r>
              <a:rPr lang="en-US" dirty="0" smtClean="0"/>
              <a:t>rotates on a point of support called the fulcrum</a:t>
            </a:r>
          </a:p>
          <a:p>
            <a:pPr lvl="1"/>
            <a:r>
              <a:rPr lang="en-US" dirty="0" smtClean="0"/>
              <a:t>allows small force over a large distance and  large force over a short distance</a:t>
            </a:r>
          </a:p>
          <a:p>
            <a:pPr lvl="1">
              <a:buFontTx/>
              <a:buNone/>
            </a:pPr>
            <a:r>
              <a:rPr lang="en-US" dirty="0" smtClean="0"/>
              <a:t>	</a:t>
            </a:r>
          </a:p>
          <a:p>
            <a:pPr lvl="1">
              <a:buFontTx/>
              <a:buNone/>
            </a:pPr>
            <a:endParaRPr lang="en-US" sz="1800" dirty="0" smtClean="0"/>
          </a:p>
          <a:p>
            <a:pPr lvl="1">
              <a:buFontTx/>
              <a:buNone/>
            </a:pPr>
            <a:r>
              <a:rPr lang="en-US" sz="18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0"/>
            <a:ext cx="4741182" cy="169333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/>
              <a:t>Pulleys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This arrangement operates like a lever with equal arms— changes the direction of the input force:</a:t>
            </a:r>
          </a:p>
        </p:txBody>
      </p:sp>
      <p:pic>
        <p:nvPicPr>
          <p:cNvPr id="558085" name="Picture 5" descr="07_1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6"/>
          <a:stretch>
            <a:fillRect/>
          </a:stretch>
        </p:blipFill>
        <p:spPr bwMode="auto">
          <a:xfrm>
            <a:off x="5125829" y="277586"/>
            <a:ext cx="3828578" cy="28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9743" y="3985418"/>
            <a:ext cx="3929743" cy="236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Times" charset="0"/>
              <a:buNone/>
            </a:pPr>
            <a:r>
              <a:rPr lang="en-US" sz="2800" dirty="0" smtClean="0"/>
              <a:t>	This arrangement can allow a load to be lifted with half the input force:</a:t>
            </a:r>
          </a:p>
        </p:txBody>
      </p:sp>
      <p:pic>
        <p:nvPicPr>
          <p:cNvPr id="548866" name="Picture 2" descr="C:\Users\jharlow\Documents\Documents\teaching\everyday13\hewitt materials\hewitt_ch07\07_18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11" y="3706586"/>
            <a:ext cx="4692328" cy="30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2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283" y="146301"/>
            <a:ext cx="8229600" cy="912478"/>
          </a:xfrm>
        </p:spPr>
        <p:txBody>
          <a:bodyPr/>
          <a:lstStyle/>
          <a:p>
            <a:r>
              <a:rPr lang="en-US" dirty="0" smtClean="0"/>
              <a:t>Efficiency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495" y="1082549"/>
            <a:ext cx="8229600" cy="4525963"/>
          </a:xfrm>
        </p:spPr>
        <p:txBody>
          <a:bodyPr/>
          <a:lstStyle/>
          <a:p>
            <a:r>
              <a:rPr lang="en-US" sz="2800" dirty="0" smtClean="0"/>
              <a:t>Percentage of work put into a machine that is converted into useful work output</a:t>
            </a:r>
          </a:p>
          <a:p>
            <a:r>
              <a:rPr lang="en-US" sz="2800" dirty="0" smtClean="0"/>
              <a:t>In equation form: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  <p:grpSp>
        <p:nvGrpSpPr>
          <p:cNvPr id="564234" name="Group 10"/>
          <p:cNvGrpSpPr>
            <a:grpSpLocks/>
          </p:cNvGrpSpPr>
          <p:nvPr/>
        </p:nvGrpSpPr>
        <p:grpSpPr bwMode="auto">
          <a:xfrm>
            <a:off x="2047875" y="2473325"/>
            <a:ext cx="5141913" cy="969963"/>
            <a:chOff x="1098" y="2314"/>
            <a:chExt cx="3239" cy="611"/>
          </a:xfrm>
        </p:grpSpPr>
        <p:sp>
          <p:nvSpPr>
            <p:cNvPr id="564230" name="Text Box 6"/>
            <p:cNvSpPr txBox="1">
              <a:spLocks noChangeArrowheads="1"/>
            </p:cNvSpPr>
            <p:nvPr/>
          </p:nvSpPr>
          <p:spPr bwMode="auto">
            <a:xfrm>
              <a:off x="1098" y="2451"/>
              <a:ext cx="1237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 i="1"/>
                <a:t>Efficiency </a:t>
              </a:r>
              <a:r>
                <a:rPr lang="en-US" sz="2600">
                  <a:sym typeface="Symbol" pitchFamily="48" charset="2"/>
                </a:rPr>
                <a:t></a:t>
              </a:r>
              <a:r>
                <a:rPr lang="en-US" sz="2600" i="1"/>
                <a:t> </a:t>
              </a:r>
            </a:p>
          </p:txBody>
        </p:sp>
        <p:sp>
          <p:nvSpPr>
            <p:cNvPr id="564231" name="Text Box 7"/>
            <p:cNvSpPr txBox="1">
              <a:spLocks noChangeArrowheads="1"/>
            </p:cNvSpPr>
            <p:nvPr/>
          </p:nvSpPr>
          <p:spPr bwMode="auto">
            <a:xfrm>
              <a:off x="2274" y="2314"/>
              <a:ext cx="206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 i="1"/>
                <a:t>useful energy output </a:t>
              </a:r>
            </a:p>
          </p:txBody>
        </p:sp>
        <p:sp>
          <p:nvSpPr>
            <p:cNvPr id="564232" name="Text Box 8"/>
            <p:cNvSpPr txBox="1">
              <a:spLocks noChangeArrowheads="1"/>
            </p:cNvSpPr>
            <p:nvPr/>
          </p:nvSpPr>
          <p:spPr bwMode="auto">
            <a:xfrm>
              <a:off x="2435" y="2617"/>
              <a:ext cx="177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 i="1"/>
                <a:t>total energy input </a:t>
              </a:r>
            </a:p>
          </p:txBody>
        </p:sp>
        <p:sp>
          <p:nvSpPr>
            <p:cNvPr id="564233" name="Line 9"/>
            <p:cNvSpPr>
              <a:spLocks noChangeShapeType="1"/>
            </p:cNvSpPr>
            <p:nvPr/>
          </p:nvSpPr>
          <p:spPr bwMode="auto">
            <a:xfrm>
              <a:off x="2305" y="2620"/>
              <a:ext cx="2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pic>
        <p:nvPicPr>
          <p:cNvPr id="564236" name="Picture 12" descr="http://3.bp.blogspot.com/-KA2PEPOUueY/TcaKj_iAX2I/AAAAAAADKTE/liP5YuQD8Fo/s640/STRASBURG+RAILROAD+90+Steam+Engine+Locomotive%252CStrasburg+Pennsylv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38" y="3648618"/>
            <a:ext cx="4213817" cy="32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758" y="178385"/>
            <a:ext cx="8229600" cy="736015"/>
          </a:xfrm>
        </p:spPr>
        <p:txBody>
          <a:bodyPr/>
          <a:lstStyle/>
          <a:p>
            <a:pPr algn="l"/>
            <a:r>
              <a:rPr lang="en-US" dirty="0" smtClean="0"/>
              <a:t>Recycled Energy</a:t>
            </a:r>
          </a:p>
        </p:txBody>
      </p:sp>
      <p:pic>
        <p:nvPicPr>
          <p:cNvPr id="573445" name="Picture 5" descr="http://www.carillonregina.com/wp-content/uploads/2011/03/nuclear-power-pla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37" y="513346"/>
            <a:ext cx="4342063" cy="32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158" y="1023143"/>
            <a:ext cx="4360779" cy="4525963"/>
          </a:xfrm>
        </p:spPr>
        <p:txBody>
          <a:bodyPr/>
          <a:lstStyle/>
          <a:p>
            <a:r>
              <a:rPr lang="en-US" sz="2800" dirty="0" smtClean="0"/>
              <a:t>Re-employment of energy that otherwise would be wasted.</a:t>
            </a:r>
          </a:p>
          <a:p>
            <a:r>
              <a:rPr lang="en-US" sz="2800" dirty="0" smtClean="0"/>
              <a:t>Edison used heat from his power plant in New York City to heat buildings.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8758" y="4363453"/>
            <a:ext cx="8855242" cy="202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Typical power plants waste about 30% of their energy to heat because they are built away from buildings and other places that use heat.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0890"/>
            <a:ext cx="4430294" cy="1666457"/>
          </a:xfrm>
        </p:spPr>
        <p:txBody>
          <a:bodyPr/>
          <a:lstStyle/>
          <a:p>
            <a:pPr algn="l"/>
            <a:r>
              <a:rPr lang="en-US" dirty="0" smtClean="0"/>
              <a:t>Sources of Energy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409" y="2482517"/>
            <a:ext cx="8229600" cy="367765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2800" dirty="0" smtClean="0"/>
              <a:t>Sun</a:t>
            </a:r>
            <a:endParaRPr lang="en-US" dirty="0" smtClean="0"/>
          </a:p>
          <a:p>
            <a:pPr lvl="1">
              <a:buFontTx/>
              <a:buNone/>
            </a:pPr>
            <a:r>
              <a:rPr lang="en-US" dirty="0" smtClean="0"/>
              <a:t>	Examples:</a:t>
            </a:r>
          </a:p>
          <a:p>
            <a:pPr lvl="2">
              <a:buFont typeface="Times" charset="0"/>
              <a:buChar char="•"/>
            </a:pPr>
            <a:r>
              <a:rPr lang="en-US" dirty="0" smtClean="0"/>
              <a:t>Sunlight evaporates water; water falls as rain; rain flows into rivers and into generator turbines; then back to the sea to repeat the cycle.</a:t>
            </a:r>
          </a:p>
          <a:p>
            <a:pPr lvl="2">
              <a:buFont typeface="Times" charset="0"/>
              <a:buChar char="•"/>
            </a:pPr>
            <a:r>
              <a:rPr lang="en-US" dirty="0" smtClean="0"/>
              <a:t>Wind power turns generator turbines.</a:t>
            </a:r>
          </a:p>
        </p:txBody>
      </p:sp>
      <p:pic>
        <p:nvPicPr>
          <p:cNvPr id="569349" name="Picture 5" descr="http://bluebutterfliesandme.files.wordpress.com/2012/07/blazing_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94" y="-1"/>
            <a:ext cx="4256505" cy="31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Energy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538" y="1525588"/>
            <a:ext cx="4118927" cy="3184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Example: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dirty="0" smtClean="0"/>
              <a:t>Photovoltaic cells on rooftops catch the solar energy and convert it to electricity.</a:t>
            </a: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631825" y="5351463"/>
            <a:ext cx="8080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More energy from the Sun hits Earth in 1 hour than all of the energy consumed by humans in an entire year!</a:t>
            </a:r>
          </a:p>
        </p:txBody>
      </p:sp>
      <p:pic>
        <p:nvPicPr>
          <p:cNvPr id="576529" name="Picture 17" descr="07_22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"/>
          <a:stretch>
            <a:fillRect/>
          </a:stretch>
        </p:blipFill>
        <p:spPr bwMode="auto">
          <a:xfrm>
            <a:off x="4038423" y="1525588"/>
            <a:ext cx="5040983" cy="36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7. Pre-Class Reading Question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899138"/>
            <a:ext cx="8534400" cy="4717562"/>
          </a:xfrm>
        </p:spPr>
        <p:txBody>
          <a:bodyPr/>
          <a:lstStyle/>
          <a:p>
            <a:pPr eaLnBrk="1" hangingPunct="1"/>
            <a:r>
              <a:rPr lang="en-CA" sz="2800" dirty="0"/>
              <a:t>When the useful energy output of a </a:t>
            </a:r>
            <a:r>
              <a:rPr lang="en-CA" sz="2800" dirty="0" smtClean="0"/>
              <a:t>machine </a:t>
            </a:r>
            <a:r>
              <a:rPr lang="en-CA" sz="2800" dirty="0"/>
              <a:t>is 100 J, and total energy input is 200 J, </a:t>
            </a:r>
            <a:r>
              <a:rPr lang="en-CA" sz="2800" dirty="0" smtClean="0"/>
              <a:t>what is the efficiency?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25%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50%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75%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100%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200%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315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092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Sources of Energy</a:t>
            </a:r>
          </a:p>
        </p:txBody>
      </p:sp>
      <p:pic>
        <p:nvPicPr>
          <p:cNvPr id="570373" name="Picture 5" descr="http://www.epa.gov/region6/6pd/radiation/radiat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17465" cy="27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0375" name="Picture 7" descr="http://periodictable.com/Samples/092.19/s9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38" y="34671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47129" y="3262564"/>
            <a:ext cx="9609221" cy="1098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3108"/>
            <a:ext cx="8229600" cy="4525963"/>
          </a:xfrm>
        </p:spPr>
        <p:txBody>
          <a:bodyPr/>
          <a:lstStyle/>
          <a:p>
            <a:pPr algn="r">
              <a:buFontTx/>
              <a:buNone/>
            </a:pPr>
            <a:r>
              <a:rPr lang="en-US" dirty="0" smtClean="0"/>
              <a:t>Concentrated energy</a:t>
            </a:r>
          </a:p>
          <a:p>
            <a:pPr algn="r"/>
            <a:r>
              <a:rPr lang="en-US" sz="2800" dirty="0" smtClean="0"/>
              <a:t>Nuclear power</a:t>
            </a:r>
            <a:endParaRPr lang="en-US" dirty="0" smtClean="0"/>
          </a:p>
          <a:p>
            <a:pPr lvl="1" algn="r"/>
            <a:r>
              <a:rPr lang="en-US" dirty="0" smtClean="0"/>
              <a:t>stored in uranium and plutonium</a:t>
            </a:r>
          </a:p>
          <a:p>
            <a:pPr lvl="1" algn="r"/>
            <a:r>
              <a:rPr lang="en-US" dirty="0" smtClean="0"/>
              <a:t>doesn’t pollute our atmosphere</a:t>
            </a:r>
          </a:p>
          <a:p>
            <a:pPr lvl="1" algn="r"/>
            <a:r>
              <a:rPr lang="en-US" dirty="0" smtClean="0"/>
              <a:t>creates radioactive waste which, if stored near humans, can be toxic.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" y="198120"/>
            <a:ext cx="6918007" cy="79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Before Class </a:t>
            </a:r>
            <a:r>
              <a:rPr lang="en-US" sz="3600" dirty="0"/>
              <a:t>7</a:t>
            </a:r>
            <a:r>
              <a:rPr lang="en-US" sz="3600" dirty="0" smtClean="0"/>
              <a:t> on Monday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44561"/>
            <a:ext cx="7032625" cy="15113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read Chapter </a:t>
            </a:r>
            <a:r>
              <a:rPr lang="en-US" sz="2800" dirty="0"/>
              <a:t>8</a:t>
            </a:r>
            <a:r>
              <a:rPr lang="en-US" sz="2800" dirty="0" smtClean="0"/>
              <a:t>, or at least watch the 10-minute pre-class video for class 7 </a:t>
            </a:r>
          </a:p>
          <a:p>
            <a:pPr eaLnBrk="1" hangingPunct="1"/>
            <a:r>
              <a:rPr lang="en-US" sz="2800" dirty="0" smtClean="0"/>
              <a:t>Keep in mind: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1692" y="2517526"/>
            <a:ext cx="8423885" cy="40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b="1" dirty="0" smtClean="0"/>
              <a:t>Test </a:t>
            </a:r>
            <a:r>
              <a:rPr lang="en-US" sz="2400" dirty="0" smtClean="0"/>
              <a:t>in 1 week: Wednesday </a:t>
            </a:r>
            <a:r>
              <a:rPr lang="en-US" sz="2400" dirty="0" smtClean="0"/>
              <a:t>during class time </a:t>
            </a:r>
            <a:r>
              <a:rPr lang="en-US" sz="2400" dirty="0" smtClean="0"/>
              <a:t>in EX100, which is 255 </a:t>
            </a:r>
            <a:r>
              <a:rPr lang="en-US" sz="2400" dirty="0" err="1" smtClean="0"/>
              <a:t>McCaul</a:t>
            </a:r>
            <a:r>
              <a:rPr lang="en-US" sz="2400" dirty="0" smtClean="0"/>
              <a:t> St.</a:t>
            </a:r>
          </a:p>
          <a:p>
            <a:pPr eaLnBrk="1" hangingPunct="1"/>
            <a:r>
              <a:rPr lang="en-US" sz="2400" dirty="0" smtClean="0"/>
              <a:t>Test will begin promptly </a:t>
            </a:r>
            <a:r>
              <a:rPr lang="en-US" sz="2400" dirty="0" smtClean="0"/>
              <a:t>at 10 minutes past the hour </a:t>
            </a:r>
            <a:r>
              <a:rPr lang="en-US" sz="2400" dirty="0" smtClean="0"/>
              <a:t>and will be 50 minutes long – if you can be there </a:t>
            </a:r>
            <a:r>
              <a:rPr lang="en-US" sz="2400" dirty="0" smtClean="0"/>
              <a:t>a bit early</a:t>
            </a:r>
            <a:r>
              <a:rPr lang="en-US" sz="2400" dirty="0" smtClean="0"/>
              <a:t> </a:t>
            </a:r>
            <a:r>
              <a:rPr lang="en-US" sz="2400" dirty="0" smtClean="0"/>
              <a:t>that would be great.</a:t>
            </a:r>
          </a:p>
          <a:p>
            <a:pPr eaLnBrk="1" hangingPunct="1"/>
            <a:r>
              <a:rPr lang="en-US" sz="2400" dirty="0" smtClean="0"/>
              <a:t>Please bring a calculator, and, if you wish, a 3x5 notecard upon which you may write anything you wish on both sides</a:t>
            </a:r>
          </a:p>
          <a:p>
            <a:pPr eaLnBrk="1" hangingPunct="1"/>
            <a:r>
              <a:rPr lang="en-US" sz="2400" dirty="0" smtClean="0"/>
              <a:t>Test will cover Hewitt chapters 2-8, and will include some multiple choice and some short-answer</a:t>
            </a:r>
          </a:p>
        </p:txBody>
      </p:sp>
      <p:pic>
        <p:nvPicPr>
          <p:cNvPr id="550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22" y="140679"/>
            <a:ext cx="2061684" cy="207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34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7. Pre-Class Reading Question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899138"/>
            <a:ext cx="8534400" cy="4717562"/>
          </a:xfrm>
        </p:spPr>
        <p:txBody>
          <a:bodyPr/>
          <a:lstStyle/>
          <a:p>
            <a:pPr eaLnBrk="1" hangingPunct="1"/>
            <a:r>
              <a:rPr lang="en-CA" sz="2800" dirty="0" smtClean="0"/>
              <a:t>Chapter 7 opens with a story about the physicist who first advocated the correct equation for kinetic energy.  Who was this physicist?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Du </a:t>
            </a:r>
            <a:r>
              <a:rPr lang="en-CA" sz="2800" dirty="0" err="1" smtClean="0"/>
              <a:t>Châtelet</a:t>
            </a:r>
            <a:endParaRPr lang="en-CA" sz="2800" dirty="0" smtClean="0"/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/>
              <a:t>Einstein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err="1" smtClean="0"/>
              <a:t>GaliJustin</a:t>
            </a:r>
            <a:endParaRPr lang="en-CA" sz="2800" dirty="0" smtClean="0"/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Leibniz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Newton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137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77788"/>
            <a:ext cx="8229600" cy="868362"/>
          </a:xfrm>
        </p:spPr>
        <p:txBody>
          <a:bodyPr/>
          <a:lstStyle/>
          <a:p>
            <a:r>
              <a:rPr lang="en-US" dirty="0" smtClean="0"/>
              <a:t>Work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624" y="863868"/>
            <a:ext cx="5484796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involves force and distance.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is force </a:t>
            </a:r>
            <a:r>
              <a:rPr lang="en-US" sz="2800" dirty="0" smtClean="0">
                <a:sym typeface="Symbol" pitchFamily="48" charset="2"/>
              </a:rPr>
              <a:t> distance.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Symbol" pitchFamily="48" charset="2"/>
              </a:rPr>
              <a:t>in equation form: </a:t>
            </a:r>
            <a:r>
              <a:rPr lang="en-US" sz="2800" i="1" dirty="0" smtClean="0">
                <a:sym typeface="Symbol" pitchFamily="48" charset="2"/>
              </a:rPr>
              <a:t>W</a:t>
            </a:r>
            <a:r>
              <a:rPr lang="en-US" sz="2800" dirty="0" smtClean="0">
                <a:sym typeface="Symbol" pitchFamily="48" charset="2"/>
              </a:rPr>
              <a:t>  </a:t>
            </a:r>
            <a:r>
              <a:rPr lang="en-US" sz="2800" i="1" dirty="0" err="1" smtClean="0">
                <a:sym typeface="Symbol" pitchFamily="48" charset="2"/>
              </a:rPr>
              <a:t>Fd</a:t>
            </a:r>
            <a:r>
              <a:rPr lang="en-US" sz="2800" i="1" dirty="0" smtClean="0">
                <a:sym typeface="Symbol" pitchFamily="48" charset="2"/>
              </a:rPr>
              <a:t>.</a:t>
            </a:r>
            <a:endParaRPr lang="en-US" i="1" dirty="0" smtClean="0">
              <a:sym typeface="Symbol" pitchFamily="4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Two things occur whenever work is done: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application of force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movement of something by that force</a:t>
            </a:r>
            <a:endParaRPr lang="en-US" dirty="0" smtClean="0">
              <a:sym typeface="Symbol" pitchFamily="4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ym typeface="Symbol" pitchFamily="48" charset="2"/>
              </a:rPr>
              <a:t>                              </a:t>
            </a:r>
          </a:p>
        </p:txBody>
      </p:sp>
      <p:pic>
        <p:nvPicPr>
          <p:cNvPr id="4" name="Picture 8" descr="07_0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8"/>
          <a:stretch>
            <a:fillRect/>
          </a:stretch>
        </p:blipFill>
        <p:spPr bwMode="auto">
          <a:xfrm>
            <a:off x="5486400" y="77788"/>
            <a:ext cx="365760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66360" y="4800600"/>
            <a:ext cx="3980849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4000" dirty="0" smtClean="0"/>
              <a:t>	</a:t>
            </a:r>
            <a:r>
              <a:rPr lang="en-US" dirty="0" smtClean="0"/>
              <a:t>Unit of work: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	</a:t>
            </a:r>
            <a:r>
              <a:rPr lang="en-US" sz="2800" dirty="0" smtClean="0"/>
              <a:t>newton-meter (</a:t>
            </a:r>
            <a:r>
              <a:rPr lang="en-US" sz="2800" dirty="0" err="1" smtClean="0"/>
              <a:t>N·m</a:t>
            </a:r>
            <a:r>
              <a:rPr lang="en-US" sz="2800" dirty="0" smtClean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/>
              <a:t>    or joule (J)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Work can be positive, zero or negative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931831"/>
            <a:ext cx="8310651" cy="2369713"/>
          </a:xfrm>
        </p:spPr>
        <p:txBody>
          <a:bodyPr/>
          <a:lstStyle/>
          <a:p>
            <a:r>
              <a:rPr lang="en-US" sz="2800" dirty="0" smtClean="0"/>
              <a:t>When the force and the distance are in the </a:t>
            </a:r>
            <a:r>
              <a:rPr lang="en-US" sz="2800" i="1" dirty="0" smtClean="0"/>
              <a:t>same</a:t>
            </a:r>
            <a:r>
              <a:rPr lang="en-US" sz="2800" dirty="0" smtClean="0"/>
              <a:t> direction, you are </a:t>
            </a:r>
            <a:r>
              <a:rPr lang="en-US" sz="2800" i="1" dirty="0" smtClean="0"/>
              <a:t>helping</a:t>
            </a:r>
            <a:r>
              <a:rPr lang="en-US" sz="2800" dirty="0" smtClean="0"/>
              <a:t> the motion with the force, so the work done on the object is </a:t>
            </a:r>
            <a:r>
              <a:rPr lang="en-US" sz="2800" b="1" dirty="0" smtClean="0"/>
              <a:t>positive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force is </a:t>
            </a:r>
            <a:r>
              <a:rPr lang="en-US" sz="2800" i="1" dirty="0" smtClean="0"/>
              <a:t>adding energy </a:t>
            </a:r>
            <a:r>
              <a:rPr lang="en-US" sz="2800" dirty="0" smtClean="0"/>
              <a:t>to the object + environment.</a:t>
            </a:r>
          </a:p>
        </p:txBody>
      </p:sp>
      <p:pic>
        <p:nvPicPr>
          <p:cNvPr id="551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27" y="4610637"/>
            <a:ext cx="1263059" cy="114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554756" y="5018065"/>
            <a:ext cx="1584101" cy="317277"/>
          </a:xfrm>
          <a:prstGeom prst="rightArrow">
            <a:avLst>
              <a:gd name="adj1" fmla="val 31250"/>
              <a:gd name="adj2" fmla="val 10589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186286" y="41610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CA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0950" y="525251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CA" sz="6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54756" y="5422006"/>
            <a:ext cx="3661965" cy="0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6366" y="4294499"/>
            <a:ext cx="3181082" cy="166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Maybe this force is speeding the object 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Work can be positive, zero or negative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931831"/>
            <a:ext cx="8310651" cy="2369713"/>
          </a:xfrm>
        </p:spPr>
        <p:txBody>
          <a:bodyPr/>
          <a:lstStyle/>
          <a:p>
            <a:r>
              <a:rPr lang="en-US" sz="2800" dirty="0"/>
              <a:t>When the force and the distance are </a:t>
            </a:r>
            <a:r>
              <a:rPr lang="en-US" sz="2800" i="1" dirty="0"/>
              <a:t>at right angles</a:t>
            </a:r>
            <a:r>
              <a:rPr lang="en-US" sz="2800" dirty="0"/>
              <a:t>, you are </a:t>
            </a:r>
            <a:r>
              <a:rPr lang="en-US" sz="2800" i="1" dirty="0"/>
              <a:t>not</a:t>
            </a:r>
            <a:r>
              <a:rPr lang="en-US" sz="2800" dirty="0"/>
              <a:t> helping the motion with the force, so the work is </a:t>
            </a:r>
            <a:r>
              <a:rPr lang="en-US" sz="2800" b="1" dirty="0"/>
              <a:t>zero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This force is </a:t>
            </a:r>
            <a:r>
              <a:rPr lang="en-US" sz="2800" i="1" dirty="0" smtClean="0"/>
              <a:t>not changing </a:t>
            </a:r>
            <a:r>
              <a:rPr lang="en-US" sz="2800" dirty="0" smtClean="0"/>
              <a:t>the energy of the object.</a:t>
            </a:r>
          </a:p>
        </p:txBody>
      </p:sp>
      <p:pic>
        <p:nvPicPr>
          <p:cNvPr id="551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62" y="5512167"/>
            <a:ext cx="1263059" cy="114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16200000">
            <a:off x="3311940" y="4735623"/>
            <a:ext cx="1584101" cy="317277"/>
          </a:xfrm>
          <a:prstGeom prst="rightArrow">
            <a:avLst>
              <a:gd name="adj1" fmla="val 31250"/>
              <a:gd name="adj2" fmla="val 10589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220088" y="436711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CA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0185" y="538277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CA" sz="6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03991" y="6323536"/>
            <a:ext cx="3661965" cy="0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8788" y="4425646"/>
            <a:ext cx="3181082" cy="176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This force won’t speed the object up or slow it down.</a:t>
            </a:r>
          </a:p>
        </p:txBody>
      </p:sp>
    </p:spTree>
    <p:extLst>
      <p:ext uri="{BB962C8B-B14F-4D97-AF65-F5344CB8AC3E}">
        <p14:creationId xmlns:p14="http://schemas.microsoft.com/office/powerpoint/2010/main" val="3346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Work can be positive, zero or negative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931831"/>
            <a:ext cx="8310651" cy="2369713"/>
          </a:xfrm>
        </p:spPr>
        <p:txBody>
          <a:bodyPr/>
          <a:lstStyle/>
          <a:p>
            <a:r>
              <a:rPr lang="en-US" sz="2800" dirty="0"/>
              <a:t>When the force and distance are in </a:t>
            </a:r>
            <a:r>
              <a:rPr lang="en-US" sz="2800" i="1" dirty="0"/>
              <a:t>opposite</a:t>
            </a:r>
            <a:r>
              <a:rPr lang="en-US" sz="2800" dirty="0"/>
              <a:t> directions, you are </a:t>
            </a:r>
            <a:r>
              <a:rPr lang="en-US" sz="2800" i="1" dirty="0"/>
              <a:t>hindering</a:t>
            </a:r>
            <a:r>
              <a:rPr lang="en-US" sz="2800" dirty="0"/>
              <a:t> the motion with the force, so the work done on the object is </a:t>
            </a:r>
            <a:r>
              <a:rPr lang="en-US" sz="2800" b="1" dirty="0"/>
              <a:t>negative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This force is </a:t>
            </a:r>
            <a:r>
              <a:rPr lang="en-US" sz="2800" i="1" dirty="0" smtClean="0"/>
              <a:t>reducing </a:t>
            </a:r>
            <a:r>
              <a:rPr lang="en-US" sz="2800" dirty="0" smtClean="0"/>
              <a:t>the energy of the object.</a:t>
            </a:r>
          </a:p>
        </p:txBody>
      </p:sp>
      <p:pic>
        <p:nvPicPr>
          <p:cNvPr id="551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70" y="5061402"/>
            <a:ext cx="1263059" cy="114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10800000">
            <a:off x="3189596" y="5477617"/>
            <a:ext cx="1584101" cy="317277"/>
          </a:xfrm>
          <a:prstGeom prst="rightArrow">
            <a:avLst>
              <a:gd name="adj1" fmla="val 31250"/>
              <a:gd name="adj2" fmla="val 10589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3519802" y="4684988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CA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9893" y="4932009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CA" sz="6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73699" y="5872771"/>
            <a:ext cx="3661965" cy="0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0855" y="4609152"/>
            <a:ext cx="2869922" cy="181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Maybe this force is slowing the object down.</a:t>
            </a:r>
          </a:p>
        </p:txBody>
      </p:sp>
    </p:spTree>
    <p:extLst>
      <p:ext uri="{BB962C8B-B14F-4D97-AF65-F5344CB8AC3E}">
        <p14:creationId xmlns:p14="http://schemas.microsoft.com/office/powerpoint/2010/main" val="3911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7972</TotalTime>
  <Words>1959</Words>
  <Application>Microsoft Office PowerPoint</Application>
  <PresentationFormat>On-screen Show (4:3)</PresentationFormat>
  <Paragraphs>267</Paragraphs>
  <Slides>41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Equation</vt:lpstr>
      <vt:lpstr>Note on Posted Slides</vt:lpstr>
      <vt:lpstr>PHY205H1S  Physics of Everyday Life Class 6: Energy</vt:lpstr>
      <vt:lpstr>Ch. 6 Review Question on Conservation of Momentum</vt:lpstr>
      <vt:lpstr>Chapter 7. Pre-Class Reading Question</vt:lpstr>
      <vt:lpstr>Chapter 7. Pre-Class Reading Question</vt:lpstr>
      <vt:lpstr>Work</vt:lpstr>
      <vt:lpstr>Work can be positive, zero or negative</vt:lpstr>
      <vt:lpstr>Work can be positive, zero or negative</vt:lpstr>
      <vt:lpstr>Work can be positive, zero or negative</vt:lpstr>
      <vt:lpstr>PowerPoint Presentation</vt:lpstr>
      <vt:lpstr>PowerPoint Presentation</vt:lpstr>
      <vt:lpstr>PowerPoint Presentation</vt:lpstr>
      <vt:lpstr>Power</vt:lpstr>
      <vt:lpstr>Power</vt:lpstr>
      <vt:lpstr>Example</vt:lpstr>
      <vt:lpstr>Elastic Potential Energy</vt:lpstr>
      <vt:lpstr>Gravitational Potential Energy</vt:lpstr>
      <vt:lpstr>Gravitational Potential Energy</vt:lpstr>
      <vt:lpstr>Kinetic Energy</vt:lpstr>
      <vt:lpstr>PowerPoint Presentation</vt:lpstr>
      <vt:lpstr>Work and Kinetic Energy</vt:lpstr>
      <vt:lpstr>Work-Energy Theorem</vt:lpstr>
      <vt:lpstr>Work-Energy Theorem</vt:lpstr>
      <vt:lpstr>The work done in bringing a moving car to a stop is the force of tire friction  stopping distance. If the initial speed of the car is doubled, the stopping distance is</vt:lpstr>
      <vt:lpstr>Chapter 7 big idea:  “Conservation of Energy”</vt:lpstr>
      <vt:lpstr>PowerPoint Presentation</vt:lpstr>
      <vt:lpstr>EXAMPLE 1: The speed of a sled</vt:lpstr>
      <vt:lpstr>EXAMPLE 2: The speed of a sled</vt:lpstr>
      <vt:lpstr>Discussion Question on Conservation of Energy</vt:lpstr>
      <vt:lpstr>Discussion Question</vt:lpstr>
      <vt:lpstr>Suppose the potential energy of a drawn bow is 50 joules and the kinetic energy of the shot arrow is 40 joules. Then</vt:lpstr>
      <vt:lpstr>Machines</vt:lpstr>
      <vt:lpstr>Machines</vt:lpstr>
      <vt:lpstr>PowerPoint Presentation</vt:lpstr>
      <vt:lpstr>PowerPoint Presentation</vt:lpstr>
      <vt:lpstr>Efficiency</vt:lpstr>
      <vt:lpstr>Recycled Energy</vt:lpstr>
      <vt:lpstr>Sources of Energy</vt:lpstr>
      <vt:lpstr>Sources of Energy</vt:lpstr>
      <vt:lpstr>Sources of Energy</vt:lpstr>
      <vt:lpstr>Before Class 7 on Monday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211</cp:revision>
  <cp:lastPrinted>2013-01-23T20:32:24Z</cp:lastPrinted>
  <dcterms:created xsi:type="dcterms:W3CDTF">2006-04-27T22:35:13Z</dcterms:created>
  <dcterms:modified xsi:type="dcterms:W3CDTF">2013-01-24T15:30:27Z</dcterms:modified>
</cp:coreProperties>
</file>