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552" r:id="rId2"/>
    <p:sldId id="505" r:id="rId3"/>
    <p:sldId id="485" r:id="rId4"/>
    <p:sldId id="500" r:id="rId5"/>
    <p:sldId id="489" r:id="rId6"/>
    <p:sldId id="553" r:id="rId7"/>
    <p:sldId id="458" r:id="rId8"/>
    <p:sldId id="540" r:id="rId9"/>
    <p:sldId id="451" r:id="rId10"/>
    <p:sldId id="554" r:id="rId11"/>
    <p:sldId id="542" r:id="rId12"/>
    <p:sldId id="461" r:id="rId13"/>
    <p:sldId id="501" r:id="rId14"/>
    <p:sldId id="518" r:id="rId15"/>
    <p:sldId id="520" r:id="rId16"/>
    <p:sldId id="462" r:id="rId17"/>
    <p:sldId id="555" r:id="rId18"/>
    <p:sldId id="551" r:id="rId19"/>
    <p:sldId id="466" r:id="rId20"/>
    <p:sldId id="453" r:id="rId21"/>
    <p:sldId id="544" r:id="rId22"/>
    <p:sldId id="470" r:id="rId23"/>
    <p:sldId id="490" r:id="rId24"/>
    <p:sldId id="487" r:id="rId25"/>
    <p:sldId id="556" r:id="rId26"/>
    <p:sldId id="546" r:id="rId27"/>
    <p:sldId id="494" r:id="rId28"/>
    <p:sldId id="557" r:id="rId29"/>
    <p:sldId id="496" r:id="rId30"/>
    <p:sldId id="558" r:id="rId31"/>
    <p:sldId id="534" r:id="rId32"/>
    <p:sldId id="549" r:id="rId33"/>
    <p:sldId id="559" r:id="rId34"/>
    <p:sldId id="560" r:id="rId35"/>
    <p:sldId id="561" r:id="rId36"/>
    <p:sldId id="472" r:id="rId37"/>
    <p:sldId id="473" r:id="rId38"/>
    <p:sldId id="502" r:id="rId39"/>
    <p:sldId id="528" r:id="rId40"/>
    <p:sldId id="503" r:id="rId41"/>
    <p:sldId id="504" r:id="rId42"/>
    <p:sldId id="526" r:id="rId43"/>
    <p:sldId id="476" r:id="rId44"/>
    <p:sldId id="530" r:id="rId45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99FF"/>
    <a:srgbClr val="3B7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8" autoAdjust="0"/>
    <p:restoredTop sz="91537" autoAdjust="0"/>
  </p:normalViewPr>
  <p:slideViewPr>
    <p:cSldViewPr snapToGrid="0">
      <p:cViewPr varScale="1">
        <p:scale>
          <a:sx n="58" d="100"/>
          <a:sy n="58" d="100"/>
        </p:scale>
        <p:origin x="-372" y="-78"/>
      </p:cViewPr>
      <p:guideLst>
        <p:guide orient="horz" pos="155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2088" y="-96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4E8F920-C02F-4BF1-AA6E-1A63ED9BB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43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7282A85-E1EE-4A5D-8E82-384B71850F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796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a typeface="Batang" pitchFamily="18" charset="-127"/>
              </a:rPr>
              <a:t>A.   Electric current is a flow of electric charge.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a typeface="Batang" pitchFamily="18" charset="-127"/>
              </a:rPr>
              <a:t>A.   Electric current is a flow of electric charge.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282A85-E1EE-4A5D-8E82-384B71850FF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74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a typeface="Batang" pitchFamily="18" charset="-127"/>
              </a:rPr>
              <a:t>A.   Electric current is a flow of electric charge.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a typeface="Batang" pitchFamily="18" charset="-127"/>
              </a:rPr>
              <a:t>A.   Electric current is a flow of electric charge.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a typeface="Batang" pitchFamily="18" charset="-127"/>
              </a:rPr>
              <a:t>A.   Electric current is a flow of electric charge.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a typeface="Batang" pitchFamily="18" charset="-127"/>
              </a:rPr>
              <a:t>A.   Electric current is a flow of electric charge.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a typeface="Batang" pitchFamily="18" charset="-127"/>
              </a:rPr>
              <a:t>A.   less than the resistance of either lamp.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ea typeface="Batang" pitchFamily="18" charset="-127"/>
              </a:rPr>
              <a:t>A.   less than the resistance of either lamp.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F5BA0-EA62-4290-AFE1-6C1807BDA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53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633FF-2E3B-42D2-B075-070837454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63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A9C81-A450-4E2D-906E-8E1CEE438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85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230D6-C433-413E-9FBD-B45C85EB3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92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DA8A6-E106-477F-8D4C-26ADC188C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70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9BA46-5C13-45BE-9DBF-D3EDF2373C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41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78957-799D-4CA6-AD61-BF0C68E18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38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F2E2C-DCCD-43AF-8C2B-F7C255C30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5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3FB42-D433-4C76-B8FD-6F92282A1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FA371-6399-43D0-9A3F-F2E80A36E5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70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26657-A392-46EE-AE0F-B01F7E89B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5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A6C4D37-29C4-499E-B774-5488352B0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220663" y="6580188"/>
            <a:ext cx="16208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solidFill>
                  <a:srgbClr val="999999"/>
                </a:solidFill>
                <a:latin typeface="Times New Roman" pitchFamily="48" charset="0"/>
              </a:rPr>
              <a:t>© 2010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eople.oregonstate.edu/~joneski/electric.ht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orontoist.com/2013/02/toronto-invents-the-incandescent-light-bulb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retronaut.com/2012/10/30-ways-to-die-by-electrocution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eople.oregonstate.edu/~joneski/electric.ht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eople.oregonstate.edu/~joneski/electric.ht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CA" dirty="0" smtClean="0"/>
              <a:t>Note on Posted Slides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CA" dirty="0" smtClean="0"/>
              <a:t>These are the slides that I intended to show in class on </a:t>
            </a:r>
            <a:r>
              <a:rPr lang="en-CA" dirty="0" smtClean="0"/>
              <a:t>Mon</a:t>
            </a:r>
            <a:r>
              <a:rPr lang="en-CA" dirty="0" smtClean="0"/>
              <a:t>. </a:t>
            </a:r>
            <a:r>
              <a:rPr lang="en-CA" dirty="0" smtClean="0"/>
              <a:t>Mar. </a:t>
            </a:r>
            <a:r>
              <a:rPr lang="en-CA" dirty="0" smtClean="0"/>
              <a:t>18, </a:t>
            </a:r>
            <a:r>
              <a:rPr lang="en-CA" dirty="0" smtClean="0"/>
              <a:t>2013.  </a:t>
            </a:r>
          </a:p>
          <a:p>
            <a:r>
              <a:rPr lang="en-CA" dirty="0" smtClean="0"/>
              <a:t>They contain important ideas and questions from your reading.  </a:t>
            </a:r>
          </a:p>
          <a:p>
            <a:r>
              <a:rPr lang="en-CA" dirty="0" smtClean="0"/>
              <a:t>Due to time constraints, I was probably not able to show all the slides during class.  </a:t>
            </a:r>
          </a:p>
          <a:p>
            <a:r>
              <a:rPr lang="en-CA" dirty="0"/>
              <a:t>T</a:t>
            </a:r>
            <a:r>
              <a:rPr lang="en-CA" dirty="0" smtClean="0"/>
              <a:t>hey are all posted here for completeness.</a:t>
            </a:r>
          </a:p>
        </p:txBody>
      </p:sp>
    </p:spTree>
    <p:extLst>
      <p:ext uri="{BB962C8B-B14F-4D97-AF65-F5344CB8AC3E}">
        <p14:creationId xmlns:p14="http://schemas.microsoft.com/office/powerpoint/2010/main" val="152616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23_02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6"/>
          <a:stretch>
            <a:fillRect/>
          </a:stretch>
        </p:blipFill>
        <p:spPr bwMode="auto">
          <a:xfrm>
            <a:off x="4649117" y="2754288"/>
            <a:ext cx="4213895" cy="326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1480"/>
          </a:xfrm>
        </p:spPr>
        <p:txBody>
          <a:bodyPr/>
          <a:lstStyle/>
          <a:p>
            <a:r>
              <a:rPr lang="en-US" dirty="0" smtClean="0"/>
              <a:t>How Does a Battery Work?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270" y="1187824"/>
            <a:ext cx="8229600" cy="1917326"/>
          </a:xfrm>
        </p:spPr>
        <p:txBody>
          <a:bodyPr/>
          <a:lstStyle/>
          <a:p>
            <a:r>
              <a:rPr lang="en-US" sz="2800" dirty="0" smtClean="0"/>
              <a:t>Energy is stored in a battery in chemical bonds</a:t>
            </a:r>
          </a:p>
          <a:p>
            <a:r>
              <a:rPr lang="en-US" sz="2800" dirty="0" smtClean="0"/>
              <a:t>When current flows through a battery, work is done by chemical disintegration of zinc or lead in acid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00050" y="3024141"/>
            <a:ext cx="4095750" cy="276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 smtClean="0"/>
              <a:t>This energy is carried by the electric charges as they travel through the circuit, and can be used to power a light-bulb, for example</a:t>
            </a:r>
          </a:p>
          <a:p>
            <a:pPr lvl="1">
              <a:buFontTx/>
              <a:buNone/>
            </a:pPr>
            <a:endParaRPr lang="en-US" dirty="0" smtClean="0"/>
          </a:p>
          <a:p>
            <a:pPr lvl="1"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807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coopersofstortford.co.uk/images/products/large/ST00992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97813" y="4235264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371600"/>
          </a:xfrm>
        </p:spPr>
        <p:txBody>
          <a:bodyPr/>
          <a:lstStyle/>
          <a:p>
            <a:pPr marL="838200" indent="-838200" algn="l"/>
            <a:r>
              <a:rPr lang="en-US" sz="3200" dirty="0" smtClean="0"/>
              <a:t>What does a good DC battery supply you with, such as this brand-new Duracell?</a:t>
            </a:r>
            <a:endParaRPr lang="en-US" sz="3200" b="1" i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32957"/>
            <a:ext cx="8229600" cy="4065814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dirty="0" smtClean="0"/>
              <a:t>A steady supply of </a:t>
            </a:r>
            <a:r>
              <a:rPr lang="en-US" b="1" dirty="0" smtClean="0"/>
              <a:t>current</a:t>
            </a:r>
            <a:r>
              <a:rPr lang="en-US" dirty="0" smtClean="0"/>
              <a:t> to put into a circuit.</a:t>
            </a:r>
          </a:p>
          <a:p>
            <a:pPr marL="609600" indent="-609600">
              <a:buFontTx/>
              <a:buAutoNum type="alphaUcPeriod"/>
            </a:pPr>
            <a:r>
              <a:rPr lang="en-US" dirty="0"/>
              <a:t>A steady rate of </a:t>
            </a:r>
            <a:r>
              <a:rPr lang="en-US" b="1" dirty="0"/>
              <a:t>energy</a:t>
            </a:r>
            <a:r>
              <a:rPr lang="en-US" dirty="0"/>
              <a:t> flow into a circuit.</a:t>
            </a:r>
          </a:p>
          <a:p>
            <a:pPr marL="609600" indent="-609600">
              <a:buFontTx/>
              <a:buAutoNum type="alphaUcPeriod"/>
            </a:pPr>
            <a:r>
              <a:rPr lang="en-US" dirty="0" smtClean="0"/>
              <a:t>A constant </a:t>
            </a:r>
            <a:r>
              <a:rPr lang="en-US" b="1" dirty="0" smtClean="0"/>
              <a:t>voltage</a:t>
            </a:r>
            <a:r>
              <a:rPr lang="en-US" dirty="0" smtClean="0"/>
              <a:t> to apply across a circuit.</a:t>
            </a:r>
          </a:p>
          <a:p>
            <a:pPr marL="609600" indent="-609600">
              <a:buFontTx/>
              <a:buNone/>
            </a:pPr>
            <a:endParaRPr lang="en-US" dirty="0" smtClean="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B7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Electric Current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CHECK YOUR NEIGHBOR</a:t>
            </a:r>
            <a:r>
              <a:rPr lang="en-US" sz="2400" b="1" i="1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172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2" name="Picture 10" descr="23_06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2"/>
          <a:stretch>
            <a:fillRect/>
          </a:stretch>
        </p:blipFill>
        <p:spPr bwMode="auto">
          <a:xfrm>
            <a:off x="4527006" y="3402428"/>
            <a:ext cx="4498275" cy="345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Electric Resistance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206" y="993030"/>
            <a:ext cx="8229600" cy="28035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Current in a circuit depends on: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voltage.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electrical resistance.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Resistors are circuit elements that use up energy; usually they create heat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188088" y="3868271"/>
            <a:ext cx="4338918" cy="1869141"/>
            <a:chOff x="188088" y="3868271"/>
            <a:chExt cx="4338918" cy="1869141"/>
          </a:xfrm>
        </p:grpSpPr>
        <p:pic>
          <p:nvPicPr>
            <p:cNvPr id="1843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7011" y="4802841"/>
              <a:ext cx="1188533" cy="470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3"/>
            <p:cNvSpPr txBox="1">
              <a:spLocks noChangeArrowheads="1"/>
            </p:cNvSpPr>
            <p:nvPr/>
          </p:nvSpPr>
          <p:spPr bwMode="auto">
            <a:xfrm>
              <a:off x="188088" y="3868271"/>
              <a:ext cx="4338918" cy="1869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>
                <a:lnSpc>
                  <a:spcPct val="90000"/>
                </a:lnSpc>
                <a:buFontTx/>
                <a:buNone/>
              </a:pPr>
              <a:r>
                <a:rPr lang="en-US" dirty="0" smtClean="0"/>
                <a:t>In a circuit diagram, the symbol for a resistor is: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793"/>
            <a:ext cx="8229600" cy="1143000"/>
          </a:xfrm>
        </p:spPr>
        <p:txBody>
          <a:bodyPr/>
          <a:lstStyle/>
          <a:p>
            <a:r>
              <a:rPr lang="en-US" dirty="0" smtClean="0"/>
              <a:t>Resistance is a Number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793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When you apply a voltage across an object, the amount of current depends on the object’s resistance.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Resistance of an object is measured in Ohms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1 Ohm = 1 </a:t>
            </a:r>
            <a:r>
              <a:rPr lang="el-GR" sz="2800" dirty="0" smtClean="0"/>
              <a:t>Ω</a:t>
            </a:r>
            <a:r>
              <a:rPr lang="en-CA" sz="2800" dirty="0" smtClean="0"/>
              <a:t> = 1 Volt per Amp</a:t>
            </a:r>
          </a:p>
          <a:p>
            <a:pPr>
              <a:lnSpc>
                <a:spcPct val="90000"/>
              </a:lnSpc>
            </a:pPr>
            <a:r>
              <a:rPr lang="en-CA" sz="2800" dirty="0" smtClean="0"/>
              <a:t>The higher the resistance of an object, the less current will flow through it for a given voltage.</a:t>
            </a:r>
            <a:endParaRPr lang="en-US" sz="28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49" y="4659963"/>
            <a:ext cx="2825776" cy="216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15671" y="6605555"/>
            <a:ext cx="31261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/>
              <a:t>[image from </a:t>
            </a:r>
            <a:r>
              <a:rPr lang="en-CA" sz="800" dirty="0">
                <a:hlinkClick r:id="rId3"/>
              </a:rPr>
              <a:t>http://people.oregonstate.edu/~</a:t>
            </a:r>
            <a:r>
              <a:rPr lang="en-CA" sz="800" dirty="0" smtClean="0">
                <a:hlinkClick r:id="rId3"/>
              </a:rPr>
              <a:t>joneski/electric.htm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320535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599"/>
            <a:ext cx="8229600" cy="2091268"/>
          </a:xfrm>
        </p:spPr>
        <p:txBody>
          <a:bodyPr/>
          <a:lstStyle/>
          <a:p>
            <a:pPr algn="l"/>
            <a:r>
              <a:rPr lang="en-US" sz="2400" dirty="0" smtClean="0"/>
              <a:t>A pump is pushing water through a narrow wiggly pipe, called a “line”.</a:t>
            </a:r>
            <a:br>
              <a:rPr lang="en-US" sz="2400" dirty="0" smtClean="0"/>
            </a:br>
            <a:r>
              <a:rPr lang="en-US" sz="2400" dirty="0" smtClean="0"/>
              <a:t>If you increase the length of the line, without changing the pressure of the pump, how will this affect the rate that water flows through it?</a:t>
            </a:r>
            <a:endParaRPr lang="en-US" sz="2400" b="1" i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5734" y="3352800"/>
            <a:ext cx="4724399" cy="3078238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400" dirty="0" smtClean="0"/>
              <a:t>The flow rate will decrease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 smtClean="0"/>
              <a:t>The flow rate will increase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 smtClean="0"/>
              <a:t>The flow rate will stay the same</a:t>
            </a:r>
          </a:p>
          <a:p>
            <a:pPr marL="609600" indent="-609600">
              <a:buFontTx/>
              <a:buNone/>
            </a:pPr>
            <a:endParaRPr lang="en-US" sz="2400" dirty="0" smtClean="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B7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Electric Current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CHECK YOUR NEIGHBOR</a:t>
            </a:r>
            <a:r>
              <a:rPr lang="en-US" sz="2400" b="1" i="1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  <p:pic>
        <p:nvPicPr>
          <p:cNvPr id="6" name="Picture 7" descr="23_04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1"/>
          <a:stretch>
            <a:fillRect/>
          </a:stretch>
        </p:blipFill>
        <p:spPr bwMode="auto">
          <a:xfrm>
            <a:off x="5870844" y="3883180"/>
            <a:ext cx="6945796" cy="297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64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599"/>
            <a:ext cx="8229600" cy="2091268"/>
          </a:xfrm>
        </p:spPr>
        <p:txBody>
          <a:bodyPr/>
          <a:lstStyle/>
          <a:p>
            <a:pPr algn="l"/>
            <a:r>
              <a:rPr lang="en-US" sz="2400" dirty="0" smtClean="0"/>
              <a:t>A pump is pushing water through a narrow wiggly pipe, called a “line”.</a:t>
            </a:r>
            <a:br>
              <a:rPr lang="en-US" sz="2400" dirty="0" smtClean="0"/>
            </a:br>
            <a:r>
              <a:rPr lang="en-US" sz="2400" dirty="0" smtClean="0"/>
              <a:t>If you increase the diameter of the line, without changing the pressure of the pump, how will this affect the rate that water flows through it?</a:t>
            </a:r>
            <a:endParaRPr lang="en-US" sz="2400" b="1" i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5734" y="3352800"/>
            <a:ext cx="4724399" cy="3078238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400" dirty="0" smtClean="0"/>
              <a:t>The flow rate will decrease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 smtClean="0"/>
              <a:t>The flow rate will increase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 smtClean="0"/>
              <a:t>The flow rate will stay the same</a:t>
            </a:r>
          </a:p>
          <a:p>
            <a:pPr marL="609600" indent="-609600">
              <a:buFontTx/>
              <a:buNone/>
            </a:pPr>
            <a:endParaRPr lang="en-US" sz="2400" dirty="0" smtClean="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B7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Electric Current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CHECK YOUR NEIGHBOR</a:t>
            </a:r>
            <a:r>
              <a:rPr lang="en-US" sz="2400" b="1" i="1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  <p:pic>
        <p:nvPicPr>
          <p:cNvPr id="6" name="Picture 7" descr="23_04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1"/>
          <a:stretch>
            <a:fillRect/>
          </a:stretch>
        </p:blipFill>
        <p:spPr bwMode="auto">
          <a:xfrm>
            <a:off x="5870844" y="3883180"/>
            <a:ext cx="6945796" cy="297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49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4993"/>
            <a:ext cx="8229600" cy="747338"/>
          </a:xfrm>
        </p:spPr>
        <p:txBody>
          <a:bodyPr/>
          <a:lstStyle/>
          <a:p>
            <a:r>
              <a:rPr lang="en-US" dirty="0" smtClean="0"/>
              <a:t>Electric Resistance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5130" y="1044388"/>
            <a:ext cx="8229600" cy="519504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Factors affecting electrical resistance of an object: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Material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Rubber is much more resistive than copper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Cross-sectional area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Thin wires have more resistance than thick wires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Length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An object twice as long has twice as much resistance.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5129" y="1082161"/>
            <a:ext cx="8229600" cy="1260989"/>
          </a:xfrm>
        </p:spPr>
        <p:txBody>
          <a:bodyPr/>
          <a:lstStyle/>
          <a:p>
            <a:r>
              <a:rPr lang="en-US" dirty="0" smtClean="0"/>
              <a:t>For some materials, the resistance can increase dramatically with temperature</a:t>
            </a:r>
          </a:p>
        </p:txBody>
      </p:sp>
      <p:pic>
        <p:nvPicPr>
          <p:cNvPr id="20490" name="Picture 10" descr="23-15_Figure-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7"/>
          <a:stretch>
            <a:fillRect/>
          </a:stretch>
        </p:blipFill>
        <p:spPr bwMode="auto">
          <a:xfrm>
            <a:off x="5383987" y="3012141"/>
            <a:ext cx="3305615" cy="356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922"/>
            <a:ext cx="8229600" cy="657691"/>
          </a:xfrm>
        </p:spPr>
        <p:txBody>
          <a:bodyPr/>
          <a:lstStyle/>
          <a:p>
            <a:r>
              <a:rPr lang="en-CA" dirty="0" smtClean="0"/>
              <a:t>Electrical Resistance</a:t>
            </a:r>
            <a:endParaRPr lang="en-CA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81000" y="2298839"/>
            <a:ext cx="4667250" cy="4278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For example, the filament in a light bulb increases its resistance after it has been on for a short time, as it warms up.</a:t>
            </a:r>
          </a:p>
          <a:p>
            <a:r>
              <a:rPr lang="en-US" dirty="0" smtClean="0"/>
              <a:t>The current is high at first, then decreases.</a:t>
            </a:r>
          </a:p>
          <a:p>
            <a:pPr lvl="1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89326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3" y="88475"/>
            <a:ext cx="9007812" cy="6684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71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4993"/>
            <a:ext cx="8229600" cy="639762"/>
          </a:xfrm>
        </p:spPr>
        <p:txBody>
          <a:bodyPr/>
          <a:lstStyle/>
          <a:p>
            <a:r>
              <a:rPr lang="en-US" dirty="0" smtClean="0"/>
              <a:t>Ohm’s Law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410" y="1008529"/>
            <a:ext cx="8364071" cy="4525963"/>
          </a:xfrm>
        </p:spPr>
        <p:txBody>
          <a:bodyPr/>
          <a:lstStyle/>
          <a:p>
            <a:r>
              <a:rPr lang="en-US" sz="2800" dirty="0" smtClean="0"/>
              <a:t>The current in a circuit varies in direct proportion to the potential difference, or voltage, and inversely with the resistance</a:t>
            </a:r>
          </a:p>
          <a:p>
            <a:endParaRPr lang="en-US" dirty="0" smtClean="0"/>
          </a:p>
        </p:txBody>
      </p: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2852318" y="2687640"/>
            <a:ext cx="3487737" cy="765175"/>
            <a:chOff x="2259" y="1266"/>
            <a:chExt cx="2197" cy="482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2259" y="1365"/>
              <a:ext cx="108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hangingPunct="0"/>
              <a:r>
                <a:rPr lang="en-US" sz="2800" dirty="0">
                  <a:solidFill>
                    <a:schemeClr val="tx2"/>
                  </a:solidFill>
                </a:rPr>
                <a:t>Current </a:t>
              </a:r>
              <a:r>
                <a:rPr lang="en-US" sz="2800" dirty="0">
                  <a:solidFill>
                    <a:schemeClr val="tx2"/>
                  </a:solidFill>
                  <a:sym typeface="Symbol" pitchFamily="48" charset="2"/>
                </a:rPr>
                <a:t></a:t>
              </a:r>
              <a:endParaRPr lang="en-US" sz="2800" dirty="0">
                <a:solidFill>
                  <a:schemeClr val="tx2"/>
                </a:solidFill>
              </a:endParaRPr>
            </a:p>
          </p:txBody>
        </p:sp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3288" y="1513"/>
              <a:ext cx="1168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hangingPunct="0"/>
              <a:r>
                <a:rPr lang="en-US" sz="2800">
                  <a:solidFill>
                    <a:schemeClr val="tx2"/>
                  </a:solidFill>
                </a:rPr>
                <a:t>resistance</a:t>
              </a:r>
            </a:p>
          </p:txBody>
        </p:sp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3428" y="1266"/>
              <a:ext cx="845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0" hangingPunct="0"/>
              <a:r>
                <a:rPr lang="en-US" sz="2800" dirty="0">
                  <a:solidFill>
                    <a:schemeClr val="tx2"/>
                  </a:solidFill>
                </a:rPr>
                <a:t>voltage</a:t>
              </a:r>
            </a:p>
          </p:txBody>
        </p:sp>
        <p:sp>
          <p:nvSpPr>
            <p:cNvPr id="8" name="Line 39"/>
            <p:cNvSpPr>
              <a:spLocks noChangeShapeType="1"/>
            </p:cNvSpPr>
            <p:nvPr/>
          </p:nvSpPr>
          <p:spPr bwMode="auto">
            <a:xfrm>
              <a:off x="3347" y="1522"/>
              <a:ext cx="10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11362" y="4681818"/>
            <a:ext cx="8536312" cy="196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/>
              <a:t>Examples: </a:t>
            </a:r>
          </a:p>
          <a:p>
            <a:pPr>
              <a:lnSpc>
                <a:spcPct val="90000"/>
              </a:lnSpc>
              <a:buFont typeface="Times" pitchFamily="48" charset="0"/>
              <a:buChar char="•"/>
            </a:pPr>
            <a:r>
              <a:rPr lang="en-US" sz="2400" dirty="0" smtClean="0"/>
              <a:t>For a constant resistance, current will be twice as much for twice the voltage.</a:t>
            </a:r>
          </a:p>
          <a:p>
            <a:pPr>
              <a:lnSpc>
                <a:spcPct val="90000"/>
              </a:lnSpc>
              <a:buFont typeface="Times" pitchFamily="48" charset="0"/>
              <a:buChar char="•"/>
            </a:pPr>
            <a:r>
              <a:rPr lang="en-US" sz="2400" dirty="0" smtClean="0"/>
              <a:t>For twice the resistance and twice the voltage, current will be unchanged.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48597" y="3670707"/>
                <a:ext cx="1274516" cy="10111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0" i="1" smtClean="0">
                          <a:latin typeface="Cambria Math"/>
                        </a:rPr>
                        <m:t>𝐼</m:t>
                      </m:r>
                      <m:r>
                        <a:rPr lang="en-CA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CA" sz="3200" b="0" i="1" smtClean="0"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en-CA" sz="3200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597" y="3670707"/>
                <a:ext cx="1274516" cy="101111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188493" y="0"/>
            <a:ext cx="4546794" cy="2889504"/>
          </a:xfrm>
        </p:spPr>
        <p:txBody>
          <a:bodyPr/>
          <a:lstStyle/>
          <a:p>
            <a:pPr algn="l" eaLnBrk="1" hangingPunct="1"/>
            <a:r>
              <a:rPr lang="en-US" sz="3800" dirty="0" smtClean="0"/>
              <a:t>PHY205H1S </a:t>
            </a:r>
            <a:br>
              <a:rPr lang="en-US" sz="3800" dirty="0" smtClean="0"/>
            </a:br>
            <a:r>
              <a:rPr lang="en-US" sz="3600" dirty="0" smtClean="0"/>
              <a:t>Physics of Everyday Life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dirty="0" smtClean="0">
                <a:latin typeface="Times New Roman" charset="0"/>
              </a:rPr>
              <a:t>Class 17: </a:t>
            </a:r>
            <a:r>
              <a:rPr lang="en-US" sz="3800" b="1" dirty="0" smtClean="0">
                <a:latin typeface="Times New Roman" charset="0"/>
              </a:rPr>
              <a:t>Electric Current</a:t>
            </a:r>
            <a:endParaRPr lang="en-US" sz="3800" b="1" dirty="0">
              <a:latin typeface="Times New Roman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30188" y="3151414"/>
            <a:ext cx="4262437" cy="332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l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/>
              <a:t>Flow of Charge</a:t>
            </a:r>
          </a:p>
          <a:p>
            <a:pPr marL="457200" indent="-457200" algn="l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/>
              <a:t>Electric Current</a:t>
            </a:r>
          </a:p>
          <a:p>
            <a:pPr marL="457200" indent="-457200" algn="l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/>
              <a:t>Voltage Sources</a:t>
            </a:r>
          </a:p>
          <a:p>
            <a:pPr marL="457200" indent="-457200" algn="l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/>
              <a:t>Electrical Resistance</a:t>
            </a:r>
          </a:p>
          <a:p>
            <a:pPr marL="457200" indent="-457200" algn="l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/>
              <a:t>Ohm’s Law</a:t>
            </a:r>
          </a:p>
          <a:p>
            <a:pPr marL="457200" indent="-457200" algn="l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/>
              <a:t>DC and AC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735286" y="3151414"/>
            <a:ext cx="4037240" cy="332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l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/>
              <a:t>Speed and Source of Electrons in a Circuit</a:t>
            </a:r>
          </a:p>
          <a:p>
            <a:pPr marL="457200" indent="-457200" algn="l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/>
              <a:t>Electric Power</a:t>
            </a:r>
          </a:p>
          <a:p>
            <a:pPr marL="457200" indent="-457200" algn="l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/>
              <a:t>Light bulbs</a:t>
            </a:r>
          </a:p>
          <a:p>
            <a:pPr marL="457200" indent="-457200" algn="l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/>
              <a:t>Electric </a:t>
            </a:r>
            <a:r>
              <a:rPr lang="en-US" dirty="0" smtClean="0"/>
              <a:t>Circuits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49" y="-1"/>
            <a:ext cx="3061607" cy="3028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57749" y="6642556"/>
            <a:ext cx="41392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/>
              <a:t>[image from </a:t>
            </a:r>
            <a:r>
              <a:rPr lang="en-CA" sz="800" dirty="0">
                <a:hlinkClick r:id="rId3"/>
              </a:rPr>
              <a:t>http://torontoist.com/2013/02/toronto-invents-the-incandescent-light-bulb</a:t>
            </a:r>
            <a:r>
              <a:rPr lang="en-CA" sz="800" dirty="0" smtClean="0">
                <a:hlinkClick r:id="rId3"/>
              </a:rPr>
              <a:t>/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56356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7" descr="23_04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1"/>
          <a:stretch>
            <a:fillRect/>
          </a:stretch>
        </p:blipFill>
        <p:spPr bwMode="auto">
          <a:xfrm>
            <a:off x="1086573" y="3856288"/>
            <a:ext cx="6945796" cy="297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42682"/>
          </a:xfrm>
        </p:spPr>
        <p:txBody>
          <a:bodyPr/>
          <a:lstStyle/>
          <a:p>
            <a:r>
              <a:rPr lang="en-US" dirty="0"/>
              <a:t>Continuing the Analogy…</a:t>
            </a:r>
            <a:endParaRPr lang="en-US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6309"/>
            <a:ext cx="8964706" cy="2845080"/>
          </a:xfrm>
        </p:spPr>
        <p:txBody>
          <a:bodyPr/>
          <a:lstStyle/>
          <a:p>
            <a:r>
              <a:rPr lang="en-US" sz="2800" dirty="0" smtClean="0"/>
              <a:t>If you increase the pressure on the pump, water will flow </a:t>
            </a:r>
            <a:r>
              <a:rPr lang="en-US" sz="2800" b="1" dirty="0" smtClean="0"/>
              <a:t>faster</a:t>
            </a:r>
            <a:r>
              <a:rPr lang="en-US" sz="2800" dirty="0" smtClean="0"/>
              <a:t> through the line (analogous to increasing </a:t>
            </a:r>
            <a:r>
              <a:rPr lang="en-US" sz="2800" b="1" dirty="0" smtClean="0"/>
              <a:t>voltage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If you keep the pressure the same, but make the line longer or narrower, water will flow </a:t>
            </a:r>
            <a:r>
              <a:rPr lang="en-US" sz="2800" b="1" dirty="0" smtClean="0"/>
              <a:t>slower</a:t>
            </a:r>
            <a:r>
              <a:rPr lang="en-US" sz="2800" dirty="0" smtClean="0"/>
              <a:t> through the line (analogous to increasing </a:t>
            </a:r>
            <a:r>
              <a:rPr lang="en-US" sz="2800" b="1" dirty="0" smtClean="0"/>
              <a:t>resistance</a:t>
            </a:r>
            <a:r>
              <a:rPr lang="en-US" sz="28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599"/>
            <a:ext cx="8229600" cy="2091268"/>
          </a:xfrm>
        </p:spPr>
        <p:txBody>
          <a:bodyPr/>
          <a:lstStyle/>
          <a:p>
            <a:pPr algn="l"/>
            <a:r>
              <a:rPr lang="en-US" sz="2400" dirty="0" smtClean="0"/>
              <a:t>A battery is set up to push current through a resistor.</a:t>
            </a:r>
            <a:br>
              <a:rPr lang="en-US" sz="2400" dirty="0" smtClean="0"/>
            </a:br>
            <a:r>
              <a:rPr lang="en-US" sz="2400" dirty="0" smtClean="0"/>
              <a:t>The battery has a voltage of 100 V.  The resistor has a resistance of 500 </a:t>
            </a:r>
            <a:r>
              <a:rPr lang="el-GR" sz="2400" dirty="0" smtClean="0"/>
              <a:t>Ω</a:t>
            </a:r>
            <a:r>
              <a:rPr lang="en-CA" sz="2400" dirty="0" smtClean="0"/>
              <a:t>.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When you close the switch, what is the current flowing around the circuit?</a:t>
            </a:r>
            <a:endParaRPr lang="en-US" sz="2400" b="1" i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13201" y="3437466"/>
            <a:ext cx="4724399" cy="3078238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400" dirty="0" smtClean="0"/>
              <a:t>0.2 A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 smtClean="0"/>
              <a:t>5 A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 smtClean="0"/>
              <a:t>100 A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 smtClean="0"/>
              <a:t>500 A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/>
              <a:t>50,000 </a:t>
            </a:r>
            <a:r>
              <a:rPr lang="en-US" sz="2400" dirty="0" smtClean="0"/>
              <a:t>A</a:t>
            </a:r>
          </a:p>
          <a:p>
            <a:pPr marL="609600" indent="-609600">
              <a:buFontTx/>
              <a:buNone/>
            </a:pPr>
            <a:endParaRPr lang="en-US" sz="2400" dirty="0" smtClean="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B7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Electric Current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CHECK YOUR NEIGHBOR</a:t>
            </a:r>
            <a:r>
              <a:rPr lang="en-US" sz="2400" b="1" i="1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  <p:pic>
        <p:nvPicPr>
          <p:cNvPr id="6" name="Picture 7" descr="23_04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1"/>
          <a:stretch>
            <a:fillRect/>
          </a:stretch>
        </p:blipFill>
        <p:spPr bwMode="auto">
          <a:xfrm>
            <a:off x="-3472898" y="3883180"/>
            <a:ext cx="6945796" cy="297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01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You are a resistor!!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0306" y="981635"/>
            <a:ext cx="8476788" cy="110295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The human body has a resistance, which depends on the exact path through your body, and whether your hands are wet or dry.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04093" y="6543944"/>
            <a:ext cx="38298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/>
              <a:t>[image from </a:t>
            </a:r>
            <a:r>
              <a:rPr lang="en-CA" sz="800" dirty="0">
                <a:hlinkClick r:id="rId2"/>
              </a:rPr>
              <a:t>http://</a:t>
            </a:r>
            <a:r>
              <a:rPr lang="en-CA" sz="800" dirty="0" smtClean="0">
                <a:hlinkClick r:id="rId2"/>
              </a:rPr>
              <a:t>www.retronaut.com/2012/10/30-ways-to-die-by-electrocution</a:t>
            </a:r>
            <a:r>
              <a:rPr lang="en-CA" sz="800" dirty="0"/>
              <a:t> </a:t>
            </a:r>
            <a:r>
              <a:rPr lang="en-CA" sz="800" dirty="0" smtClean="0"/>
              <a:t>]</a:t>
            </a:r>
            <a:endParaRPr lang="en-CA" sz="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694" y="1890705"/>
            <a:ext cx="3442447" cy="4653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30306" y="2084590"/>
            <a:ext cx="5235388" cy="423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 smtClean="0"/>
              <a:t>If your hands are moist, the resistance between them can be as low as 500 </a:t>
            </a:r>
            <a:r>
              <a:rPr lang="el-GR" sz="2400" dirty="0" smtClean="0"/>
              <a:t>Ω</a:t>
            </a:r>
            <a:endParaRPr lang="en-CA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So if there is a voltage of 100 V between your hands, this will set up a current of 0.2 A, straight through your heart!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Electrical current traveling through your body can damage tissue, and interfere with the beating of your heart (which is electrical)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1" name="Picture 7" descr="23_09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0"/>
          <a:stretch>
            <a:fillRect/>
          </a:stretch>
        </p:blipFill>
        <p:spPr bwMode="auto">
          <a:xfrm>
            <a:off x="5357813" y="1727200"/>
            <a:ext cx="3549650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smtClean="0"/>
              <a:t>Direct and Alternating Current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0188" y="852488"/>
            <a:ext cx="4867275" cy="56245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Direct current (dc)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Flows in one direction only.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Current always flows from the positive terminal toward the negative terminal.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Alternating Current (ac)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Current in the circuit flows first in one direction and then in the opposite direction, alternating to and fro many times per second.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This is accomplished by alternating the polarity of voltage at the generator or other voltage source.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sz="4000" smtClean="0"/>
              <a:t>Direct and Alternating Current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0188" y="852488"/>
            <a:ext cx="8701541" cy="5624512"/>
          </a:xfrm>
        </p:spPr>
        <p:txBody>
          <a:bodyPr/>
          <a:lstStyle/>
          <a:p>
            <a:pPr eaLnBrk="1" hangingPunct="1"/>
            <a:r>
              <a:rPr lang="en-US" dirty="0" smtClean="0"/>
              <a:t>Commercial electricity in North America is</a:t>
            </a:r>
            <a:r>
              <a:rPr lang="en-US" dirty="0"/>
              <a:t> a</a:t>
            </a:r>
            <a:r>
              <a:rPr lang="en-US" dirty="0" smtClean="0"/>
              <a:t>lternating current (ac):</a:t>
            </a:r>
          </a:p>
          <a:p>
            <a:pPr lvl="1"/>
            <a:r>
              <a:rPr lang="en-US" dirty="0" smtClean="0"/>
              <a:t>60 cycles per second</a:t>
            </a:r>
          </a:p>
          <a:p>
            <a:pPr lvl="1"/>
            <a:r>
              <a:rPr lang="en-US" dirty="0" smtClean="0"/>
              <a:t>Voltage is  120 V</a:t>
            </a:r>
          </a:p>
          <a:p>
            <a:r>
              <a:rPr lang="en-US" dirty="0" smtClean="0"/>
              <a:t>Power transmission is more efficient at higher voltages. </a:t>
            </a:r>
          </a:p>
          <a:p>
            <a:pPr lvl="1"/>
            <a:r>
              <a:rPr lang="en-US" dirty="0" smtClean="0"/>
              <a:t>Europe and China adopted 220 V as their standard. </a:t>
            </a:r>
          </a:p>
          <a:p>
            <a:pPr lvl="1"/>
            <a:r>
              <a:rPr lang="en-US" dirty="0" smtClean="0"/>
              <a:t>Canada and the U.S. continued with 120 V because so much equipment was already installed.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sz="4000" smtClean="0"/>
              <a:t>Direct and Alternating Current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0188" y="852488"/>
            <a:ext cx="8524875" cy="5624512"/>
          </a:xfrm>
        </p:spPr>
        <p:txBody>
          <a:bodyPr/>
          <a:lstStyle/>
          <a:p>
            <a:pPr eaLnBrk="1" hangingPunct="1"/>
            <a:r>
              <a:rPr lang="en-US" dirty="0" smtClean="0"/>
              <a:t>Converting from ac to dc</a:t>
            </a:r>
          </a:p>
          <a:p>
            <a:pPr lvl="1" eaLnBrk="1" hangingPunct="1"/>
            <a:r>
              <a:rPr lang="en-US" dirty="0" smtClean="0"/>
              <a:t>Household current is ac, but current in laptop or cell phone is dc.</a:t>
            </a:r>
          </a:p>
          <a:p>
            <a:pPr lvl="1"/>
            <a:r>
              <a:rPr lang="en-US" dirty="0" smtClean="0"/>
              <a:t>The AC to DC converter uses a </a:t>
            </a:r>
            <a:r>
              <a:rPr lang="en-US" i="1" dirty="0" smtClean="0"/>
              <a:t>diode, </a:t>
            </a:r>
            <a:r>
              <a:rPr lang="en-US" dirty="0" smtClean="0"/>
              <a:t>a tiny electronic device that acts as a one-way valve to allow electron flow in one direction only.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259" y="3889122"/>
            <a:ext cx="2940423" cy="290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26536" y="4207894"/>
            <a:ext cx="1188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AC in</a:t>
            </a:r>
            <a:endParaRPr lang="en-CA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684354" y="6256034"/>
            <a:ext cx="1460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DC out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59954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599"/>
            <a:ext cx="8229600" cy="2091268"/>
          </a:xfrm>
        </p:spPr>
        <p:txBody>
          <a:bodyPr/>
          <a:lstStyle/>
          <a:p>
            <a:pPr algn="l"/>
            <a:r>
              <a:rPr lang="en-CA" sz="2400" dirty="0" smtClean="0"/>
              <a:t>When you turn on a light switch, </a:t>
            </a:r>
            <a:endParaRPr lang="en-US" sz="2400" b="1" i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6230" y="2931280"/>
            <a:ext cx="8363856" cy="3078238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400" dirty="0" smtClean="0"/>
              <a:t>An electric field is set up in along the wire, which immediately begins pushing electrons in the light.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 smtClean="0"/>
              <a:t>Electric current immediately begins flowing in the switch, which pushes electrons who bump into </a:t>
            </a:r>
            <a:r>
              <a:rPr lang="en-US" sz="2400" dirty="0" err="1" smtClean="0"/>
              <a:t>neighbouring</a:t>
            </a:r>
            <a:r>
              <a:rPr lang="en-US" sz="2400" dirty="0" smtClean="0"/>
              <a:t> electrons, all the way up to the light, like a sequence of dominoes.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 smtClean="0"/>
              <a:t>The switch sends a stream of electrons toward the light, which, when it reaches the light, makes the light go on.</a:t>
            </a:r>
          </a:p>
          <a:p>
            <a:pPr marL="609600" indent="-609600">
              <a:buFontTx/>
              <a:buNone/>
            </a:pPr>
            <a:endParaRPr lang="en-US" sz="2400" dirty="0" smtClean="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B7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Electric Current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CHECK YOUR NEIGHBOR</a:t>
            </a:r>
            <a:r>
              <a:rPr lang="en-US" sz="2400" b="1" i="1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914" y="1"/>
            <a:ext cx="1992086" cy="2822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28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2" name="Picture 8" descr="23_14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3"/>
          <a:stretch>
            <a:fillRect/>
          </a:stretch>
        </p:blipFill>
        <p:spPr bwMode="auto">
          <a:xfrm>
            <a:off x="5707063" y="3076575"/>
            <a:ext cx="3219450" cy="230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Speed and Source of Electrons in a Metal Wire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0188" y="1159328"/>
            <a:ext cx="8716962" cy="1196521"/>
          </a:xfrm>
        </p:spPr>
        <p:txBody>
          <a:bodyPr/>
          <a:lstStyle/>
          <a:p>
            <a:pPr marL="288925" indent="-288925">
              <a:buFontTx/>
              <a:buNone/>
            </a:pPr>
            <a:r>
              <a:rPr lang="en-US" sz="2800" dirty="0" smtClean="0"/>
              <a:t>When we flip the light switch on a wall and the circuit,  an electric field is established inside the conductor.</a:t>
            </a: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263526" y="2186548"/>
            <a:ext cx="5443537" cy="443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8925" indent="-288925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The electrons continue their random motions while simultaneously being nudged by the electric field.</a:t>
            </a:r>
          </a:p>
          <a:p>
            <a:pPr marL="288925" indent="-288925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Current is established through the wires at nearly the speed of light. </a:t>
            </a:r>
          </a:p>
          <a:p>
            <a:pPr marL="288925" indent="-288925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It is </a:t>
            </a:r>
            <a:r>
              <a:rPr lang="en-US" sz="2400" i="1" dirty="0"/>
              <a:t>not </a:t>
            </a:r>
            <a:r>
              <a:rPr lang="en-US" sz="2400" dirty="0"/>
              <a:t>the electrons that move at this speed.</a:t>
            </a:r>
          </a:p>
          <a:p>
            <a:pPr marL="288925" indent="-288925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It is the electric field that can travel through a circuit at nearly the speed of light.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2088" y="965200"/>
            <a:ext cx="8951912" cy="5416550"/>
          </a:xfrm>
        </p:spPr>
        <p:txBody>
          <a:bodyPr/>
          <a:lstStyle/>
          <a:p>
            <a:pPr marL="288925" indent="-288925">
              <a:spcAft>
                <a:spcPct val="20000"/>
              </a:spcAft>
            </a:pPr>
            <a:r>
              <a:rPr lang="en-US" sz="2700" dirty="0" smtClean="0"/>
              <a:t>If the voltage source is dc, like the battery, electric field lines are maintained in one direction in the conductor. </a:t>
            </a:r>
          </a:p>
          <a:p>
            <a:pPr marL="288925" indent="-288925">
              <a:spcAft>
                <a:spcPct val="20000"/>
              </a:spcAft>
            </a:pPr>
            <a:r>
              <a:rPr lang="en-US" sz="2700" dirty="0" smtClean="0"/>
              <a:t>Conduction electrons are accelerated by the field in a direction parallel to the field lines. </a:t>
            </a:r>
          </a:p>
          <a:p>
            <a:pPr marL="288925" indent="-288925">
              <a:spcAft>
                <a:spcPct val="20000"/>
              </a:spcAft>
            </a:pPr>
            <a:r>
              <a:rPr lang="en-US" sz="2700" dirty="0" smtClean="0"/>
              <a:t>Before they gain appreciable speed, they “bump into” the anchored metallic ions in their paths and transfer some of their kinetic energy to them.</a:t>
            </a:r>
          </a:p>
        </p:txBody>
      </p:sp>
      <p:pic>
        <p:nvPicPr>
          <p:cNvPr id="32786" name="Picture 18" descr="Ch34_a53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8" y="4305300"/>
            <a:ext cx="454342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sz="3600" smtClean="0"/>
              <a:t>Speed and Source of Electrons in a Circuit</a:t>
            </a:r>
          </a:p>
        </p:txBody>
      </p:sp>
    </p:spTree>
    <p:extLst>
      <p:ext uri="{BB962C8B-B14F-4D97-AF65-F5344CB8AC3E}">
        <p14:creationId xmlns:p14="http://schemas.microsoft.com/office/powerpoint/2010/main" val="86822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sz="3600" smtClean="0"/>
              <a:t>Speed and Source of Electrons in a Circuit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6688" y="965200"/>
            <a:ext cx="8913812" cy="5545138"/>
          </a:xfrm>
        </p:spPr>
        <p:txBody>
          <a:bodyPr/>
          <a:lstStyle/>
          <a:p>
            <a:pPr marL="288925" indent="-288925">
              <a:lnSpc>
                <a:spcPct val="90000"/>
              </a:lnSpc>
              <a:buFontTx/>
              <a:buNone/>
            </a:pPr>
            <a:r>
              <a:rPr lang="en-US" dirty="0" smtClean="0"/>
              <a:t>Misconceptions about electric current:</a:t>
            </a:r>
          </a:p>
          <a:p>
            <a:pPr marL="288925" indent="-288925">
              <a:lnSpc>
                <a:spcPct val="90000"/>
              </a:lnSpc>
              <a:buFontTx/>
              <a:buNone/>
            </a:pPr>
            <a:r>
              <a:rPr lang="en-US" dirty="0" smtClean="0"/>
              <a:t>“Current is propagated through the conducting wires by electrons bumping into one another.”</a:t>
            </a:r>
          </a:p>
          <a:p>
            <a:pPr marL="690563" lvl="1" indent="-287338">
              <a:lnSpc>
                <a:spcPct val="90000"/>
              </a:lnSpc>
            </a:pPr>
            <a:r>
              <a:rPr lang="en-US" dirty="0" smtClean="0"/>
              <a:t>NOT true:  Electrons that are free to move in a conductor are accelerated by the electric field impressed upon them.</a:t>
            </a:r>
          </a:p>
          <a:p>
            <a:pPr marL="690563" lvl="1" indent="-287338">
              <a:lnSpc>
                <a:spcPct val="90000"/>
              </a:lnSpc>
            </a:pPr>
            <a:r>
              <a:rPr lang="en-US" dirty="0" smtClean="0"/>
              <a:t>True, they do bump into one another and other atoms, but this slows them down and offers resistance to their motion. </a:t>
            </a:r>
          </a:p>
          <a:p>
            <a:pPr marL="690563" lvl="1" indent="-287338">
              <a:lnSpc>
                <a:spcPct val="90000"/>
              </a:lnSpc>
            </a:pPr>
            <a:r>
              <a:rPr lang="en-US" dirty="0" smtClean="0"/>
              <a:t>Electrons throughout the entire closed path of a circuit all react simultaneously to the electric field.</a:t>
            </a:r>
          </a:p>
          <a:p>
            <a:pPr marL="690563" lvl="1" indent="-287338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oopersofstortford.co.uk/images/products/large/ST00992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73270" y="3778064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smtClean="0"/>
              <a:t>Flow of Charge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0188" y="852488"/>
            <a:ext cx="8524875" cy="5624512"/>
          </a:xfrm>
        </p:spPr>
        <p:txBody>
          <a:bodyPr/>
          <a:lstStyle/>
          <a:p>
            <a:r>
              <a:rPr lang="en-US" sz="2800" dirty="0" smtClean="0"/>
              <a:t>When the ends of an electrical conductor are at different electric potentials—when there is a </a:t>
            </a:r>
            <a:r>
              <a:rPr lang="en-US" sz="2800" b="1" dirty="0" smtClean="0"/>
              <a:t>potential difference</a:t>
            </a:r>
            <a:r>
              <a:rPr lang="en-US" sz="2800" dirty="0" smtClean="0"/>
              <a:t>—charge flows from one end to the other.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348754" y="3935505"/>
            <a:ext cx="4625784" cy="1678361"/>
            <a:chOff x="2348754" y="3935505"/>
            <a:chExt cx="4625784" cy="1678361"/>
          </a:xfrm>
        </p:grpSpPr>
        <p:cxnSp>
          <p:nvCxnSpPr>
            <p:cNvPr id="4" name="Straight Connector 3"/>
            <p:cNvCxnSpPr/>
            <p:nvPr/>
          </p:nvCxnSpPr>
          <p:spPr>
            <a:xfrm flipH="1">
              <a:off x="2348754" y="5595937"/>
              <a:ext cx="627529" cy="0"/>
            </a:xfrm>
            <a:prstGeom prst="line">
              <a:avLst/>
            </a:prstGeom>
            <a:ln w="152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420474" y="3935505"/>
              <a:ext cx="1" cy="1678361"/>
            </a:xfrm>
            <a:prstGeom prst="line">
              <a:avLst/>
            </a:prstGeom>
            <a:ln w="152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420475" y="4007221"/>
              <a:ext cx="4428560" cy="0"/>
            </a:xfrm>
            <a:prstGeom prst="line">
              <a:avLst/>
            </a:prstGeom>
            <a:ln w="152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6347009" y="5571003"/>
              <a:ext cx="627529" cy="0"/>
            </a:xfrm>
            <a:prstGeom prst="line">
              <a:avLst/>
            </a:prstGeom>
            <a:ln w="152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920751" y="3935505"/>
              <a:ext cx="1" cy="1678361"/>
            </a:xfrm>
            <a:prstGeom prst="line">
              <a:avLst/>
            </a:prstGeom>
            <a:ln w="152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179294" y="5636879"/>
            <a:ext cx="2805953" cy="897631"/>
            <a:chOff x="179294" y="5636879"/>
            <a:chExt cx="2805953" cy="897631"/>
          </a:xfrm>
        </p:grpSpPr>
        <p:sp>
          <p:nvSpPr>
            <p:cNvPr id="8" name="TextBox 7"/>
            <p:cNvSpPr txBox="1"/>
            <p:nvPr/>
          </p:nvSpPr>
          <p:spPr>
            <a:xfrm>
              <a:off x="179294" y="5703513"/>
              <a:ext cx="21694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b="1" dirty="0" smtClean="0">
                  <a:solidFill>
                    <a:srgbClr val="002060"/>
                  </a:solidFill>
                </a:rPr>
                <a:t>High Electric Potential</a:t>
              </a:r>
              <a:endParaRPr lang="en-CA" sz="24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2034988" y="5636879"/>
              <a:ext cx="950259" cy="530876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6347009" y="5571003"/>
            <a:ext cx="2707346" cy="986518"/>
            <a:chOff x="6347009" y="5571003"/>
            <a:chExt cx="2707346" cy="986518"/>
          </a:xfrm>
        </p:grpSpPr>
        <p:sp>
          <p:nvSpPr>
            <p:cNvPr id="17" name="TextBox 16"/>
            <p:cNvSpPr txBox="1"/>
            <p:nvPr/>
          </p:nvSpPr>
          <p:spPr>
            <a:xfrm>
              <a:off x="6920753" y="5726524"/>
              <a:ext cx="21336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b="1" dirty="0" smtClean="0">
                  <a:solidFill>
                    <a:srgbClr val="002060"/>
                  </a:solidFill>
                </a:rPr>
                <a:t>Low Electric Potential</a:t>
              </a:r>
              <a:endParaRPr lang="en-CA" sz="24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H="1" flipV="1">
              <a:off x="6347009" y="5571003"/>
              <a:ext cx="573743" cy="290372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5132287" y="2625027"/>
            <a:ext cx="3706913" cy="1326865"/>
            <a:chOff x="5132287" y="2625027"/>
            <a:chExt cx="3706913" cy="1326865"/>
          </a:xfrm>
        </p:grpSpPr>
        <p:sp>
          <p:nvSpPr>
            <p:cNvPr id="18" name="TextBox 17"/>
            <p:cNvSpPr txBox="1"/>
            <p:nvPr/>
          </p:nvSpPr>
          <p:spPr>
            <a:xfrm>
              <a:off x="5132287" y="2625027"/>
              <a:ext cx="37069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b="1" dirty="0" smtClean="0">
                  <a:solidFill>
                    <a:srgbClr val="002060"/>
                  </a:solidFill>
                </a:rPr>
                <a:t>Electrical Conductor</a:t>
              </a:r>
              <a:endParaRPr lang="en-CA" sz="24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H="1">
              <a:off x="5292674" y="3086692"/>
              <a:ext cx="573742" cy="86520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891989" y="3086692"/>
            <a:ext cx="6028762" cy="2071725"/>
            <a:chOff x="891989" y="3086692"/>
            <a:chExt cx="6028762" cy="2071725"/>
          </a:xfrm>
        </p:grpSpPr>
        <p:sp>
          <p:nvSpPr>
            <p:cNvPr id="19" name="TextBox 18"/>
            <p:cNvSpPr txBox="1"/>
            <p:nvPr/>
          </p:nvSpPr>
          <p:spPr>
            <a:xfrm>
              <a:off x="891989" y="3086692"/>
              <a:ext cx="30569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b="1" dirty="0" smtClean="0">
                  <a:solidFill>
                    <a:srgbClr val="002060"/>
                  </a:solidFill>
                </a:rPr>
                <a:t>Motion of charge</a:t>
              </a:r>
              <a:endParaRPr lang="en-CA" sz="24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2420470" y="4353341"/>
              <a:ext cx="0" cy="76746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 flipV="1">
              <a:off x="3565228" y="3623489"/>
              <a:ext cx="0" cy="76746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 flipV="1">
              <a:off x="5963277" y="3623487"/>
              <a:ext cx="0" cy="76746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10800000" flipV="1">
              <a:off x="6920751" y="4390953"/>
              <a:ext cx="0" cy="76746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3181496" y="3568037"/>
              <a:ext cx="396195" cy="43260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sz="3600" smtClean="0"/>
              <a:t>Speed and Source of Electrons in a Circuit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6688" y="965200"/>
            <a:ext cx="8913812" cy="5545138"/>
          </a:xfrm>
        </p:spPr>
        <p:txBody>
          <a:bodyPr/>
          <a:lstStyle/>
          <a:p>
            <a:pPr marL="288925" indent="-288925">
              <a:lnSpc>
                <a:spcPct val="90000"/>
              </a:lnSpc>
              <a:buFontTx/>
              <a:buNone/>
            </a:pPr>
            <a:r>
              <a:rPr lang="en-US" dirty="0" smtClean="0"/>
              <a:t>Misconceptions about electric current:</a:t>
            </a:r>
          </a:p>
          <a:p>
            <a:pPr marL="288925" indent="-288925">
              <a:lnSpc>
                <a:spcPct val="90000"/>
              </a:lnSpc>
              <a:buFontTx/>
              <a:buNone/>
            </a:pPr>
            <a:r>
              <a:rPr lang="en-US" dirty="0" smtClean="0"/>
              <a:t>“Electrical outlets in the walls of the homes are a source of electrons.”</a:t>
            </a:r>
          </a:p>
          <a:p>
            <a:pPr marL="690563" lvl="1" indent="-287338">
              <a:lnSpc>
                <a:spcPct val="90000"/>
              </a:lnSpc>
            </a:pPr>
            <a:r>
              <a:rPr lang="en-US" dirty="0" smtClean="0"/>
              <a:t>NOT true: The outlets in homes are ac. Electrons make no net migration through a wire in an ac circuit. </a:t>
            </a:r>
          </a:p>
          <a:p>
            <a:pPr marL="690563" lvl="1" indent="-287338">
              <a:lnSpc>
                <a:spcPct val="90000"/>
              </a:lnSpc>
            </a:pPr>
            <a:r>
              <a:rPr lang="en-US" dirty="0" smtClean="0"/>
              <a:t>When you plug a lamp into an outlet, </a:t>
            </a:r>
            <a:r>
              <a:rPr lang="en-US" i="1" dirty="0" smtClean="0"/>
              <a:t>energy </a:t>
            </a:r>
            <a:r>
              <a:rPr lang="en-US" dirty="0" smtClean="0"/>
              <a:t>flows from the outlet into the lamp, not electrons. Energy is carried by the pulsating electric field and causes vibratory motion.</a:t>
            </a:r>
          </a:p>
          <a:p>
            <a:pPr marL="690563" lvl="1" indent="-287338">
              <a:lnSpc>
                <a:spcPct val="90000"/>
              </a:lnSpc>
            </a:pPr>
            <a:r>
              <a:rPr lang="en-US" dirty="0" smtClean="0"/>
              <a:t>Electrical utility companies sell </a:t>
            </a:r>
            <a:r>
              <a:rPr lang="en-US" i="1" dirty="0" smtClean="0"/>
              <a:t>energy.</a:t>
            </a:r>
            <a:r>
              <a:rPr lang="en-US" dirty="0" smtClean="0"/>
              <a:t> You provide the electrons.</a:t>
            </a:r>
          </a:p>
        </p:txBody>
      </p:sp>
    </p:spTree>
    <p:extLst>
      <p:ext uri="{BB962C8B-B14F-4D97-AF65-F5344CB8AC3E}">
        <p14:creationId xmlns:p14="http://schemas.microsoft.com/office/powerpoint/2010/main" val="188539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8780"/>
            <a:ext cx="8229600" cy="765268"/>
          </a:xfrm>
        </p:spPr>
        <p:txBody>
          <a:bodyPr/>
          <a:lstStyle/>
          <a:p>
            <a:r>
              <a:rPr lang="en-US" dirty="0" smtClean="0"/>
              <a:t>Electric Power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482" y="1083469"/>
            <a:ext cx="8229600" cy="2143825"/>
          </a:xfrm>
        </p:spPr>
        <p:txBody>
          <a:bodyPr/>
          <a:lstStyle/>
          <a:p>
            <a:r>
              <a:rPr lang="en-US" sz="2800" dirty="0" smtClean="0"/>
              <a:t>Power is the rate at which electric energy is used up in a circuit. </a:t>
            </a:r>
          </a:p>
          <a:p>
            <a:r>
              <a:rPr lang="en-US" sz="2800" dirty="0" smtClean="0"/>
              <a:t>		Power = current </a:t>
            </a:r>
            <a:r>
              <a:rPr lang="en-US" sz="2800" dirty="0" smtClean="0">
                <a:sym typeface="Symbol" pitchFamily="48" charset="2"/>
              </a:rPr>
              <a:t> voltage</a:t>
            </a:r>
            <a:endParaRPr lang="en-US" sz="2800" i="1" dirty="0" smtClean="0">
              <a:sym typeface="Symbol" pitchFamily="48" charset="2"/>
            </a:endParaRPr>
          </a:p>
          <a:p>
            <a:r>
              <a:rPr lang="en-US" sz="2800" dirty="0" smtClean="0">
                <a:sym typeface="Symbol" pitchFamily="48" charset="2"/>
              </a:rPr>
              <a:t>In units: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4825" y="2836287"/>
                <a:ext cx="9136732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sz="2400" b="0" i="0" smtClean="0">
                          <a:latin typeface="Cambria Math"/>
                        </a:rPr>
                        <m:t>Amps</m:t>
                      </m:r>
                      <m:r>
                        <a:rPr lang="en-CA" sz="24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CA" sz="2400" b="0" i="0" smtClean="0">
                          <a:latin typeface="Cambria Math"/>
                          <a:ea typeface="Cambria Math"/>
                        </a:rPr>
                        <m:t>Volts</m:t>
                      </m:r>
                      <m:r>
                        <a:rPr lang="en-CA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CA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CA" sz="2400" b="0" i="0" smtClean="0">
                                  <a:latin typeface="Cambria Math"/>
                                  <a:ea typeface="Cambria Math"/>
                                </a:rPr>
                                <m:t>Coulombs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CA" sz="2400" b="0" i="0" smtClean="0">
                                  <a:latin typeface="Cambria Math"/>
                                  <a:ea typeface="Cambria Math"/>
                                </a:rPr>
                                <m:t>second</m:t>
                              </m:r>
                            </m:den>
                          </m:f>
                        </m:e>
                      </m:d>
                      <m:r>
                        <a:rPr lang="en-CA" sz="2400" b="0" i="1" smtClean="0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CA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CA" sz="2400" b="0" i="0" smtClean="0">
                                  <a:latin typeface="Cambria Math"/>
                                  <a:ea typeface="Cambria Math"/>
                                </a:rPr>
                                <m:t>Joules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CA" sz="2400" b="0" i="0" smtClean="0">
                                  <a:latin typeface="Cambria Math"/>
                                  <a:ea typeface="Cambria Math"/>
                                </a:rPr>
                                <m:t>Coulomb</m:t>
                              </m:r>
                            </m:den>
                          </m:f>
                        </m:e>
                      </m:d>
                      <m:r>
                        <a:rPr lang="en-CA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CA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CA" sz="2400" b="0" i="0" smtClean="0">
                                  <a:latin typeface="Cambria Math"/>
                                  <a:ea typeface="Cambria Math"/>
                                </a:rPr>
                                <m:t>Joules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CA" sz="2400" b="0" i="0" smtClean="0">
                                  <a:latin typeface="Cambria Math"/>
                                  <a:ea typeface="Cambria Math"/>
                                </a:rPr>
                                <m:t>second</m:t>
                              </m:r>
                            </m:den>
                          </m:f>
                        </m:e>
                      </m:d>
                      <m:r>
                        <a:rPr lang="en-CA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CA" sz="2400" b="0" i="0" smtClean="0">
                          <a:latin typeface="Cambria Math"/>
                          <a:ea typeface="Cambria Math"/>
                        </a:rPr>
                        <m:t>Watts</m:t>
                      </m:r>
                    </m:oMath>
                  </m:oMathPara>
                </a14:m>
                <a:endParaRPr lang="en-CA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5" y="2836287"/>
                <a:ext cx="9136732" cy="9221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2741255" y="2836287"/>
            <a:ext cx="3093488" cy="922176"/>
            <a:chOff x="2741255" y="2836287"/>
            <a:chExt cx="3093488" cy="922176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2741255" y="2836287"/>
              <a:ext cx="1095959" cy="4610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4738784" y="3297375"/>
              <a:ext cx="1095959" cy="4610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629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8780"/>
            <a:ext cx="8229600" cy="765268"/>
          </a:xfrm>
        </p:spPr>
        <p:txBody>
          <a:bodyPr/>
          <a:lstStyle/>
          <a:p>
            <a:r>
              <a:rPr lang="en-US" dirty="0" smtClean="0"/>
              <a:t>Check your </a:t>
            </a:r>
            <a:r>
              <a:rPr lang="en-US" dirty="0" err="1" smtClean="0"/>
              <a:t>neighbour</a:t>
            </a:r>
            <a:endParaRPr lang="en-US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482" y="1083469"/>
            <a:ext cx="8229600" cy="2143825"/>
          </a:xfrm>
        </p:spPr>
        <p:txBody>
          <a:bodyPr/>
          <a:lstStyle/>
          <a:p>
            <a:r>
              <a:rPr lang="en-US" sz="2800" dirty="0" smtClean="0"/>
              <a:t>How much current is drawn by a 100 Watt light bulb, when used with a normal 120 Volt power supply?</a:t>
            </a:r>
            <a:endParaRPr lang="en-US" sz="2800" dirty="0" smtClean="0">
              <a:sym typeface="Symbol" pitchFamily="48" charset="2"/>
            </a:endParaRPr>
          </a:p>
        </p:txBody>
      </p:sp>
      <p:pic>
        <p:nvPicPr>
          <p:cNvPr id="35849" name="Picture 9" descr="23-16_Figure-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"/>
          <a:stretch>
            <a:fillRect/>
          </a:stretch>
        </p:blipFill>
        <p:spPr bwMode="auto">
          <a:xfrm>
            <a:off x="5576046" y="3758463"/>
            <a:ext cx="3083859" cy="307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31159" y="3005061"/>
            <a:ext cx="4724399" cy="30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09600" indent="-609600">
              <a:buFontTx/>
              <a:buAutoNum type="alphaUcPeriod"/>
            </a:pPr>
            <a:r>
              <a:rPr lang="en-US" sz="2400" dirty="0" smtClean="0"/>
              <a:t>0.8 A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 smtClean="0"/>
              <a:t>1.2 A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/>
              <a:t>100 A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/>
              <a:t>120 A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 smtClean="0"/>
              <a:t>12,000 A</a:t>
            </a:r>
          </a:p>
        </p:txBody>
      </p:sp>
    </p:spTree>
    <p:extLst>
      <p:ext uri="{BB962C8B-B14F-4D97-AF65-F5344CB8AC3E}">
        <p14:creationId xmlns:p14="http://schemas.microsoft.com/office/powerpoint/2010/main" val="263635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204" y="0"/>
            <a:ext cx="8229600" cy="737039"/>
          </a:xfrm>
        </p:spPr>
        <p:txBody>
          <a:bodyPr/>
          <a:lstStyle/>
          <a:p>
            <a:r>
              <a:rPr lang="en-CA" dirty="0" smtClean="0"/>
              <a:t>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060" y="899809"/>
            <a:ext cx="8200417" cy="3205264"/>
          </a:xfrm>
        </p:spPr>
        <p:txBody>
          <a:bodyPr/>
          <a:lstStyle/>
          <a:p>
            <a:r>
              <a:rPr lang="en-CA" dirty="0" smtClean="0"/>
              <a:t>An electric iron is connected to a 120 Volt source, and draws 9 A of current.</a:t>
            </a:r>
          </a:p>
          <a:p>
            <a:r>
              <a:rPr lang="en-CA" dirty="0" smtClean="0"/>
              <a:t>How much heat does the iron generate in one minute?</a:t>
            </a:r>
          </a:p>
          <a:p>
            <a:r>
              <a:rPr lang="en-CA" dirty="0" smtClean="0"/>
              <a:t>How much charge flows through the iron in one minute? 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269" y="4343400"/>
            <a:ext cx="41052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09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2" name="Picture 8" descr="23_15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6"/>
          <a:stretch>
            <a:fillRect/>
          </a:stretch>
        </p:blipFill>
        <p:spPr bwMode="auto">
          <a:xfrm>
            <a:off x="5937250" y="3128963"/>
            <a:ext cx="2978150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sz="3600" smtClean="0"/>
              <a:t>Compact Fluorescent Lamps (CFLs)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0188" y="852488"/>
            <a:ext cx="8524875" cy="275272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Incandescent bulbs dissipate most of their energy in the form of heat, not light.  So, they are not energy efficient.</a:t>
            </a:r>
          </a:p>
          <a:p>
            <a:r>
              <a:rPr lang="en-US" sz="2400" dirty="0" smtClean="0"/>
              <a:t>Fluorescent lamps, on the other hand, emit much less heat, which is why you can touch them without burning yourself.</a:t>
            </a:r>
          </a:p>
        </p:txBody>
      </p:sp>
      <p:sp>
        <p:nvSpPr>
          <p:cNvPr id="36869" name="Rectangle 3"/>
          <p:cNvSpPr>
            <a:spLocks noChangeArrowheads="1"/>
          </p:cNvSpPr>
          <p:nvPr/>
        </p:nvSpPr>
        <p:spPr bwMode="auto">
          <a:xfrm>
            <a:off x="296863" y="3006725"/>
            <a:ext cx="555625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Compact fluorescent lamps (CFLs) are a type of fluorescent lamp that fits into a standard </a:t>
            </a:r>
            <a:r>
              <a:rPr lang="en-US" sz="2400" dirty="0" err="1"/>
              <a:t>lightbulb</a:t>
            </a:r>
            <a:r>
              <a:rPr lang="en-US" sz="2400" dirty="0"/>
              <a:t> socket.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For the same wattage, CFLs emit much more light and much less heat than incandescent bulbs.</a:t>
            </a:r>
          </a:p>
        </p:txBody>
      </p:sp>
    </p:spTree>
    <p:extLst>
      <p:ext uri="{BB962C8B-B14F-4D97-AF65-F5344CB8AC3E}">
        <p14:creationId xmlns:p14="http://schemas.microsoft.com/office/powerpoint/2010/main" val="224775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5" name="Picture 7" descr="23_16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4"/>
          <a:stretch>
            <a:fillRect/>
          </a:stretch>
        </p:blipFill>
        <p:spPr bwMode="auto">
          <a:xfrm>
            <a:off x="5978525" y="2609850"/>
            <a:ext cx="3006725" cy="280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Light-Emitting Diodes (LEDs)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775325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Another light source even more long-lasting is the light-emitting diode (LED).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The most primitive being the little red lights that tell you whether your stereo is on or off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Between CFLs and LEDs, common-use incandescent bulbs will soon be history!</a:t>
            </a:r>
          </a:p>
        </p:txBody>
      </p:sp>
    </p:spTree>
    <p:extLst>
      <p:ext uri="{BB962C8B-B14F-4D97-AF65-F5344CB8AC3E}">
        <p14:creationId xmlns:p14="http://schemas.microsoft.com/office/powerpoint/2010/main" val="160040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4993"/>
            <a:ext cx="8229600" cy="783197"/>
          </a:xfrm>
        </p:spPr>
        <p:txBody>
          <a:bodyPr/>
          <a:lstStyle/>
          <a:p>
            <a:r>
              <a:rPr lang="en-US" dirty="0" smtClean="0"/>
              <a:t>Electric Circuits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9894"/>
            <a:ext cx="8229600" cy="4525963"/>
          </a:xfrm>
        </p:spPr>
        <p:txBody>
          <a:bodyPr/>
          <a:lstStyle/>
          <a:p>
            <a:r>
              <a:rPr lang="en-US" sz="2800" dirty="0" smtClean="0"/>
              <a:t>Connected in two common ways: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eries</a:t>
            </a:r>
          </a:p>
          <a:p>
            <a:pPr lvl="2"/>
            <a:r>
              <a:rPr lang="en-US" sz="2800" dirty="0" smtClean="0"/>
              <a:t>forms a single pathway for electron flow between the terminals of the battery, generator, or wall outlet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arallel</a:t>
            </a:r>
          </a:p>
          <a:p>
            <a:pPr lvl="2"/>
            <a:r>
              <a:rPr lang="en-US" sz="2800" dirty="0" smtClean="0"/>
              <a:t>forms branches, each of which is a separate path for the flow of electrons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9" name="Picture 9" descr="23_17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3"/>
          <a:stretch>
            <a:fillRect/>
          </a:stretch>
        </p:blipFill>
        <p:spPr bwMode="auto">
          <a:xfrm>
            <a:off x="646336" y="3470591"/>
            <a:ext cx="7511546" cy="313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12694"/>
          </a:xfrm>
        </p:spPr>
        <p:txBody>
          <a:bodyPr/>
          <a:lstStyle/>
          <a:p>
            <a:r>
              <a:rPr lang="en-US" dirty="0" smtClean="0"/>
              <a:t>Series Circuits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8941" y="887507"/>
            <a:ext cx="8606118" cy="2644588"/>
          </a:xfrm>
        </p:spPr>
        <p:txBody>
          <a:bodyPr/>
          <a:lstStyle/>
          <a:p>
            <a:r>
              <a:rPr lang="en-US" sz="2800" dirty="0" smtClean="0"/>
              <a:t>Characteristics of series circuits</a:t>
            </a:r>
          </a:p>
          <a:p>
            <a:pPr>
              <a:buFontTx/>
              <a:buNone/>
            </a:pPr>
            <a:r>
              <a:rPr lang="en-US" sz="2400" dirty="0" smtClean="0"/>
              <a:t>	1. Electric current through a single pathway.</a:t>
            </a:r>
          </a:p>
          <a:p>
            <a:pPr>
              <a:buFontTx/>
              <a:buNone/>
            </a:pPr>
            <a:r>
              <a:rPr lang="en-US" sz="2400" dirty="0" smtClean="0"/>
              <a:t>	2. Total resistance to current is the sum of individual resistances.</a:t>
            </a:r>
          </a:p>
          <a:p>
            <a:pPr>
              <a:buFontTx/>
              <a:buNone/>
            </a:pPr>
            <a:r>
              <a:rPr lang="en-US" sz="2400" dirty="0" smtClean="0"/>
              <a:t>	3. Current is equal to the voltage supplied by the source divided by the total resistance of the circuit.</a:t>
            </a:r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9" name="Picture 9" descr="23_17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3"/>
          <a:stretch>
            <a:fillRect/>
          </a:stretch>
        </p:blipFill>
        <p:spPr bwMode="auto">
          <a:xfrm>
            <a:off x="646336" y="3470591"/>
            <a:ext cx="7511546" cy="313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12694"/>
          </a:xfrm>
        </p:spPr>
        <p:txBody>
          <a:bodyPr/>
          <a:lstStyle/>
          <a:p>
            <a:r>
              <a:rPr lang="en-US" dirty="0" smtClean="0"/>
              <a:t>Series Circuits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011" y="887507"/>
            <a:ext cx="8624047" cy="2644588"/>
          </a:xfrm>
        </p:spPr>
        <p:txBody>
          <a:bodyPr/>
          <a:lstStyle/>
          <a:p>
            <a:r>
              <a:rPr lang="en-US" sz="2800" dirty="0" smtClean="0"/>
              <a:t>Characteristics of series circuits</a:t>
            </a:r>
          </a:p>
          <a:p>
            <a:pPr>
              <a:buFontTx/>
              <a:buNone/>
            </a:pPr>
            <a:r>
              <a:rPr lang="en-US" sz="2400" dirty="0" smtClean="0"/>
              <a:t>	</a:t>
            </a:r>
            <a:r>
              <a:rPr lang="en-US" sz="2400" dirty="0"/>
              <a:t>4. The </a:t>
            </a:r>
            <a:r>
              <a:rPr lang="en-US" sz="2400" dirty="0" smtClean="0"/>
              <a:t>sum </a:t>
            </a:r>
            <a:r>
              <a:rPr lang="en-US" sz="2400" dirty="0"/>
              <a:t>of the </a:t>
            </a:r>
            <a:r>
              <a:rPr lang="en-US" sz="2400" dirty="0" smtClean="0"/>
              <a:t>voltage drops </a:t>
            </a:r>
            <a:r>
              <a:rPr lang="en-US" sz="2400" dirty="0"/>
              <a:t>across </a:t>
            </a:r>
            <a:r>
              <a:rPr lang="en-US" sz="2400" dirty="0" smtClean="0"/>
              <a:t>the series resistors </a:t>
            </a:r>
            <a:r>
              <a:rPr lang="en-US" sz="2400" dirty="0"/>
              <a:t>is equal to the total voltage supplied by the source.</a:t>
            </a:r>
          </a:p>
          <a:p>
            <a:pPr>
              <a:buFontTx/>
              <a:buNone/>
            </a:pPr>
            <a:r>
              <a:rPr lang="en-US" sz="2400" dirty="0"/>
              <a:t>	5. The voltage drop across each device are proportional to its resistance.</a:t>
            </a:r>
          </a:p>
          <a:p>
            <a:pPr>
              <a:buFontTx/>
              <a:buNone/>
            </a:pPr>
            <a:r>
              <a:rPr lang="en-US" sz="2400" dirty="0"/>
              <a:t>	6. If one device fails, current in the entire circuit ceases.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25557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752600"/>
          </a:xfrm>
        </p:spPr>
        <p:txBody>
          <a:bodyPr/>
          <a:lstStyle/>
          <a:p>
            <a:pPr algn="l"/>
            <a:r>
              <a:rPr lang="en-US" sz="2400" dirty="0" smtClean="0"/>
              <a:t>When two identical lamps in a circuit are connected in series, the total resistance is</a:t>
            </a:r>
            <a:endParaRPr lang="en-US" sz="2800" b="1" i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95600"/>
            <a:ext cx="8229600" cy="39624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000" dirty="0" smtClean="0"/>
              <a:t>A.	less than the resistance of either lamp.</a:t>
            </a:r>
            <a:endParaRPr lang="en-US" sz="2000" dirty="0" smtClean="0">
              <a:ea typeface="Batang" pitchFamily="18" charset="-127"/>
            </a:endParaRPr>
          </a:p>
          <a:p>
            <a:pPr marL="609600" indent="-609600">
              <a:buFontTx/>
              <a:buAutoNum type="alphaUcPeriod" startAt="2"/>
            </a:pPr>
            <a:r>
              <a:rPr lang="en-US" sz="2000" dirty="0" smtClean="0"/>
              <a:t>the same as the resistance of each lamp.</a:t>
            </a:r>
            <a:r>
              <a:rPr lang="en-US" sz="2000" b="1" dirty="0" smtClean="0">
                <a:ea typeface="Batang" pitchFamily="18" charset="-127"/>
              </a:rPr>
              <a:t> </a:t>
            </a:r>
          </a:p>
          <a:p>
            <a:pPr marL="609600" indent="-609600">
              <a:buFontTx/>
              <a:buAutoNum type="alphaUcPeriod" startAt="2"/>
            </a:pPr>
            <a:r>
              <a:rPr lang="en-US" sz="2000" dirty="0" smtClean="0"/>
              <a:t>more than the resistance of either lamp.</a:t>
            </a:r>
            <a:endParaRPr lang="en-US" sz="2000" dirty="0" smtClean="0">
              <a:ea typeface="Batang" pitchFamily="18" charset="-127"/>
            </a:endParaRPr>
          </a:p>
          <a:p>
            <a:pPr marL="609600" indent="-609600">
              <a:buFontTx/>
              <a:buNone/>
            </a:pPr>
            <a:endParaRPr lang="en-US" sz="2000" dirty="0" smtClean="0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B7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Electric Circuits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CHECK YOUR NEIGHBOR</a:t>
            </a:r>
            <a:r>
              <a:rPr lang="en-US" sz="2400" b="1" i="1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708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dirty="0" smtClean="0"/>
              <a:t>Electricity/Water Analogy: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6844" y="1157288"/>
            <a:ext cx="4234236" cy="1980359"/>
          </a:xfrm>
        </p:spPr>
        <p:txBody>
          <a:bodyPr/>
          <a:lstStyle/>
          <a:p>
            <a:r>
              <a:rPr lang="en-US" sz="2800" dirty="0" smtClean="0"/>
              <a:t>Electric charge flows from higher potential to lower potential, if it can.</a:t>
            </a:r>
          </a:p>
        </p:txBody>
      </p:sp>
      <p:pic>
        <p:nvPicPr>
          <p:cNvPr id="6151" name="Picture 7" descr="23_01_Figur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32"/>
          <a:stretch>
            <a:fillRect/>
          </a:stretch>
        </p:blipFill>
        <p:spPr bwMode="auto">
          <a:xfrm>
            <a:off x="5647240" y="3338606"/>
            <a:ext cx="2964580" cy="261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998311" y="1041587"/>
            <a:ext cx="4262438" cy="198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 smtClean="0"/>
              <a:t>Water flows from higher pressure to lower pressure, if it can.</a:t>
            </a:r>
            <a:endParaRPr lang="en-US" sz="2400" dirty="0" smtClean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850431" y="4839869"/>
            <a:ext cx="438286" cy="0"/>
          </a:xfrm>
          <a:prstGeom prst="line">
            <a:avLst/>
          </a:prstGeom>
          <a:ln w="152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00522" y="3666753"/>
            <a:ext cx="1" cy="1246180"/>
          </a:xfrm>
          <a:prstGeom prst="line">
            <a:avLst/>
          </a:prstGeom>
          <a:ln w="152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00523" y="3751731"/>
            <a:ext cx="3093044" cy="0"/>
          </a:xfrm>
          <a:prstGeom prst="line">
            <a:avLst/>
          </a:prstGeom>
          <a:ln w="152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642936" y="4822791"/>
            <a:ext cx="438286" cy="0"/>
          </a:xfrm>
          <a:prstGeom prst="line">
            <a:avLst/>
          </a:prstGeom>
          <a:ln w="152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007797" y="3666753"/>
            <a:ext cx="1" cy="1185396"/>
          </a:xfrm>
          <a:prstGeom prst="line">
            <a:avLst/>
          </a:prstGeom>
          <a:ln w="152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77585" y="5420969"/>
            <a:ext cx="2169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rgbClr val="002060"/>
                </a:solidFill>
              </a:rPr>
              <a:t>Higher Potential</a:t>
            </a:r>
            <a:endParaRPr lang="en-CA" sz="2400" dirty="0">
              <a:solidFill>
                <a:srgbClr val="00206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900523" y="4859146"/>
            <a:ext cx="184572" cy="50898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736506" y="5331324"/>
            <a:ext cx="2133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rgbClr val="002060"/>
                </a:solidFill>
              </a:rPr>
              <a:t>Lower Potential</a:t>
            </a:r>
            <a:endParaRPr lang="en-CA" sz="2400" dirty="0">
              <a:solidFill>
                <a:srgbClr val="00206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3862079" y="4822791"/>
            <a:ext cx="89646" cy="56232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904218" y="3947906"/>
            <a:ext cx="0" cy="6230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141438" y="3740717"/>
            <a:ext cx="71839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007798" y="3947906"/>
            <a:ext cx="0" cy="6230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3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12694"/>
          </a:xfrm>
        </p:spPr>
        <p:txBody>
          <a:bodyPr/>
          <a:lstStyle/>
          <a:p>
            <a:r>
              <a:rPr lang="en-US" dirty="0" smtClean="0"/>
              <a:t>Parallel Circuits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011" y="887507"/>
            <a:ext cx="8624047" cy="2644588"/>
          </a:xfrm>
        </p:spPr>
        <p:txBody>
          <a:bodyPr/>
          <a:lstStyle/>
          <a:p>
            <a:r>
              <a:rPr lang="en-US" sz="2800" dirty="0" smtClean="0"/>
              <a:t>Characteristics of parallel circuit</a:t>
            </a:r>
          </a:p>
          <a:p>
            <a:pPr>
              <a:buFontTx/>
              <a:buNone/>
            </a:pPr>
            <a:r>
              <a:rPr lang="en-US" sz="2400" dirty="0" smtClean="0"/>
              <a:t>	</a:t>
            </a:r>
            <a:r>
              <a:rPr lang="en-US" sz="2400" dirty="0"/>
              <a:t>1. Voltage is the same across each device.</a:t>
            </a:r>
          </a:p>
          <a:p>
            <a:pPr>
              <a:buFontTx/>
              <a:buNone/>
            </a:pPr>
            <a:r>
              <a:rPr lang="en-US" sz="2400" dirty="0"/>
              <a:t>	2. The total current in the circuit divides among the parallel branches. </a:t>
            </a:r>
            <a:endParaRPr lang="en-US" sz="2400" dirty="0" smtClean="0"/>
          </a:p>
          <a:p>
            <a:pPr>
              <a:buFontTx/>
              <a:buNone/>
            </a:pPr>
            <a:r>
              <a:rPr lang="en-US" sz="2400" dirty="0"/>
              <a:t>	3. The total current in the circuit equals the sum of the currents in its parallel branches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5" name="Picture 9" descr="23_18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0"/>
          <a:stretch>
            <a:fillRect/>
          </a:stretch>
        </p:blipFill>
        <p:spPr bwMode="auto">
          <a:xfrm>
            <a:off x="724073" y="3352800"/>
            <a:ext cx="7663982" cy="334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95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12694"/>
          </a:xfrm>
        </p:spPr>
        <p:txBody>
          <a:bodyPr/>
          <a:lstStyle/>
          <a:p>
            <a:r>
              <a:rPr lang="en-US" dirty="0" smtClean="0"/>
              <a:t>Parallel Circuits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011" y="887507"/>
            <a:ext cx="8624047" cy="2644588"/>
          </a:xfrm>
        </p:spPr>
        <p:txBody>
          <a:bodyPr/>
          <a:lstStyle/>
          <a:p>
            <a:r>
              <a:rPr lang="en-US" sz="2800" dirty="0" smtClean="0"/>
              <a:t>Characteristics of parallel circuit</a:t>
            </a:r>
          </a:p>
          <a:p>
            <a:pPr>
              <a:buFontTx/>
              <a:buNone/>
            </a:pPr>
            <a:r>
              <a:rPr lang="en-US" sz="2400" dirty="0" smtClean="0"/>
              <a:t>	</a:t>
            </a:r>
            <a:r>
              <a:rPr lang="en-US" sz="2400" dirty="0"/>
              <a:t>4. As the number of parallel branches is increased, the overall resistance of the circuit is decreased.</a:t>
            </a:r>
          </a:p>
          <a:p>
            <a:pPr>
              <a:buFontTx/>
              <a:buNone/>
            </a:pPr>
            <a:r>
              <a:rPr lang="en-US" sz="2400" dirty="0"/>
              <a:t>	5. A break in one path does not interrupt the flow of charge in the other paths.</a:t>
            </a:r>
          </a:p>
        </p:txBody>
      </p:sp>
      <p:pic>
        <p:nvPicPr>
          <p:cNvPr id="5" name="Picture 9" descr="23_18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0"/>
          <a:stretch>
            <a:fillRect/>
          </a:stretch>
        </p:blipFill>
        <p:spPr bwMode="auto">
          <a:xfrm>
            <a:off x="724073" y="3352800"/>
            <a:ext cx="7663982" cy="334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51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752600"/>
          </a:xfrm>
        </p:spPr>
        <p:txBody>
          <a:bodyPr/>
          <a:lstStyle/>
          <a:p>
            <a:pPr algn="l"/>
            <a:r>
              <a:rPr lang="en-US" sz="2400" smtClean="0"/>
              <a:t>When two identical lamps in a circuit are connected in parallel, the total resistance is</a:t>
            </a:r>
            <a:endParaRPr lang="en-US" sz="2800" b="1" i="1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95600"/>
            <a:ext cx="8229600" cy="39624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000" dirty="0" smtClean="0"/>
              <a:t>A.	less than the resistance of either lamp.</a:t>
            </a:r>
            <a:endParaRPr lang="en-US" sz="2000" dirty="0" smtClean="0">
              <a:ea typeface="Batang" pitchFamily="18" charset="-127"/>
            </a:endParaRPr>
          </a:p>
          <a:p>
            <a:pPr marL="609600" indent="-609600">
              <a:buFontTx/>
              <a:buAutoNum type="alphaUcPeriod" startAt="2"/>
            </a:pPr>
            <a:r>
              <a:rPr lang="en-US" sz="2000" dirty="0" smtClean="0"/>
              <a:t>the same as the resistance of each lamp.</a:t>
            </a:r>
            <a:r>
              <a:rPr lang="en-US" sz="2000" b="1" dirty="0" smtClean="0">
                <a:ea typeface="Batang" pitchFamily="18" charset="-127"/>
              </a:rPr>
              <a:t> </a:t>
            </a:r>
          </a:p>
          <a:p>
            <a:pPr marL="609600" indent="-609600">
              <a:buFontTx/>
              <a:buAutoNum type="alphaUcPeriod" startAt="2"/>
            </a:pPr>
            <a:r>
              <a:rPr lang="en-US" sz="2000" dirty="0"/>
              <a:t>m</a:t>
            </a:r>
            <a:r>
              <a:rPr lang="en-US" sz="2000" dirty="0" smtClean="0"/>
              <a:t>ore than the resistance of either lamp.</a:t>
            </a:r>
            <a:endParaRPr lang="en-US" sz="2000" dirty="0" smtClean="0">
              <a:ea typeface="Batang" pitchFamily="18" charset="-127"/>
            </a:endParaRPr>
          </a:p>
          <a:p>
            <a:pPr marL="609600" indent="-609600">
              <a:buFontTx/>
              <a:buNone/>
            </a:pPr>
            <a:endParaRPr lang="en-US" sz="2000" dirty="0" smtClean="0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B7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Electric Circuits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CHECK YOUR NEIGHBOR</a:t>
            </a:r>
            <a:r>
              <a:rPr lang="en-US" sz="2400" b="1" i="1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612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Parallel Circuits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sz="2800" dirty="0" smtClean="0"/>
              <a:t>The more parallel resistors are added, the lower the total resistance of the circuit, since there are more paths for the current to go through</a:t>
            </a:r>
            <a:endParaRPr lang="en-US" sz="2800" dirty="0"/>
          </a:p>
          <a:p>
            <a:r>
              <a:rPr lang="en-US" sz="2800" dirty="0" smtClean="0"/>
              <a:t>If one path breaks, the current continues through the remaining paths</a:t>
            </a:r>
          </a:p>
        </p:txBody>
      </p:sp>
      <p:pic>
        <p:nvPicPr>
          <p:cNvPr id="44036" name="Picture 4" descr="10_30Figure-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6"/>
          <a:stretch>
            <a:fillRect/>
          </a:stretch>
        </p:blipFill>
        <p:spPr bwMode="auto">
          <a:xfrm>
            <a:off x="1929405" y="3418900"/>
            <a:ext cx="5045135" cy="343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thomasnet.com/articles/image/electrical-power-generation/nib-magn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270" y="2034539"/>
            <a:ext cx="361950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8277" y="198120"/>
            <a:ext cx="8737964" cy="792163"/>
          </a:xfrm>
        </p:spPr>
        <p:txBody>
          <a:bodyPr/>
          <a:lstStyle/>
          <a:p>
            <a:pPr eaLnBrk="1" hangingPunct="1"/>
            <a:r>
              <a:rPr lang="en-US" sz="3600" dirty="0" smtClean="0"/>
              <a:t>Before class on Wednesday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29" y="1408176"/>
            <a:ext cx="6236567" cy="157995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Please read Chapter 24, or at least watch the 10-minute pre-class video for class 18. </a:t>
            </a:r>
          </a:p>
        </p:txBody>
      </p:sp>
      <p:sp>
        <p:nvSpPr>
          <p:cNvPr id="2" name="AutoShape 4" descr="data:image/jpeg;base64,/9j/4AAQSkZJRgABAQAAAQABAAD/2wCEAAkGBhQSERUUEhMUEhUUFxUaGRgUGBQYGBgXFhUXGRYWFRcXGyYfFxsjGRcVIC8gIycpLiwsFR4xNTAqNScrLCoBCQoKDgwOGQ8PGiwkHyQsKSksLCwsLCwpLCwvLCwsKSksLCwsLCwpLCksKSwsLCwsLCwsLCwsKiwsKSwpKSksLP/AABEIAJ8BPQMBIgACEQEDEQH/xAAcAAEAAgIDAQAAAAAAAAAAAAAABAYFBwECAwj/xABEEAABAwEFBQUFBQUFCQAAAAABAAIDEQQFITFBBhJRYXEHEyKBkTJCUqGxFCNiksEzcrLR4RUkgqLSNENjc4OzwvDx/8QAGAEBAAMBAAAAAAAAAAAAAAAAAAECAwT/xAArEQACAgEDAgQGAwEAAAAAAAAAAQIREgMhMRNBIjJRcQSBseHw8WGh0UL/2gAMAwEAAhEDEQA/AN4oiIAiIgCIiAIsHe+1sMJ7ttZ5j7MUXicTzpg0czksFfFrtHcults32SL3Yoad686Bz8acwK8+CrkWUS4Wq8Y4/be1vIkVPQZlSAVrrYnZF0kgtczSxmcUbiXEjR76+oWxkVvkSSXAREVioREQBERAEREAREQBERAEREAREQBERAEREAREQBERAEREAREQBERAEREARF4W22siYXyODWtGJKA7Wm0tjaXvcGtAqSTQBU9t72q8HbtlrZ7PUgzEeIgH/d1zJ4jKq6WWwy3nL3k4LLK1xLGE07wA4VbmBhnr9LsxgaAAAABQAYAAaDgqLxGjqPuYGz3bZbthfLlQeJ7zvPdy3j9FrC2bZMmtX2m1tL2M/ZQVoORfX1pRevaltn38ncxOrFGdMnv+LmBoteGpxJU1Yuvc2s3twx/2YU5PP+lWW4u1OyWghryYHH46bv59PMBaNsNm33AcVlr+uXuWNOVVJWj6NBrkuHvABJIAGJJwAA1JWkNiO1F1kidFM187BTuwCAWnVtT7v081F2m29tNu8P7GL4GE4/vuzd8hyUkJGwL+7WYIXFsLe+I96tG+VAS75KvHtqlqPuI6f4/TNVW6LoYcZCAOZWQvax2Xu91mfEaFUyNMS63b2x2d9BLG+M8WkOHzofqrndd9w2lu9DI2Qa0OI6tOI8188WKCMu3JDQ6HQrIssdosb2zQPIpkW/TpyU5FcT6ERasd2zEQNHcA2g1Dq1EdB7w1qeGnFet09sfiDbVDuA+9HXDq05+qmytM2ci8bHbGSsbJG4PY4VBGRC9lJARQb2vmKzRmSZ4Y3TiTwaMyVqfajtcllJZZqws4++fMez5eqiyUrNr3jfsEH7aVjDwJ8Xk0Y/JV21dqdjbl3j+gAH+Y1+S0bNbJHklziSc/6rq2zkqLLUboHbBZtY5PIs/mp9k7UbE/Nz4/3m/6SVor7Gea6mAhLGJ9MWC+YZx91KyTk1wr5jMKavl6C1yRmocRTVXnZTtalicGWmsseAqfbbzqc+h9VNkNG6EUO673itMYkheHtPDMcnDQqYpKhERAEREAREQBERAEREAREQHV7wAScAFTRC68rQST/dIiBT43gk0FNMq9ApG1NsknkZZLO6jnEl590MGe9TH+vRWK67ubBE2NmTR6nUnqVn5nXY1XgV92SGMAAAFAMABkANAqJ2m7X9wz7PEfG4VeR7rDk3q7Xl1V1t9sbFE+R3ssaXHoBVfOd7Xk+0SSSvxdK8/U0A6ZK7KRXcxUj95xJ14rlsakNsprTVSrLZKlVcqLqNma2MuffkBIwC47Q7c0ybjfdWZs9qbZLOXH2iMFru8LWZHlxzJUR3JlsSdmrubPaoYXkhskjGEtpUBxpUVBFVadu+zySw/eQudJAdT7UZ4PoKUOjsOB0riOz+zF1vs1NJWH8pr+i+ipIg5pa4AgggggEEHMEHMK5m9j5W793Er2Zayto7YdkFayWLhUxOP/AGyf4T66LVlosT43Fj2ua5poWuBBB5g4hKJTOksysdx7Qu3DG41FMKquR2Zz3BrGlznGga3Ek8ANV0ieWnBQ1aJTpmQt1qo8GmVfqs1GIp48MHKvWlm8KrzsVsLCqtWi10zYfZztUbHP9mmd9zKaAk4MfkDyByPkdFte/L3ZZYJJ5PZjFaak5NaOZJA8184Wi0F2K2WLxdedyvYCXTWfcLhq9rMQeZLd7qWc1KboiUVZrvaPaea2TGSV3RoyaNGtHBY+EDVRpRQo2RWoizNWd8QOKz9jttkAxCpbASaDE8llbNc9MZXbn4RQu89G+azlS5NIpy4Re7I+xFtcKlY68ros5BcxwAFSa6Diq+L9ZDhZ2AO+N3iI6E/0C52imLZt0VALY3Hn4QPqCVRXdEtJK0zylutz/FulrfdGtOJ5lY60WEjRW6476du+NlWjUig9Sva191Mahvph8z/JOpTJWk2ir3DtHPY5A+J5HEaEcCNQt5bIbaR25mHgkA8Tf1bxH0+a1QbHHNvQthbGd07rhi4vBBFTwNCPNYC675ks0zZInFpYa9dMRwpotIyyMpwo+mUVe2R2xit0YLTuyAeJn6t4j6KwrQyCIiAIiIAiIgCIiAKFfF4Nhhe9xyBpxrTCimqp3/G+02uOztp3TQHSGpqKOx6+6OoVZulsXhFN78HvsTdDo4u+lO9LMAanMM91tdTShP8ARWVcNbQUGAC5UpUqIlJydsp/arbu7u54BoZHMb5V3j/CtLQxnDdxc0ZDU604rbnbIP7kz/mj+By1FFNUk0AqchoqsvFbHtDZ31LngtrgAcDniacFl7vs4YN9yx1nmFauyUe8r1LhujJUdtmipI4vy9zK6lfCMljrFYnSvaxoqXGn9Ty1XDIi4q67G7NueQBg+WoBPusHtu+R/KQplLFbCMMnb4M3sPcbnbz7PFGDDgJH7wL3EY00Gp5bwWbm22tFmd3dpioeLhUEcQ5tKjmKq53XdrLPE2KMUa0eZOpPMlLzuqK0M3JWB40rmDxacweYUdN1s9yOrG6a2/sw117dQSgb57smmJNWV/f93/EAtYdp1yP/ALQfJUls4a6NwOBDWNaRXlT5hZvaTYWazEyQlzo8fE0Vc0f8RozH4h5gKsy3gdwMlwbWrXM8TK/Fue7zLaKuclszVaUJbxexXbrs9X7uIfXAjAhwxBB0KzN47KSSWYWyJu82rmzNGccjT4nU+Bwo78O9wourrGC8SsIrgSWnCvHi3TMLaewszWSSMqKTtbK0Vw3gN2QcK+z6HgrR1E3RnPScUaNjfTArxlYtzbe9mULo5LRZmmORjS8xtHhfTE7o911K5YHhqtPhw5+i04Mk7PKCTRW7s+v77FbGueaRSeB/AB2Tj0ND0qoOz+zbJZQy0F8IkH3crd0ta7QSA4EHKoIoaKC2wSkUdRjQSCXGgwwz1VW1yaRi3s0W7tQ2G7h/2mAVgkOIblG4/wDg7TgcOCpNmudxG8892zideg1WcbebhGIWPkma3JrnP7pvRhNFFtMUhAcQXk13T7uGe7xpywVHN9jRaSW8tzyNpZEPuxuj4j7bunwhYya2ufhpwH68VON0OJ3pnhnX2vIBS7P3bf2Me8fjf+gUZJfyyzhKWz2X52INkup7hvHwN4uwWfvag3H7oJLSN52IbuvOFNTisParaAfE7vHcPdCmbSu+7jPCSQeoYR+qq7lJWWWMIvEg2i93E4En8Tv0GQXSz3i+uaxwcvTeoKDM59Ftglwcz1HLkz1htpfKCHU3deLqZ9OHqp9+XCJPvY6ePEt4ONd4fmBVVilLcQaK6XJeBdCQMXbpc3mW+23zAB8lnPwtM001kmir2C3zWWUPjJY5p0wW79iduGW1ga6jJgKlujgKVc31FQtMXha2vJNKfqVxYrJNGRLEaOFCC04jhRaqRi4+h9JgoqBsj2nMkAith7qQYb5wY7rT2T8uivscgcAWkEHIg1BHIhWszao7IiKSAiIgCIiAjXjbRFG57jQCmPCpABPKpWB2NHeGa0E133boxrgMfpueYK99tZiLOQNQRhrWjflv18gshcFk7uzxt/DX8xLv1WXM/Y38un7mQREWpgVvtAuR1qsT2MBc9pD2gUqS2tQOZBK0G9u44tNagmoxrzqvo7aRzhY7QW13hDLSmddw5LR+zOzkltkEMNGBuMjzXU69MgNSqM0i9ivuLjkvaC7HOW2YOxyFjTS0Sb5GB3WbteJaak+oVj2ZuCCONrhAxkjd5rji4hzSWu3XPxoSKjkVDT4LqUeTXGz2wMj2948d1GBUufgSB8DdepoFdNgLAKySUwb4GV4Zk/wn/EVk9tbZuWct1eQB6in+YtPkpuzdjEdmibSlWgnq7H6UHks1FZ16GspvpX6mTREXQcYVavvYKz2glzQYJDm6OlHH8bD4XdcDzVlRQ0nySpNbo1Va+ymdrqxuifwIc+J35aOHzVi2c2UtEBjLnRijqvoXF1AKUHhAqa5q5oqdKN2a9adUFRdoOzGN73S2YNY59S6N3sEnVpGLDyy6K9IrtWqZlGTi7RqW0bP2kUh+ySabrm7haK0wc44ADrzXVvZXaXmrxH/1JXH5NYtuIs1pRRs9eTNTQdm1qEgEjI3s/C8NYOBIpV3SiW/s8tRdRgw/C+NgpywC2yidKN2OvI0de2wlps0feGAOGNSH94W/iIAy5+tFU7ZLIc6gcBkvp1Vi/Oz6y2irg3uXnWMAA9W5elCpwrdDq3sz567rFWbaGKsLvwysP5o3fyCtl4dkMramN0cg6lh9CCPmsBednLmTtAxpA4fT9VlOXiV/nBvpxThKvzkpgbRdQppux/Bctut3BbZI58GQ6qwbO2ohrqe1GQ8cxk4fReMezExpSGV1ct1jzX0CsFybGWthMjoHMjDTv79Ad2mJocTTPLRZ6m8TXS8M1ZXdobHuTEt9h43mfuuxw6Go8lGsxk93e8lerkuWO0yMgnqO7eW1bStHeyMRlvCnmFs26NlbNZv2UTQ74j4nfmOXkmm8oldZYSNb7Kdms0xElqrGyoO6ah7hw/AOuP1W24YQxoa0BrWgAAZADAALui2So527CIikgIiIAiIgMfet2d9u5YGhr8JIJpzq0KcxgAAGAAAHQLsihRSdlnJtJBERSVOsjAQQcQQQehVU2I2YfYZLSwisb3Rujfh4gA4EGmRGHrgraiE2F5xQNbXdAG8S401JzK9Fw91ASchihBRNsrT3lqjiGNDpyH+p3+VXtraCg0WubqrNeW9o1zR5gmR3zqtjrn0d7kdnxSxUYeiCIi6DjCIiAIiIAiIgCIiAIiIAiIgBWp9nX7t4CuHhi+T2tP1K2wtYTWTu7wxwr3g9JCR8qLl+IdUzt+E3yRsd93xnExsJ5taf0XMNhjZ7LGN/da0fQL3RdRxBdZIw4FpFQQQRyOa7IgNR3rZTZbY04gV3Sf4XelCtqXfaxLG1494fMYEeRBWD2zuNs0RfQlzaZZ0rn5VJ6VXvsfOTCWnEsND13QSCNDWp81zaawnidmrJammpdzOoiLpOMIiIAiIgCIiAIiIAiIgCIiAKDfTyIH7vAV/dJG9Tid2qmucACTgAsXDZxaCXyYsBIa3Q0zJ4iuFNaHMUWc3/AMrlmmmt8nwit7CRt7xxJBe/vH4YjFwGfGhOHNXlRfsze8ZQAd20gUwADqAADyKlKNKOKotrTzlYREWpiEREAREQBERAEREAREQBERAFU73ukiUz7oc1r9440LRRu91qPRWxdTGMQRUHPnhRZ6mmpqma6Wo9N2hFIHAEZEAjoV2UC73FhMTvdxaeLdPMZeRU9WjK0UkqYREVip1eyoIORwWLtMZheJhiHBrZBxpg1/XT0WWXV7AQQRUEUPQqso2WjKjlrgRUYgrlYixSmGUwurQ1cxxNQRqOo18jqsuojLJEyjiwiIrlAiIgCIiAIiIAiIgCIvC3Wru2OdSpAwGrne60dSobpWyUrdIi3o8u3Ym5vOPIDGv6+QGqnRRBrQ0CgAAHQKHdtjcKvk/aO890cOuVegGinqkE95PuXm15V2CIi0MwiIgCIiAIiIAiIgCIiAIiIAiIgCIiAiXhZi4bzMHsru8+LTyNB6BelitQkYDrqOBXusTboJInGWJu+M3MyP4nN41GY4gFZSuLyXz/ANNI1JYv5GWRdY5A4AjEFdlqZhERARrfYhI2mTgatdwdx5jMEaglR7tvHePdvG7I3Atrw4cRTEHgsiotssIfRwo2Rvsu1HKvwnULOUXeS/ZpGSrF/olIo1jtm+KHB4wcOB/9+qkq8ZKStFGmnTCIikgIiIAiIgCIodpvRjNd45BrcSTwCq5KPJaMXLZEiecMaXONA0Ek8goNjcZnd4fYb7A4nV3McDrnwXWCB89HTt3Gih7s0NT+Kmg+fLJZMBUpzdvgu6gqXJyiItTIIiIAiIgCIiAIiIAiIgCIiAIiIAiIgCIiAIiIDHySmF+IJjccxkwnjwFdefRZAFcOaCKHEFQGvfC6jqGLR2O806B3Ln088vJ7fT7Gnn9/r9zIIuAarlamYREQEO2WDeIe0lj25EZGmjhqM/Vd7LbQ7A+FwwLTmCpKi2u7mSEOIo9vsvGDh56/1KzcWncTRSTVSJSLGyXkYf2wNMBvNBIPM0y8/mpjLWwiocKc8PqpU0yHBo9kXWOUOFQQei7K5QKFaxLvfdkc97AUNfZNCa6qaihqyU6MZ/ZkjxSWU0+Fnh9Xa+QCk2O7WRDwDlUkk04VONOSlIqqEVuWepJqgiIrlAiIgCIiAIiIAiIgCIiAIiIAiIgCIiAIiIAiIgCIiALhzQRQioOhXKIDHNsLojWIlzTmxxrThuk6cqr2sltLyQWObQ0x6VyOIHUKWuN3Guv8v/pVFCnsXcr5OURFcoEREAUaW7o3VqwY50wr1pmpKKGk+SU2uDzhiDRQZDLkOC9ERS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AutoShape 6" descr="data:image/jpeg;base64,/9j/4AAQSkZJRgABAQAAAQABAAD/2wCEAAkGBhQSERUUEhMUEhUUFxUaGRgUGBQYGBgXFhUXGRYWFRcXGyYfFxsjGRcVIC8gIycpLiwsFR4xNTAqNScrLCoBCQoKDgwOGQ8PGiwkHyQsKSksLCwsLCwpLCwvLCwsKSksLCwsLCwpLCksKSwsLCwsLCwsLCwsKiwsKSwpKSksLP/AABEIAJ8BPQMBIgACEQEDEQH/xAAcAAEAAgIDAQAAAAAAAAAAAAAABAYFBwECAwj/xABEEAABAwEFBQUFBQUFCQAAAAABAAIDEQQFITFBBhJRYXEHEyKBkTJCUqGxFCNiksEzcrLR4RUkgqLSNENjc4OzwvDx/8QAGAEBAAMBAAAAAAAAAAAAAAAAAAECAwT/xAArEQACAgEDAgQGAwEAAAAAAAAAAQIREgMhMRNBIjJRcQSBseHw8WGh0UL/2gAMAwEAAhEDEQA/AN4oiIAiIgCIiAIsHe+1sMJ7ttZ5j7MUXicTzpg0czksFfFrtHcults32SL3Yoad686Bz8acwK8+CrkWUS4Wq8Y4/be1vIkVPQZlSAVrrYnZF0kgtczSxmcUbiXEjR76+oWxkVvkSSXAREVioREQBERAEREAREQBERAEREAREQBERAEREAREQBERAEREAREQBERAEREARF4W22siYXyODWtGJKA7Wm0tjaXvcGtAqSTQBU9t72q8HbtlrZ7PUgzEeIgH/d1zJ4jKq6WWwy3nL3k4LLK1xLGE07wA4VbmBhnr9LsxgaAAAABQAYAAaDgqLxGjqPuYGz3bZbthfLlQeJ7zvPdy3j9FrC2bZMmtX2m1tL2M/ZQVoORfX1pRevaltn38ncxOrFGdMnv+LmBoteGpxJU1Yuvc2s3twx/2YU5PP+lWW4u1OyWghryYHH46bv59PMBaNsNm33AcVlr+uXuWNOVVJWj6NBrkuHvABJIAGJJwAA1JWkNiO1F1kidFM187BTuwCAWnVtT7v081F2m29tNu8P7GL4GE4/vuzd8hyUkJGwL+7WYIXFsLe+I96tG+VAS75KvHtqlqPuI6f4/TNVW6LoYcZCAOZWQvax2Xu91mfEaFUyNMS63b2x2d9BLG+M8WkOHzofqrndd9w2lu9DI2Qa0OI6tOI8188WKCMu3JDQ6HQrIssdosb2zQPIpkW/TpyU5FcT6ERasd2zEQNHcA2g1Dq1EdB7w1qeGnFet09sfiDbVDuA+9HXDq05+qmytM2ci8bHbGSsbJG4PY4VBGRC9lJARQb2vmKzRmSZ4Y3TiTwaMyVqfajtcllJZZqws4++fMez5eqiyUrNr3jfsEH7aVjDwJ8Xk0Y/JV21dqdjbl3j+gAH+Y1+S0bNbJHklziSc/6rq2zkqLLUboHbBZtY5PIs/mp9k7UbE/Nz4/3m/6SVor7Gea6mAhLGJ9MWC+YZx91KyTk1wr5jMKavl6C1yRmocRTVXnZTtalicGWmsseAqfbbzqc+h9VNkNG6EUO673itMYkheHtPDMcnDQqYpKhERAEREAREQBERAEREAREQHV7wAScAFTRC68rQST/dIiBT43gk0FNMq9ApG1NsknkZZLO6jnEl590MGe9TH+vRWK67ubBE2NmTR6nUnqVn5nXY1XgV92SGMAAAFAMABkANAqJ2m7X9wz7PEfG4VeR7rDk3q7Xl1V1t9sbFE+R3ssaXHoBVfOd7Xk+0SSSvxdK8/U0A6ZK7KRXcxUj95xJ14rlsakNsprTVSrLZKlVcqLqNma2MuffkBIwC47Q7c0ybjfdWZs9qbZLOXH2iMFru8LWZHlxzJUR3JlsSdmrubPaoYXkhskjGEtpUBxpUVBFVadu+zySw/eQudJAdT7UZ4PoKUOjsOB0riOz+zF1vs1NJWH8pr+i+ipIg5pa4AgggggEEHMEHMK5m9j5W793Er2Zayto7YdkFayWLhUxOP/AGyf4T66LVlosT43Fj2ua5poWuBBB5g4hKJTOksysdx7Qu3DG41FMKquR2Zz3BrGlznGga3Ek8ANV0ieWnBQ1aJTpmQt1qo8GmVfqs1GIp48MHKvWlm8KrzsVsLCqtWi10zYfZztUbHP9mmd9zKaAk4MfkDyByPkdFte/L3ZZYJJ5PZjFaak5NaOZJA8184Wi0F2K2WLxdedyvYCXTWfcLhq9rMQeZLd7qWc1KboiUVZrvaPaea2TGSV3RoyaNGtHBY+EDVRpRQo2RWoizNWd8QOKz9jttkAxCpbASaDE8llbNc9MZXbn4RQu89G+azlS5NIpy4Re7I+xFtcKlY68ros5BcxwAFSa6Diq+L9ZDhZ2AO+N3iI6E/0C52imLZt0VALY3Hn4QPqCVRXdEtJK0zylutz/FulrfdGtOJ5lY60WEjRW6476du+NlWjUig9Sva191Mahvph8z/JOpTJWk2ir3DtHPY5A+J5HEaEcCNQt5bIbaR25mHgkA8Tf1bxH0+a1QbHHNvQthbGd07rhi4vBBFTwNCPNYC675ks0zZInFpYa9dMRwpotIyyMpwo+mUVe2R2xit0YLTuyAeJn6t4j6KwrQyCIiAIiIAiIgCIiAKFfF4Nhhe9xyBpxrTCimqp3/G+02uOztp3TQHSGpqKOx6+6OoVZulsXhFN78HvsTdDo4u+lO9LMAanMM91tdTShP8ARWVcNbQUGAC5UpUqIlJydsp/arbu7u54BoZHMb5V3j/CtLQxnDdxc0ZDU604rbnbIP7kz/mj+By1FFNUk0AqchoqsvFbHtDZ31LngtrgAcDniacFl7vs4YN9yx1nmFauyUe8r1LhujJUdtmipI4vy9zK6lfCMljrFYnSvaxoqXGn9Ty1XDIi4q67G7NueQBg+WoBPusHtu+R/KQplLFbCMMnb4M3sPcbnbz7PFGDDgJH7wL3EY00Gp5bwWbm22tFmd3dpioeLhUEcQ5tKjmKq53XdrLPE2KMUa0eZOpPMlLzuqK0M3JWB40rmDxacweYUdN1s9yOrG6a2/sw117dQSgb57smmJNWV/f93/EAtYdp1yP/ALQfJUls4a6NwOBDWNaRXlT5hZvaTYWazEyQlzo8fE0Vc0f8RozH4h5gKsy3gdwMlwbWrXM8TK/Fue7zLaKuclszVaUJbxexXbrs9X7uIfXAjAhwxBB0KzN47KSSWYWyJu82rmzNGccjT4nU+Bwo78O9wourrGC8SsIrgSWnCvHi3TMLaewszWSSMqKTtbK0Vw3gN2QcK+z6HgrR1E3RnPScUaNjfTArxlYtzbe9mULo5LRZmmORjS8xtHhfTE7o911K5YHhqtPhw5+i04Mk7PKCTRW7s+v77FbGueaRSeB/AB2Tj0ND0qoOz+zbJZQy0F8IkH3crd0ta7QSA4EHKoIoaKC2wSkUdRjQSCXGgwwz1VW1yaRi3s0W7tQ2G7h/2mAVgkOIblG4/wDg7TgcOCpNmudxG8892zideg1WcbebhGIWPkma3JrnP7pvRhNFFtMUhAcQXk13T7uGe7xpywVHN9jRaSW8tzyNpZEPuxuj4j7bunwhYya2ufhpwH68VON0OJ3pnhnX2vIBS7P3bf2Me8fjf+gUZJfyyzhKWz2X52INkup7hvHwN4uwWfvag3H7oJLSN52IbuvOFNTisParaAfE7vHcPdCmbSu+7jPCSQeoYR+qq7lJWWWMIvEg2i93E4En8Tv0GQXSz3i+uaxwcvTeoKDM59Ftglwcz1HLkz1htpfKCHU3deLqZ9OHqp9+XCJPvY6ePEt4ONd4fmBVVilLcQaK6XJeBdCQMXbpc3mW+23zAB8lnPwtM001kmir2C3zWWUPjJY5p0wW79iduGW1ga6jJgKlujgKVc31FQtMXha2vJNKfqVxYrJNGRLEaOFCC04jhRaqRi4+h9JgoqBsj2nMkAith7qQYb5wY7rT2T8uivscgcAWkEHIg1BHIhWszao7IiKSAiIgCIiAjXjbRFG57jQCmPCpABPKpWB2NHeGa0E133boxrgMfpueYK99tZiLOQNQRhrWjflv18gshcFk7uzxt/DX8xLv1WXM/Y38un7mQREWpgVvtAuR1qsT2MBc9pD2gUqS2tQOZBK0G9u44tNagmoxrzqvo7aRzhY7QW13hDLSmddw5LR+zOzkltkEMNGBuMjzXU69MgNSqM0i9ivuLjkvaC7HOW2YOxyFjTS0Sb5GB3WbteJaak+oVj2ZuCCONrhAxkjd5rji4hzSWu3XPxoSKjkVDT4LqUeTXGz2wMj2948d1GBUufgSB8DdepoFdNgLAKySUwb4GV4Zk/wn/EVk9tbZuWct1eQB6in+YtPkpuzdjEdmibSlWgnq7H6UHks1FZ16GspvpX6mTREXQcYVavvYKz2glzQYJDm6OlHH8bD4XdcDzVlRQ0nySpNbo1Va+ymdrqxuifwIc+J35aOHzVi2c2UtEBjLnRijqvoXF1AKUHhAqa5q5oqdKN2a9adUFRdoOzGN73S2YNY59S6N3sEnVpGLDyy6K9IrtWqZlGTi7RqW0bP2kUh+ySabrm7haK0wc44ADrzXVvZXaXmrxH/1JXH5NYtuIs1pRRs9eTNTQdm1qEgEjI3s/C8NYOBIpV3SiW/s8tRdRgw/C+NgpywC2yidKN2OvI0de2wlps0feGAOGNSH94W/iIAy5+tFU7ZLIc6gcBkvp1Vi/Oz6y2irg3uXnWMAA9W5elCpwrdDq3sz567rFWbaGKsLvwysP5o3fyCtl4dkMramN0cg6lh9CCPmsBednLmTtAxpA4fT9VlOXiV/nBvpxThKvzkpgbRdQppux/Bctut3BbZI58GQ6qwbO2ohrqe1GQ8cxk4fReMezExpSGV1ct1jzX0CsFybGWthMjoHMjDTv79Ad2mJocTTPLRZ6m8TXS8M1ZXdobHuTEt9h43mfuuxw6Go8lGsxk93e8lerkuWO0yMgnqO7eW1bStHeyMRlvCnmFs26NlbNZv2UTQ74j4nfmOXkmm8oldZYSNb7Kdms0xElqrGyoO6ah7hw/AOuP1W24YQxoa0BrWgAAZADAALui2So527CIikgIiIAiIgMfet2d9u5YGhr8JIJpzq0KcxgAAGAAAHQLsihRSdlnJtJBERSVOsjAQQcQQQehVU2I2YfYZLSwisb3Rujfh4gA4EGmRGHrgraiE2F5xQNbXdAG8S401JzK9Fw91ASchihBRNsrT3lqjiGNDpyH+p3+VXtraCg0WubqrNeW9o1zR5gmR3zqtjrn0d7kdnxSxUYeiCIi6DjCIiAIiIAiIgCIiAIiIAiIgBWp9nX7t4CuHhi+T2tP1K2wtYTWTu7wxwr3g9JCR8qLl+IdUzt+E3yRsd93xnExsJ5taf0XMNhjZ7LGN/da0fQL3RdRxBdZIw4FpFQQQRyOa7IgNR3rZTZbY04gV3Sf4XelCtqXfaxLG1494fMYEeRBWD2zuNs0RfQlzaZZ0rn5VJ6VXvsfOTCWnEsND13QSCNDWp81zaawnidmrJammpdzOoiLpOMIiIAiIgCIiAIiIAiIgCIiAKDfTyIH7vAV/dJG9Tid2qmucACTgAsXDZxaCXyYsBIa3Q0zJ4iuFNaHMUWc3/AMrlmmmt8nwit7CRt7xxJBe/vH4YjFwGfGhOHNXlRfsze8ZQAd20gUwADqAADyKlKNKOKotrTzlYREWpiEREAREQBERAEREAREQBERAFU73ukiUz7oc1r9440LRRu91qPRWxdTGMQRUHPnhRZ6mmpqma6Wo9N2hFIHAEZEAjoV2UC73FhMTvdxaeLdPMZeRU9WjK0UkqYREVip1eyoIORwWLtMZheJhiHBrZBxpg1/XT0WWXV7AQQRUEUPQqso2WjKjlrgRUYgrlYixSmGUwurQ1cxxNQRqOo18jqsuojLJEyjiwiIrlAiIgCIiAIiIAiIgCIvC3Wru2OdSpAwGrne60dSobpWyUrdIi3o8u3Ym5vOPIDGv6+QGqnRRBrQ0CgAAHQKHdtjcKvk/aO890cOuVegGinqkE95PuXm15V2CIi0MwiIgCIiAIiIAiIgCIiAIiIAiIgCIiAiXhZi4bzMHsru8+LTyNB6BelitQkYDrqOBXusTboJInGWJu+M3MyP4nN41GY4gFZSuLyXz/ANNI1JYv5GWRdY5A4AjEFdlqZhERARrfYhI2mTgatdwdx5jMEaglR7tvHePdvG7I3Atrw4cRTEHgsiotssIfRwo2Rvsu1HKvwnULOUXeS/ZpGSrF/olIo1jtm+KHB4wcOB/9+qkq8ZKStFGmnTCIikgIiIAiIgCIodpvRjNd45BrcSTwCq5KPJaMXLZEiecMaXONA0Ek8goNjcZnd4fYb7A4nV3McDrnwXWCB89HTt3Gih7s0NT+Kmg+fLJZMBUpzdvgu6gqXJyiItTIIiIAiIgCIiAIiIAiIgCIiAIiIAiIgCIiAIiIDHySmF+IJjccxkwnjwFdefRZAFcOaCKHEFQGvfC6jqGLR2O806B3Ln088vJ7fT7Gnn9/r9zIIuAarlamYREQEO2WDeIe0lj25EZGmjhqM/Vd7LbQ7A+FwwLTmCpKi2u7mSEOIo9vsvGDh56/1KzcWncTRSTVSJSLGyXkYf2wNMBvNBIPM0y8/mpjLWwiocKc8PqpU0yHBo9kXWOUOFQQei7K5QKFaxLvfdkc97AUNfZNCa6qaihqyU6MZ/ZkjxSWU0+Fnh9Xa+QCk2O7WRDwDlUkk04VONOSlIqqEVuWepJqgiIrlAiIgCIiAIiIAiIgCIiAIiIAiIgCIiAIiIAiIgCIiALhzQRQioOhXKIDHNsLojWIlzTmxxrThuk6cqr2sltLyQWObQ0x6VyOIHUKWuN3Guv8v/pVFCnsXcr5OURFcoEREAUaW7o3VqwY50wr1pmpKKGk+SU2uDzhiDRQZDLkOC9ERS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" name="AutoShape 8" descr="data:image/jpeg;base64,/9j/4AAQSkZJRgABAQAAAQABAAD/2wCEAAkGBhIREBMQERQQFRMWFRMUFRcUFBAQFhUSFhQWFhgVFxkXGyYfGBojGhUVHzAgIycpLC0sFR4xNzAsNSYrLCkBCQoKDgwOGg8PGiklHyQtLCktNSwsKSwpKiwsLCwsLCwsLCwsLCkpKiwsLCwpKSwsLCwsLCwpLCwsKSwsLCksKv/AABEIAMgA/AMBIgACEQEDEQH/xAAcAAEAAgMBAQEAAAAAAAAAAAAABgcCAwUEAQj/xAA/EAABBAECAwYEAgcHBAMAAAABAAIDEQQSIQUGMRMiQVFhcQcygZEUUiMzQnKCobFiksHR4fDxFSSzwmN0o//EABkBAQEBAQEBAAAAAAAAAAAAAAACAwEEBf/EACgRAQEAAgEDBAEDBQAAAAAAAAABAhEhAxIxIjJBgXETUWEEkbHR8f/aAAwDAQACEQMRAD8AvFERAREQEREBERARF8JQfUXMn5nxGGnZEAPl2jCf5FejD4vBMailiefJj2OI+gNrm4723zp60RF1wREQEREBERAREQEREBERAREQEREBERAREQEREBERAREQczmLjrMPHfkPBOnZrR1c89G+nv5AqiOY+dMnMee2edF7RssMA8qHX3NlWh8WInnGiI+QSHV7lh0k/Zw+qpyTG3tYZ5c6ezpYejunl7+GR3W211sDv0UsbyuXAOFtcKLS0lpB2PzDdv8AyoPj5zonhwJoeFkfb+tKW8J50jAAc4AVp8arfr91U1UZXKJLytzvLBM3DznF7XENjmd8zXnoyXzB8H/e+oshfnjj/Mgnka2MaiSN2i6ry9OiuvlLjjcnHidqaZAwCQBwLmuFDvDqFUvOmeWPHc7iIuTzHzNDgxskm1U94YA0AmyCSaJGwAJKq3TOS26jrIsIZQ5oc3cEAg+YO4P2Wa64IiICIiAiIgIiICIiAiIgIiICIiAiIgIiICIubx7mCHDiMs7gBvQ6ucQLpo8T/TxoJ4JNtnG+EtyoJIH7B4q/Frhu1w9iAVQ/F+ByY0jopAdTTR/zHm09QVM5eaeLZB/FwRSx4p2ja1kUl/23626nNP5m7DwPidEnNEWYBFxFoglHdZkRAuZ+7I02QPqR7LzdWy/n/L6H9PLj55n8eYrqeHZc3Jj2pWFxbkTKZ3ms7aMi2yQHtWuB8aG/++q48XJOXIdLcecn1jewf3ngAfdRMrOLK1y6WOXMyiM8NaacB7nrZA8Pa1JOW+YGY8kLor7YPYXO3A0WQ9h8wQQP92pfwX4UzxwO1mPtHG+zvwrf9J0DunSxvV+Ij0nwzyn5GlsMzBqouIa0D11XX1Fq+d70z9FmplOFn8X+JeHjuDCZZTtq7FgkDL3GokjffoLKhHOnEDxCd80RvEx2QAOojXJLI1p67g70Qd/0Xqo9mYkuFka2t16HEU8EA1t3vW7P1Uq5eZ23BuIF2jtTKZywbECNsUjdvI9m7f3Xe7vljO9OdLKWfwsDk2fXgY99RGGH+Aln/qu0ohyNxNrMeGB3VwyXt9mPYSP/ANCfopbrF1Yurrxrz/mPutsLvGPN1ZrO/lkiIqZiIiAiIgIiICIiAiIgIiICIiAiIgIi4XNXNLMNgbRfPJ3YYmguL3nYWBuG2Rv9t1y3TslvEa+bucYcGPenyuBLIwa6ftuP7LB5/QWo3y3ytNnyt4hxK3DZ0MJBAI6tLmn5WeIZ49XX4/OVuQ55ZjmcUp0hOrsyWu1PB2LtJLQxoA0sG3n5GxlElyu8mtswmsfuvgC4PMPJ0GWLoRy+EjQDfo9vR499/Ihd9FdkvFZ45XG7inXZWbweUNoNjJ6HU7Gl9WE7sefLY/vBWHwDnCDK0j9XI4WGPI389Dujx7b7bgLs5eJHKx0crWPY4U5rgHNI9QeqozmLi2Pi5UkOM1kmKCDofKXtMgrUYXAamaSRuSbLTRrZZauHjw37ser7pq/uvhNKqrl74q6aZKXPZQHfIErPTV8sg9XaT5klWBgc1YkzS9k0Y0gucHns3NAFklr6IHr0WkylZZdPLFEPidw9ks2LjxtAnnfRe0uB0NLW94A04d4mzuAw7hQbMgm4Vkvj0tMr2Pbq1l7HREFuwaQfHdrvEArr88c+RvyHTYj9Zji7ON4Dmhr33qlBcALAJA9aIUEg4y8SfiAbdsbNE6vze9+awvNtj04cSY11sHm/KgdC4OY4Q6tAcwAaXANc1xbRINAdeoU0Hxajlkx5jDJE6NxD6Ila6J7aeBVOuwwjbq0KsYZrPSzZJFk6rG4/1Uk4HwCeRpkhoFgJJc/RQ2ojcb+i5uziL7JlzV5cH47BlR9pBIx7R1qwW+jmmi0+4WGNzBFLIWQkyBt65G/qmULov6Od6Nv1pfniR74XHS498UaLgHNO5Y7fvC/A9aU2zviBEOHR4zG9jq1MlA6GPYkDxL33uf3vMLT9RhejpJeK/FqKOYRwRGVgPek16A4DYmMUdQ/tGgfbdTrFyWyRskYba9rXtPm1wBB+xVKcL47gHAmgaXjJlZRdIzQHfpIyyON29NABNGrNlW3yof8AsMT/AOvB/wCJqrC2+UdTHGTh1URFoxEREBERAREQEREBERARF5OKcSZjwvnkNMYLPqfAD1JofVPBJt4eZ+Y24cQdRfK86IoxuXyeA9ul+4AskBeLlvlcskOblntMuQAkmtMQqgyMdBQ2v1O+5J0cq8Ndkv8A+p5TR2r/ANQzeooqoVfibJvyN7WVLVE9XNa5Xt9M+xYySABZLy57e6rZPPPxlreqwj5gjPUhRDjk5aSovk8XMdne/IdT6J/JOUs+JHNlRDExy4yy0CG9SHHSIx6uO3tt+0u3wDkbHgw240sccjnC5XOaDqkI3ondoHQVVADx3VWcvTGTMGVJvoNt8R2lUPo0dPWvJXJwbiolaAeqzwm/VW2d7Z2T7/KoedeTZOHTCeEuMBd3HGnaHVXZvB2IPQE7O6H16PL3CcLisZiDnY2S23OibodE7p342vBIbYFtaRVnwKtvLxWSMdG9rXMcCHNcA4EHqCCql555AZgtOXjzaGBw0xuc4PDydhE8buPU0dwAe8uZY65Xh1N8b1UU4xw2cROJa6THic+PUxn6IPJA+YfmJbV+YXMz+DvhaHAAtIYSQKB1Dz9P8FMcfC4u7GPD/wANL2RIkJdGxpI1CQ/pLAJJA2NnwWJ5M4jI4NbjuDf/AJHsjbVVvZ8vIErLWU1JHp3jd91iI8D4g3Hk7QNaTfdsBwI8bBBX2fjEg1EE2SOhIFnpfpfh0XtyOF9jM7HlLNUWvaO5BK8mxRppa2iAOptp+nJzcjtJNRc5w1FxcfENC5dWuS2Y8MnYRf3ju8mz6k9Vrk4XpNm12eBOjlLgXOYatltu/Xr02PS+ikv4GGZlvbpkZTZABpBaQA2Q/wCJ912Wx3txs2gbotqo19P9+Ct34V84a2DDyHgSMpkBca1sF9wX1c2unUivIqD5vDhEHNod090jcObZ1b+lClyM6eg4xEh1tewj5muDg4EnzBFqplpnnhLH6XRVjwTnDiGMI5OINkfA8sBkLIg1rZK0va+PZwqzR8PWgbOBW0y28mWHaIiKkCIiAiIgIiIC15EWppbqc2xVtoOHsSDRWxEEEzuUM+M/9vmTuZ+UyPD69C6wf5LdhclRyEOzH5sxG+md5LL9m+H13U1RR2YtP1Mv3YNeOgr+izXyl80K2bJYSx6hSyS0EQ47wg7mlWHGwTN2TRuNvrVl1flAIHqXUrx4xkRxwSSyEBrGlxJ9B0+p2+qgXKfKZkx/xU4HazOdIdqphoNb6Du2B5EKM53elr0727yQ/FjMQAbdD/dqZcq8XOoArqDlBtrz53KcjO9FstGSUcYlyTjl2GYe16gSte5pHiBpIo/dRrgPA5MjJbl8RmbJLEf0ULWlkUTvzUervX2NmhXt4Nxzsf0cx3Ug7OOXvCr8x1U6dmWmziGcyCJ80hpjGl7j12Av6n0VOScZ4lxrIdDCTHF4sa4xsjYTX6Rw3cfTxN0KupZ8WMl8XD9JunSxtLvSnOAPpqa37LZ8H+HCPAEtU6d733XWNp0MF+IGlx/iJ8VN5ummOscduVL8FiOzLMm3UBIXsJG11oAdsBfQ/deTmX4QsgxHzQyPe6KMue0tb3+vaPHiKZ0G/wAnXdW4vhF7LvZD9XJ+YeFYcrJg43pAAbvY0k2Kr9nr91IszP1DVfe3B8LZt3SOmx/qtvMvCPweVNADpY1zHxC6BhfZF34NNt266VwJ5u9Q233J/wA/JeXKW5PbhcZjw3ZXECLZZ06dPTwo7ff+i5McnzDbzH0/5P8AJMp51EHzdvZ1HZpFjoAAfDzPovJJIW9CQdwaJ3aSCQfTYLXHHhjnlyu/k4N4jwaTFcQXND4QTvWwfGfYHT/cXQ+GfMLsjG7CU/psemOB+YsFhrvcUWn1b6qB/C/jOS10sWGzHkLg2R7JHOEmkOLe6ba01Yv94Lof9Ufh8UblSQPx+0dUzXWWua/aRzXbAi9L/HcHfdO7Wqns7t6/K30WEUocA5pBaRYIIIIPiCOoWa3eUREQEREBERAREQEREBERARFpzMtkUbpZHBrGgucT4AIIn8Rp9bcfBYRryZmNcB8wha4Ev9KdoP0NKVQ44jY1jQNLWhrR5NaKA+wUF5Lw5s3Mk4nktkDWksxg7ut098EgeTQavxLnHqNrCUY88tM+NYtDZWg77FbNQI6hfXxg9QvHNwsH5SQfdWzRnmng7T3waIXEwuaDEdNnZdrjvD5Wg24kKu+K6gV0SbnvmsTYRia6nOczcCz3bd/6hTblXMDsaIUABHHQ2AHcHStlR2YS4UT0s+9NOw9VI+E8xSsYxocflb/QLOe6tLPRF0GUDxCwGSD0BKivLnEtdazf1UuZVbK2aG/Ejk/8XEMhj9EsDXu6Eh8YGosNbg2Nj6keNil+FY8kzmxR058jqDRQce7djVtpoG+94eC/TbhYoqgOZ+EO4dlCPdvZPMuPIL70OrUzcftMNtP+RF55z5b9K/Dz8K5AysySdkRhBhJa8vcWguc9zQ1ulpB/V+3RTnln4Lwsik/HU+aRrmjs3O0wjanNJAuTxsivCjvfU+EOIRhyyu3dLO8n+ENbX94PP1U6IXcZwnqZeqqL5A4e7F483H1XodkRE9NTWxSEWPC9IPpStbnfghysRzWDVIwiRg/M5vVv8TS4e5ChPJPDxPxzMy/2Y5cjSfMlxiH8g9Wqk9UsMrccpVN8sz5cMD8jDkLmxuuaB4LgGmyH6fAEAgkUQWG7G6srljmiPNiDm919d5hIJHhYI+Zvr96XJmx24XFRM1oEWW3Q+ttM7XbO/i1D6lxX3mHke3DL4eW4+W0lwI2ZJq2cHNoiz51v4+YnGWeF52Zc35S9FG+U+cW5dxStMOUy+0hdqBoV3m2BY3G3Ue1EyRaS7YWWXVERF1wREQEREBERAREQFApy7i+WYw+sKB3eALx27wQdi0ix03vYEHqe70+duaWwxuxozqyJGloDd9Id3bP9rrQ89zsCtvKWPFi40cOtr5GglxZbrc86nAeYB2HoAs76rr4+Wsnbj3fPx/tIoYWsaGMAa1oDWgCgABQAHgKWa1Ryl3gR77LZS0ZPq1vmAWdL7SCP8bgmmFMbQ9VEM3lSQWXKz1ozIQ5pvyQUNzBgiPTfjq8augNv5rXjsprf3W/0C63P+OS5gFi3ll+Hf2+9A9FmeDODehH+mynH3Vrl7I28M4g5nQqX8I5gkNDqoKyFzXdDSk/BchratWyTzG4lqHeC4nxCwYJ8CZ0jQ4xt1sP7TXWB3T69K8bXtxOKxbbhb+KYTMrGmhBA7SN7AetEjY/Q0fopvh3G6u1d8mccm4blOx81pjxsk9tDId2Me8A/N+UgtB/KRfQ2rA5l5gbjQWzvTSd3HY0F5kkI2Ia3ctHzE+Q8yL4PIjvxGG7FyWxyPxpHQvY8NkADSQ2r2Nd5oI8GKVYeJHC1rGRtY1t6Q0bCzZrysrk8cLy13cuXyVy3+Dx6cKkfRdZBIq6BI2LrLnGvF5ralIVg2UHxWa7JrhFtt3XN5h4QMnHfF0d8zD+WQdD7dQfQlaeVuMHIxwX7SsJjladiJGmjY9av7+S7CjHFMf8AB5Qzm/qZKZlC6DegbP8ASgD6b+am8Xa8fVO3+z7zdya3KAmiqPKZ3mSNAaXFo7rXO96o+HtYWrlbm8yOOJmAR5bO6bpolNu+WttVDoOvUbdJU1wIBFEHcEb7KN85coNzWB7KbkRg9m6yL2NMcR0FmwRuDv5grL5hjlL6cv8AiSoobyZzc57zg5ZP4lhc0Gtn6B3gXAkF4p111AvzUyVS7TljcbqiIi6kREQEREBERB4MzgUEsjZJI2uc0UDVbetdfHr5leqHGYwUxrWj0AC2ogIiICIiAtc47p9lsXwhBXPPGC0twjtvnQtPsbtTTK4LG4HZRX4ivEcWKfy5sR+wcf8ABTtwsEKZ5q77Yr3jcLI7AAUQmzHB2yn3MfDbJ2ULyuG0TsrQ1Y+Y++pUu4FxlwIFqJRQUu1wyOiEHUfN+F4tHMwHs8wBkgHy9qDWrwAPyO86MvVT9V1zjCHYDnGgYnMkaTfiezI26WJDv6KbcB4h2+LDNtb42ONChqIGr+dqJxbF5c4y/T1vgafBaXYjh8riF6kVIeMvmHg138lrlzDpLZInFpBBFB4IOxBHiF0EQQnA4u3AlEOvViOI0azT8Zxd8rtVXFuKNmq+80ilDmhzSC0gEEEEEHoQR1C0ZfDYpRUkbHj+00FZYeDHE3TExrG+TRQ+ymTSrd/lC/ihy4HY5zIu5LCdbixoBc0uYC8kUbYBqB8KP0knKvGzl4rJnANfu14G4D2mjXodnD0cF1ZIw4FrgCCCCCLBB6gjxC8fCODQ4sZigbpYXOdVk7u8r8Nht6JrnbvdvHVe5ERUgREQEREBERAREQEREBERAREQQT4ls1jFi06g7LivettLgQD6gu9q9lO1Afipqb+EkAJDJu0JuqLG6he/Sg4+zSp602onurTKeifbz5mGHj1UU4pwI70FNFhJEHdQrZq0fwwg9F1+F8J1KRZ3BWEEiwVlg8K0AboOXxbg+rHkj7x1RyNodTbDsPVef4czPkwGd7drnt2FMonWA0VsAH6a8NJUrkjFG/I/alDvhZOTjSB3XVE8dANDoI2t6eNM3UX3RpJvC/SXdo4dRfss45wfdbFqkxwd+h8wrZtqLza3N67jzW6OUO6IM0REBERAREQEREBERAREQEREBERAREQEREEQ+JeO92K1zGPeWvIpjXPIDmObdNBJ72kV5EqVwXpbYo0LHka6LYi5rnarluSCIi6lqyPlWxvQLGUbFfY3WAgyXE5W5ZbgskYHl+p5cCRWmMANYz6AdV20TTu7rQiIjgtEkJ6tW9EGqGa9jsVtXyl9QEREBERAREQEREBERAREQEREBERAREQEREBERB8IWnGPUeRW9aGmpCPMIN6IiAiIgIiICIiAiIgIiICIiAiIgIiICIiAiIgIiICIiAiIgIiICxMe4PkviIM0REBERAREQEREBERAREQf/9k="/>
          <p:cNvSpPr>
            <a:spLocks noChangeAspect="1" noChangeArrowheads="1"/>
          </p:cNvSpPr>
          <p:nvPr/>
        </p:nvSpPr>
        <p:spPr bwMode="auto">
          <a:xfrm>
            <a:off x="26543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10" descr="data:image/jpeg;base64,/9j/4AAQSkZJRgABAQAAAQABAAD/2wCEAAkGBhIREBMQERQQFRMWFRMUFRcUFBAQFhUSFhQWFhgVFxkXGyYfGBojGhUVHzAgIycpLC0sFR4xNzAsNSYrLCkBCQoKDgwOGg8PGiklHyQtLCktNSwsKSwpKiwsLCwsLCwsLCwsLCkpKiwsLCwpKSwsLCwsLCwpLCwsKSwsLCksKv/AABEIAMgA/AMBIgACEQEDEQH/xAAcAAEAAgMBAQEAAAAAAAAAAAAABgcCAwUEAQj/xAA/EAABBAECAwYEAgcHBAMAAAABAAIDEQQSIQUGMRMiQVFhcQcygZEUUiMzQnKCobFiksHR4fDxFSSzwmN0o//EABkBAQEBAQEBAAAAAAAAAAAAAAACAwEEBf/EACgRAQEAAgEDBAEDBQAAAAAAAAABAhEhAxIxIjJBgXETUWEEkbHR8f/aAAwDAQACEQMRAD8AvFERAREQEREBERARF8JQfUXMn5nxGGnZEAPl2jCf5FejD4vBMailiefJj2OI+gNrm4723zp60RF1wREQEREBERAREQEREBERAREQEREBERAREQEREBERAREQczmLjrMPHfkPBOnZrR1c89G+nv5AqiOY+dMnMee2edF7RssMA8qHX3NlWh8WInnGiI+QSHV7lh0k/Zw+qpyTG3tYZ5c6ezpYejunl7+GR3W211sDv0UsbyuXAOFtcKLS0lpB2PzDdv8AyoPj5zonhwJoeFkfb+tKW8J50jAAc4AVp8arfr91U1UZXKJLytzvLBM3DznF7XENjmd8zXnoyXzB8H/e+oshfnjj/Mgnka2MaiSN2i6ry9OiuvlLjjcnHidqaZAwCQBwLmuFDvDqFUvOmeWPHc7iIuTzHzNDgxskm1U94YA0AmyCSaJGwAJKq3TOS26jrIsIZQ5oc3cEAg+YO4P2Wa64IiICIiAiIgIiICIiAiIgIiICIiAiIgIiICIubx7mCHDiMs7gBvQ6ucQLpo8T/TxoJ4JNtnG+EtyoJIH7B4q/Frhu1w9iAVQ/F+ByY0jopAdTTR/zHm09QVM5eaeLZB/FwRSx4p2ja1kUl/23626nNP5m7DwPidEnNEWYBFxFoglHdZkRAuZ+7I02QPqR7LzdWy/n/L6H9PLj55n8eYrqeHZc3Jj2pWFxbkTKZ3ms7aMi2yQHtWuB8aG/++q48XJOXIdLcecn1jewf3ngAfdRMrOLK1y6WOXMyiM8NaacB7nrZA8Pa1JOW+YGY8kLor7YPYXO3A0WQ9h8wQQP92pfwX4UzxwO1mPtHG+zvwrf9J0DunSxvV+Ij0nwzyn5GlsMzBqouIa0D11XX1Fq+d70z9FmplOFn8X+JeHjuDCZZTtq7FgkDL3GokjffoLKhHOnEDxCd80RvEx2QAOojXJLI1p67g70Qd/0Xqo9mYkuFka2t16HEU8EA1t3vW7P1Uq5eZ23BuIF2jtTKZywbECNsUjdvI9m7f3Xe7vljO9OdLKWfwsDk2fXgY99RGGH+Aln/qu0ohyNxNrMeGB3VwyXt9mPYSP/ANCfopbrF1Yurrxrz/mPutsLvGPN1ZrO/lkiIqZiIiAiIgIiICIiAiIgIiICIiAiIgIi4XNXNLMNgbRfPJ3YYmguL3nYWBuG2Rv9t1y3TslvEa+bucYcGPenyuBLIwa6ftuP7LB5/QWo3y3ytNnyt4hxK3DZ0MJBAI6tLmn5WeIZ49XX4/OVuQ55ZjmcUp0hOrsyWu1PB2LtJLQxoA0sG3n5GxlElyu8mtswmsfuvgC4PMPJ0GWLoRy+EjQDfo9vR499/Ihd9FdkvFZ45XG7inXZWbweUNoNjJ6HU7Gl9WE7sefLY/vBWHwDnCDK0j9XI4WGPI389Dujx7b7bgLs5eJHKx0crWPY4U5rgHNI9QeqozmLi2Pi5UkOM1kmKCDofKXtMgrUYXAamaSRuSbLTRrZZauHjw37ser7pq/uvhNKqrl74q6aZKXPZQHfIErPTV8sg9XaT5klWBgc1YkzS9k0Y0gucHns3NAFklr6IHr0WkylZZdPLFEPidw9ks2LjxtAnnfRe0uB0NLW94A04d4mzuAw7hQbMgm4Vkvj0tMr2Pbq1l7HREFuwaQfHdrvEArr88c+RvyHTYj9Zji7ON4Dmhr33qlBcALAJA9aIUEg4y8SfiAbdsbNE6vze9+awvNtj04cSY11sHm/KgdC4OY4Q6tAcwAaXANc1xbRINAdeoU0Hxajlkx5jDJE6NxD6Ila6J7aeBVOuwwjbq0KsYZrPSzZJFk6rG4/1Uk4HwCeRpkhoFgJJc/RQ2ojcb+i5uziL7JlzV5cH47BlR9pBIx7R1qwW+jmmi0+4WGNzBFLIWQkyBt65G/qmULov6Od6Nv1pfniR74XHS498UaLgHNO5Y7fvC/A9aU2zviBEOHR4zG9jq1MlA6GPYkDxL33uf3vMLT9RhejpJeK/FqKOYRwRGVgPek16A4DYmMUdQ/tGgfbdTrFyWyRskYba9rXtPm1wBB+xVKcL47gHAmgaXjJlZRdIzQHfpIyyON29NABNGrNlW3yof8AsMT/AOvB/wCJqrC2+UdTHGTh1URFoxEREBERAREQEREBERARF5OKcSZjwvnkNMYLPqfAD1JofVPBJt4eZ+Y24cQdRfK86IoxuXyeA9ul+4AskBeLlvlcskOblntMuQAkmtMQqgyMdBQ2v1O+5J0cq8Ndkv8A+p5TR2r/ANQzeooqoVfibJvyN7WVLVE9XNa5Xt9M+xYySABZLy57e6rZPPPxlreqwj5gjPUhRDjk5aSovk8XMdne/IdT6J/JOUs+JHNlRDExy4yy0CG9SHHSIx6uO3tt+0u3wDkbHgw240sccjnC5XOaDqkI3ondoHQVVADx3VWcvTGTMGVJvoNt8R2lUPo0dPWvJXJwbiolaAeqzwm/VW2d7Z2T7/KoedeTZOHTCeEuMBd3HGnaHVXZvB2IPQE7O6H16PL3CcLisZiDnY2S23OibodE7p342vBIbYFtaRVnwKtvLxWSMdG9rXMcCHNcA4EHqCCql555AZgtOXjzaGBw0xuc4PDydhE8buPU0dwAe8uZY65Xh1N8b1UU4xw2cROJa6THic+PUxn6IPJA+YfmJbV+YXMz+DvhaHAAtIYSQKB1Dz9P8FMcfC4u7GPD/wANL2RIkJdGxpI1CQ/pLAJJA2NnwWJ5M4jI4NbjuDf/AJHsjbVVvZ8vIErLWU1JHp3jd91iI8D4g3Hk7QNaTfdsBwI8bBBX2fjEg1EE2SOhIFnpfpfh0XtyOF9jM7HlLNUWvaO5BK8mxRppa2iAOptp+nJzcjtJNRc5w1FxcfENC5dWuS2Y8MnYRf3ju8mz6k9Vrk4XpNm12eBOjlLgXOYatltu/Xr02PS+ikv4GGZlvbpkZTZABpBaQA2Q/wCJ912Wx3txs2gbotqo19P9+Ct34V84a2DDyHgSMpkBca1sF9wX1c2unUivIqD5vDhEHNod090jcObZ1b+lClyM6eg4xEh1tewj5muDg4EnzBFqplpnnhLH6XRVjwTnDiGMI5OINkfA8sBkLIg1rZK0va+PZwqzR8PWgbOBW0y28mWHaIiKkCIiAiIgIiIC15EWppbqc2xVtoOHsSDRWxEEEzuUM+M/9vmTuZ+UyPD69C6wf5LdhclRyEOzH5sxG+md5LL9m+H13U1RR2YtP1Mv3YNeOgr+izXyl80K2bJYSx6hSyS0EQ47wg7mlWHGwTN2TRuNvrVl1flAIHqXUrx4xkRxwSSyEBrGlxJ9B0+p2+qgXKfKZkx/xU4HazOdIdqphoNb6Du2B5EKM53elr0727yQ/FjMQAbdD/dqZcq8XOoArqDlBtrz53KcjO9FstGSUcYlyTjl2GYe16gSte5pHiBpIo/dRrgPA5MjJbl8RmbJLEf0ULWlkUTvzUervX2NmhXt4Nxzsf0cx3Ug7OOXvCr8x1U6dmWmziGcyCJ80hpjGl7j12Av6n0VOScZ4lxrIdDCTHF4sa4xsjYTX6Rw3cfTxN0KupZ8WMl8XD9JunSxtLvSnOAPpqa37LZ8H+HCPAEtU6d733XWNp0MF+IGlx/iJ8VN5ummOscduVL8FiOzLMm3UBIXsJG11oAdsBfQ/deTmX4QsgxHzQyPe6KMue0tb3+vaPHiKZ0G/wAnXdW4vhF7LvZD9XJ+YeFYcrJg43pAAbvY0k2Kr9nr91IszP1DVfe3B8LZt3SOmx/qtvMvCPweVNADpY1zHxC6BhfZF34NNt266VwJ5u9Q233J/wA/JeXKW5PbhcZjw3ZXECLZZ06dPTwo7ff+i5McnzDbzH0/5P8AJMp51EHzdvZ1HZpFjoAAfDzPovJJIW9CQdwaJ3aSCQfTYLXHHhjnlyu/k4N4jwaTFcQXND4QTvWwfGfYHT/cXQ+GfMLsjG7CU/psemOB+YsFhrvcUWn1b6qB/C/jOS10sWGzHkLg2R7JHOEmkOLe6ba01Yv94Lof9Ufh8UblSQPx+0dUzXWWua/aRzXbAi9L/HcHfdO7Wqns7t6/K30WEUocA5pBaRYIIIIPiCOoWa3eUREQEREBERAREQEREBERARFpzMtkUbpZHBrGgucT4AIIn8Rp9bcfBYRryZmNcB8wha4Ev9KdoP0NKVQ44jY1jQNLWhrR5NaKA+wUF5Lw5s3Mk4nktkDWksxg7ut098EgeTQavxLnHqNrCUY88tM+NYtDZWg77FbNQI6hfXxg9QvHNwsH5SQfdWzRnmng7T3waIXEwuaDEdNnZdrjvD5Wg24kKu+K6gV0SbnvmsTYRia6nOczcCz3bd/6hTblXMDsaIUABHHQ2AHcHStlR2YS4UT0s+9NOw9VI+E8xSsYxocflb/QLOe6tLPRF0GUDxCwGSD0BKivLnEtdazf1UuZVbK2aG/Ejk/8XEMhj9EsDXu6Eh8YGosNbg2Nj6keNil+FY8kzmxR058jqDRQce7djVtpoG+94eC/TbhYoqgOZ+EO4dlCPdvZPMuPIL70OrUzcftMNtP+RF55z5b9K/Dz8K5AysySdkRhBhJa8vcWguc9zQ1ulpB/V+3RTnln4Lwsik/HU+aRrmjs3O0wjanNJAuTxsivCjvfU+EOIRhyyu3dLO8n+ENbX94PP1U6IXcZwnqZeqqL5A4e7F483H1XodkRE9NTWxSEWPC9IPpStbnfghysRzWDVIwiRg/M5vVv8TS4e5ChPJPDxPxzMy/2Y5cjSfMlxiH8g9Wqk9UsMrccpVN8sz5cMD8jDkLmxuuaB4LgGmyH6fAEAgkUQWG7G6srljmiPNiDm919d5hIJHhYI+Zvr96XJmx24XFRM1oEWW3Q+ttM7XbO/i1D6lxX3mHke3DL4eW4+W0lwI2ZJq2cHNoiz51v4+YnGWeF52Zc35S9FG+U+cW5dxStMOUy+0hdqBoV3m2BY3G3Ue1EyRaS7YWWXVERF1wREQEREBERAREQFApy7i+WYw+sKB3eALx27wQdi0ix03vYEHqe70+duaWwxuxozqyJGloDd9Id3bP9rrQ89zsCtvKWPFi40cOtr5GglxZbrc86nAeYB2HoAs76rr4+Wsnbj3fPx/tIoYWsaGMAa1oDWgCgABQAHgKWa1Ryl3gR77LZS0ZPq1vmAWdL7SCP8bgmmFMbQ9VEM3lSQWXKz1ozIQ5pvyQUNzBgiPTfjq8augNv5rXjsprf3W/0C63P+OS5gFi3ll+Hf2+9A9FmeDODehH+mynH3Vrl7I28M4g5nQqX8I5gkNDqoKyFzXdDSk/BchratWyTzG4lqHeC4nxCwYJ8CZ0jQ4xt1sP7TXWB3T69K8bXtxOKxbbhb+KYTMrGmhBA7SN7AetEjY/Q0fopvh3G6u1d8mccm4blOx81pjxsk9tDId2Me8A/N+UgtB/KRfQ2rA5l5gbjQWzvTSd3HY0F5kkI2Ia3ctHzE+Q8yL4PIjvxGG7FyWxyPxpHQvY8NkADSQ2r2Nd5oI8GKVYeJHC1rGRtY1t6Q0bCzZrysrk8cLy13cuXyVy3+Dx6cKkfRdZBIq6BI2LrLnGvF5ralIVg2UHxWa7JrhFtt3XN5h4QMnHfF0d8zD+WQdD7dQfQlaeVuMHIxwX7SsJjladiJGmjY9av7+S7CjHFMf8AB5Qzm/qZKZlC6DegbP8ASgD6b+am8Xa8fVO3+z7zdya3KAmiqPKZ3mSNAaXFo7rXO96o+HtYWrlbm8yOOJmAR5bO6bpolNu+WttVDoOvUbdJU1wIBFEHcEb7KN85coNzWB7KbkRg9m6yL2NMcR0FmwRuDv5grL5hjlL6cv8AiSoobyZzc57zg5ZP4lhc0Gtn6B3gXAkF4p111AvzUyVS7TljcbqiIi6kREQEREBERB4MzgUEsjZJI2uc0UDVbetdfHr5leqHGYwUxrWj0AC2ogIiICIiAtc47p9lsXwhBXPPGC0twjtvnQtPsbtTTK4LG4HZRX4ivEcWKfy5sR+wcf8ABTtwsEKZ5q77Yr3jcLI7AAUQmzHB2yn3MfDbJ2ULyuG0TsrQ1Y+Y++pUu4FxlwIFqJRQUu1wyOiEHUfN+F4tHMwHs8wBkgHy9qDWrwAPyO86MvVT9V1zjCHYDnGgYnMkaTfiezI26WJDv6KbcB4h2+LDNtb42ONChqIGr+dqJxbF5c4y/T1vgafBaXYjh8riF6kVIeMvmHg138lrlzDpLZInFpBBFB4IOxBHiF0EQQnA4u3AlEOvViOI0azT8Zxd8rtVXFuKNmq+80ilDmhzSC0gEEEEEHoQR1C0ZfDYpRUkbHj+00FZYeDHE3TExrG+TRQ+ymTSrd/lC/ihy4HY5zIu5LCdbixoBc0uYC8kUbYBqB8KP0knKvGzl4rJnANfu14G4D2mjXodnD0cF1ZIw4FrgCCCCCLBB6gjxC8fCODQ4sZigbpYXOdVk7u8r8Nht6JrnbvdvHVe5ERUgREQEREBERAREQEREBERAREQQT4ls1jFi06g7LivettLgQD6gu9q9lO1Afipqb+EkAJDJu0JuqLG6he/Sg4+zSp602onurTKeifbz5mGHj1UU4pwI70FNFhJEHdQrZq0fwwg9F1+F8J1KRZ3BWEEiwVlg8K0AboOXxbg+rHkj7x1RyNodTbDsPVef4czPkwGd7drnt2FMonWA0VsAH6a8NJUrkjFG/I/alDvhZOTjSB3XVE8dANDoI2t6eNM3UX3RpJvC/SXdo4dRfss45wfdbFqkxwd+h8wrZtqLza3N67jzW6OUO6IM0REBERAREQEREBERAREQEREBERAREQEREEQ+JeO92K1zGPeWvIpjXPIDmObdNBJ72kV5EqVwXpbYo0LHka6LYi5rnarluSCIi6lqyPlWxvQLGUbFfY3WAgyXE5W5ZbgskYHl+p5cCRWmMANYz6AdV20TTu7rQiIjgtEkJ6tW9EGqGa9jsVtXyl9QEREBERAREQEREBERAREQEREBERAREQEREBERB8IWnGPUeRW9aGmpCPMIN6IiAiIgIiICIiAiIgIiICIiAiIgIiICIiAiIgIiICIiAiIgIiICxMe4PkviIM0REBERAREQEREBERAREQ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65430" y="4849586"/>
            <a:ext cx="8495366" cy="1751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800" dirty="0" smtClean="0"/>
              <a:t>Something to think about:</a:t>
            </a:r>
          </a:p>
          <a:p>
            <a:pPr eaLnBrk="1" hangingPunct="1"/>
            <a:r>
              <a:rPr lang="en-US" sz="2800" dirty="0" smtClean="0"/>
              <a:t>What is an electromagnet, and how does it work?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611" y="1143681"/>
            <a:ext cx="2468852" cy="2415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47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09650"/>
          </a:xfrm>
        </p:spPr>
        <p:txBody>
          <a:bodyPr/>
          <a:lstStyle/>
          <a:p>
            <a:pPr eaLnBrk="1" hangingPunct="1"/>
            <a:r>
              <a:rPr lang="en-US" dirty="0" smtClean="0"/>
              <a:t>Continuing the Analogy…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0188" y="1085565"/>
            <a:ext cx="8701087" cy="2805112"/>
          </a:xfrm>
        </p:spPr>
        <p:txBody>
          <a:bodyPr/>
          <a:lstStyle/>
          <a:p>
            <a:r>
              <a:rPr lang="en-US" sz="2800" dirty="0" smtClean="0"/>
              <a:t>To maintain a continuing flow of charge in a conductor, a </a:t>
            </a:r>
            <a:r>
              <a:rPr lang="en-US" sz="2800" b="1" dirty="0" smtClean="0"/>
              <a:t>battery</a:t>
            </a:r>
            <a:r>
              <a:rPr lang="en-US" sz="2800" dirty="0" smtClean="0"/>
              <a:t> must be provided to maintain the potential difference (=voltage).</a:t>
            </a:r>
          </a:p>
          <a:p>
            <a:r>
              <a:rPr lang="en-US" sz="2800" dirty="0" smtClean="0"/>
              <a:t>To maintain a continuing flow of water in a pipe, a </a:t>
            </a:r>
            <a:r>
              <a:rPr lang="en-US" sz="2800" b="1" dirty="0" smtClean="0"/>
              <a:t>pump</a:t>
            </a:r>
            <a:r>
              <a:rPr lang="en-US" sz="2800" dirty="0" smtClean="0"/>
              <a:t> must be provided to maintain the pressure difference</a:t>
            </a:r>
            <a:endParaRPr lang="en-US" sz="2400" dirty="0" smtClean="0"/>
          </a:p>
        </p:txBody>
      </p:sp>
      <p:pic>
        <p:nvPicPr>
          <p:cNvPr id="7175" name="Picture 7" descr="23_01_Figure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67"/>
          <a:stretch>
            <a:fillRect/>
          </a:stretch>
        </p:blipFill>
        <p:spPr bwMode="auto">
          <a:xfrm>
            <a:off x="5086393" y="3645341"/>
            <a:ext cx="3734877" cy="286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coopersofstortford.co.uk/images/products/large/ST00992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55197" y="4155686"/>
            <a:ext cx="2613959" cy="261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>
            <a:off x="665152" y="5450387"/>
            <a:ext cx="438286" cy="0"/>
          </a:xfrm>
          <a:prstGeom prst="line">
            <a:avLst/>
          </a:prstGeom>
          <a:ln w="152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15243" y="4277271"/>
            <a:ext cx="1" cy="1246180"/>
          </a:xfrm>
          <a:prstGeom prst="line">
            <a:avLst/>
          </a:prstGeom>
          <a:ln w="152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15244" y="4362249"/>
            <a:ext cx="3093044" cy="0"/>
          </a:xfrm>
          <a:prstGeom prst="line">
            <a:avLst/>
          </a:prstGeom>
          <a:ln w="152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457657" y="5433309"/>
            <a:ext cx="438286" cy="0"/>
          </a:xfrm>
          <a:prstGeom prst="line">
            <a:avLst/>
          </a:prstGeom>
          <a:ln w="152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22518" y="4277271"/>
            <a:ext cx="1" cy="1185396"/>
          </a:xfrm>
          <a:prstGeom prst="line">
            <a:avLst/>
          </a:prstGeom>
          <a:ln w="152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18939" y="4558424"/>
            <a:ext cx="0" cy="6230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956159" y="4351235"/>
            <a:ext cx="71839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822519" y="4558424"/>
            <a:ext cx="0" cy="6230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387009" y="6254193"/>
            <a:ext cx="213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rgbClr val="002060"/>
                </a:solidFill>
              </a:rPr>
              <a:t>Battery</a:t>
            </a:r>
            <a:endParaRPr lang="en-CA" sz="2400" dirty="0">
              <a:solidFill>
                <a:srgbClr val="00206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2315356" y="5779904"/>
            <a:ext cx="286871" cy="528076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encrypted-tbn2.gstatic.com/images?q=tbn:ANd9GcTDnKz0OlD8PAofSpdZYVsNB90cXUSmYJEUpXOwSTIQBciu7gN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7" y="-90676"/>
            <a:ext cx="1701782" cy="179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36986"/>
          </a:xfrm>
        </p:spPr>
        <p:txBody>
          <a:bodyPr/>
          <a:lstStyle/>
          <a:p>
            <a:r>
              <a:rPr lang="en-US" dirty="0" smtClean="0"/>
              <a:t>Electric Current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7553" y="1241612"/>
            <a:ext cx="8229600" cy="5087470"/>
          </a:xfrm>
        </p:spPr>
        <p:txBody>
          <a:bodyPr/>
          <a:lstStyle/>
          <a:p>
            <a:r>
              <a:rPr lang="en-US" sz="2400" dirty="0" smtClean="0"/>
              <a:t>When charged particles move, transferring electric charge from one place to another, this is called </a:t>
            </a:r>
            <a:r>
              <a:rPr lang="en-US" sz="2400" b="1" dirty="0" smtClean="0"/>
              <a:t>electric current</a:t>
            </a:r>
          </a:p>
          <a:p>
            <a:r>
              <a:rPr lang="en-US" sz="2400" dirty="0" smtClean="0"/>
              <a:t>A </a:t>
            </a:r>
            <a:r>
              <a:rPr lang="en-US" sz="2400" b="1" dirty="0" smtClean="0"/>
              <a:t>“conductor” </a:t>
            </a:r>
            <a:r>
              <a:rPr lang="en-US" sz="2400" dirty="0" smtClean="0"/>
              <a:t>is a </a:t>
            </a:r>
            <a:r>
              <a:rPr lang="en-US" sz="2400" dirty="0"/>
              <a:t>material having free charged particles that easily flow through it when an electric force acts on them</a:t>
            </a:r>
          </a:p>
          <a:p>
            <a:r>
              <a:rPr lang="en-US" sz="2400" dirty="0" smtClean="0"/>
              <a:t>In a conducting solid metal, negatively charged electrons are free to move around while the positive nuclei remain fixed in the atomic lattice</a:t>
            </a:r>
          </a:p>
          <a:p>
            <a:r>
              <a:rPr lang="en-US" sz="2400" dirty="0" smtClean="0"/>
              <a:t>In certain types of solid semiconductors, positively charged electron holes are free to move around</a:t>
            </a:r>
          </a:p>
          <a:p>
            <a:r>
              <a:rPr lang="en-US" sz="2400" dirty="0" smtClean="0"/>
              <a:t>In ionic liquids, positive or negative ions can carry electric charge from one place to another</a:t>
            </a:r>
          </a:p>
        </p:txBody>
      </p:sp>
    </p:spTree>
    <p:extLst>
      <p:ext uri="{BB962C8B-B14F-4D97-AF65-F5344CB8AC3E}">
        <p14:creationId xmlns:p14="http://schemas.microsoft.com/office/powerpoint/2010/main" val="278283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49" y="4552389"/>
            <a:ext cx="2825776" cy="216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Current is a Number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3204882"/>
          </a:xfrm>
        </p:spPr>
        <p:txBody>
          <a:bodyPr/>
          <a:lstStyle/>
          <a:p>
            <a:r>
              <a:rPr lang="en-US" sz="2800" dirty="0" smtClean="0"/>
              <a:t>Electric current is the </a:t>
            </a:r>
            <a:r>
              <a:rPr lang="en-US" sz="2800" b="1" dirty="0" smtClean="0"/>
              <a:t>rate</a:t>
            </a:r>
            <a:r>
              <a:rPr lang="en-US" sz="2800" dirty="0" smtClean="0"/>
              <a:t> that charge moves from one point to another</a:t>
            </a:r>
          </a:p>
          <a:p>
            <a:r>
              <a:rPr lang="en-US" sz="2800" dirty="0" smtClean="0"/>
              <a:t>The common symbol for current is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The unit of current is Coulombs per second (C/s)</a:t>
            </a:r>
          </a:p>
          <a:p>
            <a:r>
              <a:rPr lang="en-US" sz="2800" dirty="0" smtClean="0"/>
              <a:t>1 C/s = 1 Ampere = 1 Amp = 1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71364" y="3041261"/>
                <a:ext cx="1480085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200" b="0" i="1" smtClean="0">
                          <a:latin typeface="Cambria Math"/>
                        </a:rPr>
                        <m:t>𝐼</m:t>
                      </m:r>
                      <m:r>
                        <a:rPr lang="en-CA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CA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3200" b="0" i="1" smtClean="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en-CA" sz="3200" b="0" i="1" smtClean="0">
                              <a:latin typeface="Cambria Math"/>
                              <a:ea typeface="Cambria Math"/>
                            </a:rPr>
                            <m:t>𝑞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3200" b="0" i="1" smtClean="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en-CA" sz="32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364" y="3041261"/>
                <a:ext cx="1480085" cy="101752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115671" y="6605555"/>
            <a:ext cx="31261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/>
              <a:t>[image from </a:t>
            </a:r>
            <a:r>
              <a:rPr lang="en-CA" sz="800" dirty="0">
                <a:hlinkClick r:id="rId4"/>
              </a:rPr>
              <a:t>http://people.oregonstate.edu/~</a:t>
            </a:r>
            <a:r>
              <a:rPr lang="en-CA" sz="800" dirty="0" smtClean="0">
                <a:hlinkClick r:id="rId4"/>
              </a:rPr>
              <a:t>joneski/electric.htm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22_27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1"/>
          <a:stretch>
            <a:fillRect/>
          </a:stretch>
        </p:blipFill>
        <p:spPr bwMode="auto">
          <a:xfrm>
            <a:off x="5841428" y="2362714"/>
            <a:ext cx="3162300" cy="421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6957" y="925798"/>
            <a:ext cx="8856771" cy="1719431"/>
          </a:xfrm>
        </p:spPr>
        <p:txBody>
          <a:bodyPr/>
          <a:lstStyle/>
          <a:p>
            <a:pPr algn="l"/>
            <a:r>
              <a:rPr lang="en-US" sz="2400" dirty="0" smtClean="0"/>
              <a:t>A capacitor begins with two neutral metal plates.</a:t>
            </a:r>
            <a:br>
              <a:rPr lang="en-US" sz="2400" dirty="0" smtClean="0"/>
            </a:br>
            <a:r>
              <a:rPr lang="en-US" sz="2400" dirty="0" smtClean="0"/>
              <a:t>A battery is attached and charges up the capacitor, so that 6 seconds later there is +3 Coulombs of charge on the positive plate, and -3 Coulombs of charge on the negative plate.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b="1" i="1" dirty="0" smtClean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6414" y="3832512"/>
            <a:ext cx="4423800" cy="2192731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400" dirty="0"/>
              <a:t>Zero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/>
              <a:t>0.33 Amps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/>
              <a:t>0.5 Amps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 smtClean="0"/>
              <a:t>1 Amp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 smtClean="0"/>
              <a:t>2 Amps</a:t>
            </a:r>
          </a:p>
          <a:p>
            <a:pPr marL="609600" indent="-609600">
              <a:buFontTx/>
              <a:buNone/>
            </a:pPr>
            <a:endParaRPr lang="en-US" sz="2400" dirty="0" smtClean="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B79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Electric Current</a:t>
            </a:r>
          </a:p>
          <a:p>
            <a:pPr algn="ctr"/>
            <a:r>
              <a:rPr lang="en-US" sz="2400" b="1">
                <a:solidFill>
                  <a:schemeClr val="bg1"/>
                </a:solidFill>
                <a:cs typeface="Arial" charset="0"/>
              </a:rPr>
              <a:t>CHECK YOUR NEIGHBOR</a:t>
            </a:r>
            <a:r>
              <a:rPr lang="en-US" sz="2400" b="1" i="1">
                <a:solidFill>
                  <a:schemeClr val="folHlink"/>
                </a:solidFill>
                <a:cs typeface="Arial" charset="0"/>
              </a:rPr>
              <a:t>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8200" y="2363229"/>
            <a:ext cx="5829300" cy="121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400" dirty="0" smtClean="0"/>
              <a:t>What was the average current running through the battery as the capacitor was charging?</a:t>
            </a:r>
            <a:endParaRPr lang="en-US" sz="2400" b="1" i="1" dirty="0" smtClean="0">
              <a:latin typeface="Batang" pitchFamily="18" charset="-127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3570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49" y="4659963"/>
            <a:ext cx="2825776" cy="216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75129" y="161357"/>
            <a:ext cx="8229600" cy="717183"/>
          </a:xfrm>
        </p:spPr>
        <p:txBody>
          <a:bodyPr/>
          <a:lstStyle/>
          <a:p>
            <a:r>
              <a:rPr lang="en-US" dirty="0" smtClean="0"/>
              <a:t>Voltage is a Number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622" y="927840"/>
            <a:ext cx="8417859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Electric potential difference is called “voltage”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Voltage between two points causes electric current in a conductor flow from higher potential to lower potential.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No current flows when the voltage is zero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The unit of voltage is Volts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1 Volt = 1 V = 1 Joule per Coulomb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We say that when voltage is set up </a:t>
            </a:r>
            <a:r>
              <a:rPr lang="en-US" sz="2800" i="1" dirty="0"/>
              <a:t>across</a:t>
            </a:r>
            <a:r>
              <a:rPr lang="en-US" sz="2800" dirty="0"/>
              <a:t> a conducting object, it can cause a current to flow </a:t>
            </a:r>
            <a:r>
              <a:rPr lang="en-US" sz="2800" i="1" dirty="0"/>
              <a:t>through</a:t>
            </a:r>
            <a:r>
              <a:rPr lang="en-US" sz="2800" dirty="0"/>
              <a:t> the conducting object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115671" y="6605555"/>
            <a:ext cx="31261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/>
              <a:t>[image from </a:t>
            </a:r>
            <a:r>
              <a:rPr lang="en-CA" sz="800" dirty="0">
                <a:hlinkClick r:id="rId3"/>
              </a:rPr>
              <a:t>http://people.oregonstate.edu/~</a:t>
            </a:r>
            <a:r>
              <a:rPr lang="en-CA" sz="800" dirty="0" smtClean="0">
                <a:hlinkClick r:id="rId3"/>
              </a:rPr>
              <a:t>joneski/electric.htm</a:t>
            </a:r>
            <a:r>
              <a:rPr lang="en-CA" sz="800" dirty="0" smtClean="0"/>
              <a:t> ]</a:t>
            </a:r>
            <a:endParaRPr lang="en-CA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8243</TotalTime>
  <Words>2308</Words>
  <Application>Microsoft Office PowerPoint</Application>
  <PresentationFormat>On-screen Show (4:3)</PresentationFormat>
  <Paragraphs>262</Paragraphs>
  <Slides>44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Default Design</vt:lpstr>
      <vt:lpstr>Note on Posted Slides</vt:lpstr>
      <vt:lpstr>PHY205H1S  Physics of Everyday Life Class 17: Electric Current</vt:lpstr>
      <vt:lpstr>Flow of Charge</vt:lpstr>
      <vt:lpstr>Electricity/Water Analogy: </vt:lpstr>
      <vt:lpstr>Continuing the Analogy…</vt:lpstr>
      <vt:lpstr>Electric Current</vt:lpstr>
      <vt:lpstr>Electric Current is a Number</vt:lpstr>
      <vt:lpstr>A capacitor begins with two neutral metal plates. A battery is attached and charges up the capacitor, so that 6 seconds later there is +3 Coulombs of charge on the positive plate, and -3 Coulombs of charge on the negative plate. </vt:lpstr>
      <vt:lpstr>Voltage is a Number</vt:lpstr>
      <vt:lpstr>How Does a Battery Work?</vt:lpstr>
      <vt:lpstr>What does a good DC battery supply you with, such as this brand-new Duracell?</vt:lpstr>
      <vt:lpstr>Electric Resistance</vt:lpstr>
      <vt:lpstr>Resistance is a Number</vt:lpstr>
      <vt:lpstr>A pump is pushing water through a narrow wiggly pipe, called a “line”. If you increase the length of the line, without changing the pressure of the pump, how will this affect the rate that water flows through it?</vt:lpstr>
      <vt:lpstr>A pump is pushing water through a narrow wiggly pipe, called a “line”. If you increase the diameter of the line, without changing the pressure of the pump, how will this affect the rate that water flows through it?</vt:lpstr>
      <vt:lpstr>Electric Resistance</vt:lpstr>
      <vt:lpstr>Electrical Resistance</vt:lpstr>
      <vt:lpstr>PowerPoint Presentation</vt:lpstr>
      <vt:lpstr>Ohm’s Law</vt:lpstr>
      <vt:lpstr>Continuing the Analogy…</vt:lpstr>
      <vt:lpstr>A battery is set up to push current through a resistor. The battery has a voltage of 100 V.  The resistor has a resistance of 500 Ω. When you close the switch, what is the current flowing around the circuit?</vt:lpstr>
      <vt:lpstr>You are a resistor!!</vt:lpstr>
      <vt:lpstr>Direct and Alternating Current</vt:lpstr>
      <vt:lpstr>Direct and Alternating Current</vt:lpstr>
      <vt:lpstr>Direct and Alternating Current</vt:lpstr>
      <vt:lpstr>When you turn on a light switch, </vt:lpstr>
      <vt:lpstr>Speed and Source of Electrons in a Metal Wire</vt:lpstr>
      <vt:lpstr>Speed and Source of Electrons in a Circuit</vt:lpstr>
      <vt:lpstr>Speed and Source of Electrons in a Circuit</vt:lpstr>
      <vt:lpstr>Speed and Source of Electrons in a Circuit</vt:lpstr>
      <vt:lpstr>Electric Power</vt:lpstr>
      <vt:lpstr>Check your neighbour</vt:lpstr>
      <vt:lpstr>Example</vt:lpstr>
      <vt:lpstr>Compact Fluorescent Lamps (CFLs)</vt:lpstr>
      <vt:lpstr>Light-Emitting Diodes (LEDs)</vt:lpstr>
      <vt:lpstr>Electric Circuits</vt:lpstr>
      <vt:lpstr>Series Circuits</vt:lpstr>
      <vt:lpstr>Series Circuits</vt:lpstr>
      <vt:lpstr>When two identical lamps in a circuit are connected in series, the total resistance is</vt:lpstr>
      <vt:lpstr>Parallel Circuits</vt:lpstr>
      <vt:lpstr>Parallel Circuits</vt:lpstr>
      <vt:lpstr>When two identical lamps in a circuit are connected in parallel, the total resistance is</vt:lpstr>
      <vt:lpstr>Parallel Circuits</vt:lpstr>
      <vt:lpstr>Before class on Wednesday</vt:lpstr>
    </vt:vector>
  </TitlesOfParts>
  <Company>Pearson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Hewitt/Lyons/Suchocki/Yeh, Conceptual Integrated Science</dc:title>
  <dc:creator>Ashley Taylor Anderson</dc:creator>
  <cp:lastModifiedBy>jharlow</cp:lastModifiedBy>
  <cp:revision>455</cp:revision>
  <cp:lastPrinted>2013-03-18T15:44:24Z</cp:lastPrinted>
  <dcterms:created xsi:type="dcterms:W3CDTF">2006-04-27T22:35:13Z</dcterms:created>
  <dcterms:modified xsi:type="dcterms:W3CDTF">2013-03-20T00:45:00Z</dcterms:modified>
</cp:coreProperties>
</file>