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55" r:id="rId2"/>
    <p:sldId id="425" r:id="rId3"/>
    <p:sldId id="427" r:id="rId4"/>
    <p:sldId id="428" r:id="rId5"/>
    <p:sldId id="430" r:id="rId6"/>
    <p:sldId id="429" r:id="rId7"/>
    <p:sldId id="433" r:id="rId8"/>
    <p:sldId id="434" r:id="rId9"/>
    <p:sldId id="439" r:id="rId10"/>
    <p:sldId id="440" r:id="rId11"/>
    <p:sldId id="441" r:id="rId12"/>
    <p:sldId id="452" r:id="rId13"/>
    <p:sldId id="442" r:id="rId14"/>
    <p:sldId id="444" r:id="rId15"/>
    <p:sldId id="445" r:id="rId16"/>
    <p:sldId id="446" r:id="rId17"/>
    <p:sldId id="447" r:id="rId18"/>
    <p:sldId id="421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58" d="100"/>
          <a:sy n="58" d="100"/>
        </p:scale>
        <p:origin x="-3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B2DC70-0A7C-4945-A46D-FF7D3862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D9D0-1EA6-4388-BEF6-834263D2D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5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8F52-D75C-4E29-8837-5D4EAFB9D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E829-3A0F-407B-9631-6CAB257BD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E3A1-B2AB-489F-A8C3-1B51C46A9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0843-0216-4FB8-AF64-36E18BEF8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FBDB-62F4-4D57-A6B2-01932A550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A1E9-47AF-4003-BC4B-8069E7EED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DE75-5BF5-4301-AC72-117418FE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66D5-3FF4-41D4-AA95-917C4B044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02FC3-FB6C-49FF-B581-2D552259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D9D2-C533-4255-A4F5-E1B4D489A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D2A5-41FD-47C1-B627-E15F5658C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E92494-9320-4FEC-9AC0-02565F139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dirty="0">
                <a:solidFill>
                  <a:schemeClr val="tx2"/>
                </a:solidFill>
              </a:rPr>
              <a:t>Conceptual Physics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11</a:t>
            </a:r>
            <a:r>
              <a:rPr lang="en-US" sz="4000" baseline="30000" dirty="0">
                <a:solidFill>
                  <a:schemeClr val="tx2"/>
                </a:solidFill>
              </a:rPr>
              <a:t>th</a:t>
            </a:r>
            <a:r>
              <a:rPr lang="en-US" sz="400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6186" y="1779270"/>
            <a:ext cx="8827267" cy="12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25: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ELECTROMAGNETIC INDUCTION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075" y="3284208"/>
            <a:ext cx="4262437" cy="3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Electromagnetic Induction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Faraday’s Law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Generators and Alternating Current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Power </a:t>
            </a:r>
            <a:r>
              <a:rPr lang="en-US" sz="2800" dirty="0" smtClean="0"/>
              <a:t>Production</a:t>
            </a:r>
            <a:endParaRPr lang="en-US" sz="2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8843" y="3579778"/>
            <a:ext cx="4575701" cy="28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Self-Induction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Power Transmission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Field Induction</a:t>
            </a:r>
          </a:p>
        </p:txBody>
      </p:sp>
    </p:spTree>
    <p:extLst>
      <p:ext uri="{BB962C8B-B14F-4D97-AF65-F5344CB8AC3E}">
        <p14:creationId xmlns:p14="http://schemas.microsoft.com/office/powerpoint/2010/main" val="2388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4" name="Picture 6" descr="25_0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"/>
          <a:stretch>
            <a:fillRect/>
          </a:stretch>
        </p:blipFill>
        <p:spPr bwMode="auto">
          <a:xfrm>
            <a:off x="102584" y="2823411"/>
            <a:ext cx="8775500" cy="36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427"/>
            <a:ext cx="8229600" cy="591636"/>
          </a:xfrm>
        </p:spPr>
        <p:txBody>
          <a:bodyPr/>
          <a:lstStyle/>
          <a:p>
            <a:r>
              <a:rPr lang="en-US" dirty="0" smtClean="0"/>
              <a:t>Electrical Generator</a:t>
            </a:r>
            <a:endParaRPr lang="en-US" dirty="0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36" y="974559"/>
            <a:ext cx="8494295" cy="17044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The frequency of alternating voltage induced in a loop is equal to the frequency of the changing magnetic field within the loop.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8" name="Picture 6" descr="25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>
            <a:fillRect/>
          </a:stretch>
        </p:blipFill>
        <p:spPr bwMode="auto">
          <a:xfrm>
            <a:off x="946484" y="2330049"/>
            <a:ext cx="7063611" cy="43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428"/>
            <a:ext cx="8229600" cy="543509"/>
          </a:xfrm>
        </p:spPr>
        <p:txBody>
          <a:bodyPr/>
          <a:lstStyle/>
          <a:p>
            <a:r>
              <a:rPr lang="en-US" dirty="0" smtClean="0"/>
              <a:t>Power Production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610" y="885658"/>
            <a:ext cx="8590548" cy="19698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Using Faraday and Henry’s discovery of electromagnetic induction, Nikola Tesla and George Westinghouse showed that electricity could be generated in sufficient quantities to light cities.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9" name="Picture 7" descr="25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"/>
          <a:stretch>
            <a:fillRect/>
          </a:stretch>
        </p:blipFill>
        <p:spPr bwMode="auto">
          <a:xfrm>
            <a:off x="557213" y="3144838"/>
            <a:ext cx="802640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0"/>
            <a:ext cx="8229600" cy="579438"/>
          </a:xfrm>
        </p:spPr>
        <p:txBody>
          <a:bodyPr/>
          <a:lstStyle/>
          <a:p>
            <a:r>
              <a:rPr lang="en-US" sz="4000" smtClean="0"/>
              <a:t>Power Production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09600"/>
            <a:ext cx="8229600" cy="4525963"/>
          </a:xfrm>
        </p:spPr>
        <p:txBody>
          <a:bodyPr/>
          <a:lstStyle/>
          <a:p>
            <a:pPr marL="288925" indent="-288925">
              <a:lnSpc>
                <a:spcPct val="80000"/>
              </a:lnSpc>
              <a:buFontTx/>
              <a:buNone/>
            </a:pPr>
            <a:r>
              <a:rPr lang="en-US" sz="2400" dirty="0" smtClean="0"/>
              <a:t>MHD (</a:t>
            </a:r>
            <a:r>
              <a:rPr lang="en-US" sz="2400" dirty="0" err="1" smtClean="0"/>
              <a:t>MagnetoHydroDynamic</a:t>
            </a:r>
            <a:r>
              <a:rPr lang="en-US" sz="2400" dirty="0" smtClean="0"/>
              <a:t>) generator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Eliminates the turbine and spinning armature altogether.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A plasma of electrons and positive ions expands through a nozzle and moves at supersonic speed through a magnetic field. 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The motion of charges through a magnetic field gives rise to a voltage and flow of current as per Faraday’s law.</a:t>
            </a:r>
          </a:p>
          <a:p>
            <a:pPr marL="288925" indent="-288925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288925" indent="-288925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288925" indent="-288925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25_1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2214144" y="990265"/>
            <a:ext cx="4780213" cy="36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427"/>
            <a:ext cx="8229600" cy="671846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166" y="4656998"/>
            <a:ext cx="8446168" cy="1834314"/>
          </a:xfrm>
        </p:spPr>
        <p:txBody>
          <a:bodyPr/>
          <a:lstStyle/>
          <a:p>
            <a:r>
              <a:rPr lang="en-US" sz="2800" dirty="0" smtClean="0"/>
              <a:t>Input </a:t>
            </a:r>
            <a:r>
              <a:rPr lang="en-US" sz="2800" dirty="0" smtClean="0"/>
              <a:t>coil of wire—the primary powered by ac voltage source</a:t>
            </a:r>
          </a:p>
          <a:p>
            <a:r>
              <a:rPr lang="en-US" sz="2800" dirty="0" smtClean="0"/>
              <a:t>Output coil of wire—the secondary connected to an external circuit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7221" y="4170947"/>
            <a:ext cx="930442" cy="486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4878867" y="4026569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omic Sans MS" pitchFamily="66" charset="0"/>
              </a:rPr>
              <a:t>output</a:t>
            </a:r>
            <a:endParaRPr lang="en-CA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84" y="226513"/>
            <a:ext cx="8229600" cy="687888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4558"/>
            <a:ext cx="8229600" cy="4770438"/>
          </a:xfrm>
        </p:spPr>
        <p:txBody>
          <a:bodyPr/>
          <a:lstStyle/>
          <a:p>
            <a:pPr marL="396875" lvl="1" indent="-282575">
              <a:buFontTx/>
              <a:buChar char="•"/>
            </a:pPr>
            <a:r>
              <a:rPr lang="en-US" dirty="0" smtClean="0"/>
              <a:t>Step-up </a:t>
            </a:r>
            <a:r>
              <a:rPr lang="en-US" dirty="0" smtClean="0"/>
              <a:t>transformer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produces a greater voltage in the secondary than supplied by the primary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secondary has more turns in coil than the primary</a:t>
            </a:r>
          </a:p>
          <a:p>
            <a:pPr marL="396875" lvl="1" indent="-282575">
              <a:buFontTx/>
              <a:buChar char="•"/>
            </a:pPr>
            <a:r>
              <a:rPr lang="en-US" dirty="0" smtClean="0"/>
              <a:t>Step-down transformer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produces a smaller voltage in the secondary than supplied by the primary</a:t>
            </a:r>
          </a:p>
          <a:p>
            <a:pPr marL="739775" lvl="2">
              <a:buFont typeface="Arial" charset="0"/>
              <a:buChar char="–"/>
            </a:pPr>
            <a:r>
              <a:rPr lang="en-US" dirty="0" smtClean="0"/>
              <a:t>secondary has less turns in coil than the primary</a:t>
            </a:r>
          </a:p>
        </p:txBody>
      </p:sp>
      <p:pic>
        <p:nvPicPr>
          <p:cNvPr id="231428" name="Picture 4" descr="C:\Users\jharlow\Documents\Documents\teaching\everyday13\hewitt materials\hewitt_ch25\figures_photos_25\25_14_Figu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2" y="4541885"/>
            <a:ext cx="6978316" cy="21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8099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 smtClean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Transformer relationship:</a:t>
            </a:r>
          </a:p>
          <a:p>
            <a:endParaRPr lang="en-US" sz="2400" smtClean="0"/>
          </a:p>
        </p:txBody>
      </p:sp>
      <p:grpSp>
        <p:nvGrpSpPr>
          <p:cNvPr id="232472" name="Group 24"/>
          <p:cNvGrpSpPr>
            <a:grpSpLocks/>
          </p:cNvGrpSpPr>
          <p:nvPr/>
        </p:nvGrpSpPr>
        <p:grpSpPr bwMode="auto">
          <a:xfrm>
            <a:off x="457200" y="2389188"/>
            <a:ext cx="8477250" cy="868362"/>
            <a:chOff x="288" y="1505"/>
            <a:chExt cx="5340" cy="547"/>
          </a:xfrm>
        </p:grpSpPr>
        <p:sp>
          <p:nvSpPr>
            <p:cNvPr id="232453" name="Rectangle 5"/>
            <p:cNvSpPr>
              <a:spLocks noChangeArrowheads="1"/>
            </p:cNvSpPr>
            <p:nvPr/>
          </p:nvSpPr>
          <p:spPr bwMode="auto">
            <a:xfrm>
              <a:off x="288" y="19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  </a:t>
              </a:r>
              <a:endParaRPr lang="en-US"/>
            </a:p>
          </p:txBody>
        </p:sp>
        <p:sp>
          <p:nvSpPr>
            <p:cNvPr id="232455" name="Rectangle 7"/>
            <p:cNvSpPr>
              <a:spLocks noChangeArrowheads="1"/>
            </p:cNvSpPr>
            <p:nvPr/>
          </p:nvSpPr>
          <p:spPr bwMode="auto">
            <a:xfrm>
              <a:off x="720" y="1505"/>
              <a:ext cx="15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Primary voltage</a:t>
              </a:r>
              <a:endParaRPr lang="en-US"/>
            </a:p>
          </p:txBody>
        </p:sp>
        <p:sp>
          <p:nvSpPr>
            <p:cNvPr id="232456" name="Rectangle 8"/>
            <p:cNvSpPr>
              <a:spLocks noChangeArrowheads="1"/>
            </p:cNvSpPr>
            <p:nvPr/>
          </p:nvSpPr>
          <p:spPr bwMode="auto">
            <a:xfrm>
              <a:off x="296" y="1737"/>
              <a:ext cx="2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Number of primary turns</a:t>
              </a:r>
              <a:endParaRPr lang="en-US"/>
            </a:p>
          </p:txBody>
        </p:sp>
        <p:sp>
          <p:nvSpPr>
            <p:cNvPr id="232457" name="Line 9"/>
            <p:cNvSpPr>
              <a:spLocks noChangeShapeType="1"/>
            </p:cNvSpPr>
            <p:nvPr/>
          </p:nvSpPr>
          <p:spPr bwMode="auto">
            <a:xfrm>
              <a:off x="304" y="1766"/>
              <a:ext cx="236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2687" y="1635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767" y="1635"/>
              <a:ext cx="1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=</a:t>
              </a:r>
              <a:endParaRPr lang="en-US"/>
            </a:p>
          </p:txBody>
        </p:sp>
        <p:sp>
          <p:nvSpPr>
            <p:cNvPr id="232460" name="Rectangle 12"/>
            <p:cNvSpPr>
              <a:spLocks noChangeArrowheads="1"/>
            </p:cNvSpPr>
            <p:nvPr/>
          </p:nvSpPr>
          <p:spPr bwMode="auto">
            <a:xfrm>
              <a:off x="2919" y="1635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1" name="Rectangle 13"/>
            <p:cNvSpPr>
              <a:spLocks noChangeArrowheads="1"/>
            </p:cNvSpPr>
            <p:nvPr/>
          </p:nvSpPr>
          <p:spPr bwMode="auto">
            <a:xfrm>
              <a:off x="3407" y="1505"/>
              <a:ext cx="10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secondary</a:t>
              </a:r>
              <a:endParaRPr lang="en-US"/>
            </a:p>
          </p:txBody>
        </p:sp>
        <p:sp>
          <p:nvSpPr>
            <p:cNvPr id="232462" name="Rectangle 14"/>
            <p:cNvSpPr>
              <a:spLocks noChangeArrowheads="1"/>
            </p:cNvSpPr>
            <p:nvPr/>
          </p:nvSpPr>
          <p:spPr bwMode="auto">
            <a:xfrm>
              <a:off x="4440" y="1551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3" name="Rectangle 15"/>
            <p:cNvSpPr>
              <a:spLocks noChangeArrowheads="1"/>
            </p:cNvSpPr>
            <p:nvPr/>
          </p:nvSpPr>
          <p:spPr bwMode="auto">
            <a:xfrm>
              <a:off x="4496" y="1505"/>
              <a:ext cx="72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voltage</a:t>
              </a:r>
              <a:endParaRPr lang="en-US"/>
            </a:p>
          </p:txBody>
        </p:sp>
        <p:sp>
          <p:nvSpPr>
            <p:cNvPr id="232464" name="Rectangle 16"/>
            <p:cNvSpPr>
              <a:spLocks noChangeArrowheads="1"/>
            </p:cNvSpPr>
            <p:nvPr/>
          </p:nvSpPr>
          <p:spPr bwMode="auto">
            <a:xfrm>
              <a:off x="2984" y="1737"/>
              <a:ext cx="7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number</a:t>
              </a:r>
              <a:endParaRPr lang="en-US"/>
            </a:p>
          </p:txBody>
        </p:sp>
        <p:sp>
          <p:nvSpPr>
            <p:cNvPr id="232465" name="Rectangle 17"/>
            <p:cNvSpPr>
              <a:spLocks noChangeArrowheads="1"/>
            </p:cNvSpPr>
            <p:nvPr/>
          </p:nvSpPr>
          <p:spPr bwMode="auto">
            <a:xfrm>
              <a:off x="3743" y="1783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6" name="Rectangle 18"/>
            <p:cNvSpPr>
              <a:spLocks noChangeArrowheads="1"/>
            </p:cNvSpPr>
            <p:nvPr/>
          </p:nvSpPr>
          <p:spPr bwMode="auto">
            <a:xfrm>
              <a:off x="3799" y="1737"/>
              <a:ext cx="1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of</a:t>
              </a:r>
              <a:endParaRPr lang="en-US"/>
            </a:p>
          </p:txBody>
        </p:sp>
        <p:sp>
          <p:nvSpPr>
            <p:cNvPr id="232467" name="Rectangle 19"/>
            <p:cNvSpPr>
              <a:spLocks noChangeArrowheads="1"/>
            </p:cNvSpPr>
            <p:nvPr/>
          </p:nvSpPr>
          <p:spPr bwMode="auto">
            <a:xfrm>
              <a:off x="3985" y="1783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4041" y="1737"/>
              <a:ext cx="10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secondary</a:t>
              </a:r>
              <a:endParaRPr lang="en-US"/>
            </a:p>
          </p:txBody>
        </p:sp>
        <p:sp>
          <p:nvSpPr>
            <p:cNvPr id="232469" name="Rectangle 21"/>
            <p:cNvSpPr>
              <a:spLocks noChangeArrowheads="1"/>
            </p:cNvSpPr>
            <p:nvPr/>
          </p:nvSpPr>
          <p:spPr bwMode="auto">
            <a:xfrm>
              <a:off x="5074" y="1783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" pitchFamily="48" charset="0"/>
                </a:rPr>
                <a:t> </a:t>
              </a:r>
              <a:endParaRPr lang="en-US"/>
            </a:p>
          </p:txBody>
        </p:sp>
        <p:sp>
          <p:nvSpPr>
            <p:cNvPr id="232470" name="Rectangle 22"/>
            <p:cNvSpPr>
              <a:spLocks noChangeArrowheads="1"/>
            </p:cNvSpPr>
            <p:nvPr/>
          </p:nvSpPr>
          <p:spPr bwMode="auto">
            <a:xfrm>
              <a:off x="5130" y="1737"/>
              <a:ext cx="4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turns</a:t>
              </a:r>
              <a:endParaRPr lang="en-US"/>
            </a:p>
          </p:txBody>
        </p:sp>
        <p:sp>
          <p:nvSpPr>
            <p:cNvPr id="232471" name="Line 23"/>
            <p:cNvSpPr>
              <a:spLocks noChangeShapeType="1"/>
            </p:cNvSpPr>
            <p:nvPr/>
          </p:nvSpPr>
          <p:spPr bwMode="auto">
            <a:xfrm>
              <a:off x="2992" y="1766"/>
              <a:ext cx="263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23247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780923"/>
            <a:ext cx="29051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8458" y="3913707"/>
            <a:ext cx="3068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 common neighbourhood transformer typically steps 2400 volts down to 240 volts for houses and small businesses.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6225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600200"/>
            <a:ext cx="8918575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Transformer transfers energy from one coil to another.</a:t>
            </a:r>
          </a:p>
          <a:p>
            <a:pPr marL="514350" lvl="1">
              <a:buFontTx/>
              <a:buChar char="•"/>
            </a:pPr>
            <a:r>
              <a:rPr lang="en-US" dirty="0" smtClean="0"/>
              <a:t>Rate of energy transfer is power.</a:t>
            </a:r>
          </a:p>
          <a:p>
            <a:pPr marL="514350" lvl="1">
              <a:buFontTx/>
              <a:buChar char="•"/>
            </a:pPr>
            <a:r>
              <a:rPr lang="en-US" dirty="0" smtClean="0"/>
              <a:t>Power into primary </a:t>
            </a:r>
            <a:r>
              <a:rPr lang="en-US" dirty="0" smtClean="0"/>
              <a:t>≥ </a:t>
            </a:r>
            <a:r>
              <a:rPr lang="en-US" dirty="0" smtClean="0"/>
              <a:t>power </a:t>
            </a:r>
            <a:r>
              <a:rPr lang="en-US" dirty="0" smtClean="0"/>
              <a:t>out of secondary</a:t>
            </a:r>
            <a:endParaRPr lang="en-US" dirty="0" smtClean="0"/>
          </a:p>
          <a:p>
            <a:pPr marL="514350" lvl="1">
              <a:buFontTx/>
              <a:buNone/>
            </a:pPr>
            <a:r>
              <a:rPr lang="en-US" dirty="0" smtClean="0"/>
              <a:t>	</a:t>
            </a:r>
            <a:r>
              <a:rPr lang="en-US" dirty="0" smtClean="0"/>
              <a:t>or, neglecting small heat losses:</a:t>
            </a:r>
            <a:endParaRPr lang="en-US" dirty="0" smtClean="0"/>
          </a:p>
          <a:p>
            <a:pPr marL="514350" lvl="1">
              <a:buFontTx/>
              <a:buChar char="•"/>
            </a:pPr>
            <a:r>
              <a:rPr lang="en-US" dirty="0" smtClean="0"/>
              <a:t>(Voltage </a:t>
            </a:r>
            <a:r>
              <a:rPr lang="en-US" dirty="0" smtClean="0">
                <a:sym typeface="Symbol" pitchFamily="48" charset="2"/>
              </a:rPr>
              <a:t> current)</a:t>
            </a:r>
            <a:r>
              <a:rPr lang="en-US" baseline="-25000" dirty="0" smtClean="0">
                <a:sym typeface="Symbol" pitchFamily="48" charset="2"/>
              </a:rPr>
              <a:t>primary </a:t>
            </a:r>
            <a:r>
              <a:rPr lang="en-US" dirty="0" smtClean="0">
                <a:sym typeface="Symbol" pitchFamily="48" charset="2"/>
              </a:rPr>
              <a:t>= (voltage  current)</a:t>
            </a:r>
            <a:r>
              <a:rPr lang="en-US" baseline="-25000" dirty="0" smtClean="0">
                <a:sym typeface="Symbol" pitchFamily="48" charset="2"/>
              </a:rPr>
              <a:t>secondary</a:t>
            </a:r>
          </a:p>
          <a:p>
            <a:pPr marL="514350" lvl="1">
              <a:buFontTx/>
              <a:buChar char="•"/>
            </a:pPr>
            <a:endParaRPr lang="en-US" baseline="-25000" dirty="0" smtClean="0">
              <a:sym typeface="Symbol" pitchFamily="48" charset="2"/>
            </a:endParaRPr>
          </a:p>
          <a:p>
            <a:pPr marL="514350" lvl="1">
              <a:buFontTx/>
              <a:buChar char="•"/>
            </a:pPr>
            <a:endParaRPr lang="en-US" baseline="-25000" dirty="0" smtClean="0">
              <a:sym typeface="Symbol" pitchFamily="48" charset="2"/>
            </a:endParaRPr>
          </a:p>
          <a:p>
            <a:pPr marL="514350" lvl="1">
              <a:buFontTx/>
              <a:buChar char="•"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2" name="Picture 6" descr="25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"/>
          <a:stretch>
            <a:fillRect/>
          </a:stretch>
        </p:blipFill>
        <p:spPr bwMode="auto">
          <a:xfrm>
            <a:off x="203233" y="4491790"/>
            <a:ext cx="8459504" cy="1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US" smtClean="0"/>
              <a:t>Power Transmission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96963"/>
            <a:ext cx="8229600" cy="4830762"/>
          </a:xfrm>
        </p:spPr>
        <p:txBody>
          <a:bodyPr/>
          <a:lstStyle/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Almost all electric energy sold today is in the form of ac because of the ease with which it can be transformed from one voltage to another. 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Large currents in wires produce heat and energy losses, so power is transmitted great distances at high voltages and low currents.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Power is generated at 25,000 V or less and is stepped up near the power station to as much as 750,000 V for long-distance transmission.</a:t>
            </a:r>
          </a:p>
          <a:p>
            <a:pPr marL="288925" indent="-288925">
              <a:lnSpc>
                <a:spcPct val="80000"/>
              </a:lnSpc>
            </a:pPr>
            <a:r>
              <a:rPr lang="en-US" sz="2200" dirty="0" smtClean="0"/>
              <a:t> It is then stepped down in stages at substations and distribution points to voltages needed in industrial applications (often 440 V or more) and for the home (240 and 120 V).</a:t>
            </a:r>
          </a:p>
          <a:p>
            <a:pPr marL="685800" lvl="1" indent="-282575">
              <a:lnSpc>
                <a:spcPct val="80000"/>
              </a:lnSpc>
            </a:pPr>
            <a:endParaRPr lang="en-US" sz="2200" dirty="0" smtClean="0"/>
          </a:p>
          <a:p>
            <a:pPr marL="685800" lvl="1" indent="-282575">
              <a:lnSpc>
                <a:spcPct val="80000"/>
              </a:lnSpc>
              <a:buFontTx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ave_anim.gif"/>
          <p:cNvPicPr>
            <a:picLocks noChangeAspect="1"/>
          </p:cNvPicPr>
          <p:nvPr/>
        </p:nvPicPr>
        <p:blipFill>
          <a:blip r:embed="rId3"/>
          <a:srcRect t="-1559" b="-1559"/>
          <a:stretch>
            <a:fillRect/>
          </a:stretch>
        </p:blipFill>
        <p:spPr bwMode="auto">
          <a:xfrm>
            <a:off x="-1641242" y="2643049"/>
            <a:ext cx="11363493" cy="62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650" y="95111"/>
            <a:ext cx="8196350" cy="5095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Electromagnetic induction is a “two-way street.”</a:t>
            </a:r>
          </a:p>
          <a:p>
            <a:r>
              <a:rPr lang="en-US" sz="2800" dirty="0" smtClean="0"/>
              <a:t>Faraday’s law</a:t>
            </a:r>
          </a:p>
          <a:p>
            <a:pPr lvl="1"/>
            <a:r>
              <a:rPr lang="en-US" dirty="0" smtClean="0"/>
              <a:t>States that an electric field is induced in any region of space in which a magnetic field is changing with time</a:t>
            </a:r>
          </a:p>
          <a:p>
            <a:r>
              <a:rPr lang="en-US" sz="2800" dirty="0" smtClean="0"/>
              <a:t>Maxwell’s counterpart to Faraday’s law</a:t>
            </a:r>
          </a:p>
          <a:p>
            <a:pPr lvl="1"/>
            <a:r>
              <a:rPr lang="en-US" dirty="0" smtClean="0"/>
              <a:t>States that a magnetic field is induced in any region of space in which an electric field is changing with time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950630" y="4804720"/>
            <a:ext cx="612756" cy="1670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950630" y="5283735"/>
            <a:ext cx="612756" cy="16709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34185"/>
              </p:ext>
            </p:extLst>
          </p:nvPr>
        </p:nvGraphicFramePr>
        <p:xfrm>
          <a:off x="8551695" y="4596063"/>
          <a:ext cx="3762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695" y="4596063"/>
                        <a:ext cx="3762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08145"/>
              </p:ext>
            </p:extLst>
          </p:nvPr>
        </p:nvGraphicFramePr>
        <p:xfrm>
          <a:off x="8488363" y="5043488"/>
          <a:ext cx="501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Equation" r:id="rId6" imgW="203040" imgH="203040" progId="Equation.3">
                  <p:embed/>
                </p:oleObj>
              </mc:Choice>
              <mc:Fallback>
                <p:oleObj name="Equation" r:id="rId6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363" y="5043488"/>
                        <a:ext cx="5016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718" y="114217"/>
            <a:ext cx="8229600" cy="719973"/>
          </a:xfrm>
        </p:spPr>
        <p:txBody>
          <a:bodyPr/>
          <a:lstStyle/>
          <a:p>
            <a:r>
              <a:rPr lang="en-US" dirty="0" smtClean="0"/>
              <a:t>Electromagnetic Induction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652" y="1102895"/>
            <a:ext cx="8476665" cy="4525963"/>
          </a:xfrm>
        </p:spPr>
        <p:txBody>
          <a:bodyPr/>
          <a:lstStyle/>
          <a:p>
            <a:r>
              <a:rPr lang="en-US" sz="2800" dirty="0" smtClean="0"/>
              <a:t>Discovered </a:t>
            </a:r>
            <a:r>
              <a:rPr lang="en-US" sz="2800" dirty="0" smtClean="0"/>
              <a:t>by Faraday and </a:t>
            </a:r>
            <a:r>
              <a:rPr lang="en-US" sz="2800" dirty="0" smtClean="0"/>
              <a:t>Henry in 1831</a:t>
            </a:r>
            <a:endParaRPr lang="en-US" sz="2800" dirty="0" smtClean="0"/>
          </a:p>
          <a:p>
            <a:r>
              <a:rPr lang="en-US" sz="2800" dirty="0" smtClean="0"/>
              <a:t>When you plunge a magnet into a coil of wire, voltage is </a:t>
            </a:r>
            <a:r>
              <a:rPr lang="en-US" sz="2800" b="1" dirty="0" smtClean="0"/>
              <a:t>induced</a:t>
            </a:r>
            <a:r>
              <a:rPr lang="en-US" sz="2800" dirty="0" smtClean="0"/>
              <a:t> in the coil, and a current is produced</a:t>
            </a:r>
          </a:p>
        </p:txBody>
      </p:sp>
      <p:pic>
        <p:nvPicPr>
          <p:cNvPr id="205830" name="Picture 6" descr="25_0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2977398" y="2679645"/>
            <a:ext cx="3262981" cy="37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Induction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600200" y="5029200"/>
            <a:ext cx="632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Voltage is induced in the wire loop whether the magnetic field moves past the wire or the wire moves through the magnetic field.</a:t>
            </a:r>
          </a:p>
        </p:txBody>
      </p:sp>
      <p:pic>
        <p:nvPicPr>
          <p:cNvPr id="207879" name="Picture 7" descr="25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"/>
          <a:stretch>
            <a:fillRect/>
          </a:stretch>
        </p:blipFill>
        <p:spPr bwMode="auto">
          <a:xfrm>
            <a:off x="696913" y="1441450"/>
            <a:ext cx="775017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3" name="Picture 7" descr="25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"/>
          <a:stretch>
            <a:fillRect/>
          </a:stretch>
        </p:blipFill>
        <p:spPr bwMode="auto">
          <a:xfrm>
            <a:off x="200793" y="786063"/>
            <a:ext cx="8702576" cy="34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343"/>
            <a:ext cx="8229600" cy="736015"/>
          </a:xfrm>
        </p:spPr>
        <p:txBody>
          <a:bodyPr/>
          <a:lstStyle/>
          <a:p>
            <a:r>
              <a:rPr lang="en-US" dirty="0" smtClean="0"/>
              <a:t>Electromagnetic Induction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z="1800" smtClean="0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56674" y="4271210"/>
            <a:ext cx="864669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When a magnet is plunged into a coil with twice as many loops as another, twice as much voltage is induced. If the magnet is plunged into a coil with 3 times as many loops,  3 times as much voltage is induced.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1" name="Picture 7" descr="25_0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581420" y="1538398"/>
            <a:ext cx="3384028" cy="4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4141"/>
          </a:xfrm>
        </p:spPr>
        <p:txBody>
          <a:bodyPr/>
          <a:lstStyle/>
          <a:p>
            <a:r>
              <a:rPr lang="en-US" dirty="0" smtClean="0"/>
              <a:t>Electromagnetic Induction</a:t>
            </a:r>
            <a:endParaRPr lang="en-US" dirty="0" smtClean="0"/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44379" y="1372520"/>
            <a:ext cx="527785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more difficult to push the magnet into a coil with many </a:t>
            </a:r>
            <a:r>
              <a:rPr lang="en-US" sz="2400" dirty="0" smtClean="0"/>
              <a:t>loops.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This is because the induced voltage makes a current, which makes an electromagnet, which repels the magnet in our hand.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More loops mean more voltage, which means we do more work to induce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2478"/>
          </a:xfrm>
        </p:spPr>
        <p:txBody>
          <a:bodyPr/>
          <a:lstStyle/>
          <a:p>
            <a:r>
              <a:rPr lang="en-US" dirty="0" smtClean="0"/>
              <a:t>Faraday’s Law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The induced </a:t>
            </a:r>
            <a:r>
              <a:rPr lang="en-US" sz="2800" b="1" dirty="0" smtClean="0"/>
              <a:t>voltage in a coil is proportional to the number of loops, multiplied by the rate at which the magnetic field changes within those loops.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Amount of current produced by electromagnetic induction is dependent </a:t>
            </a:r>
            <a:r>
              <a:rPr lang="en-US" sz="2800" dirty="0" smtClean="0"/>
              <a:t>on: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resistance of the coil,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circuit that it connects,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induced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3930"/>
          </a:xfrm>
        </p:spPr>
        <p:txBody>
          <a:bodyPr/>
          <a:lstStyle/>
          <a:p>
            <a:r>
              <a:rPr lang="en-US" dirty="0" smtClean="0"/>
              <a:t>Faraday’s Law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20" y="2566737"/>
            <a:ext cx="6136105" cy="385499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This can be done by:</a:t>
            </a:r>
            <a:endParaRPr lang="en-US" sz="2800" dirty="0" smtClean="0"/>
          </a:p>
          <a:p>
            <a:pPr marL="400050" lvl="1">
              <a:buFontTx/>
              <a:buChar char="•"/>
            </a:pPr>
            <a:r>
              <a:rPr lang="en-US" dirty="0" smtClean="0"/>
              <a:t>moving the loop near a magnet,</a:t>
            </a:r>
          </a:p>
          <a:p>
            <a:pPr marL="400050" lvl="1">
              <a:buFontTx/>
              <a:buChar char="•"/>
            </a:pPr>
            <a:r>
              <a:rPr lang="en-US" dirty="0" smtClean="0"/>
              <a:t>moving a magnet near a loop,</a:t>
            </a:r>
          </a:p>
          <a:p>
            <a:pPr marL="400050" lvl="1">
              <a:buFontTx/>
              <a:buChar char="•"/>
            </a:pPr>
            <a:r>
              <a:rPr lang="en-US" dirty="0" smtClean="0"/>
              <a:t>changing the current in a nearby loop.</a:t>
            </a:r>
          </a:p>
        </p:txBody>
      </p:sp>
      <p:pic>
        <p:nvPicPr>
          <p:cNvPr id="216068" name="Picture 4" descr="C:\Users\jharlow\Documents\Documents\teaching\everyday13\hewitt materials\hewitt_ch25\figures_photos_25\25_0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292475"/>
            <a:ext cx="267017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179" y="1507958"/>
            <a:ext cx="8069179" cy="11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/>
              <a:t>Voltage is induced in a wire by changing the magnetic field passing through a loop of wire.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31895" cy="607678"/>
          </a:xfrm>
        </p:spPr>
        <p:txBody>
          <a:bodyPr/>
          <a:lstStyle/>
          <a:p>
            <a:r>
              <a:rPr lang="en-US" dirty="0" smtClean="0"/>
              <a:t>Faraday’s Law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37" y="2373576"/>
            <a:ext cx="8638674" cy="40573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Application of Faraday’s law</a:t>
            </a:r>
          </a:p>
          <a:p>
            <a:r>
              <a:rPr lang="en-US" sz="2800" dirty="0" smtClean="0"/>
              <a:t>Activation of traffic lights by a car moving over underground coils of wire</a:t>
            </a:r>
          </a:p>
          <a:p>
            <a:r>
              <a:rPr lang="en-US" sz="2800" dirty="0" smtClean="0"/>
              <a:t>Triggering security system at the airport by altering magnetic field in the coils as one walks through</a:t>
            </a:r>
          </a:p>
          <a:p>
            <a:r>
              <a:rPr lang="en-US" sz="2800" dirty="0" smtClean="0"/>
              <a:t>Scanning magnetic strips on back of credit cards</a:t>
            </a:r>
          </a:p>
          <a:p>
            <a:r>
              <a:rPr lang="en-US" sz="2800" dirty="0" smtClean="0"/>
              <a:t>Recording of sound on tape</a:t>
            </a:r>
          </a:p>
          <a:p>
            <a:r>
              <a:rPr lang="en-US" sz="2800" dirty="0" smtClean="0"/>
              <a:t>Electronic devices in computer hard drives, iPods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71" y="0"/>
            <a:ext cx="4251029" cy="271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259"/>
            <a:ext cx="8229600" cy="719973"/>
          </a:xfrm>
        </p:spPr>
        <p:txBody>
          <a:bodyPr/>
          <a:lstStyle/>
          <a:p>
            <a:r>
              <a:rPr lang="en-US" dirty="0" smtClean="0"/>
              <a:t>Electrical Generator</a:t>
            </a:r>
            <a:endParaRPr lang="en-US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695" y="926432"/>
            <a:ext cx="8478252" cy="1945106"/>
          </a:xfrm>
        </p:spPr>
        <p:txBody>
          <a:bodyPr/>
          <a:lstStyle/>
          <a:p>
            <a:r>
              <a:rPr lang="en-US" sz="2400" dirty="0" smtClean="0"/>
              <a:t>Opposite </a:t>
            </a:r>
            <a:r>
              <a:rPr lang="en-US" sz="2400" dirty="0" smtClean="0"/>
              <a:t>of a motor</a:t>
            </a:r>
          </a:p>
          <a:p>
            <a:r>
              <a:rPr lang="en-US" sz="2400" dirty="0" smtClean="0"/>
              <a:t>Converts mechanical energy into electrical energy via coil motion</a:t>
            </a:r>
          </a:p>
          <a:p>
            <a:r>
              <a:rPr lang="en-US" sz="2400" dirty="0" smtClean="0"/>
              <a:t>Produces alternating voltage and current</a:t>
            </a:r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</p:txBody>
      </p:sp>
      <p:pic>
        <p:nvPicPr>
          <p:cNvPr id="226310" name="Picture 6" descr="25_06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831743" y="2839451"/>
            <a:ext cx="7503743" cy="40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6262</TotalTime>
  <Words>783</Words>
  <Application>Microsoft Office PowerPoint</Application>
  <PresentationFormat>On-screen Show (4:3)</PresentationFormat>
  <Paragraphs>118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Batang</vt:lpstr>
      <vt:lpstr>Times</vt:lpstr>
      <vt:lpstr>Symbol</vt:lpstr>
      <vt:lpstr>Default Design</vt:lpstr>
      <vt:lpstr>Equation</vt:lpstr>
      <vt:lpstr>Microsoft Equation 3.0</vt:lpstr>
      <vt:lpstr>PowerPoint Presentation</vt:lpstr>
      <vt:lpstr>Electromagnetic Induction</vt:lpstr>
      <vt:lpstr>Electromagnetic Induction</vt:lpstr>
      <vt:lpstr>Electromagnetic Induction</vt:lpstr>
      <vt:lpstr>Electromagnetic Induction</vt:lpstr>
      <vt:lpstr>Faraday’s Law</vt:lpstr>
      <vt:lpstr>Faraday’s Law</vt:lpstr>
      <vt:lpstr>Faraday’s Law</vt:lpstr>
      <vt:lpstr>Electrical Generator</vt:lpstr>
      <vt:lpstr>Electrical Generator</vt:lpstr>
      <vt:lpstr>Power Production</vt:lpstr>
      <vt:lpstr>Power Production</vt:lpstr>
      <vt:lpstr>Transformers</vt:lpstr>
      <vt:lpstr>Transformers</vt:lpstr>
      <vt:lpstr>Transformers</vt:lpstr>
      <vt:lpstr>Transformers</vt:lpstr>
      <vt:lpstr>Power Transmission</vt:lpstr>
      <vt:lpstr>PowerPoint Presentation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425</cp:revision>
  <cp:lastPrinted>2007-05-16T20:24:43Z</cp:lastPrinted>
  <dcterms:created xsi:type="dcterms:W3CDTF">2006-04-27T22:35:13Z</dcterms:created>
  <dcterms:modified xsi:type="dcterms:W3CDTF">2013-03-19T20:24:53Z</dcterms:modified>
</cp:coreProperties>
</file>