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71" r:id="rId2"/>
    <p:sldId id="278" r:id="rId3"/>
    <p:sldId id="347" r:id="rId4"/>
    <p:sldId id="667" r:id="rId5"/>
    <p:sldId id="293" r:id="rId6"/>
    <p:sldId id="330" r:id="rId7"/>
    <p:sldId id="659" r:id="rId8"/>
    <p:sldId id="312" r:id="rId9"/>
    <p:sldId id="350" r:id="rId10"/>
    <p:sldId id="381" r:id="rId11"/>
    <p:sldId id="382" r:id="rId12"/>
    <p:sldId id="386" r:id="rId13"/>
    <p:sldId id="387" r:id="rId14"/>
    <p:sldId id="392" r:id="rId15"/>
    <p:sldId id="398" r:id="rId16"/>
    <p:sldId id="399" r:id="rId17"/>
    <p:sldId id="400" r:id="rId18"/>
    <p:sldId id="379" r:id="rId19"/>
    <p:sldId id="380" r:id="rId20"/>
    <p:sldId id="430" r:id="rId21"/>
    <p:sldId id="438" r:id="rId22"/>
    <p:sldId id="439" r:id="rId23"/>
    <p:sldId id="441" r:id="rId24"/>
    <p:sldId id="444" r:id="rId25"/>
    <p:sldId id="470" r:id="rId26"/>
    <p:sldId id="471" r:id="rId27"/>
    <p:sldId id="474" r:id="rId28"/>
    <p:sldId id="477" r:id="rId29"/>
    <p:sldId id="522" r:id="rId30"/>
    <p:sldId id="526" r:id="rId31"/>
    <p:sldId id="661" r:id="rId32"/>
    <p:sldId id="682" r:id="rId33"/>
    <p:sldId id="673" r:id="rId34"/>
    <p:sldId id="674" r:id="rId35"/>
    <p:sldId id="675" r:id="rId36"/>
    <p:sldId id="678" r:id="rId37"/>
    <p:sldId id="683" r:id="rId38"/>
    <p:sldId id="685" r:id="rId39"/>
    <p:sldId id="679" r:id="rId40"/>
    <p:sldId id="680" r:id="rId41"/>
    <p:sldId id="613" r:id="rId42"/>
    <p:sldId id="562" r:id="rId43"/>
    <p:sldId id="538" r:id="rId44"/>
    <p:sldId id="663" r:id="rId45"/>
    <p:sldId id="486" r:id="rId46"/>
    <p:sldId id="655" r:id="rId47"/>
    <p:sldId id="656" r:id="rId48"/>
    <p:sldId id="551" r:id="rId49"/>
    <p:sldId id="547" r:id="rId50"/>
    <p:sldId id="554" r:id="rId51"/>
    <p:sldId id="555" r:id="rId52"/>
    <p:sldId id="582" r:id="rId53"/>
    <p:sldId id="558" r:id="rId54"/>
    <p:sldId id="559" r:id="rId55"/>
    <p:sldId id="592" r:id="rId56"/>
    <p:sldId id="599" r:id="rId57"/>
    <p:sldId id="600" r:id="rId58"/>
    <p:sldId id="608" r:id="rId59"/>
    <p:sldId id="665" r:id="rId60"/>
    <p:sldId id="684" r:id="rId6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73" autoAdjust="0"/>
  </p:normalViewPr>
  <p:slideViewPr>
    <p:cSldViewPr>
      <p:cViewPr varScale="1">
        <p:scale>
          <a:sx n="71" d="100"/>
          <a:sy n="71" d="100"/>
        </p:scale>
        <p:origin x="45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87316" tIns="43658" rIns="87316" bIns="43658" numCol="1" anchor="t" anchorCtr="0" compatLnSpc="1">
            <a:prstTxWarp prst="textNoShape">
              <a:avLst/>
            </a:prstTxWarp>
          </a:bodyPr>
          <a:lstStyle>
            <a:lvl1pPr>
              <a:defRPr sz="1100"/>
            </a:lvl1pPr>
          </a:lstStyle>
          <a:p>
            <a:endParaRPr lang="en-US"/>
          </a:p>
        </p:txBody>
      </p:sp>
      <p:sp>
        <p:nvSpPr>
          <p:cNvPr id="56323" name="Rectangle 3"/>
          <p:cNvSpPr>
            <a:spLocks noGrp="1" noChangeArrowheads="1"/>
          </p:cNvSpPr>
          <p:nvPr>
            <p:ph type="dt" sz="quarter" idx="1"/>
          </p:nvPr>
        </p:nvSpPr>
        <p:spPr bwMode="auto">
          <a:xfrm>
            <a:off x="3884414" y="1"/>
            <a:ext cx="2972098" cy="464205"/>
          </a:xfrm>
          <a:prstGeom prst="rect">
            <a:avLst/>
          </a:prstGeom>
          <a:noFill/>
          <a:ln w="9525">
            <a:noFill/>
            <a:miter lim="800000"/>
            <a:headEnd/>
            <a:tailEnd/>
          </a:ln>
          <a:effectLst/>
        </p:spPr>
        <p:txBody>
          <a:bodyPr vert="horz" wrap="square" lIns="87316" tIns="43658" rIns="87316" bIns="43658" numCol="1" anchor="t" anchorCtr="0" compatLnSpc="1">
            <a:prstTxWarp prst="textNoShape">
              <a:avLst/>
            </a:prstTxWarp>
          </a:bodyPr>
          <a:lstStyle>
            <a:lvl1pPr algn="r">
              <a:defRPr sz="1100"/>
            </a:lvl1pPr>
          </a:lstStyle>
          <a:p>
            <a:endParaRPr lang="en-US"/>
          </a:p>
        </p:txBody>
      </p:sp>
      <p:sp>
        <p:nvSpPr>
          <p:cNvPr id="56324" name="Rectangle 4"/>
          <p:cNvSpPr>
            <a:spLocks noGrp="1" noChangeArrowheads="1"/>
          </p:cNvSpPr>
          <p:nvPr>
            <p:ph type="ftr" sz="quarter" idx="2"/>
          </p:nvPr>
        </p:nvSpPr>
        <p:spPr bwMode="auto">
          <a:xfrm>
            <a:off x="0" y="8830659"/>
            <a:ext cx="2972098" cy="464205"/>
          </a:xfrm>
          <a:prstGeom prst="rect">
            <a:avLst/>
          </a:prstGeom>
          <a:noFill/>
          <a:ln w="9525">
            <a:noFill/>
            <a:miter lim="800000"/>
            <a:headEnd/>
            <a:tailEnd/>
          </a:ln>
          <a:effectLst/>
        </p:spPr>
        <p:txBody>
          <a:bodyPr vert="horz" wrap="square" lIns="87316" tIns="43658" rIns="87316" bIns="43658" numCol="1" anchor="b" anchorCtr="0" compatLnSpc="1">
            <a:prstTxWarp prst="textNoShape">
              <a:avLst/>
            </a:prstTxWarp>
          </a:bodyPr>
          <a:lstStyle>
            <a:lvl1pPr>
              <a:defRPr sz="1100"/>
            </a:lvl1pPr>
          </a:lstStyle>
          <a:p>
            <a:endParaRPr lang="en-US"/>
          </a:p>
        </p:txBody>
      </p:sp>
      <p:sp>
        <p:nvSpPr>
          <p:cNvPr id="56325" name="Rectangle 5"/>
          <p:cNvSpPr>
            <a:spLocks noGrp="1" noChangeArrowheads="1"/>
          </p:cNvSpPr>
          <p:nvPr>
            <p:ph type="sldNum" sz="quarter" idx="3"/>
          </p:nvPr>
        </p:nvSpPr>
        <p:spPr bwMode="auto">
          <a:xfrm>
            <a:off x="3884414" y="8830659"/>
            <a:ext cx="2972098" cy="464205"/>
          </a:xfrm>
          <a:prstGeom prst="rect">
            <a:avLst/>
          </a:prstGeom>
          <a:noFill/>
          <a:ln w="9525">
            <a:noFill/>
            <a:miter lim="800000"/>
            <a:headEnd/>
            <a:tailEnd/>
          </a:ln>
          <a:effectLst/>
        </p:spPr>
        <p:txBody>
          <a:bodyPr vert="horz" wrap="square" lIns="87316" tIns="43658" rIns="87316" bIns="43658" numCol="1" anchor="b" anchorCtr="0" compatLnSpc="1">
            <a:prstTxWarp prst="textNoShape">
              <a:avLst/>
            </a:prstTxWarp>
          </a:bodyPr>
          <a:lstStyle>
            <a:lvl1pPr algn="r">
              <a:defRPr sz="1100"/>
            </a:lvl1pPr>
          </a:lstStyle>
          <a:p>
            <a:fld id="{A2F1AC7A-A382-1944-9F1F-F30449D4AFF3}" type="slidenum">
              <a:rPr lang="en-US"/>
              <a:pPr/>
              <a:t>‹#›</a:t>
            </a:fld>
            <a:endParaRPr lang="en-US"/>
          </a:p>
        </p:txBody>
      </p:sp>
    </p:spTree>
    <p:extLst>
      <p:ext uri="{BB962C8B-B14F-4D97-AF65-F5344CB8AC3E}">
        <p14:creationId xmlns:p14="http://schemas.microsoft.com/office/powerpoint/2010/main" val="1652302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defTabSz="923186">
              <a:defRPr sz="1200"/>
            </a:lvl1pPr>
          </a:lstStyle>
          <a:p>
            <a:endParaRPr lang="en-US"/>
          </a:p>
        </p:txBody>
      </p:sp>
      <p:sp>
        <p:nvSpPr>
          <p:cNvPr id="26627" name="Rectangle 3"/>
          <p:cNvSpPr>
            <a:spLocks noGrp="1" noChangeArrowheads="1"/>
          </p:cNvSpPr>
          <p:nvPr>
            <p:ph type="dt" idx="1"/>
          </p:nvPr>
        </p:nvSpPr>
        <p:spPr bwMode="auto">
          <a:xfrm>
            <a:off x="3884414" y="1"/>
            <a:ext cx="2972098" cy="46420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186">
              <a:defRPr sz="1200"/>
            </a:lvl1pPr>
          </a:lstStyle>
          <a:p>
            <a:endParaRPr lang="en-US"/>
          </a:p>
        </p:txBody>
      </p:sp>
      <p:sp>
        <p:nvSpPr>
          <p:cNvPr id="26628"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6098" y="4416099"/>
            <a:ext cx="5485805" cy="4182457"/>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0" y="8830659"/>
            <a:ext cx="2972098" cy="464205"/>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defTabSz="923186">
              <a:defRPr sz="1200"/>
            </a:lvl1pPr>
          </a:lstStyle>
          <a:p>
            <a:endParaRPr lang="en-US"/>
          </a:p>
        </p:txBody>
      </p:sp>
      <p:sp>
        <p:nvSpPr>
          <p:cNvPr id="26631" name="Rectangle 7"/>
          <p:cNvSpPr>
            <a:spLocks noGrp="1" noChangeArrowheads="1"/>
          </p:cNvSpPr>
          <p:nvPr>
            <p:ph type="sldNum" sz="quarter" idx="5"/>
          </p:nvPr>
        </p:nvSpPr>
        <p:spPr bwMode="auto">
          <a:xfrm>
            <a:off x="3884414" y="8830659"/>
            <a:ext cx="2972098" cy="464205"/>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186">
              <a:defRPr sz="1200"/>
            </a:lvl1pPr>
          </a:lstStyle>
          <a:p>
            <a:fld id="{6FF646D4-3BFA-E74D-A4AF-6678D14BEF99}" type="slidenum">
              <a:rPr lang="en-US"/>
              <a:pPr/>
              <a:t>‹#›</a:t>
            </a:fld>
            <a:endParaRPr lang="en-US"/>
          </a:p>
        </p:txBody>
      </p:sp>
    </p:spTree>
    <p:extLst>
      <p:ext uri="{BB962C8B-B14F-4D97-AF65-F5344CB8AC3E}">
        <p14:creationId xmlns:p14="http://schemas.microsoft.com/office/powerpoint/2010/main" val="34876096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38283049" indent="-37821614">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61435" eaLnBrk="0" fontAlgn="base" hangingPunct="0">
              <a:spcBef>
                <a:spcPct val="0"/>
              </a:spcBef>
              <a:spcAft>
                <a:spcPct val="0"/>
              </a:spcAft>
              <a:defRPr sz="2400">
                <a:solidFill>
                  <a:schemeClr val="tx1"/>
                </a:solidFill>
                <a:latin typeface="Arial" charset="0"/>
                <a:ea typeface="ＭＳ Ｐゴシック" pitchFamily="-1" charset="-128"/>
              </a:defRPr>
            </a:lvl6pPr>
            <a:lvl7pPr marL="922869" eaLnBrk="0" fontAlgn="base" hangingPunct="0">
              <a:spcBef>
                <a:spcPct val="0"/>
              </a:spcBef>
              <a:spcAft>
                <a:spcPct val="0"/>
              </a:spcAft>
              <a:defRPr sz="2400">
                <a:solidFill>
                  <a:schemeClr val="tx1"/>
                </a:solidFill>
                <a:latin typeface="Arial" charset="0"/>
                <a:ea typeface="ＭＳ Ｐゴシック" pitchFamily="-1" charset="-128"/>
              </a:defRPr>
            </a:lvl7pPr>
            <a:lvl8pPr marL="1384303" eaLnBrk="0" fontAlgn="base" hangingPunct="0">
              <a:spcBef>
                <a:spcPct val="0"/>
              </a:spcBef>
              <a:spcAft>
                <a:spcPct val="0"/>
              </a:spcAft>
              <a:defRPr sz="2400">
                <a:solidFill>
                  <a:schemeClr val="tx1"/>
                </a:solidFill>
                <a:latin typeface="Arial" charset="0"/>
                <a:ea typeface="ＭＳ Ｐゴシック" pitchFamily="-1" charset="-128"/>
              </a:defRPr>
            </a:lvl8pPr>
            <a:lvl9pPr marL="1845738" eaLnBrk="0" fontAlgn="base" hangingPunct="0">
              <a:spcBef>
                <a:spcPct val="0"/>
              </a:spcBef>
              <a:spcAft>
                <a:spcPct val="0"/>
              </a:spcAft>
              <a:defRPr sz="2400">
                <a:solidFill>
                  <a:schemeClr val="tx1"/>
                </a:solidFill>
                <a:latin typeface="Arial" charset="0"/>
                <a:ea typeface="ＭＳ Ｐゴシック" pitchFamily="-1" charset="-128"/>
              </a:defRPr>
            </a:lvl9pPr>
          </a:lstStyle>
          <a:p>
            <a:fld id="{115435D2-F55A-42AB-8F87-0737BCA7F581}" type="slidenum">
              <a:rPr lang="en-US" sz="1200"/>
              <a:pPr/>
              <a:t>3</a:t>
            </a:fld>
            <a:endParaRPr 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1" charset="-128"/>
            </a:endParaRPr>
          </a:p>
        </p:txBody>
      </p:sp>
    </p:spTree>
    <p:extLst>
      <p:ext uri="{BB962C8B-B14F-4D97-AF65-F5344CB8AC3E}">
        <p14:creationId xmlns:p14="http://schemas.microsoft.com/office/powerpoint/2010/main" val="173694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38289223" indent="-37827714">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61509" eaLnBrk="0" fontAlgn="base" hangingPunct="0">
              <a:spcBef>
                <a:spcPct val="0"/>
              </a:spcBef>
              <a:spcAft>
                <a:spcPct val="0"/>
              </a:spcAft>
              <a:defRPr sz="2400">
                <a:solidFill>
                  <a:schemeClr val="tx1"/>
                </a:solidFill>
                <a:latin typeface="Arial" charset="0"/>
                <a:ea typeface="ＭＳ Ｐゴシック" pitchFamily="-1" charset="-128"/>
              </a:defRPr>
            </a:lvl6pPr>
            <a:lvl7pPr marL="923018" eaLnBrk="0" fontAlgn="base" hangingPunct="0">
              <a:spcBef>
                <a:spcPct val="0"/>
              </a:spcBef>
              <a:spcAft>
                <a:spcPct val="0"/>
              </a:spcAft>
              <a:defRPr sz="2400">
                <a:solidFill>
                  <a:schemeClr val="tx1"/>
                </a:solidFill>
                <a:latin typeface="Arial" charset="0"/>
                <a:ea typeface="ＭＳ Ｐゴシック" pitchFamily="-1" charset="-128"/>
              </a:defRPr>
            </a:lvl7pPr>
            <a:lvl8pPr marL="1384527" eaLnBrk="0" fontAlgn="base" hangingPunct="0">
              <a:spcBef>
                <a:spcPct val="0"/>
              </a:spcBef>
              <a:spcAft>
                <a:spcPct val="0"/>
              </a:spcAft>
              <a:defRPr sz="2400">
                <a:solidFill>
                  <a:schemeClr val="tx1"/>
                </a:solidFill>
                <a:latin typeface="Arial" charset="0"/>
                <a:ea typeface="ＭＳ Ｐゴシック" pitchFamily="-1" charset="-128"/>
              </a:defRPr>
            </a:lvl8pPr>
            <a:lvl9pPr marL="1846036" eaLnBrk="0" fontAlgn="base" hangingPunct="0">
              <a:spcBef>
                <a:spcPct val="0"/>
              </a:spcBef>
              <a:spcAft>
                <a:spcPct val="0"/>
              </a:spcAft>
              <a:defRPr sz="2400">
                <a:solidFill>
                  <a:schemeClr val="tx1"/>
                </a:solidFill>
                <a:latin typeface="Arial" charset="0"/>
                <a:ea typeface="ＭＳ Ｐゴシック" pitchFamily="-1" charset="-128"/>
              </a:defRPr>
            </a:lvl9pPr>
          </a:lstStyle>
          <a:p>
            <a:fld id="{2E67DC82-6371-4DBE-863F-87520BA1113E}" type="slidenum">
              <a:rPr lang="en-US" sz="1200"/>
              <a:pPr/>
              <a:t>44</a:t>
            </a:fld>
            <a:endParaRPr lang="en-US" sz="1200"/>
          </a:p>
        </p:txBody>
      </p:sp>
      <p:sp>
        <p:nvSpPr>
          <p:cNvPr id="107523" name="Rectangle 7"/>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2C92DCAC-E31A-4F3C-BB60-E57AEA042FF1}" type="slidenum">
              <a:rPr lang="en-US" sz="1200"/>
              <a:pPr algn="r" eaLnBrk="1" hangingPunct="1"/>
              <a:t>44</a:t>
            </a:fld>
            <a:endParaRPr lang="en-US" sz="1200"/>
          </a:p>
        </p:txBody>
      </p:sp>
      <p:sp>
        <p:nvSpPr>
          <p:cNvPr id="107524" name="Rectangle 2"/>
          <p:cNvSpPr>
            <a:spLocks noGrp="1" noRot="1" noChangeAspect="1" noChangeArrowheads="1" noTextEdit="1"/>
          </p:cNvSpPr>
          <p:nvPr>
            <p:ph type="sldImg"/>
          </p:nvPr>
        </p:nvSpPr>
        <p:spPr>
          <a:solidFill>
            <a:srgbClr val="FFFFFF"/>
          </a:solidFill>
          <a:ln/>
        </p:spPr>
      </p:sp>
      <p:sp>
        <p:nvSpPr>
          <p:cNvPr id="10752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ea typeface="ＭＳ Ｐゴシック" pitchFamily="-1" charset="-128"/>
              </a:rPr>
              <a:t>Answer: B</a:t>
            </a:r>
          </a:p>
        </p:txBody>
      </p:sp>
    </p:spTree>
    <p:extLst>
      <p:ext uri="{BB962C8B-B14F-4D97-AF65-F5344CB8AC3E}">
        <p14:creationId xmlns:p14="http://schemas.microsoft.com/office/powerpoint/2010/main" val="221524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9C21853-B3F2-A149-863C-A1AC47D2149D}" type="slidenum">
              <a:rPr lang="en-US"/>
              <a:pPr/>
              <a:t>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
        <p:nvSpPr>
          <p:cNvPr id="5" name="Date Placeholder 4"/>
          <p:cNvSpPr>
            <a:spLocks noGrp="1"/>
          </p:cNvSpPr>
          <p:nvPr>
            <p:ph type="dt" idx="10"/>
          </p:nvPr>
        </p:nvSpPr>
        <p:spPr/>
        <p:txBody>
          <a:bodyPr/>
          <a:lstStyle/>
          <a:p>
            <a:pPr>
              <a:defRPr/>
            </a:pPr>
            <a:r>
              <a:rPr lang="en-US" smtClean="0"/>
              <a:t>May 17, 2011</a:t>
            </a:r>
            <a:endParaRPr lang="en-US"/>
          </a:p>
        </p:txBody>
      </p:sp>
      <p:sp>
        <p:nvSpPr>
          <p:cNvPr id="6" name="Header Placeholder 5"/>
          <p:cNvSpPr>
            <a:spLocks noGrp="1"/>
          </p:cNvSpPr>
          <p:nvPr>
            <p:ph type="hdr" sz="quarter" idx="11"/>
          </p:nvPr>
        </p:nvSpPr>
        <p:spPr/>
        <p:txBody>
          <a:bodyPr/>
          <a:lstStyle/>
          <a:p>
            <a:pPr>
              <a:defRPr/>
            </a:pPr>
            <a:r>
              <a:rPr lang="en-US" smtClean="0"/>
              <a:t>PHY131 Summer 2011 Class 1 Notes</a:t>
            </a:r>
            <a:endParaRPr lang="en-US"/>
          </a:p>
        </p:txBody>
      </p:sp>
    </p:spTree>
    <p:extLst>
      <p:ext uri="{BB962C8B-B14F-4D97-AF65-F5344CB8AC3E}">
        <p14:creationId xmlns:p14="http://schemas.microsoft.com/office/powerpoint/2010/main" val="378956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38289223" indent="-37827714">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61509" eaLnBrk="0" fontAlgn="base" hangingPunct="0">
              <a:spcBef>
                <a:spcPct val="0"/>
              </a:spcBef>
              <a:spcAft>
                <a:spcPct val="0"/>
              </a:spcAft>
              <a:defRPr sz="2400">
                <a:solidFill>
                  <a:schemeClr val="tx1"/>
                </a:solidFill>
                <a:latin typeface="Arial" charset="0"/>
                <a:ea typeface="ＭＳ Ｐゴシック" pitchFamily="-1" charset="-128"/>
              </a:defRPr>
            </a:lvl6pPr>
            <a:lvl7pPr marL="923018" eaLnBrk="0" fontAlgn="base" hangingPunct="0">
              <a:spcBef>
                <a:spcPct val="0"/>
              </a:spcBef>
              <a:spcAft>
                <a:spcPct val="0"/>
              </a:spcAft>
              <a:defRPr sz="2400">
                <a:solidFill>
                  <a:schemeClr val="tx1"/>
                </a:solidFill>
                <a:latin typeface="Arial" charset="0"/>
                <a:ea typeface="ＭＳ Ｐゴシック" pitchFamily="-1" charset="-128"/>
              </a:defRPr>
            </a:lvl7pPr>
            <a:lvl8pPr marL="1384527" eaLnBrk="0" fontAlgn="base" hangingPunct="0">
              <a:spcBef>
                <a:spcPct val="0"/>
              </a:spcBef>
              <a:spcAft>
                <a:spcPct val="0"/>
              </a:spcAft>
              <a:defRPr sz="2400">
                <a:solidFill>
                  <a:schemeClr val="tx1"/>
                </a:solidFill>
                <a:latin typeface="Arial" charset="0"/>
                <a:ea typeface="ＭＳ Ｐゴシック" pitchFamily="-1" charset="-128"/>
              </a:defRPr>
            </a:lvl8pPr>
            <a:lvl9pPr marL="1846036" eaLnBrk="0" fontAlgn="base" hangingPunct="0">
              <a:spcBef>
                <a:spcPct val="0"/>
              </a:spcBef>
              <a:spcAft>
                <a:spcPct val="0"/>
              </a:spcAft>
              <a:defRPr sz="2400">
                <a:solidFill>
                  <a:schemeClr val="tx1"/>
                </a:solidFill>
                <a:latin typeface="Arial" charset="0"/>
                <a:ea typeface="ＭＳ Ｐゴシック" pitchFamily="-1" charset="-128"/>
              </a:defRPr>
            </a:lvl9pPr>
          </a:lstStyle>
          <a:p>
            <a:fld id="{6737B5F5-8068-472E-837F-32DE766D449C}" type="slidenum">
              <a:rPr lang="en-US" sz="1200"/>
              <a:pPr/>
              <a:t>7</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1" charset="-128"/>
            </a:endParaRPr>
          </a:p>
        </p:txBody>
      </p:sp>
    </p:spTree>
    <p:extLst>
      <p:ext uri="{BB962C8B-B14F-4D97-AF65-F5344CB8AC3E}">
        <p14:creationId xmlns:p14="http://schemas.microsoft.com/office/powerpoint/2010/main" val="422481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p:cNvSpPr>
          <p:nvPr>
            <p:ph type="sldImg"/>
          </p:nvPr>
        </p:nvSpPr>
        <p:spPr>
          <a:ln/>
        </p:spPr>
      </p:sp>
      <p:sp>
        <p:nvSpPr>
          <p:cNvPr id="129027" name="Notes Placeholder 2"/>
          <p:cNvSpPr>
            <a:spLocks noGrp="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
        <p:nvSpPr>
          <p:cNvPr id="129028" name="Slide Number Placeholder 3"/>
          <p:cNvSpPr>
            <a:spLocks noGrp="1"/>
          </p:cNvSpPr>
          <p:nvPr>
            <p:ph type="sldNum" sz="quarter" idx="5"/>
          </p:nvPr>
        </p:nvSpPr>
        <p:spPr>
          <a:noFill/>
        </p:spPr>
        <p:txBody>
          <a:bodyPr/>
          <a:lstStyle/>
          <a:p>
            <a:fld id="{FBC7CB4E-30B6-7040-A2D1-8F6BE409F10D}" type="slidenum">
              <a:rPr lang="en-US" smtClean="0">
                <a:latin typeface="Arial" pitchFamily="-1" charset="0"/>
              </a:rPr>
              <a:pPr/>
              <a:t>8</a:t>
            </a:fld>
            <a:endParaRPr lang="en-US" smtClean="0">
              <a:latin typeface="Arial" pitchFamily="-1" charset="0"/>
            </a:endParaRPr>
          </a:p>
        </p:txBody>
      </p:sp>
    </p:spTree>
    <p:extLst>
      <p:ext uri="{BB962C8B-B14F-4D97-AF65-F5344CB8AC3E}">
        <p14:creationId xmlns:p14="http://schemas.microsoft.com/office/powerpoint/2010/main" val="3690431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EDF0A1-5CCD-F04E-BE57-B14EFD1EB093}" type="slidenum">
              <a:rPr lang="en-US" smtClean="0"/>
              <a:pPr>
                <a:defRPr/>
              </a:pPr>
              <a:t>11</a:t>
            </a:fld>
            <a:endParaRPr lang="en-US"/>
          </a:p>
        </p:txBody>
      </p:sp>
    </p:spTree>
    <p:extLst>
      <p:ext uri="{BB962C8B-B14F-4D97-AF65-F5344CB8AC3E}">
        <p14:creationId xmlns:p14="http://schemas.microsoft.com/office/powerpoint/2010/main" val="122719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a:solidFill>
                  <a:schemeClr val="tx1"/>
                </a:solidFill>
                <a:latin typeface="Arial" pitchFamily="34" charset="0"/>
                <a:cs typeface="Arial" pitchFamily="34" charset="0"/>
              </a:defRPr>
            </a:lvl1pPr>
            <a:lvl2pPr marL="709443" indent="-272863" defTabSz="923186" eaLnBrk="0" hangingPunct="0">
              <a:defRPr>
                <a:solidFill>
                  <a:schemeClr val="tx1"/>
                </a:solidFill>
                <a:latin typeface="Arial" pitchFamily="34" charset="0"/>
                <a:cs typeface="Arial" pitchFamily="34" charset="0"/>
              </a:defRPr>
            </a:lvl2pPr>
            <a:lvl3pPr marL="1091451" indent="-218290" defTabSz="923186" eaLnBrk="0" hangingPunct="0">
              <a:defRPr>
                <a:solidFill>
                  <a:schemeClr val="tx1"/>
                </a:solidFill>
                <a:latin typeface="Arial" pitchFamily="34" charset="0"/>
                <a:cs typeface="Arial" pitchFamily="34" charset="0"/>
              </a:defRPr>
            </a:lvl3pPr>
            <a:lvl4pPr marL="1528031" indent="-218290" defTabSz="923186" eaLnBrk="0" hangingPunct="0">
              <a:defRPr>
                <a:solidFill>
                  <a:schemeClr val="tx1"/>
                </a:solidFill>
                <a:latin typeface="Arial" pitchFamily="34" charset="0"/>
                <a:cs typeface="Arial" pitchFamily="34" charset="0"/>
              </a:defRPr>
            </a:lvl4pPr>
            <a:lvl5pPr marL="1964611" indent="-218290" defTabSz="923186" eaLnBrk="0" hangingPunct="0">
              <a:defRPr>
                <a:solidFill>
                  <a:schemeClr val="tx1"/>
                </a:solidFill>
                <a:latin typeface="Arial" pitchFamily="34" charset="0"/>
                <a:cs typeface="Arial" pitchFamily="34" charset="0"/>
              </a:defRPr>
            </a:lvl5pPr>
            <a:lvl6pPr marL="2401192" indent="-218290" defTabSz="923186" eaLnBrk="0" fontAlgn="base" hangingPunct="0">
              <a:spcBef>
                <a:spcPct val="0"/>
              </a:spcBef>
              <a:spcAft>
                <a:spcPct val="0"/>
              </a:spcAft>
              <a:defRPr>
                <a:solidFill>
                  <a:schemeClr val="tx1"/>
                </a:solidFill>
                <a:latin typeface="Arial" pitchFamily="34" charset="0"/>
                <a:cs typeface="Arial" pitchFamily="34" charset="0"/>
              </a:defRPr>
            </a:lvl6pPr>
            <a:lvl7pPr marL="2837772" indent="-218290" defTabSz="923186" eaLnBrk="0" fontAlgn="base" hangingPunct="0">
              <a:spcBef>
                <a:spcPct val="0"/>
              </a:spcBef>
              <a:spcAft>
                <a:spcPct val="0"/>
              </a:spcAft>
              <a:defRPr>
                <a:solidFill>
                  <a:schemeClr val="tx1"/>
                </a:solidFill>
                <a:latin typeface="Arial" pitchFamily="34" charset="0"/>
                <a:cs typeface="Arial" pitchFamily="34" charset="0"/>
              </a:defRPr>
            </a:lvl7pPr>
            <a:lvl8pPr marL="3274352" indent="-218290" defTabSz="923186" eaLnBrk="0" fontAlgn="base" hangingPunct="0">
              <a:spcBef>
                <a:spcPct val="0"/>
              </a:spcBef>
              <a:spcAft>
                <a:spcPct val="0"/>
              </a:spcAft>
              <a:defRPr>
                <a:solidFill>
                  <a:schemeClr val="tx1"/>
                </a:solidFill>
                <a:latin typeface="Arial" pitchFamily="34" charset="0"/>
                <a:cs typeface="Arial" pitchFamily="34" charset="0"/>
              </a:defRPr>
            </a:lvl8pPr>
            <a:lvl9pPr marL="3710932" indent="-218290" defTabSz="92318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EE32765-6C4F-4EBB-85DF-6EFB80817268}" type="slidenum">
              <a:rPr lang="en-US" smtClean="0">
                <a:ea typeface="MS PGothic" pitchFamily="34" charset="-128"/>
              </a:rPr>
              <a:pPr eaLnBrk="1" hangingPunct="1"/>
              <a:t>25</a:t>
            </a:fld>
            <a:endParaRPr lang="en-US" smtClean="0">
              <a:ea typeface="MS PGothic" pitchFamily="34"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01848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38289223" indent="-37827714">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61509" eaLnBrk="0" fontAlgn="base" hangingPunct="0">
              <a:spcBef>
                <a:spcPct val="0"/>
              </a:spcBef>
              <a:spcAft>
                <a:spcPct val="0"/>
              </a:spcAft>
              <a:defRPr sz="2400">
                <a:solidFill>
                  <a:schemeClr val="tx1"/>
                </a:solidFill>
                <a:latin typeface="Arial" charset="0"/>
                <a:ea typeface="ＭＳ Ｐゴシック" pitchFamily="-1" charset="-128"/>
              </a:defRPr>
            </a:lvl6pPr>
            <a:lvl7pPr marL="923018" eaLnBrk="0" fontAlgn="base" hangingPunct="0">
              <a:spcBef>
                <a:spcPct val="0"/>
              </a:spcBef>
              <a:spcAft>
                <a:spcPct val="0"/>
              </a:spcAft>
              <a:defRPr sz="2400">
                <a:solidFill>
                  <a:schemeClr val="tx1"/>
                </a:solidFill>
                <a:latin typeface="Arial" charset="0"/>
                <a:ea typeface="ＭＳ Ｐゴシック" pitchFamily="-1" charset="-128"/>
              </a:defRPr>
            </a:lvl7pPr>
            <a:lvl8pPr marL="1384527" eaLnBrk="0" fontAlgn="base" hangingPunct="0">
              <a:spcBef>
                <a:spcPct val="0"/>
              </a:spcBef>
              <a:spcAft>
                <a:spcPct val="0"/>
              </a:spcAft>
              <a:defRPr sz="2400">
                <a:solidFill>
                  <a:schemeClr val="tx1"/>
                </a:solidFill>
                <a:latin typeface="Arial" charset="0"/>
                <a:ea typeface="ＭＳ Ｐゴシック" pitchFamily="-1" charset="-128"/>
              </a:defRPr>
            </a:lvl8pPr>
            <a:lvl9pPr marL="1846036" eaLnBrk="0" fontAlgn="base" hangingPunct="0">
              <a:spcBef>
                <a:spcPct val="0"/>
              </a:spcBef>
              <a:spcAft>
                <a:spcPct val="0"/>
              </a:spcAft>
              <a:defRPr sz="2400">
                <a:solidFill>
                  <a:schemeClr val="tx1"/>
                </a:solidFill>
                <a:latin typeface="Arial" charset="0"/>
                <a:ea typeface="ＭＳ Ｐゴシック" pitchFamily="-1" charset="-128"/>
              </a:defRPr>
            </a:lvl9pPr>
          </a:lstStyle>
          <a:p>
            <a:fld id="{F15A519F-CBBA-4313-B47C-210DBC6C1F1D}" type="slidenum">
              <a:rPr lang="en-US" sz="1200"/>
              <a:pPr/>
              <a:t>31</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1" charset="-128"/>
            </a:endParaRPr>
          </a:p>
        </p:txBody>
      </p:sp>
    </p:spTree>
    <p:extLst>
      <p:ext uri="{BB962C8B-B14F-4D97-AF65-F5344CB8AC3E}">
        <p14:creationId xmlns:p14="http://schemas.microsoft.com/office/powerpoint/2010/main" val="343377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 of T does not exist in a vacuum.  Things you learn in class may actually apply to real life. [House, cars, microwave ovens, telephones, drugs, medical procedures, investing money, etc] </a:t>
            </a:r>
          </a:p>
        </p:txBody>
      </p:sp>
      <p:sp>
        <p:nvSpPr>
          <p:cNvPr id="4" name="Slide Number Placeholder 3"/>
          <p:cNvSpPr>
            <a:spLocks noGrp="1"/>
          </p:cNvSpPr>
          <p:nvPr>
            <p:ph type="sldNum" sz="quarter" idx="10"/>
          </p:nvPr>
        </p:nvSpPr>
        <p:spPr/>
        <p:txBody>
          <a:bodyPr/>
          <a:lstStyle/>
          <a:p>
            <a:pPr>
              <a:defRPr/>
            </a:pPr>
            <a:fld id="{CC45A2F2-09A6-A649-8400-88851993CA0F}" type="slidenum">
              <a:rPr lang="en-US" smtClean="0"/>
              <a:pPr>
                <a:defRPr/>
              </a:pPr>
              <a:t>32</a:t>
            </a:fld>
            <a:endParaRPr lang="en-US"/>
          </a:p>
        </p:txBody>
      </p:sp>
    </p:spTree>
    <p:extLst>
      <p:ext uri="{BB962C8B-B14F-4D97-AF65-F5344CB8AC3E}">
        <p14:creationId xmlns:p14="http://schemas.microsoft.com/office/powerpoint/2010/main" val="2472350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FF646D4-3BFA-E74D-A4AF-6678D14BEF99}" type="slidenum">
              <a:rPr lang="en-US" smtClean="0"/>
              <a:pPr/>
              <a:t>38</a:t>
            </a:fld>
            <a:endParaRPr lang="en-US"/>
          </a:p>
        </p:txBody>
      </p:sp>
    </p:spTree>
    <p:extLst>
      <p:ext uri="{BB962C8B-B14F-4D97-AF65-F5344CB8AC3E}">
        <p14:creationId xmlns:p14="http://schemas.microsoft.com/office/powerpoint/2010/main" val="135786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A4F68FB-EE49-9343-A0ED-B0856B509A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0A5F7B-88EF-7B45-8812-1532E15AA2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F44708-FAB7-2045-8B3A-6927164A3E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C41E4-161D-AD48-AF17-D1FE093EF1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ED8FF46A-E926-D546-BE79-04D6CFA622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1C2E7EE-3F0F-F04F-BC9B-A63CA1690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576F906-14E8-7945-A91B-E55F877418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ED08B8-F681-A54C-8FFA-FC0952B85C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27D9AC-3F73-A348-BDD5-1BA1C4122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FAA60D5-5E86-4146-B7DB-47C3ADEC7B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2122C6-74C2-914D-A144-6F089015A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26DD08A-62AC-B24A-8465-7668FA5057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96E55F0-21D3-514B-BCC5-621A064953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8BF4E4-0EF4-544A-89A3-67E2D5BDC6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1FEE343-5AAC-6B4F-B0C7-7D21E6D067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2B28E-DA43-FF4F-BBBD-88F512B7E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fontAlgn="base">
        <a:spcBef>
          <a:spcPct val="0"/>
        </a:spcBef>
        <a:spcAft>
          <a:spcPct val="0"/>
        </a:spcAft>
        <a:defRPr sz="3200">
          <a:solidFill>
            <a:schemeClr val="tx2"/>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har char="–"/>
        <a:defRPr sz="3000">
          <a:solidFill>
            <a:schemeClr val="tx1"/>
          </a:solidFill>
          <a:latin typeface="Times New Roman" pitchFamily="18" charset="0"/>
          <a:ea typeface="+mn-ea"/>
          <a:cs typeface="Times New Roman" pitchFamily="18" charset="0"/>
        </a:defRPr>
      </a:lvl2pPr>
      <a:lvl3pPr marL="1143000" indent="-228600" algn="l" rtl="0" fontAlgn="base">
        <a:spcBef>
          <a:spcPct val="20000"/>
        </a:spcBef>
        <a:spcAft>
          <a:spcPct val="0"/>
        </a:spcAft>
        <a:buChar char="•"/>
        <a:defRPr sz="3000">
          <a:solidFill>
            <a:schemeClr val="tx1"/>
          </a:solidFill>
          <a:latin typeface="Times New Roman" pitchFamily="18" charset="0"/>
          <a:ea typeface="+mn-ea"/>
          <a:cs typeface="Times New Roman" pitchFamily="18" charset="0"/>
        </a:defRPr>
      </a:lvl3pPr>
      <a:lvl4pPr marL="1600200" indent="-228600" algn="l" rtl="0" fontAlgn="base">
        <a:spcBef>
          <a:spcPct val="20000"/>
        </a:spcBef>
        <a:spcAft>
          <a:spcPct val="0"/>
        </a:spcAft>
        <a:buChar char="–"/>
        <a:defRPr sz="3000">
          <a:solidFill>
            <a:schemeClr val="tx1"/>
          </a:solidFill>
          <a:latin typeface="Times New Roman" pitchFamily="18" charset="0"/>
          <a:ea typeface="+mn-ea"/>
          <a:cs typeface="Times New Roman" pitchFamily="18" charset="0"/>
        </a:defRPr>
      </a:lvl4pPr>
      <a:lvl5pPr marL="2057400" indent="-228600" algn="l" rtl="0" fontAlgn="base">
        <a:spcBef>
          <a:spcPct val="20000"/>
        </a:spcBef>
        <a:spcAft>
          <a:spcPct val="0"/>
        </a:spcAft>
        <a:buChar char="»"/>
        <a:defRPr sz="3000">
          <a:solidFill>
            <a:schemeClr val="tx1"/>
          </a:solidFill>
          <a:latin typeface="Times New Roman" pitchFamily="18" charset="0"/>
          <a:ea typeface="+mn-ea"/>
          <a:cs typeface="Times New Roman" pitchFamily="18" charset="0"/>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11.bin"/><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13.bin"/><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9.jpeg"/><Relationship Id="rId9" Type="http://schemas.openxmlformats.org/officeDocument/2006/relationships/image" Target="../media/image74.jpeg"/></Relationships>
</file>

<file path=ppt/slides/_rels/slide3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4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2.xml"/><Relationship Id="rId4" Type="http://schemas.openxmlformats.org/officeDocument/2006/relationships/image" Target="../media/image8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3.wmf"/><Relationship Id="rId3" Type="http://schemas.openxmlformats.org/officeDocument/2006/relationships/notesSlide" Target="../notesSlides/notesSlide2.xml"/><Relationship Id="rId7" Type="http://schemas.openxmlformats.org/officeDocument/2006/relationships/image" Target="../media/image10.wmf"/><Relationship Id="rId12" Type="http://schemas.openxmlformats.org/officeDocument/2006/relationships/oleObject" Target="../embeddings/oleObject5.bin"/><Relationship Id="rId17"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wmf"/><Relationship Id="rId14"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381000" y="3163138"/>
            <a:ext cx="8505016" cy="3390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2800" dirty="0" smtClean="0"/>
              <a:t>Position, Velocity, Acceleration</a:t>
            </a:r>
          </a:p>
          <a:p>
            <a:r>
              <a:rPr lang="en-US" sz="2800" dirty="0" smtClean="0"/>
              <a:t>Significant Figures, Measurements, Errors</a:t>
            </a:r>
          </a:p>
          <a:p>
            <a:r>
              <a:rPr lang="en-US" sz="2800" dirty="0" smtClean="0"/>
              <a:t>Vectors, Relative Motion</a:t>
            </a:r>
          </a:p>
          <a:p>
            <a:r>
              <a:rPr lang="en-US" sz="2800" dirty="0" smtClean="0"/>
              <a:t>Studying Tips</a:t>
            </a:r>
          </a:p>
          <a:p>
            <a:r>
              <a:rPr lang="en-US" sz="2800" dirty="0" smtClean="0"/>
              <a:t>Equilibrium and Non-equilibrium Problems</a:t>
            </a:r>
          </a:p>
          <a:p>
            <a:r>
              <a:rPr lang="en-US" sz="2800" dirty="0" smtClean="0"/>
              <a:t>Circular Motion, Centripetal Force</a:t>
            </a:r>
          </a:p>
        </p:txBody>
      </p:sp>
      <p:sp>
        <p:nvSpPr>
          <p:cNvPr id="4" name="Slide Number Placeholder 3"/>
          <p:cNvSpPr>
            <a:spLocks noGrp="1"/>
          </p:cNvSpPr>
          <p:nvPr>
            <p:ph type="sldNum" sz="quarter" idx="12"/>
          </p:nvPr>
        </p:nvSpPr>
        <p:spPr/>
        <p:txBody>
          <a:bodyPr/>
          <a:lstStyle/>
          <a:p>
            <a:fld id="{78ED08B8-F681-A54C-8FFA-FC0952B85C2C}" type="slidenum">
              <a:rPr lang="en-US" smtClean="0"/>
              <a:pPr/>
              <a:t>1</a:t>
            </a:fld>
            <a:endParaRPr lang="en-US"/>
          </a:p>
        </p:txBody>
      </p:sp>
      <p:pic>
        <p:nvPicPr>
          <p:cNvPr id="37890" name="Picture 2" descr="http://foodgirl.squarespace.com/storage/Jam.jpg?__SQUARESPACE_CACHEVERSION=12802721859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973" y="21660"/>
            <a:ext cx="3508069" cy="2340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4200" y="822598"/>
            <a:ext cx="978153" cy="646331"/>
          </a:xfrm>
          <a:custGeom>
            <a:avLst/>
            <a:gdLst>
              <a:gd name="connsiteX0" fmla="*/ 0 w 1043876"/>
              <a:gd name="connsiteY0" fmla="*/ 0 h 369332"/>
              <a:gd name="connsiteX1" fmla="*/ 1043876 w 1043876"/>
              <a:gd name="connsiteY1" fmla="*/ 0 h 369332"/>
              <a:gd name="connsiteX2" fmla="*/ 1043876 w 1043876"/>
              <a:gd name="connsiteY2" fmla="*/ 369332 h 369332"/>
              <a:gd name="connsiteX3" fmla="*/ 0 w 1043876"/>
              <a:gd name="connsiteY3" fmla="*/ 369332 h 369332"/>
              <a:gd name="connsiteX4" fmla="*/ 0 w 1043876"/>
              <a:gd name="connsiteY4" fmla="*/ 0 h 369332"/>
              <a:gd name="connsiteX0" fmla="*/ 0 w 1043876"/>
              <a:gd name="connsiteY0" fmla="*/ 18557 h 387889"/>
              <a:gd name="connsiteX1" fmla="*/ 549166 w 1043876"/>
              <a:gd name="connsiteY1" fmla="*/ 0 h 387889"/>
              <a:gd name="connsiteX2" fmla="*/ 1043876 w 1043876"/>
              <a:gd name="connsiteY2" fmla="*/ 18557 h 387889"/>
              <a:gd name="connsiteX3" fmla="*/ 1043876 w 1043876"/>
              <a:gd name="connsiteY3" fmla="*/ 387889 h 387889"/>
              <a:gd name="connsiteX4" fmla="*/ 0 w 1043876"/>
              <a:gd name="connsiteY4" fmla="*/ 387889 h 387889"/>
              <a:gd name="connsiteX5" fmla="*/ 0 w 1043876"/>
              <a:gd name="connsiteY5" fmla="*/ 18557 h 387889"/>
              <a:gd name="connsiteX0" fmla="*/ 0 w 1043876"/>
              <a:gd name="connsiteY0" fmla="*/ 0 h 369332"/>
              <a:gd name="connsiteX1" fmla="*/ 549166 w 1043876"/>
              <a:gd name="connsiteY1" fmla="*/ 44505 h 369332"/>
              <a:gd name="connsiteX2" fmla="*/ 1043876 w 1043876"/>
              <a:gd name="connsiteY2" fmla="*/ 0 h 369332"/>
              <a:gd name="connsiteX3" fmla="*/ 1043876 w 1043876"/>
              <a:gd name="connsiteY3" fmla="*/ 369332 h 369332"/>
              <a:gd name="connsiteX4" fmla="*/ 0 w 1043876"/>
              <a:gd name="connsiteY4" fmla="*/ 369332 h 369332"/>
              <a:gd name="connsiteX5" fmla="*/ 0 w 1043876"/>
              <a:gd name="connsiteY5" fmla="*/ 0 h 369332"/>
              <a:gd name="connsiteX0" fmla="*/ 0 w 1043876"/>
              <a:gd name="connsiteY0" fmla="*/ 0 h 404366"/>
              <a:gd name="connsiteX1" fmla="*/ 549166 w 1043876"/>
              <a:gd name="connsiteY1" fmla="*/ 44505 h 404366"/>
              <a:gd name="connsiteX2" fmla="*/ 1043876 w 1043876"/>
              <a:gd name="connsiteY2" fmla="*/ 0 h 404366"/>
              <a:gd name="connsiteX3" fmla="*/ 1043876 w 1043876"/>
              <a:gd name="connsiteY3" fmla="*/ 369332 h 404366"/>
              <a:gd name="connsiteX4" fmla="*/ 0 w 1043876"/>
              <a:gd name="connsiteY4" fmla="*/ 369332 h 404366"/>
              <a:gd name="connsiteX5" fmla="*/ 0 w 1043876"/>
              <a:gd name="connsiteY5" fmla="*/ 0 h 404366"/>
              <a:gd name="connsiteX0" fmla="*/ 0 w 1043876"/>
              <a:gd name="connsiteY0" fmla="*/ 0 h 434498"/>
              <a:gd name="connsiteX1" fmla="*/ 549166 w 1043876"/>
              <a:gd name="connsiteY1" fmla="*/ 44505 h 434498"/>
              <a:gd name="connsiteX2" fmla="*/ 1043876 w 1043876"/>
              <a:gd name="connsiteY2" fmla="*/ 0 h 434498"/>
              <a:gd name="connsiteX3" fmla="*/ 1043876 w 1043876"/>
              <a:gd name="connsiteY3" fmla="*/ 369332 h 434498"/>
              <a:gd name="connsiteX4" fmla="*/ 0 w 1043876"/>
              <a:gd name="connsiteY4" fmla="*/ 369332 h 434498"/>
              <a:gd name="connsiteX5" fmla="*/ 0 w 1043876"/>
              <a:gd name="connsiteY5" fmla="*/ 0 h 434498"/>
              <a:gd name="connsiteX0" fmla="*/ 0 w 1043876"/>
              <a:gd name="connsiteY0" fmla="*/ 0 h 434498"/>
              <a:gd name="connsiteX1" fmla="*/ 549166 w 1043876"/>
              <a:gd name="connsiteY1" fmla="*/ 123333 h 434498"/>
              <a:gd name="connsiteX2" fmla="*/ 1043876 w 1043876"/>
              <a:gd name="connsiteY2" fmla="*/ 0 h 434498"/>
              <a:gd name="connsiteX3" fmla="*/ 1043876 w 1043876"/>
              <a:gd name="connsiteY3" fmla="*/ 369332 h 434498"/>
              <a:gd name="connsiteX4" fmla="*/ 0 w 1043876"/>
              <a:gd name="connsiteY4" fmla="*/ 369332 h 434498"/>
              <a:gd name="connsiteX5" fmla="*/ 0 w 1043876"/>
              <a:gd name="connsiteY5" fmla="*/ 0 h 434498"/>
              <a:gd name="connsiteX0" fmla="*/ 0 w 1043876"/>
              <a:gd name="connsiteY0" fmla="*/ 0 h 434498"/>
              <a:gd name="connsiteX1" fmla="*/ 549166 w 1043876"/>
              <a:gd name="connsiteY1" fmla="*/ 28739 h 434498"/>
              <a:gd name="connsiteX2" fmla="*/ 1043876 w 1043876"/>
              <a:gd name="connsiteY2" fmla="*/ 0 h 434498"/>
              <a:gd name="connsiteX3" fmla="*/ 1043876 w 1043876"/>
              <a:gd name="connsiteY3" fmla="*/ 369332 h 434498"/>
              <a:gd name="connsiteX4" fmla="*/ 0 w 1043876"/>
              <a:gd name="connsiteY4" fmla="*/ 369332 h 434498"/>
              <a:gd name="connsiteX5" fmla="*/ 0 w 1043876"/>
              <a:gd name="connsiteY5" fmla="*/ 0 h 434498"/>
              <a:gd name="connsiteX0" fmla="*/ 0 w 1043876"/>
              <a:gd name="connsiteY0" fmla="*/ 0 h 434498"/>
              <a:gd name="connsiteX1" fmla="*/ 549166 w 1043876"/>
              <a:gd name="connsiteY1" fmla="*/ 91801 h 434498"/>
              <a:gd name="connsiteX2" fmla="*/ 1043876 w 1043876"/>
              <a:gd name="connsiteY2" fmla="*/ 0 h 434498"/>
              <a:gd name="connsiteX3" fmla="*/ 1043876 w 1043876"/>
              <a:gd name="connsiteY3" fmla="*/ 369332 h 434498"/>
              <a:gd name="connsiteX4" fmla="*/ 0 w 1043876"/>
              <a:gd name="connsiteY4" fmla="*/ 369332 h 434498"/>
              <a:gd name="connsiteX5" fmla="*/ 0 w 1043876"/>
              <a:gd name="connsiteY5" fmla="*/ 0 h 434498"/>
              <a:gd name="connsiteX0" fmla="*/ 0 w 1043876"/>
              <a:gd name="connsiteY0" fmla="*/ 0 h 434498"/>
              <a:gd name="connsiteX1" fmla="*/ 549166 w 1043876"/>
              <a:gd name="connsiteY1" fmla="*/ 38808 h 434498"/>
              <a:gd name="connsiteX2" fmla="*/ 1043876 w 1043876"/>
              <a:gd name="connsiteY2" fmla="*/ 0 h 434498"/>
              <a:gd name="connsiteX3" fmla="*/ 1043876 w 1043876"/>
              <a:gd name="connsiteY3" fmla="*/ 369332 h 434498"/>
              <a:gd name="connsiteX4" fmla="*/ 0 w 1043876"/>
              <a:gd name="connsiteY4" fmla="*/ 369332 h 434498"/>
              <a:gd name="connsiteX5" fmla="*/ 0 w 1043876"/>
              <a:gd name="connsiteY5" fmla="*/ 0 h 43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3876" h="434498">
                <a:moveTo>
                  <a:pt x="0" y="0"/>
                </a:moveTo>
                <a:lnTo>
                  <a:pt x="549166" y="38808"/>
                </a:lnTo>
                <a:lnTo>
                  <a:pt x="1043876" y="0"/>
                </a:lnTo>
                <a:lnTo>
                  <a:pt x="1043876" y="369332"/>
                </a:lnTo>
                <a:cubicBezTo>
                  <a:pt x="695917" y="448159"/>
                  <a:pt x="379490" y="463925"/>
                  <a:pt x="0" y="369332"/>
                </a:cubicBezTo>
                <a:lnTo>
                  <a:pt x="0" y="0"/>
                </a:lnTo>
                <a:close/>
              </a:path>
            </a:pathLst>
          </a:custGeom>
          <a:solidFill>
            <a:schemeClr val="bg1"/>
          </a:solidFill>
        </p:spPr>
        <p:txBody>
          <a:bodyPr wrap="none" rtlCol="0">
            <a:spAutoFit/>
          </a:bodyPr>
          <a:lstStyle/>
          <a:p>
            <a:r>
              <a:rPr lang="en-CA" dirty="0" smtClean="0">
                <a:latin typeface="Comic Sans MS" pitchFamily="66" charset="0"/>
              </a:rPr>
              <a:t>PHY131</a:t>
            </a:r>
          </a:p>
          <a:p>
            <a:r>
              <a:rPr lang="en-CA" dirty="0" smtClean="0">
                <a:latin typeface="Comic Sans MS" pitchFamily="66" charset="0"/>
              </a:rPr>
              <a:t>1</a:t>
            </a:r>
            <a:r>
              <a:rPr lang="en-CA" baseline="30000" dirty="0" smtClean="0">
                <a:latin typeface="Comic Sans MS" pitchFamily="66" charset="0"/>
              </a:rPr>
              <a:t>st</a:t>
            </a:r>
            <a:r>
              <a:rPr lang="en-CA" dirty="0" smtClean="0">
                <a:latin typeface="Comic Sans MS" pitchFamily="66" charset="0"/>
              </a:rPr>
              <a:t> half</a:t>
            </a:r>
            <a:endParaRPr lang="en-CA" dirty="0">
              <a:latin typeface="Comic Sans MS" pitchFamily="66" charset="0"/>
            </a:endParaRPr>
          </a:p>
        </p:txBody>
      </p:sp>
      <p:sp>
        <p:nvSpPr>
          <p:cNvPr id="10" name="TextBox 9"/>
          <p:cNvSpPr txBox="1"/>
          <p:nvPr/>
        </p:nvSpPr>
        <p:spPr>
          <a:xfrm>
            <a:off x="4730011" y="979091"/>
            <a:ext cx="763349" cy="646331"/>
          </a:xfrm>
          <a:custGeom>
            <a:avLst/>
            <a:gdLst>
              <a:gd name="connsiteX0" fmla="*/ 0 w 774571"/>
              <a:gd name="connsiteY0" fmla="*/ 0 h 646331"/>
              <a:gd name="connsiteX1" fmla="*/ 774571 w 774571"/>
              <a:gd name="connsiteY1" fmla="*/ 0 h 646331"/>
              <a:gd name="connsiteX2" fmla="*/ 774571 w 774571"/>
              <a:gd name="connsiteY2" fmla="*/ 646331 h 646331"/>
              <a:gd name="connsiteX3" fmla="*/ 0 w 774571"/>
              <a:gd name="connsiteY3" fmla="*/ 646331 h 646331"/>
              <a:gd name="connsiteX4" fmla="*/ 0 w 774571"/>
              <a:gd name="connsiteY4" fmla="*/ 0 h 646331"/>
              <a:gd name="connsiteX0" fmla="*/ 0 w 774571"/>
              <a:gd name="connsiteY0" fmla="*/ 0 h 681365"/>
              <a:gd name="connsiteX1" fmla="*/ 774571 w 774571"/>
              <a:gd name="connsiteY1" fmla="*/ 0 h 681365"/>
              <a:gd name="connsiteX2" fmla="*/ 774571 w 774571"/>
              <a:gd name="connsiteY2" fmla="*/ 646331 h 681365"/>
              <a:gd name="connsiteX3" fmla="*/ 0 w 774571"/>
              <a:gd name="connsiteY3" fmla="*/ 646331 h 681365"/>
              <a:gd name="connsiteX4" fmla="*/ 0 w 774571"/>
              <a:gd name="connsiteY4" fmla="*/ 0 h 681365"/>
              <a:gd name="connsiteX0" fmla="*/ 0 w 774571"/>
              <a:gd name="connsiteY0" fmla="*/ 0 h 699702"/>
              <a:gd name="connsiteX1" fmla="*/ 774571 w 774571"/>
              <a:gd name="connsiteY1" fmla="*/ 0 h 699702"/>
              <a:gd name="connsiteX2" fmla="*/ 774571 w 774571"/>
              <a:gd name="connsiteY2" fmla="*/ 646331 h 699702"/>
              <a:gd name="connsiteX3" fmla="*/ 0 w 774571"/>
              <a:gd name="connsiteY3" fmla="*/ 646331 h 699702"/>
              <a:gd name="connsiteX4" fmla="*/ 0 w 774571"/>
              <a:gd name="connsiteY4" fmla="*/ 0 h 699702"/>
              <a:gd name="connsiteX0" fmla="*/ 0 w 774571"/>
              <a:gd name="connsiteY0" fmla="*/ 0 h 699702"/>
              <a:gd name="connsiteX1" fmla="*/ 774571 w 774571"/>
              <a:gd name="connsiteY1" fmla="*/ 0 h 699702"/>
              <a:gd name="connsiteX2" fmla="*/ 774571 w 774571"/>
              <a:gd name="connsiteY2" fmla="*/ 646331 h 699702"/>
              <a:gd name="connsiteX3" fmla="*/ 0 w 774571"/>
              <a:gd name="connsiteY3" fmla="*/ 646331 h 699702"/>
              <a:gd name="connsiteX4" fmla="*/ 0 w 774571"/>
              <a:gd name="connsiteY4" fmla="*/ 0 h 699702"/>
              <a:gd name="connsiteX0" fmla="*/ 0 w 774571"/>
              <a:gd name="connsiteY0" fmla="*/ 0 h 699702"/>
              <a:gd name="connsiteX1" fmla="*/ 774571 w 774571"/>
              <a:gd name="connsiteY1" fmla="*/ 0 h 699702"/>
              <a:gd name="connsiteX2" fmla="*/ 774571 w 774571"/>
              <a:gd name="connsiteY2" fmla="*/ 646331 h 699702"/>
              <a:gd name="connsiteX3" fmla="*/ 0 w 774571"/>
              <a:gd name="connsiteY3" fmla="*/ 646331 h 699702"/>
              <a:gd name="connsiteX4" fmla="*/ 0 w 774571"/>
              <a:gd name="connsiteY4" fmla="*/ 0 h 699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571" h="699702">
                <a:moveTo>
                  <a:pt x="0" y="0"/>
                </a:moveTo>
                <a:cubicBezTo>
                  <a:pt x="226659" y="47296"/>
                  <a:pt x="516381" y="78828"/>
                  <a:pt x="774571" y="0"/>
                </a:cubicBezTo>
                <a:lnTo>
                  <a:pt x="774571" y="646331"/>
                </a:lnTo>
                <a:cubicBezTo>
                  <a:pt x="500615" y="725158"/>
                  <a:pt x="242425" y="709393"/>
                  <a:pt x="0" y="646331"/>
                </a:cubicBezTo>
                <a:lnTo>
                  <a:pt x="0" y="0"/>
                </a:lnTo>
                <a:close/>
              </a:path>
            </a:pathLst>
          </a:custGeom>
          <a:solidFill>
            <a:schemeClr val="bg1"/>
          </a:solidFill>
        </p:spPr>
        <p:txBody>
          <a:bodyPr wrap="none" rtlCol="0">
            <a:spAutoFit/>
          </a:bodyPr>
          <a:lstStyle/>
          <a:p>
            <a:pPr algn="ctr"/>
            <a:r>
              <a:rPr lang="en-CA" dirty="0" smtClean="0">
                <a:latin typeface="Comic Sans MS" pitchFamily="66" charset="0"/>
              </a:rPr>
              <a:t>Exam</a:t>
            </a:r>
          </a:p>
          <a:p>
            <a:pPr algn="ctr"/>
            <a:r>
              <a:rPr lang="en-CA" dirty="0" smtClean="0">
                <a:latin typeface="Comic Sans MS" pitchFamily="66" charset="0"/>
              </a:rPr>
              <a:t>Jam</a:t>
            </a:r>
            <a:endParaRPr lang="en-CA" dirty="0">
              <a:latin typeface="Comic Sans MS" pitchFamily="66" charset="0"/>
            </a:endParaRPr>
          </a:p>
        </p:txBody>
      </p:sp>
      <p:pic>
        <p:nvPicPr>
          <p:cNvPr id="56322" name="Picture 2" descr="Exam Ja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21660"/>
            <a:ext cx="2019300" cy="28956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2838" y="345905"/>
            <a:ext cx="2443298" cy="1569660"/>
          </a:xfrm>
          <a:prstGeom prst="rect">
            <a:avLst/>
          </a:prstGeom>
          <a:solidFill>
            <a:schemeClr val="bg1"/>
          </a:solidFill>
          <a:effectLst>
            <a:outerShdw blurRad="63500" sx="102000" sy="102000" algn="ctr" rotWithShape="0">
              <a:prstClr val="black">
                <a:alpha val="40000"/>
              </a:prstClr>
            </a:outerShdw>
          </a:effectLst>
        </p:spPr>
        <p:txBody>
          <a:bodyPr wrap="none" rtlCol="0">
            <a:spAutoFit/>
          </a:bodyPr>
          <a:lstStyle/>
          <a:p>
            <a:r>
              <a:rPr lang="en-CA" sz="2400" dirty="0" smtClean="0"/>
              <a:t>Jason Harlow</a:t>
            </a:r>
          </a:p>
          <a:p>
            <a:r>
              <a:rPr lang="en-CA" sz="2400" dirty="0" smtClean="0"/>
              <a:t>Thursday Dec. 5</a:t>
            </a:r>
          </a:p>
          <a:p>
            <a:r>
              <a:rPr lang="en-CA" sz="2400" dirty="0" smtClean="0"/>
              <a:t>12:00-1:00</a:t>
            </a:r>
          </a:p>
          <a:p>
            <a:r>
              <a:rPr lang="en-CA" sz="2400" dirty="0" smtClean="0"/>
              <a:t>SS2102</a:t>
            </a:r>
            <a:endParaRPr lang="en-CA"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87325"/>
            <a:ext cx="8229600" cy="735013"/>
          </a:xfrm>
        </p:spPr>
        <p:txBody>
          <a:bodyPr/>
          <a:lstStyle/>
          <a:p>
            <a:pPr eaLnBrk="1" hangingPunct="1"/>
            <a:r>
              <a:rPr lang="en-US" dirty="0" smtClean="0"/>
              <a:t>Error Analysis</a:t>
            </a:r>
          </a:p>
        </p:txBody>
      </p:sp>
      <p:sp>
        <p:nvSpPr>
          <p:cNvPr id="37891" name="Text Box 3"/>
          <p:cNvSpPr txBox="1">
            <a:spLocks noChangeArrowheads="1"/>
          </p:cNvSpPr>
          <p:nvPr/>
        </p:nvSpPr>
        <p:spPr bwMode="auto">
          <a:xfrm>
            <a:off x="342900" y="841375"/>
            <a:ext cx="8210858" cy="2169825"/>
          </a:xfrm>
          <a:prstGeom prst="rect">
            <a:avLst/>
          </a:prstGeom>
          <a:noFill/>
          <a:ln w="9525">
            <a:noFill/>
            <a:miter lim="800000"/>
            <a:headEnd/>
            <a:tailEnd/>
          </a:ln>
        </p:spPr>
        <p:txBody>
          <a:bodyPr wrap="square">
            <a:prstTxWarp prst="textNoShape">
              <a:avLst/>
            </a:prstTxWarp>
            <a:spAutoFit/>
          </a:bodyPr>
          <a:lstStyle/>
          <a:p>
            <a:pPr>
              <a:spcAft>
                <a:spcPts val="600"/>
              </a:spcAft>
              <a:buClr>
                <a:srgbClr val="FF0000"/>
              </a:buClr>
              <a:buFont typeface="Wingdings" pitchFamily="-83" charset="2"/>
              <a:buChar char="§"/>
            </a:pPr>
            <a:r>
              <a:rPr lang="en-US" sz="2600" dirty="0" smtClean="0"/>
              <a:t> Almost every time you make a measurement, the result will not be an exact number, but it will be a </a:t>
            </a:r>
            <a:r>
              <a:rPr lang="en-US" sz="2600" i="1" dirty="0" smtClean="0"/>
              <a:t>range </a:t>
            </a:r>
            <a:r>
              <a:rPr lang="en-US" sz="2600" dirty="0" smtClean="0"/>
              <a:t>of possible values.  </a:t>
            </a:r>
          </a:p>
          <a:p>
            <a:pPr>
              <a:spcAft>
                <a:spcPts val="600"/>
              </a:spcAft>
              <a:buClr>
                <a:srgbClr val="FF0000"/>
              </a:buClr>
              <a:buFont typeface="Wingdings" pitchFamily="-83" charset="2"/>
              <a:buChar char="§"/>
            </a:pPr>
            <a:r>
              <a:rPr lang="en-US" sz="2600" dirty="0" smtClean="0"/>
              <a:t> The range of values associated with a measurement is described by the uncertainty, or </a:t>
            </a:r>
            <a:r>
              <a:rPr lang="en-US" sz="2600" b="1" dirty="0" smtClean="0"/>
              <a:t>error</a:t>
            </a:r>
            <a:r>
              <a:rPr lang="en-US" sz="2600" dirty="0" smtClean="0"/>
              <a:t>. </a:t>
            </a:r>
            <a:endParaRPr lang="en-US" sz="2600" dirty="0"/>
          </a:p>
        </p:txBody>
      </p:sp>
      <p:pic>
        <p:nvPicPr>
          <p:cNvPr id="11" name="Picture 10"/>
          <p:cNvPicPr>
            <a:picLocks noChangeAspect="1"/>
          </p:cNvPicPr>
          <p:nvPr/>
        </p:nvPicPr>
        <p:blipFill>
          <a:blip r:embed="rId2"/>
          <a:stretch>
            <a:fillRect/>
          </a:stretch>
        </p:blipFill>
        <p:spPr>
          <a:xfrm>
            <a:off x="6464715" y="2970056"/>
            <a:ext cx="2336800" cy="3479800"/>
          </a:xfrm>
          <a:prstGeom prst="rect">
            <a:avLst/>
          </a:prstGeom>
        </p:spPr>
      </p:pic>
      <p:grpSp>
        <p:nvGrpSpPr>
          <p:cNvPr id="14" name="Group 13"/>
          <p:cNvGrpSpPr/>
          <p:nvPr/>
        </p:nvGrpSpPr>
        <p:grpSpPr>
          <a:xfrm>
            <a:off x="151971" y="3096662"/>
            <a:ext cx="3483345" cy="3140161"/>
            <a:chOff x="151971" y="3096662"/>
            <a:chExt cx="3483345" cy="3140161"/>
          </a:xfrm>
        </p:grpSpPr>
        <p:pic>
          <p:nvPicPr>
            <p:cNvPr id="10" name="Picture 9"/>
            <p:cNvPicPr>
              <a:picLocks noChangeAspect="1"/>
            </p:cNvPicPr>
            <p:nvPr/>
          </p:nvPicPr>
          <p:blipFill>
            <a:blip r:embed="rId3"/>
            <a:stretch>
              <a:fillRect/>
            </a:stretch>
          </p:blipFill>
          <p:spPr>
            <a:xfrm>
              <a:off x="516335" y="3096662"/>
              <a:ext cx="2857500" cy="2857500"/>
            </a:xfrm>
            <a:prstGeom prst="rect">
              <a:avLst/>
            </a:prstGeom>
          </p:spPr>
        </p:pic>
        <p:sp>
          <p:nvSpPr>
            <p:cNvPr id="12" name="TextBox 11"/>
            <p:cNvSpPr txBox="1"/>
            <p:nvPr/>
          </p:nvSpPr>
          <p:spPr>
            <a:xfrm>
              <a:off x="151971" y="5775158"/>
              <a:ext cx="3483345" cy="461665"/>
            </a:xfrm>
            <a:prstGeom prst="rect">
              <a:avLst/>
            </a:prstGeom>
            <a:noFill/>
          </p:spPr>
          <p:txBody>
            <a:bodyPr wrap="none" rtlCol="0">
              <a:spAutoFit/>
            </a:bodyPr>
            <a:lstStyle/>
            <a:p>
              <a:r>
                <a:rPr lang="en-US" dirty="0" smtClean="0"/>
                <a:t>Exactly 3 apples (no error)</a:t>
              </a:r>
              <a:endParaRPr lang="en-US" dirty="0"/>
            </a:p>
          </p:txBody>
        </p:sp>
      </p:grpSp>
      <p:sp>
        <p:nvSpPr>
          <p:cNvPr id="13" name="TextBox 12"/>
          <p:cNvSpPr txBox="1"/>
          <p:nvPr/>
        </p:nvSpPr>
        <p:spPr>
          <a:xfrm>
            <a:off x="3734559" y="3745590"/>
            <a:ext cx="2767601" cy="1569660"/>
          </a:xfrm>
          <a:prstGeom prst="rect">
            <a:avLst/>
          </a:prstGeom>
          <a:noFill/>
        </p:spPr>
        <p:txBody>
          <a:bodyPr wrap="square" rtlCol="0">
            <a:spAutoFit/>
          </a:bodyPr>
          <a:lstStyle/>
          <a:p>
            <a:pPr algn="r"/>
            <a:r>
              <a:rPr lang="en-US" dirty="0" smtClean="0"/>
              <a:t>1600 ± 100 apples:</a:t>
            </a:r>
          </a:p>
          <a:p>
            <a:pPr algn="r"/>
            <a:endParaRPr lang="en-US" dirty="0" smtClean="0"/>
          </a:p>
          <a:p>
            <a:pPr algn="r"/>
            <a:r>
              <a:rPr lang="en-US" dirty="0" smtClean="0"/>
              <a:t>1600 is the </a:t>
            </a:r>
            <a:r>
              <a:rPr lang="en-US" b="1" dirty="0" smtClean="0"/>
              <a:t>value</a:t>
            </a:r>
          </a:p>
          <a:p>
            <a:pPr algn="r"/>
            <a:r>
              <a:rPr lang="en-US" dirty="0" smtClean="0"/>
              <a:t>100 is the </a:t>
            </a:r>
            <a:r>
              <a:rPr lang="en-US" b="1" dirty="0" smtClean="0"/>
              <a:t>error</a:t>
            </a:r>
            <a:endParaRPr lang="en-US" b="1" dirty="0"/>
          </a:p>
        </p:txBody>
      </p:sp>
      <p:sp>
        <p:nvSpPr>
          <p:cNvPr id="2" name="Slide Number Placeholder 1"/>
          <p:cNvSpPr>
            <a:spLocks noGrp="1"/>
          </p:cNvSpPr>
          <p:nvPr>
            <p:ph type="sldNum" sz="quarter" idx="12"/>
          </p:nvPr>
        </p:nvSpPr>
        <p:spPr/>
        <p:txBody>
          <a:bodyPr/>
          <a:lstStyle/>
          <a:p>
            <a:fld id="{78ED08B8-F681-A54C-8FFA-FC0952B85C2C}" type="slidenum">
              <a:rPr lang="en-US" smtClean="0"/>
              <a:pPr/>
              <a:t>10</a:t>
            </a:fld>
            <a:endParaRPr lang="en-US"/>
          </a:p>
        </p:txBody>
      </p:sp>
    </p:spTree>
    <p:extLst>
      <p:ext uri="{BB962C8B-B14F-4D97-AF65-F5344CB8AC3E}">
        <p14:creationId xmlns:p14="http://schemas.microsoft.com/office/powerpoint/2010/main" val="38985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35040" y="4322281"/>
            <a:ext cx="6758985" cy="2535719"/>
            <a:chOff x="635040" y="4322281"/>
            <a:chExt cx="6758985" cy="2535719"/>
          </a:xfrm>
        </p:grpSpPr>
        <p:pic>
          <p:nvPicPr>
            <p:cNvPr id="7" name="Picture 6"/>
            <p:cNvPicPr>
              <a:picLocks noChangeAspect="1"/>
            </p:cNvPicPr>
            <p:nvPr/>
          </p:nvPicPr>
          <p:blipFill>
            <a:blip r:embed="rId3"/>
            <a:stretch>
              <a:fillRect/>
            </a:stretch>
          </p:blipFill>
          <p:spPr>
            <a:xfrm>
              <a:off x="3799925" y="4597400"/>
              <a:ext cx="3594100" cy="2260600"/>
            </a:xfrm>
            <a:prstGeom prst="rect">
              <a:avLst/>
            </a:prstGeom>
          </p:spPr>
        </p:pic>
        <p:sp>
          <p:nvSpPr>
            <p:cNvPr id="17" name="TextBox 16"/>
            <p:cNvSpPr txBox="1"/>
            <p:nvPr/>
          </p:nvSpPr>
          <p:spPr>
            <a:xfrm>
              <a:off x="635040" y="4845856"/>
              <a:ext cx="3141770" cy="1200328"/>
            </a:xfrm>
            <a:prstGeom prst="rect">
              <a:avLst/>
            </a:prstGeom>
            <a:noFill/>
          </p:spPr>
          <p:txBody>
            <a:bodyPr wrap="square" rtlCol="0">
              <a:spAutoFit/>
            </a:bodyPr>
            <a:lstStyle/>
            <a:p>
              <a:pPr algn="r"/>
              <a:r>
                <a:rPr lang="en-US" dirty="0" smtClean="0"/>
                <a:t>A histogram of many, many measurements of the same thing:</a:t>
              </a:r>
              <a:endParaRPr lang="en-US" dirty="0"/>
            </a:p>
          </p:txBody>
        </p:sp>
        <p:sp>
          <p:nvSpPr>
            <p:cNvPr id="21" name="TextBox 20"/>
            <p:cNvSpPr txBox="1"/>
            <p:nvPr/>
          </p:nvSpPr>
          <p:spPr>
            <a:xfrm>
              <a:off x="3721104" y="4322281"/>
              <a:ext cx="388848" cy="338554"/>
            </a:xfrm>
            <a:prstGeom prst="rect">
              <a:avLst/>
            </a:prstGeom>
            <a:noFill/>
          </p:spPr>
          <p:txBody>
            <a:bodyPr wrap="none" rtlCol="0">
              <a:spAutoFit/>
            </a:bodyPr>
            <a:lstStyle/>
            <a:p>
              <a:r>
                <a:rPr lang="en-US" sz="1600" i="1" dirty="0" smtClean="0"/>
                <a:t>N</a:t>
              </a:r>
              <a:endParaRPr lang="en-US" sz="1600" i="1" dirty="0"/>
            </a:p>
          </p:txBody>
        </p:sp>
      </p:grpSp>
      <p:sp>
        <p:nvSpPr>
          <p:cNvPr id="2" name="Title 1"/>
          <p:cNvSpPr>
            <a:spLocks noGrp="1"/>
          </p:cNvSpPr>
          <p:nvPr>
            <p:ph type="title"/>
          </p:nvPr>
        </p:nvSpPr>
        <p:spPr>
          <a:xfrm>
            <a:off x="457200" y="76200"/>
            <a:ext cx="8229600" cy="715962"/>
          </a:xfrm>
        </p:spPr>
        <p:txBody>
          <a:bodyPr/>
          <a:lstStyle/>
          <a:p>
            <a:r>
              <a:rPr lang="en-US" dirty="0" smtClean="0"/>
              <a:t>Errors</a:t>
            </a:r>
            <a:endParaRPr lang="en-US" dirty="0"/>
          </a:p>
        </p:txBody>
      </p:sp>
      <p:sp>
        <p:nvSpPr>
          <p:cNvPr id="3" name="Content Placeholder 2"/>
          <p:cNvSpPr>
            <a:spLocks noGrp="1"/>
          </p:cNvSpPr>
          <p:nvPr>
            <p:ph idx="1"/>
          </p:nvPr>
        </p:nvSpPr>
        <p:spPr>
          <a:xfrm>
            <a:off x="228600" y="689820"/>
            <a:ext cx="8763000" cy="3733800"/>
          </a:xfrm>
        </p:spPr>
        <p:txBody>
          <a:bodyPr/>
          <a:lstStyle/>
          <a:p>
            <a:pPr>
              <a:buClr>
                <a:srgbClr val="FF0000"/>
              </a:buClr>
              <a:buFont typeface="Wingdings" charset="2"/>
              <a:buChar char="§"/>
            </a:pPr>
            <a:r>
              <a:rPr lang="en-US" sz="2700" dirty="0" smtClean="0"/>
              <a:t>Errors </a:t>
            </a:r>
            <a:r>
              <a:rPr lang="en-US" sz="2700" b="1" dirty="0" smtClean="0"/>
              <a:t>eliminate </a:t>
            </a:r>
            <a:r>
              <a:rPr lang="en-US" sz="2700" dirty="0" smtClean="0"/>
              <a:t>the need to report measurements with vague terms like “approximately” or “≈”.</a:t>
            </a:r>
          </a:p>
          <a:p>
            <a:pPr>
              <a:buClr>
                <a:srgbClr val="FF0000"/>
              </a:buClr>
              <a:buFont typeface="Wingdings" charset="2"/>
              <a:buChar char="§"/>
            </a:pPr>
            <a:r>
              <a:rPr lang="en-US" sz="2700" dirty="0" smtClean="0"/>
              <a:t>Errors give a </a:t>
            </a:r>
            <a:r>
              <a:rPr lang="en-US" sz="2700" i="1" dirty="0" smtClean="0"/>
              <a:t>quantitative </a:t>
            </a:r>
            <a:r>
              <a:rPr lang="en-US" sz="2700" dirty="0" smtClean="0"/>
              <a:t>way of stating your confidence level in your measurement.</a:t>
            </a:r>
          </a:p>
          <a:p>
            <a:pPr>
              <a:buClr>
                <a:srgbClr val="FF0000"/>
              </a:buClr>
              <a:buFont typeface="Wingdings" charset="2"/>
              <a:buChar char="§"/>
            </a:pPr>
            <a:r>
              <a:rPr lang="en-US" sz="2700" dirty="0" smtClean="0"/>
              <a:t>Saying the answer is 10 ± 2 means you are 68% confident that the actual number is between 8 and 12.</a:t>
            </a:r>
          </a:p>
        </p:txBody>
      </p:sp>
      <p:sp>
        <p:nvSpPr>
          <p:cNvPr id="6" name="Content Placeholder 2"/>
          <p:cNvSpPr txBox="1">
            <a:spLocks/>
          </p:cNvSpPr>
          <p:nvPr/>
        </p:nvSpPr>
        <p:spPr bwMode="auto">
          <a:xfrm>
            <a:off x="250882" y="3500788"/>
            <a:ext cx="8494826"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0000"/>
              </a:buClr>
              <a:buSzTx/>
              <a:buFont typeface="Wingdings" charset="2"/>
              <a:buChar char="§"/>
              <a:tabLst/>
              <a:defRPr/>
            </a:pPr>
            <a:r>
              <a:rPr kumimoji="0" lang="en-US" sz="2700" b="0" i="0" u="none" strike="noStrike" kern="0" cap="none" spc="0" normalizeH="0" baseline="0" noProof="0" dirty="0" smtClean="0">
                <a:ln>
                  <a:noFill/>
                </a:ln>
                <a:solidFill>
                  <a:schemeClr val="tx1"/>
                </a:solidFill>
                <a:effectLst/>
                <a:uLnTx/>
                <a:uFillTx/>
                <a:latin typeface="+mn-lt"/>
                <a:ea typeface="+mn-ea"/>
                <a:cs typeface="+mn-cs"/>
              </a:rPr>
              <a:t>It also implies that  and 14 (the 2-σ range).</a:t>
            </a:r>
            <a:endParaRPr kumimoji="0" lang="en-US" sz="2700" b="0" i="0" u="none" strike="noStrike" kern="0" cap="none" spc="0" normalizeH="0" baseline="0" noProof="0" dirty="0">
              <a:ln>
                <a:noFill/>
              </a:ln>
              <a:solidFill>
                <a:schemeClr val="tx1"/>
              </a:solidFill>
              <a:effectLst/>
              <a:uLnTx/>
              <a:uFillTx/>
              <a:latin typeface="+mn-lt"/>
              <a:ea typeface="+mn-ea"/>
              <a:cs typeface="+mn-cs"/>
            </a:endParaRPr>
          </a:p>
        </p:txBody>
      </p:sp>
      <p:grpSp>
        <p:nvGrpSpPr>
          <p:cNvPr id="19" name="Group 18"/>
          <p:cNvGrpSpPr/>
          <p:nvPr/>
        </p:nvGrpSpPr>
        <p:grpSpPr>
          <a:xfrm>
            <a:off x="5143580" y="5369431"/>
            <a:ext cx="864000" cy="461665"/>
            <a:chOff x="5143580" y="5369431"/>
            <a:chExt cx="864000" cy="461665"/>
          </a:xfrm>
        </p:grpSpPr>
        <p:cxnSp>
          <p:nvCxnSpPr>
            <p:cNvPr id="12" name="Straight Arrow Connector 11"/>
            <p:cNvCxnSpPr/>
            <p:nvPr/>
          </p:nvCxnSpPr>
          <p:spPr bwMode="auto">
            <a:xfrm flipV="1">
              <a:off x="5143580" y="5789188"/>
              <a:ext cx="864000" cy="0"/>
            </a:xfrm>
            <a:prstGeom prst="straightConnector1">
              <a:avLst/>
            </a:prstGeom>
            <a:solidFill>
              <a:schemeClr val="bg1"/>
            </a:solidFill>
            <a:ln w="25400" cap="flat" cmpd="sng" algn="ctr">
              <a:solidFill>
                <a:schemeClr val="tx1"/>
              </a:solidFill>
              <a:prstDash val="solid"/>
              <a:round/>
              <a:headEnd type="triangle" w="lg" len="lg"/>
              <a:tailEnd type="triangle" w="lg" len="lg"/>
            </a:ln>
            <a:effectLst/>
          </p:spPr>
        </p:cxnSp>
        <p:sp>
          <p:nvSpPr>
            <p:cNvPr id="15" name="Rectangle 14"/>
            <p:cNvSpPr/>
            <p:nvPr/>
          </p:nvSpPr>
          <p:spPr bwMode="auto">
            <a:xfrm>
              <a:off x="5347694" y="5480830"/>
              <a:ext cx="501346" cy="27849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TextBox 12"/>
            <p:cNvSpPr txBox="1"/>
            <p:nvPr/>
          </p:nvSpPr>
          <p:spPr>
            <a:xfrm>
              <a:off x="5227431" y="5369431"/>
              <a:ext cx="750326" cy="461665"/>
            </a:xfrm>
            <a:prstGeom prst="rect">
              <a:avLst/>
            </a:prstGeom>
            <a:noFill/>
          </p:spPr>
          <p:txBody>
            <a:bodyPr wrap="none" rtlCol="0">
              <a:spAutoFit/>
            </a:bodyPr>
            <a:lstStyle/>
            <a:p>
              <a:r>
                <a:rPr lang="en-US" dirty="0" smtClean="0"/>
                <a:t>±1 </a:t>
              </a:r>
              <a:r>
                <a:rPr lang="en-US" dirty="0" err="1" smtClean="0"/>
                <a:t>σ</a:t>
              </a:r>
              <a:endParaRPr lang="en-US" dirty="0"/>
            </a:p>
          </p:txBody>
        </p:sp>
      </p:grpSp>
      <p:grpSp>
        <p:nvGrpSpPr>
          <p:cNvPr id="20" name="Group 19"/>
          <p:cNvGrpSpPr/>
          <p:nvPr/>
        </p:nvGrpSpPr>
        <p:grpSpPr>
          <a:xfrm>
            <a:off x="4690372" y="6089967"/>
            <a:ext cx="1728000" cy="461665"/>
            <a:chOff x="4690372" y="6089967"/>
            <a:chExt cx="1728000" cy="461665"/>
          </a:xfrm>
        </p:grpSpPr>
        <p:cxnSp>
          <p:nvCxnSpPr>
            <p:cNvPr id="9" name="Straight Arrow Connector 8"/>
            <p:cNvCxnSpPr/>
            <p:nvPr/>
          </p:nvCxnSpPr>
          <p:spPr bwMode="auto">
            <a:xfrm flipV="1">
              <a:off x="4690372" y="6539121"/>
              <a:ext cx="1728000" cy="0"/>
            </a:xfrm>
            <a:prstGeom prst="straightConnector1">
              <a:avLst/>
            </a:prstGeom>
            <a:solidFill>
              <a:schemeClr val="bg1"/>
            </a:solidFill>
            <a:ln w="25400" cap="flat" cmpd="sng" algn="ctr">
              <a:solidFill>
                <a:schemeClr val="tx1"/>
              </a:solidFill>
              <a:prstDash val="solid"/>
              <a:round/>
              <a:headEnd type="triangle" w="lg" len="lg"/>
              <a:tailEnd type="triangle" w="lg" len="lg"/>
            </a:ln>
            <a:effectLst/>
          </p:spPr>
        </p:cxnSp>
        <p:sp>
          <p:nvSpPr>
            <p:cNvPr id="16" name="Rectangle 15"/>
            <p:cNvSpPr/>
            <p:nvPr/>
          </p:nvSpPr>
          <p:spPr bwMode="auto">
            <a:xfrm>
              <a:off x="5344120" y="6212505"/>
              <a:ext cx="501346" cy="27849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TextBox 13"/>
            <p:cNvSpPr txBox="1"/>
            <p:nvPr/>
          </p:nvSpPr>
          <p:spPr>
            <a:xfrm>
              <a:off x="5223857" y="6089967"/>
              <a:ext cx="750326" cy="461665"/>
            </a:xfrm>
            <a:prstGeom prst="rect">
              <a:avLst/>
            </a:prstGeom>
            <a:noFill/>
          </p:spPr>
          <p:txBody>
            <a:bodyPr wrap="none" rtlCol="0">
              <a:spAutoFit/>
            </a:bodyPr>
            <a:lstStyle/>
            <a:p>
              <a:r>
                <a:rPr lang="en-US" dirty="0" smtClean="0"/>
                <a:t>±2 </a:t>
              </a:r>
              <a:r>
                <a:rPr lang="en-US" dirty="0" err="1" smtClean="0"/>
                <a:t>σ</a:t>
              </a:r>
              <a:endParaRPr lang="en-US" dirty="0"/>
            </a:p>
          </p:txBody>
        </p:sp>
      </p:grpSp>
      <p:sp>
        <p:nvSpPr>
          <p:cNvPr id="4" name="Slide Number Placeholder 3"/>
          <p:cNvSpPr>
            <a:spLocks noGrp="1"/>
          </p:cNvSpPr>
          <p:nvPr>
            <p:ph type="sldNum" sz="quarter" idx="12"/>
          </p:nvPr>
        </p:nvSpPr>
        <p:spPr/>
        <p:txBody>
          <a:bodyPr/>
          <a:lstStyle/>
          <a:p>
            <a:fld id="{78ED08B8-F681-A54C-8FFA-FC0952B85C2C}" type="slidenum">
              <a:rPr lang="en-US" smtClean="0"/>
              <a:pPr/>
              <a:t>11</a:t>
            </a:fld>
            <a:endParaRPr lang="en-US"/>
          </a:p>
        </p:txBody>
      </p:sp>
    </p:spTree>
    <p:extLst>
      <p:ext uri="{BB962C8B-B14F-4D97-AF65-F5344CB8AC3E}">
        <p14:creationId xmlns:p14="http://schemas.microsoft.com/office/powerpoint/2010/main" val="3631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56514" y="964141"/>
            <a:ext cx="8534028" cy="4082233"/>
          </a:xfrm>
        </p:spPr>
        <p:txBody>
          <a:bodyPr/>
          <a:lstStyle/>
          <a:p>
            <a:pPr>
              <a:buClr>
                <a:srgbClr val="FF0000"/>
              </a:buClr>
              <a:buFont typeface="Wingdings" charset="2"/>
              <a:buChar char="§"/>
            </a:pPr>
            <a:r>
              <a:rPr lang="en-US" sz="2700" dirty="0" smtClean="0"/>
              <a:t>Suppose you make </a:t>
            </a:r>
            <a:r>
              <a:rPr lang="en-US" sz="2700" i="1" dirty="0" smtClean="0"/>
              <a:t>N</a:t>
            </a:r>
            <a:r>
              <a:rPr lang="en-US" sz="2700" dirty="0" smtClean="0"/>
              <a:t> measurements of a quantity </a:t>
            </a:r>
            <a:r>
              <a:rPr lang="en-US" sz="2700" i="1" dirty="0" err="1" smtClean="0"/>
              <a:t>x</a:t>
            </a:r>
            <a:r>
              <a:rPr lang="en-US" sz="2700" dirty="0" smtClean="0"/>
              <a:t>, and you expect these measurements to be normally distributed</a:t>
            </a:r>
          </a:p>
          <a:p>
            <a:pPr>
              <a:buClr>
                <a:srgbClr val="FF0000"/>
              </a:buClr>
              <a:buFont typeface="Wingdings" charset="2"/>
              <a:buChar char="§"/>
            </a:pPr>
            <a:r>
              <a:rPr lang="en-US" sz="2700" dirty="0" smtClean="0"/>
              <a:t>Each measurement, or trial, you label with a number </a:t>
            </a:r>
            <a:r>
              <a:rPr lang="en-US" sz="2700" i="1" dirty="0" err="1" smtClean="0"/>
              <a:t>i</a:t>
            </a:r>
            <a:r>
              <a:rPr lang="en-US" sz="2700" dirty="0" smtClean="0"/>
              <a:t>, where </a:t>
            </a:r>
            <a:r>
              <a:rPr lang="en-US" sz="2700" i="1" dirty="0" err="1" smtClean="0"/>
              <a:t>i</a:t>
            </a:r>
            <a:r>
              <a:rPr lang="en-US" sz="2700" dirty="0" smtClean="0"/>
              <a:t> = 1, 2, 3, etc</a:t>
            </a:r>
          </a:p>
          <a:p>
            <a:pPr>
              <a:buClr>
                <a:srgbClr val="FF0000"/>
              </a:buClr>
              <a:buFont typeface="Wingdings" charset="2"/>
              <a:buChar char="§"/>
            </a:pPr>
            <a:r>
              <a:rPr lang="en-US" sz="2700" dirty="0" smtClean="0"/>
              <a:t>You do not know what the true mean of the distribution is, and you cannot know this</a:t>
            </a:r>
          </a:p>
          <a:p>
            <a:pPr>
              <a:buClr>
                <a:srgbClr val="FF0000"/>
              </a:buClr>
              <a:buFont typeface="Wingdings" charset="2"/>
              <a:buChar char="§"/>
            </a:pPr>
            <a:r>
              <a:rPr lang="en-US" sz="2700" dirty="0" smtClean="0"/>
              <a:t>However, you can estimate the mean by adding up all the individual measurements and dividing by </a:t>
            </a:r>
            <a:r>
              <a:rPr lang="en-US" sz="2700" i="1" dirty="0" smtClean="0"/>
              <a:t>N</a:t>
            </a:r>
            <a:r>
              <a:rPr lang="en-US" sz="2700" dirty="0" smtClean="0"/>
              <a:t>:</a:t>
            </a:r>
          </a:p>
        </p:txBody>
      </p:sp>
      <p:sp>
        <p:nvSpPr>
          <p:cNvPr id="19" name="Title 1"/>
          <p:cNvSpPr>
            <a:spLocks noGrp="1"/>
          </p:cNvSpPr>
          <p:nvPr>
            <p:ph type="title"/>
          </p:nvPr>
        </p:nvSpPr>
        <p:spPr>
          <a:xfrm>
            <a:off x="457200" y="76200"/>
            <a:ext cx="8229600" cy="715962"/>
          </a:xfrm>
        </p:spPr>
        <p:txBody>
          <a:bodyPr/>
          <a:lstStyle/>
          <a:p>
            <a:r>
              <a:rPr lang="en-US" dirty="0" smtClean="0"/>
              <a:t>Estimating the Mean from a Sample</a:t>
            </a:r>
            <a:endParaRPr lang="en-US" dirty="0"/>
          </a:p>
        </p:txBody>
      </p:sp>
      <p:graphicFrame>
        <p:nvGraphicFramePr>
          <p:cNvPr id="21506" name="Object 2"/>
          <p:cNvGraphicFramePr>
            <a:graphicFrameLocks noChangeAspect="1"/>
          </p:cNvGraphicFramePr>
          <p:nvPr/>
        </p:nvGraphicFramePr>
        <p:xfrm>
          <a:off x="2922595" y="4871385"/>
          <a:ext cx="2910621" cy="1612036"/>
        </p:xfrm>
        <a:graphic>
          <a:graphicData uri="http://schemas.openxmlformats.org/presentationml/2006/ole">
            <mc:AlternateContent xmlns:mc="http://schemas.openxmlformats.org/markup-compatibility/2006">
              <mc:Choice xmlns:v="urn:schemas-microsoft-com:vml" Requires="v">
                <p:oleObj spid="_x0000_s12339" name="Equation" r:id="rId3" imgW="825500" imgH="457200" progId="Equation.DSMT4">
                  <p:embed/>
                </p:oleObj>
              </mc:Choice>
              <mc:Fallback>
                <p:oleObj name="Equation" r:id="rId3" imgW="8255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595" y="4871385"/>
                        <a:ext cx="2910621" cy="161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8ED08B8-F681-A54C-8FFA-FC0952B85C2C}" type="slidenum">
              <a:rPr lang="en-US" smtClean="0"/>
              <a:pPr/>
              <a:t>12</a:t>
            </a:fld>
            <a:endParaRPr lang="en-US"/>
          </a:p>
        </p:txBody>
      </p:sp>
    </p:spTree>
    <p:extLst>
      <p:ext uri="{BB962C8B-B14F-4D97-AF65-F5344CB8AC3E}">
        <p14:creationId xmlns:p14="http://schemas.microsoft.com/office/powerpoint/2010/main" val="25583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56514" y="964141"/>
            <a:ext cx="8534028" cy="2556067"/>
          </a:xfrm>
        </p:spPr>
        <p:txBody>
          <a:bodyPr/>
          <a:lstStyle/>
          <a:p>
            <a:pPr>
              <a:buClr>
                <a:srgbClr val="FF0000"/>
              </a:buClr>
              <a:buFont typeface="Wingdings" charset="2"/>
              <a:buChar char="§"/>
            </a:pPr>
            <a:r>
              <a:rPr lang="en-US" sz="2700" dirty="0" smtClean="0"/>
              <a:t>Suppose you make </a:t>
            </a:r>
            <a:r>
              <a:rPr lang="en-US" sz="2700" i="1" dirty="0" smtClean="0"/>
              <a:t>N</a:t>
            </a:r>
            <a:r>
              <a:rPr lang="en-US" sz="2700" dirty="0" smtClean="0"/>
              <a:t> measurements of a quantity </a:t>
            </a:r>
            <a:r>
              <a:rPr lang="en-US" sz="2700" i="1" dirty="0" err="1" smtClean="0"/>
              <a:t>x</a:t>
            </a:r>
            <a:r>
              <a:rPr lang="en-US" sz="2700" dirty="0" smtClean="0"/>
              <a:t>, and you expect these measurements to be normally distributed</a:t>
            </a:r>
          </a:p>
          <a:p>
            <a:pPr>
              <a:buClr>
                <a:srgbClr val="FF0000"/>
              </a:buClr>
              <a:buFont typeface="Wingdings" charset="2"/>
              <a:buChar char="§"/>
            </a:pPr>
            <a:r>
              <a:rPr lang="en-US" sz="2700" dirty="0" smtClean="0"/>
              <a:t>It is impossible to know the true standard deviation of the distribution</a:t>
            </a:r>
          </a:p>
          <a:p>
            <a:pPr>
              <a:buClr>
                <a:srgbClr val="FF0000"/>
              </a:buClr>
              <a:buFont typeface="Wingdings" charset="2"/>
              <a:buChar char="§"/>
            </a:pPr>
            <a:r>
              <a:rPr lang="en-US" sz="2700" dirty="0" smtClean="0"/>
              <a:t>The best estimate of the standard deviation is:</a:t>
            </a:r>
          </a:p>
        </p:txBody>
      </p:sp>
      <p:sp>
        <p:nvSpPr>
          <p:cNvPr id="19" name="Title 1"/>
          <p:cNvSpPr>
            <a:spLocks noGrp="1"/>
          </p:cNvSpPr>
          <p:nvPr>
            <p:ph type="title"/>
          </p:nvPr>
        </p:nvSpPr>
        <p:spPr>
          <a:xfrm>
            <a:off x="457200" y="76199"/>
            <a:ext cx="8229600" cy="859551"/>
          </a:xfrm>
        </p:spPr>
        <p:txBody>
          <a:bodyPr/>
          <a:lstStyle/>
          <a:p>
            <a:r>
              <a:rPr lang="en-US" dirty="0" smtClean="0"/>
              <a:t>Estimating the Standard Deviation from a Sample</a:t>
            </a:r>
            <a:endParaRPr lang="en-US" dirty="0"/>
          </a:p>
        </p:txBody>
      </p:sp>
      <p:graphicFrame>
        <p:nvGraphicFramePr>
          <p:cNvPr id="22531" name="Object 3"/>
          <p:cNvGraphicFramePr>
            <a:graphicFrameLocks noChangeAspect="1"/>
          </p:cNvGraphicFramePr>
          <p:nvPr/>
        </p:nvGraphicFramePr>
        <p:xfrm>
          <a:off x="2567109" y="3297538"/>
          <a:ext cx="4206013" cy="1314379"/>
        </p:xfrm>
        <a:graphic>
          <a:graphicData uri="http://schemas.openxmlformats.org/presentationml/2006/ole">
            <mc:AlternateContent xmlns:mc="http://schemas.openxmlformats.org/markup-compatibility/2006">
              <mc:Choice xmlns:v="urn:schemas-microsoft-com:vml" Requires="v">
                <p:oleObj spid="_x0000_s13363" name="Equation" r:id="rId3" imgW="1625600" imgH="508000" progId="Equation.DSMT4">
                  <p:embed/>
                </p:oleObj>
              </mc:Choice>
              <mc:Fallback>
                <p:oleObj name="Equation" r:id="rId3" imgW="1625600" imgH="508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109" y="3297538"/>
                        <a:ext cx="4206013" cy="131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Content Placeholder 2"/>
          <p:cNvSpPr txBox="1">
            <a:spLocks/>
          </p:cNvSpPr>
          <p:nvPr/>
        </p:nvSpPr>
        <p:spPr bwMode="auto">
          <a:xfrm>
            <a:off x="430927" y="4480790"/>
            <a:ext cx="8534028" cy="2203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ts val="3000"/>
              </a:lnSpc>
              <a:spcAft>
                <a:spcPct val="40000"/>
              </a:spcAft>
              <a:buClr>
                <a:srgbClr val="FF0000"/>
              </a:buClr>
              <a:buFont typeface="Wingdings" charset="2"/>
              <a:buChar char="§"/>
            </a:pPr>
            <a:r>
              <a:rPr lang="en-US" sz="2400" kern="0" dirty="0" smtClean="0">
                <a:latin typeface="+mn-lt"/>
              </a:rPr>
              <a:t>The quantity </a:t>
            </a:r>
            <a:r>
              <a:rPr lang="en-US" sz="2400" i="1" kern="0" dirty="0" smtClean="0">
                <a:latin typeface="+mn-lt"/>
              </a:rPr>
              <a:t>N</a:t>
            </a:r>
            <a:r>
              <a:rPr lang="en-US" sz="2400" kern="0" dirty="0" smtClean="0">
                <a:latin typeface="+mn-lt"/>
              </a:rPr>
              <a:t> – 1 is called the </a:t>
            </a:r>
            <a:r>
              <a:rPr lang="en-US" sz="2400" b="1" kern="0" dirty="0" smtClean="0">
                <a:latin typeface="+mn-lt"/>
              </a:rPr>
              <a:t>number of degrees of freedom</a:t>
            </a:r>
            <a:endParaRPr lang="en-US" sz="2400" kern="0" dirty="0" smtClean="0">
              <a:latin typeface="+mn-lt"/>
            </a:endParaRPr>
          </a:p>
          <a:p>
            <a:pPr marL="342900" lvl="0" indent="-342900" eaLnBrk="0" hangingPunct="0">
              <a:lnSpc>
                <a:spcPts val="3000"/>
              </a:lnSpc>
              <a:spcAft>
                <a:spcPct val="40000"/>
              </a:spcAft>
              <a:buClr>
                <a:srgbClr val="FF0000"/>
              </a:buClr>
              <a:buFont typeface="Wingdings" charset="2"/>
              <a:buChar char="§"/>
            </a:pPr>
            <a:r>
              <a:rPr lang="en-US" sz="2400" kern="0" dirty="0" smtClean="0">
                <a:latin typeface="+mn-lt"/>
              </a:rPr>
              <a:t>In this case, it is the number of measurements minus one because you used one number from a previous calculation (mean) in order to find the standard deviation.</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 name="Slide Number Placeholder 1"/>
          <p:cNvSpPr>
            <a:spLocks noGrp="1"/>
          </p:cNvSpPr>
          <p:nvPr>
            <p:ph type="sldNum" sz="quarter" idx="12"/>
          </p:nvPr>
        </p:nvSpPr>
        <p:spPr/>
        <p:txBody>
          <a:bodyPr/>
          <a:lstStyle/>
          <a:p>
            <a:fld id="{78ED08B8-F681-A54C-8FFA-FC0952B85C2C}" type="slidenum">
              <a:rPr lang="en-US" smtClean="0"/>
              <a:pPr/>
              <a:t>13</a:t>
            </a:fld>
            <a:endParaRPr lang="en-US"/>
          </a:p>
        </p:txBody>
      </p:sp>
    </p:spTree>
    <p:extLst>
      <p:ext uri="{BB962C8B-B14F-4D97-AF65-F5344CB8AC3E}">
        <p14:creationId xmlns:p14="http://schemas.microsoft.com/office/powerpoint/2010/main" val="321381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76199"/>
            <a:ext cx="8229600" cy="859551"/>
          </a:xfrm>
        </p:spPr>
        <p:txBody>
          <a:bodyPr/>
          <a:lstStyle/>
          <a:p>
            <a:r>
              <a:rPr lang="en-US" dirty="0" smtClean="0"/>
              <a:t>Reading Error   (Digital)</a:t>
            </a:r>
            <a:endParaRPr lang="en-US" dirty="0"/>
          </a:p>
        </p:txBody>
      </p:sp>
      <p:sp>
        <p:nvSpPr>
          <p:cNvPr id="5" name="Content Placeholder 2"/>
          <p:cNvSpPr txBox="1">
            <a:spLocks/>
          </p:cNvSpPr>
          <p:nvPr/>
        </p:nvSpPr>
        <p:spPr bwMode="auto">
          <a:xfrm>
            <a:off x="167115" y="1021311"/>
            <a:ext cx="6918580" cy="36240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ts val="3000"/>
              </a:lnSpc>
              <a:spcAft>
                <a:spcPct val="40000"/>
              </a:spcAft>
              <a:buClr>
                <a:srgbClr val="FF0000"/>
              </a:buClr>
              <a:buFont typeface="Wingdings" charset="2"/>
              <a:buChar char="§"/>
            </a:pPr>
            <a:r>
              <a:rPr lang="en-US" sz="2400" kern="0" dirty="0" smtClean="0">
                <a:latin typeface="+mn-lt"/>
              </a:rPr>
              <a:t>For a measurement with an instrument with a digital readout, the reading error is usually   “± one-half of the last digit.”</a:t>
            </a:r>
          </a:p>
          <a:p>
            <a:pPr marL="342900" lvl="0" indent="-342900" eaLnBrk="0" hangingPunct="0">
              <a:lnSpc>
                <a:spcPts val="3000"/>
              </a:lnSpc>
              <a:spcAft>
                <a:spcPct val="40000"/>
              </a:spcAft>
              <a:buClr>
                <a:srgbClr val="FF0000"/>
              </a:buClr>
              <a:buFont typeface="Wingdings" charset="2"/>
              <a:buChar char="§"/>
            </a:pPr>
            <a:r>
              <a:rPr lang="en-US" sz="2400" kern="0" dirty="0" smtClean="0">
                <a:latin typeface="+mn-lt"/>
              </a:rPr>
              <a:t>This means one-half of the power of ten represented in the last digit. </a:t>
            </a:r>
          </a:p>
          <a:p>
            <a:pPr marL="342900" lvl="0" indent="-342900" eaLnBrk="0" hangingPunct="0">
              <a:lnSpc>
                <a:spcPts val="3000"/>
              </a:lnSpc>
              <a:spcAft>
                <a:spcPct val="40000"/>
              </a:spcAft>
              <a:buClr>
                <a:srgbClr val="FF0000"/>
              </a:buClr>
              <a:buFont typeface="Wingdings" charset="2"/>
              <a:buChar char="§"/>
            </a:pPr>
            <a:r>
              <a:rPr lang="en-US" sz="2400" kern="0" dirty="0" smtClean="0">
                <a:latin typeface="+mn-lt"/>
              </a:rPr>
              <a:t>With the digital thermometer shown, the last digit represents values of a tenth of a degree, so the reading error is ½ × 0.1 = 0.05°C </a:t>
            </a:r>
          </a:p>
        </p:txBody>
      </p:sp>
      <p:pic>
        <p:nvPicPr>
          <p:cNvPr id="27651" name="Picture 3"/>
          <p:cNvPicPr>
            <a:picLocks noChangeAspect="1" noChangeArrowheads="1"/>
          </p:cNvPicPr>
          <p:nvPr/>
        </p:nvPicPr>
        <p:blipFill>
          <a:blip r:embed="rId2"/>
          <a:srcRect/>
          <a:stretch>
            <a:fillRect/>
          </a:stretch>
        </p:blipFill>
        <p:spPr bwMode="auto">
          <a:xfrm>
            <a:off x="7081165" y="1737825"/>
            <a:ext cx="1750886" cy="2807254"/>
          </a:xfrm>
          <a:prstGeom prst="rect">
            <a:avLst/>
          </a:prstGeom>
          <a:noFill/>
          <a:ln w="9525">
            <a:noFill/>
            <a:miter lim="800000"/>
            <a:headEnd/>
            <a:tailEnd/>
          </a:ln>
        </p:spPr>
      </p:pic>
      <p:sp>
        <p:nvSpPr>
          <p:cNvPr id="7" name="Content Placeholder 2"/>
          <p:cNvSpPr txBox="1">
            <a:spLocks/>
          </p:cNvSpPr>
          <p:nvPr/>
        </p:nvSpPr>
        <p:spPr bwMode="auto">
          <a:xfrm>
            <a:off x="196964" y="4611918"/>
            <a:ext cx="8325924" cy="7650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ts val="3000"/>
              </a:lnSpc>
              <a:spcAft>
                <a:spcPct val="40000"/>
              </a:spcAft>
              <a:buClr>
                <a:srgbClr val="FF0000"/>
              </a:buClr>
              <a:buFont typeface="Wingdings" charset="2"/>
              <a:buChar char="§"/>
            </a:pPr>
            <a:r>
              <a:rPr lang="en-US" sz="2400" kern="0" dirty="0" smtClean="0">
                <a:latin typeface="+mn-lt"/>
              </a:rPr>
              <a:t>You should write the temperature as 12.80 ± 0.05 °C.</a:t>
            </a:r>
          </a:p>
        </p:txBody>
      </p:sp>
      <p:sp>
        <p:nvSpPr>
          <p:cNvPr id="2" name="Slide Number Placeholder 1"/>
          <p:cNvSpPr>
            <a:spLocks noGrp="1"/>
          </p:cNvSpPr>
          <p:nvPr>
            <p:ph type="sldNum" sz="quarter" idx="12"/>
          </p:nvPr>
        </p:nvSpPr>
        <p:spPr/>
        <p:txBody>
          <a:bodyPr/>
          <a:lstStyle/>
          <a:p>
            <a:fld id="{78ED08B8-F681-A54C-8FFA-FC0952B85C2C}" type="slidenum">
              <a:rPr lang="en-US" smtClean="0"/>
              <a:pPr/>
              <a:t>14</a:t>
            </a:fld>
            <a:endParaRPr lang="en-US"/>
          </a:p>
        </p:txBody>
      </p:sp>
    </p:spTree>
    <p:extLst>
      <p:ext uri="{BB962C8B-B14F-4D97-AF65-F5344CB8AC3E}">
        <p14:creationId xmlns:p14="http://schemas.microsoft.com/office/powerpoint/2010/main" val="1895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lstStyle/>
          <a:p>
            <a:r>
              <a:rPr lang="en-US" sz="3400" dirty="0" smtClean="0"/>
              <a:t>Propagation of Errors</a:t>
            </a:r>
            <a:endParaRPr lang="en-US" sz="3400" dirty="0"/>
          </a:p>
        </p:txBody>
      </p:sp>
      <p:sp>
        <p:nvSpPr>
          <p:cNvPr id="3" name="Content Placeholder 2"/>
          <p:cNvSpPr>
            <a:spLocks noGrp="1"/>
          </p:cNvSpPr>
          <p:nvPr>
            <p:ph idx="1"/>
          </p:nvPr>
        </p:nvSpPr>
        <p:spPr>
          <a:xfrm>
            <a:off x="304800" y="762000"/>
            <a:ext cx="8534400" cy="2895599"/>
          </a:xfrm>
          <a:ln>
            <a:solidFill>
              <a:schemeClr val="tx1"/>
            </a:solidFill>
          </a:ln>
        </p:spPr>
        <p:txBody>
          <a:bodyPr/>
          <a:lstStyle/>
          <a:p>
            <a:pPr>
              <a:spcAft>
                <a:spcPts val="1200"/>
              </a:spcAft>
            </a:pPr>
            <a:r>
              <a:rPr lang="en-US" dirty="0" smtClean="0"/>
              <a:t>Rule #1 (sum or difference rule):</a:t>
            </a:r>
          </a:p>
          <a:p>
            <a:pPr>
              <a:spcAft>
                <a:spcPts val="1200"/>
              </a:spcAft>
            </a:pPr>
            <a:r>
              <a:rPr lang="en-US" dirty="0" smtClean="0"/>
              <a:t>If  </a:t>
            </a:r>
            <a:r>
              <a:rPr lang="en-US" i="1" dirty="0" err="1" smtClean="0">
                <a:latin typeface="Times New Roman"/>
                <a:cs typeface="Times New Roman"/>
              </a:rPr>
              <a:t>z</a:t>
            </a:r>
            <a:r>
              <a:rPr lang="en-US" dirty="0" smtClean="0">
                <a:latin typeface="Times New Roman"/>
                <a:cs typeface="Times New Roman"/>
              </a:rPr>
              <a:t> = </a:t>
            </a:r>
            <a:r>
              <a:rPr lang="en-US" i="1" dirty="0" err="1" smtClean="0">
                <a:latin typeface="Times New Roman"/>
                <a:cs typeface="Times New Roman"/>
              </a:rPr>
              <a:t>x</a:t>
            </a:r>
            <a:r>
              <a:rPr lang="en-US" dirty="0" smtClean="0">
                <a:latin typeface="Times New Roman"/>
                <a:cs typeface="Times New Roman"/>
              </a:rPr>
              <a:t> + </a:t>
            </a:r>
            <a:r>
              <a:rPr lang="en-US" i="1" dirty="0" err="1" smtClean="0">
                <a:latin typeface="Times New Roman"/>
                <a:cs typeface="Times New Roman"/>
              </a:rPr>
              <a:t>y</a:t>
            </a:r>
            <a:endParaRPr lang="en-US" dirty="0" smtClean="0">
              <a:latin typeface="Times New Roman"/>
              <a:cs typeface="Times New Roman"/>
            </a:endParaRPr>
          </a:p>
          <a:p>
            <a:pPr>
              <a:spcAft>
                <a:spcPts val="1200"/>
              </a:spcAft>
            </a:pPr>
            <a:r>
              <a:rPr lang="en-US" dirty="0" smtClean="0"/>
              <a:t>or  </a:t>
            </a:r>
            <a:r>
              <a:rPr lang="en-US" i="1" dirty="0" err="1" smtClean="0">
                <a:latin typeface="Times New Roman"/>
                <a:cs typeface="Times New Roman"/>
              </a:rPr>
              <a:t>z</a:t>
            </a:r>
            <a:r>
              <a:rPr lang="en-US" dirty="0" smtClean="0">
                <a:latin typeface="Times New Roman"/>
                <a:cs typeface="Times New Roman"/>
              </a:rPr>
              <a:t> = </a:t>
            </a:r>
            <a:r>
              <a:rPr lang="en-US" i="1" dirty="0" err="1" smtClean="0">
                <a:latin typeface="Times New Roman"/>
                <a:cs typeface="Times New Roman"/>
              </a:rPr>
              <a:t>x</a:t>
            </a:r>
            <a:r>
              <a:rPr lang="en-US" dirty="0" smtClean="0">
                <a:latin typeface="Times New Roman"/>
                <a:cs typeface="Times New Roman"/>
              </a:rPr>
              <a:t> – </a:t>
            </a:r>
            <a:r>
              <a:rPr lang="en-US" i="1" dirty="0" err="1" smtClean="0">
                <a:latin typeface="Times New Roman"/>
                <a:cs typeface="Times New Roman"/>
              </a:rPr>
              <a:t>y</a:t>
            </a:r>
            <a:endParaRPr lang="en-US" dirty="0" smtClean="0">
              <a:latin typeface="Times New Roman"/>
              <a:cs typeface="Times New Roman"/>
            </a:endParaRPr>
          </a:p>
          <a:p>
            <a:pPr>
              <a:spcAft>
                <a:spcPts val="1200"/>
              </a:spcAft>
            </a:pPr>
            <a:r>
              <a:rPr lang="en-US" dirty="0" smtClean="0"/>
              <a:t>then</a:t>
            </a:r>
          </a:p>
        </p:txBody>
      </p:sp>
      <p:sp>
        <p:nvSpPr>
          <p:cNvPr id="4" name="Content Placeholder 2"/>
          <p:cNvSpPr txBox="1">
            <a:spLocks/>
          </p:cNvSpPr>
          <p:nvPr/>
        </p:nvSpPr>
        <p:spPr bwMode="auto">
          <a:xfrm>
            <a:off x="304800" y="3886200"/>
            <a:ext cx="8610600" cy="2895599"/>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Rule #2 (product or division</a:t>
            </a:r>
            <a:r>
              <a:rPr kumimoji="0" lang="en-US" sz="3200" b="0" i="0" u="none" strike="noStrike" kern="0" cap="none" spc="0" normalizeH="0" noProof="0" dirty="0" smtClean="0">
                <a:ln>
                  <a:noFill/>
                </a:ln>
                <a:solidFill>
                  <a:schemeClr val="tx1"/>
                </a:solidFill>
                <a:effectLst/>
                <a:uLnTx/>
                <a:uFillTx/>
                <a:latin typeface="+mn-lt"/>
                <a:ea typeface="+mn-ea"/>
                <a:cs typeface="+mn-cs"/>
              </a:rPr>
              <a:t> rule</a:t>
            </a:r>
            <a:r>
              <a:rPr kumimoji="0" lang="en-US" sz="3200" b="0" i="0" u="none" strike="noStrike" kern="0" cap="none" spc="0" normalizeH="0" baseline="0" noProof="0" dirty="0" smtClean="0">
                <a:ln>
                  <a:noFill/>
                </a:ln>
                <a:solidFill>
                  <a:schemeClr val="tx1"/>
                </a:solidFill>
                <a:effectLst/>
                <a:uLnTx/>
                <a:uFillTx/>
                <a:latin typeface="+mn-lt"/>
                <a:ea typeface="+mn-ea"/>
                <a:cs typeface="+mn-cs"/>
              </a:rPr>
              <a:t>):</a:t>
            </a:r>
          </a:p>
          <a:p>
            <a:pPr marL="342900" indent="-342900" eaLnBrk="0" hangingPunct="0">
              <a:spcBef>
                <a:spcPct val="20000"/>
              </a:spcBef>
              <a:spcAft>
                <a:spcPts val="1200"/>
              </a:spcAft>
              <a:buFontTx/>
              <a:buChar char="•"/>
            </a:pPr>
            <a:r>
              <a:rPr kumimoji="0" lang="en-US" sz="3200" b="0" i="0" u="none" strike="noStrike" kern="0" cap="none" spc="0" normalizeH="0" baseline="0" noProof="0" dirty="0" smtClean="0">
                <a:ln>
                  <a:noFill/>
                </a:ln>
                <a:solidFill>
                  <a:schemeClr val="tx1"/>
                </a:solidFill>
                <a:effectLst/>
                <a:uLnTx/>
                <a:uFillTx/>
                <a:latin typeface="+mn-lt"/>
                <a:ea typeface="+mn-ea"/>
                <a:cs typeface="+mn-cs"/>
              </a:rPr>
              <a:t>If  </a:t>
            </a:r>
            <a:r>
              <a:rPr lang="en-US" sz="3200" i="1" dirty="0" err="1" smtClean="0">
                <a:latin typeface="Times New Roman"/>
                <a:cs typeface="Times New Roman"/>
              </a:rPr>
              <a:t>z</a:t>
            </a:r>
            <a:r>
              <a:rPr lang="en-US" sz="3200" dirty="0" smtClean="0">
                <a:latin typeface="Times New Roman"/>
                <a:cs typeface="Times New Roman"/>
              </a:rPr>
              <a:t> = </a:t>
            </a:r>
            <a:r>
              <a:rPr lang="en-US" sz="3200" i="1" dirty="0" err="1" smtClean="0">
                <a:latin typeface="Times New Roman"/>
                <a:cs typeface="Times New Roman"/>
              </a:rPr>
              <a:t>xy</a:t>
            </a:r>
            <a:endParaRPr kumimoji="0" lang="en-US" sz="3200" b="0" i="1" u="none" strike="noStrike" kern="0" cap="none" spc="0" normalizeH="0" baseline="0" noProof="0" dirty="0" smtClean="0">
              <a:ln>
                <a:noFill/>
              </a:ln>
              <a:solidFill>
                <a:schemeClr val="tx1"/>
              </a:solidFill>
              <a:effectLst/>
              <a:uLnTx/>
              <a:uFillTx/>
              <a:latin typeface="Times New Roman"/>
              <a:ea typeface="+mn-ea"/>
              <a:cs typeface="Times New Roman"/>
            </a:endParaRPr>
          </a:p>
          <a:p>
            <a:pPr marL="342900" lvl="0" indent="-342900" eaLnBrk="0" hangingPunct="0">
              <a:spcBef>
                <a:spcPct val="20000"/>
              </a:spcBef>
              <a:spcAft>
                <a:spcPts val="1200"/>
              </a:spcAft>
              <a:buFontTx/>
              <a:buChar char="•"/>
            </a:pPr>
            <a:r>
              <a:rPr kumimoji="0" lang="en-US" sz="3200" b="0" i="0" u="none" strike="noStrike" kern="0" cap="none" spc="0" normalizeH="0" baseline="0" noProof="0" dirty="0" smtClean="0">
                <a:ln>
                  <a:noFill/>
                </a:ln>
                <a:solidFill>
                  <a:schemeClr val="tx1"/>
                </a:solidFill>
                <a:effectLst/>
                <a:uLnTx/>
                <a:uFillTx/>
                <a:latin typeface="+mn-lt"/>
                <a:ea typeface="+mn-ea"/>
                <a:cs typeface="+mn-cs"/>
              </a:rPr>
              <a:t>or  </a:t>
            </a:r>
            <a:r>
              <a:rPr lang="en-US" sz="3200" i="1" dirty="0" err="1" smtClean="0">
                <a:latin typeface="Times New Roman"/>
                <a:cs typeface="Times New Roman"/>
              </a:rPr>
              <a:t>z</a:t>
            </a:r>
            <a:r>
              <a:rPr lang="en-US" sz="3200" dirty="0" smtClean="0">
                <a:latin typeface="Times New Roman"/>
                <a:cs typeface="Times New Roman"/>
              </a:rPr>
              <a:t> = </a:t>
            </a:r>
            <a:r>
              <a:rPr lang="en-US" sz="3200" i="1" dirty="0" err="1" smtClean="0">
                <a:latin typeface="Times New Roman"/>
                <a:cs typeface="Times New Roman"/>
              </a:rPr>
              <a:t>x</a:t>
            </a:r>
            <a:r>
              <a:rPr lang="en-US" sz="3200" dirty="0" err="1" smtClean="0">
                <a:latin typeface="Times New Roman"/>
                <a:cs typeface="Times New Roman"/>
              </a:rPr>
              <a:t>/</a:t>
            </a:r>
            <a:r>
              <a:rPr lang="en-US" sz="3200" i="1" dirty="0" err="1" smtClean="0">
                <a:latin typeface="Times New Roman"/>
                <a:cs typeface="Times New Roman"/>
              </a:rPr>
              <a:t>y</a:t>
            </a:r>
            <a:r>
              <a:rPr lang="en-US" sz="3200" dirty="0" smtClean="0">
                <a:latin typeface="Times New Roman"/>
                <a:cs typeface="Times New Roman"/>
              </a:rPr>
              <a:t> </a:t>
            </a:r>
            <a:endParaRPr kumimoji="0" lang="en-US" sz="3200" b="0" i="0" u="none" strike="noStrike" kern="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then</a:t>
            </a:r>
          </a:p>
        </p:txBody>
      </p:sp>
      <p:graphicFrame>
        <p:nvGraphicFramePr>
          <p:cNvPr id="90114" name="Object 2"/>
          <p:cNvGraphicFramePr>
            <a:graphicFrameLocks noChangeAspect="1"/>
          </p:cNvGraphicFramePr>
          <p:nvPr/>
        </p:nvGraphicFramePr>
        <p:xfrm>
          <a:off x="1600200" y="2915745"/>
          <a:ext cx="2895600" cy="665655"/>
        </p:xfrm>
        <a:graphic>
          <a:graphicData uri="http://schemas.openxmlformats.org/presentationml/2006/ole">
            <mc:AlternateContent xmlns:mc="http://schemas.openxmlformats.org/markup-compatibility/2006">
              <mc:Choice xmlns:v="urn:schemas-microsoft-com:vml" Requires="v">
                <p:oleObj spid="_x0000_s17510" name="Equation" r:id="rId3" imgW="1104900" imgH="254000" progId="Equation.3">
                  <p:embed/>
                </p:oleObj>
              </mc:Choice>
              <mc:Fallback>
                <p:oleObj name="Equation" r:id="rId3" imgW="11049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915745"/>
                        <a:ext cx="2895600" cy="66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0115" name="Object 3"/>
          <p:cNvGraphicFramePr>
            <a:graphicFrameLocks noChangeAspect="1"/>
          </p:cNvGraphicFramePr>
          <p:nvPr/>
        </p:nvGraphicFramePr>
        <p:xfrm>
          <a:off x="3581400" y="5257800"/>
          <a:ext cx="4041694" cy="1479549"/>
        </p:xfrm>
        <a:graphic>
          <a:graphicData uri="http://schemas.openxmlformats.org/presentationml/2006/ole">
            <mc:AlternateContent xmlns:mc="http://schemas.openxmlformats.org/markup-compatibility/2006">
              <mc:Choice xmlns:v="urn:schemas-microsoft-com:vml" Requires="v">
                <p:oleObj spid="_x0000_s17511" name="Equation" r:id="rId5" imgW="1422400" imgH="520700" progId="Equation.DSMT4">
                  <p:embed/>
                </p:oleObj>
              </mc:Choice>
              <mc:Fallback>
                <p:oleObj name="Equation" r:id="rId5" imgW="1422400" imgH="520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257800"/>
                        <a:ext cx="4041694" cy="1479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8ED08B8-F681-A54C-8FFA-FC0952B85C2C}" type="slidenum">
              <a:rPr lang="en-US" smtClean="0"/>
              <a:pPr/>
              <a:t>15</a:t>
            </a:fld>
            <a:endParaRPr lang="en-US"/>
          </a:p>
        </p:txBody>
      </p:sp>
    </p:spTree>
    <p:extLst>
      <p:ext uri="{BB962C8B-B14F-4D97-AF65-F5344CB8AC3E}">
        <p14:creationId xmlns:p14="http://schemas.microsoft.com/office/powerpoint/2010/main" val="2618745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lstStyle/>
          <a:p>
            <a:r>
              <a:rPr lang="en-US" sz="3400" dirty="0" smtClean="0"/>
              <a:t>Propagation of Errors</a:t>
            </a:r>
            <a:endParaRPr lang="en-US" sz="3400" dirty="0"/>
          </a:p>
        </p:txBody>
      </p:sp>
      <p:sp>
        <p:nvSpPr>
          <p:cNvPr id="3" name="Content Placeholder 2"/>
          <p:cNvSpPr>
            <a:spLocks noGrp="1"/>
          </p:cNvSpPr>
          <p:nvPr>
            <p:ph idx="1"/>
          </p:nvPr>
        </p:nvSpPr>
        <p:spPr>
          <a:xfrm>
            <a:off x="304800" y="762000"/>
            <a:ext cx="8534400" cy="2895599"/>
          </a:xfrm>
          <a:ln>
            <a:solidFill>
              <a:schemeClr val="tx1"/>
            </a:solidFill>
          </a:ln>
        </p:spPr>
        <p:txBody>
          <a:bodyPr/>
          <a:lstStyle/>
          <a:p>
            <a:pPr>
              <a:spcAft>
                <a:spcPts val="1200"/>
              </a:spcAft>
            </a:pPr>
            <a:r>
              <a:rPr lang="en-US" dirty="0" smtClean="0"/>
              <a:t>Rule #2.1 (multiply by exact constant rule):</a:t>
            </a:r>
          </a:p>
          <a:p>
            <a:pPr>
              <a:spcAft>
                <a:spcPts val="1200"/>
              </a:spcAft>
            </a:pPr>
            <a:r>
              <a:rPr lang="en-US" dirty="0" smtClean="0"/>
              <a:t>If  </a:t>
            </a:r>
            <a:r>
              <a:rPr lang="en-US" i="1" dirty="0" err="1" smtClean="0">
                <a:latin typeface="Times New Roman"/>
                <a:cs typeface="Times New Roman"/>
              </a:rPr>
              <a:t>z</a:t>
            </a:r>
            <a:r>
              <a:rPr lang="en-US" dirty="0" smtClean="0">
                <a:latin typeface="Times New Roman"/>
                <a:cs typeface="Times New Roman"/>
              </a:rPr>
              <a:t> = </a:t>
            </a:r>
            <a:r>
              <a:rPr lang="en-US" i="1" dirty="0" err="1" smtClean="0">
                <a:latin typeface="Times New Roman"/>
                <a:cs typeface="Times New Roman"/>
              </a:rPr>
              <a:t>xy</a:t>
            </a:r>
            <a:r>
              <a:rPr lang="en-US" dirty="0" smtClean="0">
                <a:latin typeface="Times New Roman"/>
                <a:cs typeface="Times New Roman"/>
              </a:rPr>
              <a:t>  </a:t>
            </a:r>
            <a:r>
              <a:rPr lang="en-US" dirty="0" smtClean="0"/>
              <a:t>or  </a:t>
            </a:r>
            <a:r>
              <a:rPr lang="en-US" i="1" dirty="0" err="1" smtClean="0">
                <a:latin typeface="Times New Roman"/>
                <a:cs typeface="Times New Roman"/>
              </a:rPr>
              <a:t>z</a:t>
            </a:r>
            <a:r>
              <a:rPr lang="en-US" dirty="0" smtClean="0">
                <a:latin typeface="Times New Roman"/>
                <a:cs typeface="Times New Roman"/>
              </a:rPr>
              <a:t> = </a:t>
            </a:r>
            <a:r>
              <a:rPr lang="en-US" i="1" dirty="0" err="1" smtClean="0">
                <a:latin typeface="Times New Roman"/>
                <a:cs typeface="Times New Roman"/>
              </a:rPr>
              <a:t>x</a:t>
            </a:r>
            <a:r>
              <a:rPr lang="en-US" dirty="0" err="1" smtClean="0">
                <a:latin typeface="Times New Roman"/>
                <a:cs typeface="Times New Roman"/>
              </a:rPr>
              <a:t>/</a:t>
            </a:r>
            <a:r>
              <a:rPr lang="en-US" i="1" dirty="0" err="1" smtClean="0">
                <a:latin typeface="Times New Roman"/>
                <a:cs typeface="Times New Roman"/>
              </a:rPr>
              <a:t>y</a:t>
            </a:r>
            <a:endParaRPr lang="en-US" smtClean="0">
              <a:latin typeface="Times New Roman"/>
              <a:cs typeface="Times New Roman"/>
            </a:endParaRPr>
          </a:p>
          <a:p>
            <a:pPr>
              <a:spcAft>
                <a:spcPts val="1200"/>
              </a:spcAft>
            </a:pPr>
            <a:r>
              <a:rPr lang="en-US" smtClean="0"/>
              <a:t>and </a:t>
            </a:r>
            <a:r>
              <a:rPr lang="en-US" i="1" dirty="0" err="1" smtClean="0">
                <a:latin typeface="Times New Roman"/>
                <a:cs typeface="Times New Roman"/>
              </a:rPr>
              <a:t>x</a:t>
            </a:r>
            <a:r>
              <a:rPr lang="en-US" dirty="0" smtClean="0"/>
              <a:t> is an exact number, so that </a:t>
            </a:r>
            <a:r>
              <a:rPr lang="en-US" dirty="0" err="1" smtClean="0">
                <a:latin typeface="Times New Roman"/>
                <a:cs typeface="Times New Roman"/>
              </a:rPr>
              <a:t>Δ</a:t>
            </a:r>
            <a:r>
              <a:rPr lang="en-US" i="1" dirty="0" err="1" smtClean="0">
                <a:latin typeface="Times New Roman"/>
                <a:cs typeface="Times New Roman"/>
              </a:rPr>
              <a:t>x</a:t>
            </a:r>
            <a:r>
              <a:rPr lang="en-US" dirty="0" smtClean="0">
                <a:latin typeface="Times New Roman"/>
                <a:cs typeface="Times New Roman"/>
              </a:rPr>
              <a:t>=0</a:t>
            </a:r>
          </a:p>
          <a:p>
            <a:pPr>
              <a:spcAft>
                <a:spcPts val="1200"/>
              </a:spcAft>
            </a:pPr>
            <a:r>
              <a:rPr lang="en-US" dirty="0" smtClean="0"/>
              <a:t>then</a:t>
            </a:r>
          </a:p>
        </p:txBody>
      </p:sp>
      <p:sp>
        <p:nvSpPr>
          <p:cNvPr id="4" name="Content Placeholder 2"/>
          <p:cNvSpPr txBox="1">
            <a:spLocks/>
          </p:cNvSpPr>
          <p:nvPr/>
        </p:nvSpPr>
        <p:spPr bwMode="auto">
          <a:xfrm>
            <a:off x="304800" y="3886200"/>
            <a:ext cx="8610600" cy="2895599"/>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Rule #3 (exponent </a:t>
            </a:r>
            <a:r>
              <a:rPr kumimoji="0" lang="en-US" sz="3200" b="0" i="0" u="none" strike="noStrike" kern="0" cap="none" spc="0" normalizeH="0" noProof="0" dirty="0" smtClean="0">
                <a:ln>
                  <a:noFill/>
                </a:ln>
                <a:solidFill>
                  <a:schemeClr val="tx1"/>
                </a:solidFill>
                <a:effectLst/>
                <a:uLnTx/>
                <a:uFillTx/>
                <a:latin typeface="+mn-lt"/>
                <a:ea typeface="+mn-ea"/>
                <a:cs typeface="+mn-cs"/>
              </a:rPr>
              <a:t>rule</a:t>
            </a:r>
            <a:r>
              <a:rPr kumimoji="0" lang="en-US" sz="3200" b="0" i="0" u="none" strike="noStrike" kern="0" cap="none" spc="0" normalizeH="0" baseline="0" noProof="0" dirty="0" smtClean="0">
                <a:ln>
                  <a:noFill/>
                </a:ln>
                <a:solidFill>
                  <a:schemeClr val="tx1"/>
                </a:solidFill>
                <a:effectLst/>
                <a:uLnTx/>
                <a:uFillTx/>
                <a:latin typeface="+mn-lt"/>
                <a:ea typeface="+mn-ea"/>
                <a:cs typeface="+mn-cs"/>
              </a:rPr>
              <a:t>):</a:t>
            </a:r>
          </a:p>
          <a:p>
            <a:pPr marL="342900" indent="-342900" eaLnBrk="0" hangingPunct="0">
              <a:spcBef>
                <a:spcPct val="20000"/>
              </a:spcBef>
              <a:spcAft>
                <a:spcPts val="1200"/>
              </a:spcAft>
              <a:buFontTx/>
              <a:buChar char="•"/>
            </a:pPr>
            <a:r>
              <a:rPr kumimoji="0" lang="en-US" sz="3200" b="0" i="0" u="none" strike="noStrike" kern="0" cap="none" spc="0" normalizeH="0" baseline="0" noProof="0" dirty="0" smtClean="0">
                <a:ln>
                  <a:noFill/>
                </a:ln>
                <a:solidFill>
                  <a:schemeClr val="tx1"/>
                </a:solidFill>
                <a:effectLst/>
                <a:uLnTx/>
                <a:uFillTx/>
                <a:latin typeface="+mn-lt"/>
                <a:ea typeface="+mn-ea"/>
                <a:cs typeface="+mn-cs"/>
              </a:rPr>
              <a:t>If  </a:t>
            </a:r>
            <a:r>
              <a:rPr lang="en-US" sz="3200" i="1" dirty="0" err="1" smtClean="0">
                <a:latin typeface="Times New Roman"/>
                <a:cs typeface="Times New Roman"/>
              </a:rPr>
              <a:t>z</a:t>
            </a:r>
            <a:r>
              <a:rPr lang="en-US" sz="3200" dirty="0" smtClean="0">
                <a:latin typeface="Times New Roman"/>
                <a:cs typeface="Times New Roman"/>
              </a:rPr>
              <a:t> = </a:t>
            </a:r>
            <a:r>
              <a:rPr lang="en-US" sz="3200" i="1" dirty="0" err="1" smtClean="0">
                <a:latin typeface="Times New Roman"/>
                <a:cs typeface="Times New Roman"/>
              </a:rPr>
              <a:t>x</a:t>
            </a:r>
            <a:r>
              <a:rPr lang="en-US" sz="3200" baseline="30000" dirty="0" err="1" smtClean="0">
                <a:latin typeface="Times New Roman"/>
                <a:cs typeface="Times New Roman"/>
              </a:rPr>
              <a:t>n</a:t>
            </a:r>
            <a:endParaRPr kumimoji="0" lang="en-US" sz="3200" b="0" i="0" u="none" strike="noStrike" kern="0" cap="none" spc="0" normalizeH="0" baseline="30000" noProof="0" dirty="0" smtClean="0">
              <a:ln>
                <a:noFill/>
              </a:ln>
              <a:solidFill>
                <a:schemeClr val="tx1"/>
              </a:solidFill>
              <a:effectLst/>
              <a:uLnTx/>
              <a:uFillTx/>
              <a:latin typeface="Times New Roman"/>
              <a:ea typeface="+mn-ea"/>
              <a:cs typeface="Times New Roman"/>
            </a:endParaRPr>
          </a:p>
          <a:p>
            <a:pPr marL="342900" lvl="0" indent="-342900" eaLnBrk="0" hangingPunct="0">
              <a:spcBef>
                <a:spcPct val="20000"/>
              </a:spcBef>
              <a:spcAft>
                <a:spcPts val="1200"/>
              </a:spcAft>
              <a:buFontTx/>
              <a:buChar cha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then</a:t>
            </a:r>
          </a:p>
        </p:txBody>
      </p:sp>
      <p:graphicFrame>
        <p:nvGraphicFramePr>
          <p:cNvPr id="90114" name="Object 2"/>
          <p:cNvGraphicFramePr>
            <a:graphicFrameLocks noChangeAspect="1"/>
          </p:cNvGraphicFramePr>
          <p:nvPr/>
        </p:nvGraphicFramePr>
        <p:xfrm>
          <a:off x="1703388" y="2965450"/>
          <a:ext cx="1963737" cy="566738"/>
        </p:xfrm>
        <a:graphic>
          <a:graphicData uri="http://schemas.openxmlformats.org/presentationml/2006/ole">
            <mc:AlternateContent xmlns:mc="http://schemas.openxmlformats.org/markup-compatibility/2006">
              <mc:Choice xmlns:v="urn:schemas-microsoft-com:vml" Requires="v">
                <p:oleObj spid="_x0000_s18534" name="Equation" r:id="rId3" imgW="749300" imgH="215900" progId="Equation.3">
                  <p:embed/>
                </p:oleObj>
              </mc:Choice>
              <mc:Fallback>
                <p:oleObj name="Equation" r:id="rId3" imgW="7493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2965450"/>
                        <a:ext cx="1963737" cy="56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1140" name="Object 4"/>
          <p:cNvGraphicFramePr>
            <a:graphicFrameLocks noChangeAspect="1"/>
          </p:cNvGraphicFramePr>
          <p:nvPr/>
        </p:nvGraphicFramePr>
        <p:xfrm>
          <a:off x="1714500" y="5397500"/>
          <a:ext cx="1943100" cy="1079500"/>
        </p:xfrm>
        <a:graphic>
          <a:graphicData uri="http://schemas.openxmlformats.org/presentationml/2006/ole">
            <mc:AlternateContent xmlns:mc="http://schemas.openxmlformats.org/markup-compatibility/2006">
              <mc:Choice xmlns:v="urn:schemas-microsoft-com:vml" Requires="v">
                <p:oleObj spid="_x0000_s18535" name="Equation" r:id="rId5" imgW="685800" imgH="381000" progId="Equation.DSMT4">
                  <p:embed/>
                </p:oleObj>
              </mc:Choice>
              <mc:Fallback>
                <p:oleObj name="Equation" r:id="rId5" imgW="685800" imgH="381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5397500"/>
                        <a:ext cx="1943100"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8ED08B8-F681-A54C-8FFA-FC0952B85C2C}" type="slidenum">
              <a:rPr lang="en-US" smtClean="0"/>
              <a:pPr/>
              <a:t>16</a:t>
            </a:fld>
            <a:endParaRPr lang="en-US"/>
          </a:p>
        </p:txBody>
      </p:sp>
    </p:spTree>
    <p:extLst>
      <p:ext uri="{BB962C8B-B14F-4D97-AF65-F5344CB8AC3E}">
        <p14:creationId xmlns:p14="http://schemas.microsoft.com/office/powerpoint/2010/main" val="2112099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821774"/>
          </a:xfrm>
        </p:spPr>
        <p:txBody>
          <a:bodyPr/>
          <a:lstStyle/>
          <a:p>
            <a:pPr eaLnBrk="1" hangingPunct="1"/>
            <a:r>
              <a:rPr lang="en-CA" sz="3600" dirty="0" smtClean="0"/>
              <a:t>The Error in the Mean</a:t>
            </a:r>
            <a:endParaRPr lang="en-US" sz="3600" dirty="0"/>
          </a:p>
        </p:txBody>
      </p:sp>
      <p:sp>
        <p:nvSpPr>
          <p:cNvPr id="34819" name="Rectangle 3"/>
          <p:cNvSpPr>
            <a:spLocks noGrp="1" noChangeArrowheads="1"/>
          </p:cNvSpPr>
          <p:nvPr>
            <p:ph type="body" sz="half" idx="1"/>
          </p:nvPr>
        </p:nvSpPr>
        <p:spPr>
          <a:xfrm>
            <a:off x="457200" y="1219200"/>
            <a:ext cx="8382000" cy="3429000"/>
          </a:xfrm>
        </p:spPr>
        <p:txBody>
          <a:bodyPr/>
          <a:lstStyle/>
          <a:p>
            <a:pPr eaLnBrk="1" hangingPunct="1">
              <a:buClr>
                <a:srgbClr val="FF0000"/>
              </a:buClr>
              <a:buFont typeface="Wingdings" charset="2"/>
              <a:buChar char="§"/>
            </a:pPr>
            <a:r>
              <a:rPr lang="en-CA" dirty="0" smtClean="0"/>
              <a:t>Many individual, independent measurements are repeated </a:t>
            </a:r>
            <a:r>
              <a:rPr lang="en-CA" i="1" dirty="0" smtClean="0">
                <a:latin typeface="Times New Roman"/>
                <a:cs typeface="Times New Roman"/>
              </a:rPr>
              <a:t>N</a:t>
            </a:r>
            <a:r>
              <a:rPr lang="en-CA" dirty="0" smtClean="0"/>
              <a:t> </a:t>
            </a:r>
            <a:r>
              <a:rPr lang="en-CA" dirty="0"/>
              <a:t>times</a:t>
            </a:r>
          </a:p>
          <a:p>
            <a:pPr eaLnBrk="1" hangingPunct="1">
              <a:buClr>
                <a:srgbClr val="FF0000"/>
              </a:buClr>
              <a:buFont typeface="Wingdings" charset="2"/>
              <a:buChar char="§"/>
            </a:pPr>
            <a:r>
              <a:rPr lang="en-CA" dirty="0"/>
              <a:t>Each individual measurement has</a:t>
            </a:r>
            <a:r>
              <a:rPr lang="en-CA" dirty="0" smtClean="0"/>
              <a:t> the same error </a:t>
            </a:r>
            <a:r>
              <a:rPr lang="en-CA" dirty="0" err="1" smtClean="0">
                <a:latin typeface="Times New Roman"/>
                <a:cs typeface="Times New Roman"/>
              </a:rPr>
              <a:t>Δ</a:t>
            </a:r>
            <a:r>
              <a:rPr lang="en-CA" i="1" dirty="0" err="1" smtClean="0">
                <a:latin typeface="Times New Roman"/>
                <a:cs typeface="Times New Roman"/>
              </a:rPr>
              <a:t>x</a:t>
            </a:r>
            <a:endParaRPr lang="en-CA" i="1" dirty="0" smtClean="0">
              <a:latin typeface="Times New Roman"/>
              <a:cs typeface="Times New Roman"/>
            </a:endParaRPr>
          </a:p>
          <a:p>
            <a:pPr eaLnBrk="1" hangingPunct="1">
              <a:buClr>
                <a:srgbClr val="FF0000"/>
              </a:buClr>
              <a:buFont typeface="Wingdings" charset="2"/>
              <a:buChar char="§"/>
            </a:pPr>
            <a:r>
              <a:rPr lang="en-CA" dirty="0" smtClean="0"/>
              <a:t>Using error propagation you can show that the error in the estimated mean is:</a:t>
            </a:r>
          </a:p>
          <a:p>
            <a:pPr eaLnBrk="1" hangingPunct="1">
              <a:buClr>
                <a:srgbClr val="FF0000"/>
              </a:buClr>
              <a:buFont typeface="Wingdings" charset="2"/>
              <a:buChar char="§"/>
            </a:pPr>
            <a:endParaRPr lang="en-CA" i="1" dirty="0" smtClean="0">
              <a:latin typeface="Times New Roman"/>
              <a:cs typeface="Times New Roman"/>
            </a:endParaRPr>
          </a:p>
        </p:txBody>
      </p:sp>
      <p:graphicFrame>
        <p:nvGraphicFramePr>
          <p:cNvPr id="66562" name="Object 2"/>
          <p:cNvGraphicFramePr>
            <a:graphicFrameLocks noChangeAspect="1"/>
          </p:cNvGraphicFramePr>
          <p:nvPr>
            <p:extLst>
              <p:ext uri="{D42A27DB-BD31-4B8C-83A1-F6EECF244321}">
                <p14:modId xmlns:p14="http://schemas.microsoft.com/office/powerpoint/2010/main" val="3613049369"/>
              </p:ext>
            </p:extLst>
          </p:nvPr>
        </p:nvGraphicFramePr>
        <p:xfrm>
          <a:off x="3276600" y="4800600"/>
          <a:ext cx="2512554" cy="1298153"/>
        </p:xfrm>
        <a:graphic>
          <a:graphicData uri="http://schemas.openxmlformats.org/presentationml/2006/ole">
            <mc:AlternateContent xmlns:mc="http://schemas.openxmlformats.org/markup-compatibility/2006">
              <mc:Choice xmlns:v="urn:schemas-microsoft-com:vml" Requires="v">
                <p:oleObj spid="_x0000_s19507" name="Equation" r:id="rId3" imgW="762000" imgH="393700" progId="Equation.DSMT4">
                  <p:embed/>
                </p:oleObj>
              </mc:Choice>
              <mc:Fallback>
                <p:oleObj name="Equation" r:id="rId3" imgW="7620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800600"/>
                        <a:ext cx="2512554" cy="1298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41DC41E4-161D-AD48-AF17-D1FE093EF1F0}" type="slidenum">
              <a:rPr lang="en-US" smtClean="0"/>
              <a:pPr/>
              <a:t>17</a:t>
            </a:fld>
            <a:endParaRPr lang="en-US"/>
          </a:p>
        </p:txBody>
      </p:sp>
    </p:spTree>
    <p:extLst>
      <p:ext uri="{BB962C8B-B14F-4D97-AF65-F5344CB8AC3E}">
        <p14:creationId xmlns:p14="http://schemas.microsoft.com/office/powerpoint/2010/main" val="198121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90488"/>
            <a:ext cx="3895664" cy="735012"/>
          </a:xfrm>
        </p:spPr>
        <p:txBody>
          <a:bodyPr/>
          <a:lstStyle/>
          <a:p>
            <a:pPr eaLnBrk="1" hangingPunct="1"/>
            <a:r>
              <a:rPr lang="en-US" dirty="0" smtClean="0">
                <a:ea typeface="ＭＳ Ｐゴシック" pitchFamily="-83" charset="-128"/>
                <a:cs typeface="ＭＳ Ｐゴシック" pitchFamily="-83" charset="-128"/>
              </a:rPr>
              <a:t>Free Fall</a:t>
            </a:r>
          </a:p>
        </p:txBody>
      </p:sp>
      <p:sp>
        <p:nvSpPr>
          <p:cNvPr id="156675" name="Text Box 3"/>
          <p:cNvSpPr txBox="1">
            <a:spLocks noChangeArrowheads="1"/>
          </p:cNvSpPr>
          <p:nvPr/>
        </p:nvSpPr>
        <p:spPr bwMode="auto">
          <a:xfrm>
            <a:off x="130175" y="760413"/>
            <a:ext cx="4884738" cy="4678204"/>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83" charset="2"/>
              <a:buChar char="§"/>
            </a:pPr>
            <a:r>
              <a:rPr lang="en-US" sz="2400" dirty="0">
                <a:ea typeface="Arial" pitchFamily="-83" charset="0"/>
                <a:cs typeface="Arial" pitchFamily="-83" charset="0"/>
              </a:rPr>
              <a:t> The motion of an object moving under the influence of gravity only, and no other forces, is called </a:t>
            </a:r>
            <a:r>
              <a:rPr lang="en-US" sz="2400" b="1" dirty="0">
                <a:ea typeface="Arial" pitchFamily="-83" charset="0"/>
                <a:cs typeface="Arial" pitchFamily="-83" charset="0"/>
              </a:rPr>
              <a:t>free fall</a:t>
            </a:r>
          </a:p>
          <a:p>
            <a:pPr>
              <a:spcAft>
                <a:spcPts val="600"/>
              </a:spcAft>
              <a:buClr>
                <a:srgbClr val="FF0000"/>
              </a:buClr>
              <a:buFont typeface="Wingdings" pitchFamily="-83" charset="2"/>
              <a:buChar char="§"/>
            </a:pPr>
            <a:r>
              <a:rPr lang="en-US" sz="2400" b="1" dirty="0">
                <a:ea typeface="Arial" pitchFamily="-83" charset="0"/>
                <a:cs typeface="Arial" pitchFamily="-83" charset="0"/>
              </a:rPr>
              <a:t> </a:t>
            </a:r>
            <a:r>
              <a:rPr lang="en-US" sz="2400" dirty="0">
                <a:ea typeface="Arial" pitchFamily="-83" charset="0"/>
                <a:cs typeface="Arial" pitchFamily="-83" charset="0"/>
              </a:rPr>
              <a:t>Two objects dropped from the same height will, if air resistance can be neglected, hit the ground at the same time and with the same speed</a:t>
            </a:r>
          </a:p>
          <a:p>
            <a:pPr>
              <a:spcAft>
                <a:spcPts val="600"/>
              </a:spcAft>
              <a:buClr>
                <a:srgbClr val="FF0000"/>
              </a:buClr>
              <a:buFont typeface="Wingdings" pitchFamily="-83" charset="2"/>
              <a:buChar char="§"/>
            </a:pPr>
            <a:r>
              <a:rPr lang="en-US" sz="2400" dirty="0">
                <a:ea typeface="Arial" pitchFamily="-83" charset="0"/>
                <a:cs typeface="Arial" pitchFamily="-83" charset="0"/>
              </a:rPr>
              <a:t> Consequently, any two objects in free fall, regardless of their mass, have the same acceleration:</a:t>
            </a:r>
          </a:p>
        </p:txBody>
      </p:sp>
      <p:pic>
        <p:nvPicPr>
          <p:cNvPr id="6" name="Picture 5"/>
          <p:cNvPicPr>
            <a:picLocks noChangeAspect="1"/>
          </p:cNvPicPr>
          <p:nvPr/>
        </p:nvPicPr>
        <p:blipFill>
          <a:blip r:embed="rId2"/>
          <a:stretch>
            <a:fillRect/>
          </a:stretch>
        </p:blipFill>
        <p:spPr>
          <a:xfrm>
            <a:off x="5184618" y="0"/>
            <a:ext cx="3959382" cy="5963364"/>
          </a:xfrm>
          <a:prstGeom prst="rect">
            <a:avLst/>
          </a:prstGeom>
        </p:spPr>
      </p:pic>
      <p:pic>
        <p:nvPicPr>
          <p:cNvPr id="8" name="Picture 7"/>
          <p:cNvPicPr>
            <a:picLocks noChangeAspect="1"/>
          </p:cNvPicPr>
          <p:nvPr/>
        </p:nvPicPr>
        <p:blipFill>
          <a:blip r:embed="rId3"/>
          <a:stretch>
            <a:fillRect/>
          </a:stretch>
        </p:blipFill>
        <p:spPr>
          <a:xfrm>
            <a:off x="0" y="5773826"/>
            <a:ext cx="5169438" cy="466987"/>
          </a:xfrm>
          <a:prstGeom prst="rect">
            <a:avLst/>
          </a:prstGeom>
        </p:spPr>
      </p:pic>
      <p:sp>
        <p:nvSpPr>
          <p:cNvPr id="2" name="Slide Number Placeholder 1"/>
          <p:cNvSpPr>
            <a:spLocks noGrp="1"/>
          </p:cNvSpPr>
          <p:nvPr>
            <p:ph type="sldNum" sz="quarter" idx="12"/>
          </p:nvPr>
        </p:nvSpPr>
        <p:spPr/>
        <p:txBody>
          <a:bodyPr/>
          <a:lstStyle/>
          <a:p>
            <a:fld id="{78ED08B8-F681-A54C-8FFA-FC0952B85C2C}" type="slidenum">
              <a:rPr lang="en-US" smtClean="0"/>
              <a:pPr/>
              <a:t>18</a:t>
            </a:fld>
            <a:endParaRPr lang="en-US"/>
          </a:p>
        </p:txBody>
      </p:sp>
      <p:sp>
        <p:nvSpPr>
          <p:cNvPr id="7" name="TextBox 6"/>
          <p:cNvSpPr txBox="1"/>
          <p:nvPr/>
        </p:nvSpPr>
        <p:spPr>
          <a:xfrm>
            <a:off x="5269708" y="6027003"/>
            <a:ext cx="3874292" cy="769441"/>
          </a:xfrm>
          <a:prstGeom prst="rect">
            <a:avLst/>
          </a:prstGeom>
          <a:solidFill>
            <a:schemeClr val="bg1"/>
          </a:solidFill>
        </p:spPr>
        <p:txBody>
          <a:bodyPr wrap="square" rtlCol="0">
            <a:spAutoFit/>
          </a:bodyPr>
          <a:lstStyle/>
          <a:p>
            <a:r>
              <a:rPr lang="en-US" sz="2200" dirty="0" smtClean="0">
                <a:latin typeface="Arial"/>
                <a:cs typeface="Arial"/>
              </a:rPr>
              <a:t>The apple and feather seen here are falling in a vacuum.</a:t>
            </a:r>
            <a:endParaRPr lang="en-US" sz="2200" dirty="0">
              <a:latin typeface="Arial"/>
              <a:cs typeface="Arial"/>
            </a:endParaRPr>
          </a:p>
        </p:txBody>
      </p:sp>
    </p:spTree>
    <p:extLst>
      <p:ext uri="{BB962C8B-B14F-4D97-AF65-F5344CB8AC3E}">
        <p14:creationId xmlns:p14="http://schemas.microsoft.com/office/powerpoint/2010/main" val="14036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11381" y="575357"/>
            <a:ext cx="3747928" cy="5599205"/>
          </a:xfrm>
          <a:prstGeom prst="rect">
            <a:avLst/>
          </a:prstGeom>
        </p:spPr>
      </p:pic>
      <p:sp>
        <p:nvSpPr>
          <p:cNvPr id="157698" name="Rectangle 2"/>
          <p:cNvSpPr>
            <a:spLocks noGrp="1" noChangeArrowheads="1"/>
          </p:cNvSpPr>
          <p:nvPr>
            <p:ph type="title"/>
          </p:nvPr>
        </p:nvSpPr>
        <p:spPr>
          <a:xfrm>
            <a:off x="457200" y="90488"/>
            <a:ext cx="8229600" cy="735012"/>
          </a:xfrm>
        </p:spPr>
        <p:txBody>
          <a:bodyPr/>
          <a:lstStyle/>
          <a:p>
            <a:pPr eaLnBrk="1" hangingPunct="1"/>
            <a:r>
              <a:rPr lang="en-US" smtClean="0">
                <a:ea typeface="ＭＳ Ｐゴシック" pitchFamily="-83" charset="-128"/>
                <a:cs typeface="ＭＳ Ｐゴシック" pitchFamily="-83" charset="-128"/>
              </a:rPr>
              <a:t>Free Fall</a:t>
            </a:r>
          </a:p>
        </p:txBody>
      </p:sp>
      <p:sp>
        <p:nvSpPr>
          <p:cNvPr id="157699" name="Text Box 3"/>
          <p:cNvSpPr txBox="1">
            <a:spLocks noChangeArrowheads="1"/>
          </p:cNvSpPr>
          <p:nvPr/>
        </p:nvSpPr>
        <p:spPr bwMode="auto">
          <a:xfrm>
            <a:off x="130175" y="760413"/>
            <a:ext cx="5427663" cy="3046412"/>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83" charset="2"/>
              <a:buChar char="§"/>
            </a:pPr>
            <a:r>
              <a:rPr lang="en-US" sz="2600" dirty="0">
                <a:ea typeface="Arial" pitchFamily="-83" charset="0"/>
                <a:cs typeface="Arial" pitchFamily="-83" charset="0"/>
              </a:rPr>
              <a:t> Figure (a) shows the motion diagram of an object that was released from rest and falls freely</a:t>
            </a:r>
          </a:p>
          <a:p>
            <a:pPr>
              <a:spcAft>
                <a:spcPts val="600"/>
              </a:spcAft>
              <a:buClr>
                <a:srgbClr val="FF0000"/>
              </a:buClr>
              <a:buFont typeface="Wingdings" pitchFamily="-83" charset="2"/>
              <a:buChar char="§"/>
            </a:pPr>
            <a:r>
              <a:rPr lang="en-US" sz="2600" dirty="0">
                <a:ea typeface="Arial" pitchFamily="-83" charset="0"/>
                <a:cs typeface="Arial" pitchFamily="-83" charset="0"/>
              </a:rPr>
              <a:t> Figure (</a:t>
            </a:r>
            <a:r>
              <a:rPr lang="en-US" sz="2600" dirty="0" err="1">
                <a:ea typeface="Arial" pitchFamily="-83" charset="0"/>
                <a:cs typeface="Arial" pitchFamily="-83" charset="0"/>
              </a:rPr>
              <a:t>b</a:t>
            </a:r>
            <a:r>
              <a:rPr lang="en-US" sz="2600" dirty="0">
                <a:ea typeface="Arial" pitchFamily="-83" charset="0"/>
                <a:cs typeface="Arial" pitchFamily="-83" charset="0"/>
              </a:rPr>
              <a:t>) shows the object’s velocity graph</a:t>
            </a:r>
          </a:p>
          <a:p>
            <a:pPr>
              <a:spcAft>
                <a:spcPts val="600"/>
              </a:spcAft>
              <a:buClr>
                <a:srgbClr val="FF0000"/>
              </a:buClr>
              <a:buFont typeface="Wingdings" pitchFamily="-83" charset="2"/>
              <a:buChar char="§"/>
            </a:pPr>
            <a:r>
              <a:rPr lang="en-US" sz="2600" dirty="0">
                <a:ea typeface="Arial" pitchFamily="-83" charset="0"/>
                <a:cs typeface="Arial" pitchFamily="-83" charset="0"/>
              </a:rPr>
              <a:t> The velocity graph is a straight line with a slope:</a:t>
            </a:r>
          </a:p>
        </p:txBody>
      </p:sp>
      <p:sp>
        <p:nvSpPr>
          <p:cNvPr id="157702" name="Text Box 3"/>
          <p:cNvSpPr txBox="1">
            <a:spLocks noChangeArrowheads="1"/>
          </p:cNvSpPr>
          <p:nvPr/>
        </p:nvSpPr>
        <p:spPr bwMode="auto">
          <a:xfrm>
            <a:off x="130175" y="4614863"/>
            <a:ext cx="5656263" cy="1770062"/>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83" charset="2"/>
              <a:buChar char="§"/>
            </a:pPr>
            <a:r>
              <a:rPr lang="en-US" sz="2600" dirty="0">
                <a:ea typeface="Arial" pitchFamily="-83" charset="0"/>
                <a:cs typeface="Arial" pitchFamily="-83" charset="0"/>
              </a:rPr>
              <a:t> where </a:t>
            </a:r>
            <a:r>
              <a:rPr lang="en-US" sz="2600" i="1" dirty="0" err="1">
                <a:ea typeface="Arial" pitchFamily="-83" charset="0"/>
                <a:cs typeface="Arial" pitchFamily="-83" charset="0"/>
              </a:rPr>
              <a:t>g</a:t>
            </a:r>
            <a:r>
              <a:rPr lang="en-US" sz="2600" dirty="0">
                <a:ea typeface="Arial" pitchFamily="-83" charset="0"/>
                <a:cs typeface="Arial" pitchFamily="-83" charset="0"/>
              </a:rPr>
              <a:t> is a positive number which is equal to 9.80 m/s</a:t>
            </a:r>
            <a:r>
              <a:rPr lang="en-US" sz="2600" baseline="30000" dirty="0">
                <a:ea typeface="Arial" pitchFamily="-83" charset="0"/>
                <a:cs typeface="Arial" pitchFamily="-83" charset="0"/>
              </a:rPr>
              <a:t>2</a:t>
            </a:r>
            <a:r>
              <a:rPr lang="en-US" sz="2600" dirty="0">
                <a:ea typeface="Arial" pitchFamily="-83" charset="0"/>
                <a:cs typeface="Arial" pitchFamily="-83" charset="0"/>
              </a:rPr>
              <a:t> on the surface of the earth</a:t>
            </a:r>
          </a:p>
          <a:p>
            <a:pPr>
              <a:spcAft>
                <a:spcPts val="600"/>
              </a:spcAft>
              <a:buClr>
                <a:srgbClr val="FF0000"/>
              </a:buClr>
              <a:buFont typeface="Wingdings" pitchFamily="-83" charset="2"/>
              <a:buChar char="§"/>
            </a:pPr>
            <a:r>
              <a:rPr lang="en-US" sz="2600" dirty="0">
                <a:ea typeface="Arial" pitchFamily="-83" charset="0"/>
                <a:cs typeface="Arial" pitchFamily="-83" charset="0"/>
              </a:rPr>
              <a:t> Other planets have different values of </a:t>
            </a:r>
            <a:r>
              <a:rPr lang="en-US" sz="2600" i="1" dirty="0" err="1">
                <a:ea typeface="Arial" pitchFamily="-83" charset="0"/>
                <a:cs typeface="Arial" pitchFamily="-83" charset="0"/>
              </a:rPr>
              <a:t>g</a:t>
            </a:r>
            <a:endParaRPr lang="en-US" sz="2600" i="1" dirty="0">
              <a:ea typeface="Arial" pitchFamily="-83" charset="0"/>
              <a:cs typeface="Arial" pitchFamily="-83" charset="0"/>
            </a:endParaRPr>
          </a:p>
        </p:txBody>
      </p:sp>
      <p:pic>
        <p:nvPicPr>
          <p:cNvPr id="8" name="Picture 7"/>
          <p:cNvPicPr>
            <a:picLocks noChangeAspect="1"/>
          </p:cNvPicPr>
          <p:nvPr/>
        </p:nvPicPr>
        <p:blipFill>
          <a:blip r:embed="rId3"/>
          <a:stretch>
            <a:fillRect/>
          </a:stretch>
        </p:blipFill>
        <p:spPr>
          <a:xfrm>
            <a:off x="1624792" y="3857056"/>
            <a:ext cx="2616200" cy="533400"/>
          </a:xfrm>
          <a:prstGeom prst="rect">
            <a:avLst/>
          </a:prstGeom>
        </p:spPr>
      </p:pic>
      <p:sp>
        <p:nvSpPr>
          <p:cNvPr id="2" name="Slide Number Placeholder 1"/>
          <p:cNvSpPr>
            <a:spLocks noGrp="1"/>
          </p:cNvSpPr>
          <p:nvPr>
            <p:ph type="sldNum" sz="quarter" idx="12"/>
          </p:nvPr>
        </p:nvSpPr>
        <p:spPr/>
        <p:txBody>
          <a:bodyPr/>
          <a:lstStyle/>
          <a:p>
            <a:fld id="{78ED08B8-F681-A54C-8FFA-FC0952B85C2C}" type="slidenum">
              <a:rPr lang="en-US" smtClean="0"/>
              <a:pPr/>
              <a:t>19</a:t>
            </a:fld>
            <a:endParaRPr lang="en-US"/>
          </a:p>
        </p:txBody>
      </p:sp>
    </p:spTree>
    <p:extLst>
      <p:ext uri="{BB962C8B-B14F-4D97-AF65-F5344CB8AC3E}">
        <p14:creationId xmlns:p14="http://schemas.microsoft.com/office/powerpoint/2010/main" val="293796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70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7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P spid="15770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31775"/>
            <a:ext cx="8229600" cy="766763"/>
          </a:xfrm>
        </p:spPr>
        <p:txBody>
          <a:bodyPr/>
          <a:lstStyle/>
          <a:p>
            <a:pPr eaLnBrk="1" hangingPunct="1"/>
            <a:r>
              <a:rPr lang="en-US">
                <a:ea typeface="ＭＳ Ｐゴシック" pitchFamily="-1" charset="-128"/>
                <a:cs typeface="ＭＳ Ｐゴシック" pitchFamily="-1" charset="-128"/>
              </a:rPr>
              <a:t>The Particle Model</a:t>
            </a:r>
          </a:p>
        </p:txBody>
      </p:sp>
      <p:sp>
        <p:nvSpPr>
          <p:cNvPr id="55299" name="Text Box 3"/>
          <p:cNvSpPr txBox="1">
            <a:spLocks noChangeArrowheads="1"/>
          </p:cNvSpPr>
          <p:nvPr/>
        </p:nvSpPr>
        <p:spPr bwMode="auto">
          <a:xfrm>
            <a:off x="381000" y="1009650"/>
            <a:ext cx="8313738" cy="4170372"/>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400" dirty="0">
                <a:ea typeface="Arial" pitchFamily="-1" charset="0"/>
                <a:cs typeface="Arial" pitchFamily="-1" charset="0"/>
              </a:rPr>
              <a:t> Often motion of the object </a:t>
            </a:r>
            <a:r>
              <a:rPr lang="en-US" sz="2400" i="1" dirty="0">
                <a:ea typeface="Arial" pitchFamily="-1" charset="0"/>
                <a:cs typeface="Arial" pitchFamily="-1" charset="0"/>
              </a:rPr>
              <a:t>as a whole </a:t>
            </a:r>
            <a:r>
              <a:rPr lang="en-US" sz="2400" dirty="0">
                <a:ea typeface="Arial" pitchFamily="-1" charset="0"/>
                <a:cs typeface="Arial" pitchFamily="-1" charset="0"/>
              </a:rPr>
              <a:t>is not influenced by details of the object’s size and shape</a:t>
            </a:r>
          </a:p>
          <a:p>
            <a:pPr>
              <a:spcAft>
                <a:spcPts val="600"/>
              </a:spcAft>
              <a:buClr>
                <a:srgbClr val="FF0000"/>
              </a:buClr>
              <a:buFont typeface="Wingdings" pitchFamily="-1" charset="2"/>
              <a:buChar char="§"/>
            </a:pPr>
            <a:r>
              <a:rPr lang="en-US" sz="2400" dirty="0">
                <a:ea typeface="Arial" pitchFamily="-1" charset="0"/>
                <a:cs typeface="Arial" pitchFamily="-1" charset="0"/>
              </a:rPr>
              <a:t> We only need to keep track of a single point on the object</a:t>
            </a:r>
          </a:p>
          <a:p>
            <a:pPr>
              <a:spcAft>
                <a:spcPts val="600"/>
              </a:spcAft>
              <a:buClr>
                <a:srgbClr val="FF0000"/>
              </a:buClr>
              <a:buFont typeface="Wingdings" pitchFamily="-1" charset="2"/>
              <a:buChar char="§"/>
            </a:pPr>
            <a:r>
              <a:rPr lang="en-US" sz="2400" dirty="0">
                <a:ea typeface="Arial" pitchFamily="-1" charset="0"/>
                <a:cs typeface="Arial" pitchFamily="-1" charset="0"/>
              </a:rPr>
              <a:t> So we can treat the object </a:t>
            </a:r>
            <a:r>
              <a:rPr lang="en-US" sz="2400" i="1" dirty="0">
                <a:ea typeface="Arial" pitchFamily="-1" charset="0"/>
                <a:cs typeface="Arial" pitchFamily="-1" charset="0"/>
              </a:rPr>
              <a:t>as if </a:t>
            </a:r>
            <a:r>
              <a:rPr lang="en-US" sz="2400" dirty="0">
                <a:ea typeface="Arial" pitchFamily="-1" charset="0"/>
                <a:cs typeface="Arial" pitchFamily="-1" charset="0"/>
              </a:rPr>
              <a:t>all its mass were concentrated into a single point</a:t>
            </a:r>
          </a:p>
          <a:p>
            <a:pPr>
              <a:spcAft>
                <a:spcPts val="600"/>
              </a:spcAft>
              <a:buClr>
                <a:srgbClr val="FF0000"/>
              </a:buClr>
              <a:buFont typeface="Wingdings" pitchFamily="-1" charset="2"/>
              <a:buChar char="§"/>
            </a:pPr>
            <a:r>
              <a:rPr lang="en-US" sz="2400" dirty="0">
                <a:ea typeface="Arial" pitchFamily="-1" charset="0"/>
                <a:cs typeface="Arial" pitchFamily="-1" charset="0"/>
              </a:rPr>
              <a:t> A mass at a single point in space is called a </a:t>
            </a:r>
            <a:r>
              <a:rPr lang="en-US" sz="2400" b="1" dirty="0">
                <a:ea typeface="Arial" pitchFamily="-1" charset="0"/>
                <a:cs typeface="Arial" pitchFamily="-1" charset="0"/>
              </a:rPr>
              <a:t>particle</a:t>
            </a:r>
          </a:p>
          <a:p>
            <a:pPr>
              <a:spcAft>
                <a:spcPts val="600"/>
              </a:spcAft>
              <a:buClr>
                <a:srgbClr val="FF0000"/>
              </a:buClr>
              <a:buFont typeface="Wingdings" pitchFamily="-1" charset="2"/>
              <a:buChar char="§"/>
            </a:pPr>
            <a:r>
              <a:rPr lang="en-US" sz="2400" dirty="0">
                <a:ea typeface="Arial" pitchFamily="-1" charset="0"/>
                <a:cs typeface="Arial" pitchFamily="-1" charset="0"/>
              </a:rPr>
              <a:t> Particles have no size, no shape and no top, bottom, front or back</a:t>
            </a:r>
          </a:p>
          <a:p>
            <a:pPr>
              <a:spcAft>
                <a:spcPts val="600"/>
              </a:spcAft>
              <a:buClr>
                <a:srgbClr val="FF0000"/>
              </a:buClr>
              <a:buFont typeface="Wingdings" pitchFamily="-1" charset="2"/>
              <a:buChar char="§"/>
            </a:pPr>
            <a:r>
              <a:rPr lang="en-US" sz="2400" dirty="0">
                <a:ea typeface="Arial" pitchFamily="-1" charset="0"/>
                <a:cs typeface="Arial" pitchFamily="-1" charset="0"/>
              </a:rPr>
              <a:t> Below us a motion diagram of a car stopping, using the </a:t>
            </a:r>
            <a:r>
              <a:rPr lang="en-US" sz="2400" b="1" dirty="0">
                <a:ea typeface="Arial" pitchFamily="-1" charset="0"/>
                <a:cs typeface="Arial" pitchFamily="-1" charset="0"/>
              </a:rPr>
              <a:t>particle model</a:t>
            </a:r>
          </a:p>
        </p:txBody>
      </p:sp>
      <p:pic>
        <p:nvPicPr>
          <p:cNvPr id="5" name="Picture 4"/>
          <p:cNvPicPr>
            <a:picLocks noChangeAspect="1"/>
          </p:cNvPicPr>
          <p:nvPr/>
        </p:nvPicPr>
        <p:blipFill>
          <a:blip r:embed="rId3"/>
          <a:stretch>
            <a:fillRect/>
          </a:stretch>
        </p:blipFill>
        <p:spPr>
          <a:xfrm>
            <a:off x="2242068" y="5622005"/>
            <a:ext cx="4336562" cy="750207"/>
          </a:xfrm>
          <a:prstGeom prst="rect">
            <a:avLst/>
          </a:prstGeom>
        </p:spPr>
      </p:pic>
      <p:sp>
        <p:nvSpPr>
          <p:cNvPr id="6" name="Rectangle 5"/>
          <p:cNvSpPr/>
          <p:nvPr/>
        </p:nvSpPr>
        <p:spPr bwMode="auto">
          <a:xfrm>
            <a:off x="3299927" y="5731736"/>
            <a:ext cx="531896" cy="9010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Rectangle 6"/>
          <p:cNvSpPr/>
          <p:nvPr/>
        </p:nvSpPr>
        <p:spPr bwMode="auto">
          <a:xfrm>
            <a:off x="4830915" y="5688737"/>
            <a:ext cx="531896" cy="9010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 name="Slide Number Placeholder 1"/>
          <p:cNvSpPr>
            <a:spLocks noGrp="1"/>
          </p:cNvSpPr>
          <p:nvPr>
            <p:ph type="sldNum" sz="quarter" idx="12"/>
          </p:nvPr>
        </p:nvSpPr>
        <p:spPr/>
        <p:txBody>
          <a:bodyPr/>
          <a:lstStyle/>
          <a:p>
            <a:fld id="{41DC41E4-161D-AD48-AF17-D1FE093EF1F0}" type="slidenum">
              <a:rPr lang="en-US" smtClean="0"/>
              <a:pPr/>
              <a:t>2</a:t>
            </a:fld>
            <a:endParaRPr lang="en-US"/>
          </a:p>
        </p:txBody>
      </p:sp>
    </p:spTree>
    <p:custDataLst>
      <p:tags r:id="rId1"/>
    </p:custDataLst>
    <p:extLst>
      <p:ext uri="{BB962C8B-B14F-4D97-AF65-F5344CB8AC3E}">
        <p14:creationId xmlns:p14="http://schemas.microsoft.com/office/powerpoint/2010/main" val="2528724644"/>
      </p:ext>
    </p:extLst>
  </p:cSld>
  <p:clrMapOvr>
    <a:masterClrMapping/>
  </p:clrMapOvr>
  <p:transition advTm="2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87325"/>
            <a:ext cx="8229600" cy="735013"/>
          </a:xfrm>
        </p:spPr>
        <p:txBody>
          <a:bodyPr/>
          <a:lstStyle/>
          <a:p>
            <a:pPr eaLnBrk="1" hangingPunct="1"/>
            <a:r>
              <a:rPr lang="en-US" smtClean="0"/>
              <a:t>Two-Dimensional Kinematics</a:t>
            </a:r>
          </a:p>
        </p:txBody>
      </p:sp>
      <p:sp>
        <p:nvSpPr>
          <p:cNvPr id="72707" name="Text Box 3"/>
          <p:cNvSpPr txBox="1">
            <a:spLocks noChangeArrowheads="1"/>
          </p:cNvSpPr>
          <p:nvPr/>
        </p:nvSpPr>
        <p:spPr bwMode="auto">
          <a:xfrm>
            <a:off x="195263" y="1050925"/>
            <a:ext cx="4359275" cy="1692275"/>
          </a:xfrm>
          <a:prstGeom prst="rect">
            <a:avLst/>
          </a:prstGeom>
          <a:noFill/>
          <a:ln w="9525">
            <a:noFill/>
            <a:miter lim="800000"/>
            <a:headEnd/>
            <a:tailEnd/>
          </a:ln>
        </p:spPr>
        <p:txBody>
          <a:bodyPr>
            <a:prstTxWarp prst="textNoShape">
              <a:avLst/>
            </a:prstTxWarp>
            <a:spAutoFit/>
          </a:bodyPr>
          <a:lstStyle/>
          <a:p>
            <a:pPr>
              <a:buClr>
                <a:srgbClr val="FF0000"/>
              </a:buClr>
              <a:buFont typeface="Wingdings" pitchFamily="-1" charset="2"/>
              <a:buChar char="§"/>
            </a:pPr>
            <a:r>
              <a:rPr lang="en-US" sz="2600" dirty="0"/>
              <a:t> If the velocity vector’s angle </a:t>
            </a:r>
            <a:r>
              <a:rPr lang="en-US" sz="2600" i="1" dirty="0" err="1"/>
              <a:t>θ</a:t>
            </a:r>
            <a:r>
              <a:rPr lang="en-US" sz="2600" dirty="0"/>
              <a:t> is measured from the positive </a:t>
            </a:r>
            <a:r>
              <a:rPr lang="en-US" sz="2600" i="1" dirty="0" err="1"/>
              <a:t>x</a:t>
            </a:r>
            <a:r>
              <a:rPr lang="en-US" sz="2600" dirty="0"/>
              <a:t>-direction, the velocity components are</a:t>
            </a:r>
          </a:p>
        </p:txBody>
      </p:sp>
      <p:sp>
        <p:nvSpPr>
          <p:cNvPr id="72710" name="Text Box 3"/>
          <p:cNvSpPr txBox="1">
            <a:spLocks noChangeArrowheads="1"/>
          </p:cNvSpPr>
          <p:nvPr/>
        </p:nvSpPr>
        <p:spPr bwMode="auto">
          <a:xfrm>
            <a:off x="195263" y="3754438"/>
            <a:ext cx="4359275" cy="492125"/>
          </a:xfrm>
          <a:prstGeom prst="rect">
            <a:avLst/>
          </a:prstGeom>
          <a:noFill/>
          <a:ln w="9525">
            <a:noFill/>
            <a:miter lim="800000"/>
            <a:headEnd/>
            <a:tailEnd/>
          </a:ln>
        </p:spPr>
        <p:txBody>
          <a:bodyPr>
            <a:prstTxWarp prst="textNoShape">
              <a:avLst/>
            </a:prstTxWarp>
            <a:spAutoFit/>
          </a:bodyPr>
          <a:lstStyle/>
          <a:p>
            <a:pPr>
              <a:buClr>
                <a:srgbClr val="FF0000"/>
              </a:buClr>
            </a:pPr>
            <a:r>
              <a:rPr lang="en-US" sz="2600" dirty="0"/>
              <a:t> where the particle’s </a:t>
            </a:r>
            <a:r>
              <a:rPr lang="en-US" sz="2600" i="1" dirty="0"/>
              <a:t>speed </a:t>
            </a:r>
            <a:r>
              <a:rPr lang="en-US" sz="2600" dirty="0"/>
              <a:t>is</a:t>
            </a:r>
          </a:p>
        </p:txBody>
      </p:sp>
      <p:sp>
        <p:nvSpPr>
          <p:cNvPr id="72712" name="Text Box 3"/>
          <p:cNvSpPr txBox="1">
            <a:spLocks noChangeArrowheads="1"/>
          </p:cNvSpPr>
          <p:nvPr/>
        </p:nvSpPr>
        <p:spPr bwMode="auto">
          <a:xfrm>
            <a:off x="195263" y="4992688"/>
            <a:ext cx="8651875" cy="830997"/>
          </a:xfrm>
          <a:prstGeom prst="rect">
            <a:avLst/>
          </a:prstGeom>
          <a:noFill/>
          <a:ln w="9525">
            <a:noFill/>
            <a:miter lim="800000"/>
            <a:headEnd/>
            <a:tailEnd/>
          </a:ln>
        </p:spPr>
        <p:txBody>
          <a:bodyPr>
            <a:prstTxWarp prst="textNoShape">
              <a:avLst/>
            </a:prstTxWarp>
            <a:spAutoFit/>
          </a:bodyPr>
          <a:lstStyle/>
          <a:p>
            <a:pPr>
              <a:buClr>
                <a:srgbClr val="FF0000"/>
              </a:buClr>
              <a:buFont typeface="Wingdings" pitchFamily="-1" charset="2"/>
              <a:buChar char="§"/>
            </a:pPr>
            <a:r>
              <a:rPr lang="en-US" sz="2400" dirty="0"/>
              <a:t> Conversely, if we know the velocity components, we can determine the direction of motion:</a:t>
            </a:r>
          </a:p>
        </p:txBody>
      </p:sp>
      <p:pic>
        <p:nvPicPr>
          <p:cNvPr id="10" name="Picture 22" descr="04_06_Figure"/>
          <p:cNvPicPr>
            <a:picLocks noChangeAspect="1" noChangeArrowheads="1"/>
          </p:cNvPicPr>
          <p:nvPr/>
        </p:nvPicPr>
        <p:blipFill>
          <a:blip r:embed="rId2"/>
          <a:srcRect b="3958"/>
          <a:stretch>
            <a:fillRect/>
          </a:stretch>
        </p:blipFill>
        <p:spPr bwMode="auto">
          <a:xfrm>
            <a:off x="4616538" y="969311"/>
            <a:ext cx="4357086" cy="3937402"/>
          </a:xfrm>
          <a:prstGeom prst="rect">
            <a:avLst/>
          </a:prstGeom>
          <a:noFill/>
          <a:ln w="9525">
            <a:noFill/>
            <a:miter lim="800000"/>
            <a:headEnd/>
            <a:tailEnd/>
          </a:ln>
        </p:spPr>
      </p:pic>
      <p:pic>
        <p:nvPicPr>
          <p:cNvPr id="11" name="Picture 23" descr="CH4_PPT_Slide_4-38a"/>
          <p:cNvPicPr>
            <a:picLocks noChangeAspect="1" noChangeArrowheads="1"/>
          </p:cNvPicPr>
          <p:nvPr/>
        </p:nvPicPr>
        <p:blipFill>
          <a:blip r:embed="rId3"/>
          <a:srcRect r="68820"/>
          <a:stretch>
            <a:fillRect/>
          </a:stretch>
        </p:blipFill>
        <p:spPr bwMode="auto">
          <a:xfrm>
            <a:off x="2139827" y="2660458"/>
            <a:ext cx="2028502" cy="1128132"/>
          </a:xfrm>
          <a:prstGeom prst="rect">
            <a:avLst/>
          </a:prstGeom>
          <a:noFill/>
          <a:ln w="9525">
            <a:noFill/>
            <a:miter lim="800000"/>
            <a:headEnd/>
            <a:tailEnd/>
          </a:ln>
        </p:spPr>
      </p:pic>
      <p:pic>
        <p:nvPicPr>
          <p:cNvPr id="12" name="Picture 24" descr="CH4_PPT_Slide_4-38b"/>
          <p:cNvPicPr>
            <a:picLocks noChangeAspect="1" noChangeArrowheads="1"/>
          </p:cNvPicPr>
          <p:nvPr/>
        </p:nvPicPr>
        <p:blipFill>
          <a:blip r:embed="rId4"/>
          <a:srcRect r="64253"/>
          <a:stretch>
            <a:fillRect/>
          </a:stretch>
        </p:blipFill>
        <p:spPr bwMode="auto">
          <a:xfrm>
            <a:off x="1417704" y="4346575"/>
            <a:ext cx="2620896" cy="625271"/>
          </a:xfrm>
          <a:prstGeom prst="rect">
            <a:avLst/>
          </a:prstGeom>
          <a:noFill/>
          <a:ln w="9525">
            <a:noFill/>
            <a:miter lim="800000"/>
            <a:headEnd/>
            <a:tailEnd/>
          </a:ln>
        </p:spPr>
      </p:pic>
      <p:pic>
        <p:nvPicPr>
          <p:cNvPr id="13" name="Picture 25" descr="CH4_PPT_Slide_4-38c"/>
          <p:cNvPicPr>
            <a:picLocks noChangeAspect="1" noChangeArrowheads="1"/>
          </p:cNvPicPr>
          <p:nvPr/>
        </p:nvPicPr>
        <p:blipFill>
          <a:blip r:embed="rId5"/>
          <a:srcRect r="74057"/>
          <a:stretch>
            <a:fillRect/>
          </a:stretch>
        </p:blipFill>
        <p:spPr bwMode="auto">
          <a:xfrm>
            <a:off x="5305420" y="5558306"/>
            <a:ext cx="1772814" cy="88989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8ED08B8-F681-A54C-8FFA-FC0952B85C2C}" type="slidenum">
              <a:rPr lang="en-US" smtClean="0"/>
              <a:pPr/>
              <a:t>20</a:t>
            </a:fld>
            <a:endParaRPr lang="en-US"/>
          </a:p>
        </p:txBody>
      </p:sp>
    </p:spTree>
    <p:extLst>
      <p:ext uri="{BB962C8B-B14F-4D97-AF65-F5344CB8AC3E}">
        <p14:creationId xmlns:p14="http://schemas.microsoft.com/office/powerpoint/2010/main" val="333643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p:bldP spid="727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04_14_Figure"/>
          <p:cNvPicPr>
            <a:picLocks noChangeAspect="1" noChangeArrowheads="1"/>
          </p:cNvPicPr>
          <p:nvPr/>
        </p:nvPicPr>
        <p:blipFill>
          <a:blip r:embed="rId2"/>
          <a:srcRect b="5342"/>
          <a:stretch>
            <a:fillRect/>
          </a:stretch>
        </p:blipFill>
        <p:spPr bwMode="auto">
          <a:xfrm>
            <a:off x="3468225" y="1295400"/>
            <a:ext cx="5523375" cy="2493190"/>
          </a:xfrm>
          <a:prstGeom prst="rect">
            <a:avLst/>
          </a:prstGeom>
          <a:noFill/>
          <a:ln w="9525">
            <a:noFill/>
            <a:miter lim="800000"/>
            <a:headEnd/>
            <a:tailEnd/>
          </a:ln>
        </p:spPr>
      </p:pic>
      <p:sp>
        <p:nvSpPr>
          <p:cNvPr id="79874" name="Rectangle 2"/>
          <p:cNvSpPr>
            <a:spLocks noGrp="1" noChangeArrowheads="1"/>
          </p:cNvSpPr>
          <p:nvPr>
            <p:ph type="title"/>
          </p:nvPr>
        </p:nvSpPr>
        <p:spPr>
          <a:xfrm>
            <a:off x="457200" y="0"/>
            <a:ext cx="8229600" cy="701675"/>
          </a:xfrm>
        </p:spPr>
        <p:txBody>
          <a:bodyPr/>
          <a:lstStyle/>
          <a:p>
            <a:r>
              <a:rPr lang="en-US"/>
              <a:t>Projectile Motion</a:t>
            </a:r>
          </a:p>
        </p:txBody>
      </p:sp>
      <p:sp>
        <p:nvSpPr>
          <p:cNvPr id="79876" name="Text Box 3"/>
          <p:cNvSpPr txBox="1">
            <a:spLocks noChangeArrowheads="1"/>
          </p:cNvSpPr>
          <p:nvPr/>
        </p:nvSpPr>
        <p:spPr bwMode="auto">
          <a:xfrm>
            <a:off x="282575" y="1158875"/>
            <a:ext cx="3298825" cy="2754600"/>
          </a:xfrm>
          <a:prstGeom prst="rect">
            <a:avLst/>
          </a:prstGeom>
          <a:noFill/>
          <a:ln w="9525">
            <a:noFill/>
            <a:miter lim="800000"/>
            <a:headEnd/>
            <a:tailEnd/>
          </a:ln>
        </p:spPr>
        <p:txBody>
          <a:bodyPr wrap="square">
            <a:prstTxWarp prst="textNoShape">
              <a:avLst/>
            </a:prstTxWarp>
            <a:spAutoFit/>
          </a:bodyPr>
          <a:lstStyle/>
          <a:p>
            <a:pPr>
              <a:spcAft>
                <a:spcPts val="600"/>
              </a:spcAft>
              <a:buClr>
                <a:srgbClr val="FF0000"/>
              </a:buClr>
              <a:buFont typeface="Wingdings" pitchFamily="-1" charset="2"/>
              <a:buChar char="§"/>
            </a:pPr>
            <a:r>
              <a:rPr lang="en-US" sz="2400" dirty="0"/>
              <a:t> The start of a projectile’s motion is called the </a:t>
            </a:r>
            <a:r>
              <a:rPr lang="en-US" sz="2400" i="1" dirty="0"/>
              <a:t>launch</a:t>
            </a:r>
          </a:p>
          <a:p>
            <a:pPr>
              <a:spcAft>
                <a:spcPts val="600"/>
              </a:spcAft>
              <a:buClr>
                <a:srgbClr val="FF0000"/>
              </a:buClr>
              <a:buFont typeface="Wingdings" pitchFamily="-1" charset="2"/>
              <a:buChar char="§"/>
            </a:pPr>
            <a:r>
              <a:rPr lang="en-US" sz="2400" dirty="0"/>
              <a:t> The angle </a:t>
            </a:r>
            <a:r>
              <a:rPr lang="en-US" sz="2400" i="1" dirty="0" err="1"/>
              <a:t>θ</a:t>
            </a:r>
            <a:r>
              <a:rPr lang="en-US" sz="2400" dirty="0"/>
              <a:t> of the initial velocity </a:t>
            </a:r>
            <a:r>
              <a:rPr lang="en-US" sz="2400" i="1" dirty="0"/>
              <a:t>v</a:t>
            </a:r>
            <a:r>
              <a:rPr lang="en-US" sz="2400" baseline="-25000" dirty="0"/>
              <a:t>0</a:t>
            </a:r>
            <a:r>
              <a:rPr lang="en-US" sz="2400" dirty="0"/>
              <a:t> above the </a:t>
            </a:r>
            <a:r>
              <a:rPr lang="en-US" sz="2400" i="1" dirty="0"/>
              <a:t>x</a:t>
            </a:r>
            <a:r>
              <a:rPr lang="en-US" sz="2400" dirty="0"/>
              <a:t>-axis is called the </a:t>
            </a:r>
            <a:r>
              <a:rPr lang="en-US" sz="2400" b="1" dirty="0"/>
              <a:t>launch angle</a:t>
            </a:r>
          </a:p>
        </p:txBody>
      </p:sp>
      <p:sp>
        <p:nvSpPr>
          <p:cNvPr id="79877" name="Text Box 3"/>
          <p:cNvSpPr txBox="1">
            <a:spLocks noChangeArrowheads="1"/>
          </p:cNvSpPr>
          <p:nvPr/>
        </p:nvSpPr>
        <p:spPr bwMode="auto">
          <a:xfrm>
            <a:off x="390525" y="5838825"/>
            <a:ext cx="7067550" cy="492125"/>
          </a:xfrm>
          <a:prstGeom prst="rect">
            <a:avLst/>
          </a:prstGeom>
          <a:noFill/>
          <a:ln w="9525">
            <a:noFill/>
            <a:miter lim="800000"/>
            <a:headEnd/>
            <a:tailEnd/>
          </a:ln>
        </p:spPr>
        <p:txBody>
          <a:bodyPr>
            <a:prstTxWarp prst="textNoShape">
              <a:avLst/>
            </a:prstTxWarp>
            <a:spAutoFit/>
          </a:bodyPr>
          <a:lstStyle/>
          <a:p>
            <a:pPr>
              <a:spcAft>
                <a:spcPts val="600"/>
              </a:spcAft>
              <a:buClr>
                <a:srgbClr val="FF0000"/>
              </a:buClr>
            </a:pPr>
            <a:r>
              <a:rPr lang="en-US" sz="2600" dirty="0"/>
              <a:t>where </a:t>
            </a:r>
            <a:r>
              <a:rPr lang="en-US" sz="2600" i="1" dirty="0"/>
              <a:t>v</a:t>
            </a:r>
            <a:r>
              <a:rPr lang="en-US" sz="2600" baseline="-25000" dirty="0"/>
              <a:t>0</a:t>
            </a:r>
            <a:r>
              <a:rPr lang="en-US" sz="2600" dirty="0"/>
              <a:t> is the initial speed</a:t>
            </a:r>
          </a:p>
        </p:txBody>
      </p:sp>
      <p:sp>
        <p:nvSpPr>
          <p:cNvPr id="79878" name="Text Box 3"/>
          <p:cNvSpPr txBox="1">
            <a:spLocks noChangeArrowheads="1"/>
          </p:cNvSpPr>
          <p:nvPr/>
        </p:nvSpPr>
        <p:spPr bwMode="auto">
          <a:xfrm>
            <a:off x="282575" y="4178300"/>
            <a:ext cx="8499475" cy="492125"/>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600" dirty="0"/>
              <a:t> The initial velocity vector can be broken into components</a:t>
            </a:r>
          </a:p>
        </p:txBody>
      </p:sp>
      <p:pic>
        <p:nvPicPr>
          <p:cNvPr id="9" name="Picture 10" descr="CH4_PPT_Slide_4-45"/>
          <p:cNvPicPr>
            <a:picLocks noChangeAspect="1" noChangeArrowheads="1"/>
          </p:cNvPicPr>
          <p:nvPr/>
        </p:nvPicPr>
        <p:blipFill>
          <a:blip r:embed="rId3"/>
          <a:srcRect r="68820"/>
          <a:stretch>
            <a:fillRect/>
          </a:stretch>
        </p:blipFill>
        <p:spPr bwMode="auto">
          <a:xfrm>
            <a:off x="2819400" y="4724400"/>
            <a:ext cx="2133600" cy="10350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1DC41E4-161D-AD48-AF17-D1FE093EF1F0}" type="slidenum">
              <a:rPr lang="en-US" smtClean="0"/>
              <a:pPr/>
              <a:t>21</a:t>
            </a:fld>
            <a:endParaRPr lang="en-US"/>
          </a:p>
        </p:txBody>
      </p:sp>
    </p:spTree>
    <p:extLst>
      <p:ext uri="{BB962C8B-B14F-4D97-AF65-F5344CB8AC3E}">
        <p14:creationId xmlns:p14="http://schemas.microsoft.com/office/powerpoint/2010/main" val="42988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build="p"/>
      <p:bldP spid="79877" grpId="0"/>
      <p:bldP spid="798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04_14_Figure"/>
          <p:cNvPicPr>
            <a:picLocks noChangeAspect="1" noChangeArrowheads="1"/>
          </p:cNvPicPr>
          <p:nvPr/>
        </p:nvPicPr>
        <p:blipFill>
          <a:blip r:embed="rId2"/>
          <a:srcRect b="5342"/>
          <a:stretch>
            <a:fillRect/>
          </a:stretch>
        </p:blipFill>
        <p:spPr bwMode="auto">
          <a:xfrm>
            <a:off x="3575610" y="1077865"/>
            <a:ext cx="5428118" cy="2450192"/>
          </a:xfrm>
          <a:prstGeom prst="rect">
            <a:avLst/>
          </a:prstGeom>
          <a:noFill/>
          <a:ln w="9525">
            <a:noFill/>
            <a:miter lim="800000"/>
            <a:headEnd/>
            <a:tailEnd/>
          </a:ln>
        </p:spPr>
      </p:pic>
      <p:sp>
        <p:nvSpPr>
          <p:cNvPr id="80898" name="Rectangle 2"/>
          <p:cNvSpPr>
            <a:spLocks noGrp="1" noChangeArrowheads="1"/>
          </p:cNvSpPr>
          <p:nvPr>
            <p:ph type="title"/>
          </p:nvPr>
        </p:nvSpPr>
        <p:spPr>
          <a:xfrm>
            <a:off x="457200" y="0"/>
            <a:ext cx="8229600" cy="701675"/>
          </a:xfrm>
        </p:spPr>
        <p:txBody>
          <a:bodyPr/>
          <a:lstStyle/>
          <a:p>
            <a:r>
              <a:rPr lang="en-US"/>
              <a:t>Projectile Motion</a:t>
            </a:r>
          </a:p>
        </p:txBody>
      </p:sp>
      <p:sp>
        <p:nvSpPr>
          <p:cNvPr id="80900" name="Text Box 3"/>
          <p:cNvSpPr txBox="1">
            <a:spLocks noChangeArrowheads="1"/>
          </p:cNvSpPr>
          <p:nvPr/>
        </p:nvSpPr>
        <p:spPr bwMode="auto">
          <a:xfrm>
            <a:off x="282575" y="1158875"/>
            <a:ext cx="3570288" cy="2092881"/>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400" dirty="0"/>
              <a:t> Gravity acts downward</a:t>
            </a:r>
          </a:p>
          <a:p>
            <a:pPr>
              <a:spcAft>
                <a:spcPts val="600"/>
              </a:spcAft>
              <a:buClr>
                <a:srgbClr val="FF0000"/>
              </a:buClr>
              <a:buFont typeface="Wingdings" pitchFamily="-1" charset="2"/>
              <a:buChar char="§"/>
            </a:pPr>
            <a:r>
              <a:rPr lang="en-US" sz="2400" b="1" dirty="0"/>
              <a:t> </a:t>
            </a:r>
            <a:r>
              <a:rPr lang="en-US" sz="2400" dirty="0"/>
              <a:t>Therefore, a projectile has no horizontal acceleration</a:t>
            </a:r>
          </a:p>
          <a:p>
            <a:pPr>
              <a:spcAft>
                <a:spcPts val="600"/>
              </a:spcAft>
              <a:buClr>
                <a:srgbClr val="FF0000"/>
              </a:buClr>
              <a:buFont typeface="Wingdings" pitchFamily="-1" charset="2"/>
              <a:buChar char="§"/>
            </a:pPr>
            <a:r>
              <a:rPr lang="en-US" sz="2400" dirty="0"/>
              <a:t> Thus</a:t>
            </a:r>
          </a:p>
        </p:txBody>
      </p:sp>
      <p:sp>
        <p:nvSpPr>
          <p:cNvPr id="80901" name="Text Box 3"/>
          <p:cNvSpPr txBox="1">
            <a:spLocks noChangeArrowheads="1"/>
          </p:cNvSpPr>
          <p:nvPr/>
        </p:nvSpPr>
        <p:spPr bwMode="auto">
          <a:xfrm>
            <a:off x="239713" y="4795838"/>
            <a:ext cx="8497887" cy="1354217"/>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400" dirty="0"/>
              <a:t> The vertical component of acceleration </a:t>
            </a:r>
            <a:r>
              <a:rPr lang="en-US" sz="2400" i="1" dirty="0"/>
              <a:t>a</a:t>
            </a:r>
            <a:r>
              <a:rPr lang="en-US" sz="2400" i="1" baseline="-25000" dirty="0"/>
              <a:t>y</a:t>
            </a:r>
            <a:r>
              <a:rPr lang="en-US" sz="2400" dirty="0"/>
              <a:t> is −</a:t>
            </a:r>
            <a:r>
              <a:rPr lang="en-US" sz="2400" i="1" dirty="0" err="1"/>
              <a:t>g</a:t>
            </a:r>
            <a:r>
              <a:rPr lang="en-US" sz="2400" dirty="0"/>
              <a:t> of free fall</a:t>
            </a:r>
          </a:p>
          <a:p>
            <a:pPr>
              <a:spcAft>
                <a:spcPts val="600"/>
              </a:spcAft>
              <a:buClr>
                <a:srgbClr val="FF0000"/>
              </a:buClr>
              <a:buFont typeface="Wingdings" pitchFamily="-1" charset="2"/>
              <a:buChar char="§"/>
            </a:pPr>
            <a:r>
              <a:rPr lang="en-US" sz="2400" dirty="0"/>
              <a:t> The horizontal component of </a:t>
            </a:r>
            <a:r>
              <a:rPr lang="en-US" sz="2400" i="1" dirty="0"/>
              <a:t>a</a:t>
            </a:r>
            <a:r>
              <a:rPr lang="en-US" sz="2400" i="1" baseline="-25000" dirty="0"/>
              <a:t>x</a:t>
            </a:r>
            <a:r>
              <a:rPr lang="en-US" sz="2400" dirty="0"/>
              <a:t> is zero</a:t>
            </a:r>
          </a:p>
          <a:p>
            <a:pPr>
              <a:spcAft>
                <a:spcPts val="600"/>
              </a:spcAft>
              <a:buClr>
                <a:srgbClr val="FF0000"/>
              </a:buClr>
              <a:buFont typeface="Wingdings" pitchFamily="-1" charset="2"/>
              <a:buChar char="§"/>
            </a:pPr>
            <a:r>
              <a:rPr lang="en-US" sz="2400" dirty="0"/>
              <a:t> Projectiles are in free fall</a:t>
            </a:r>
          </a:p>
        </p:txBody>
      </p:sp>
      <p:pic>
        <p:nvPicPr>
          <p:cNvPr id="8" name="Picture 9" descr="CH4_PPT_Slide_4-46"/>
          <p:cNvPicPr>
            <a:picLocks noChangeAspect="1" noChangeArrowheads="1"/>
          </p:cNvPicPr>
          <p:nvPr/>
        </p:nvPicPr>
        <p:blipFill>
          <a:blip r:embed="rId3"/>
          <a:srcRect r="43752"/>
          <a:stretch>
            <a:fillRect/>
          </a:stretch>
        </p:blipFill>
        <p:spPr bwMode="auto">
          <a:xfrm>
            <a:off x="346804" y="3501392"/>
            <a:ext cx="4136598" cy="114478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1DC41E4-161D-AD48-AF17-D1FE093EF1F0}" type="slidenum">
              <a:rPr lang="en-US" smtClean="0"/>
              <a:pPr/>
              <a:t>22</a:t>
            </a:fld>
            <a:endParaRPr lang="en-US"/>
          </a:p>
        </p:txBody>
      </p:sp>
    </p:spTree>
    <p:extLst>
      <p:ext uri="{BB962C8B-B14F-4D97-AF65-F5344CB8AC3E}">
        <p14:creationId xmlns:p14="http://schemas.microsoft.com/office/powerpoint/2010/main" val="343253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90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90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9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p:bldP spid="8090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0"/>
            <a:ext cx="8229600" cy="701675"/>
          </a:xfrm>
        </p:spPr>
        <p:txBody>
          <a:bodyPr/>
          <a:lstStyle/>
          <a:p>
            <a:r>
              <a:rPr lang="en-US" smtClean="0"/>
              <a:t>Reasoning About Projectile Motion</a:t>
            </a:r>
          </a:p>
        </p:txBody>
      </p:sp>
      <p:sp>
        <p:nvSpPr>
          <p:cNvPr id="87044" name="Text Box 3"/>
          <p:cNvSpPr txBox="1">
            <a:spLocks noChangeArrowheads="1"/>
          </p:cNvSpPr>
          <p:nvPr/>
        </p:nvSpPr>
        <p:spPr bwMode="auto">
          <a:xfrm>
            <a:off x="258763" y="2541588"/>
            <a:ext cx="4603750" cy="3939540"/>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400" dirty="0"/>
              <a:t> If air resistance is neglected, the balls hit the ground </a:t>
            </a:r>
            <a:r>
              <a:rPr lang="en-US" sz="2400" i="1" dirty="0"/>
              <a:t>simultaneously</a:t>
            </a:r>
          </a:p>
          <a:p>
            <a:pPr>
              <a:spcAft>
                <a:spcPts val="600"/>
              </a:spcAft>
              <a:buClr>
                <a:srgbClr val="FF0000"/>
              </a:buClr>
              <a:buFont typeface="Wingdings" pitchFamily="-1" charset="2"/>
              <a:buChar char="§"/>
            </a:pPr>
            <a:r>
              <a:rPr lang="en-US" sz="2400" dirty="0"/>
              <a:t> The initial horizontal velocity of the first ball has </a:t>
            </a:r>
            <a:r>
              <a:rPr lang="en-US" sz="2400" i="1" dirty="0"/>
              <a:t>no </a:t>
            </a:r>
            <a:r>
              <a:rPr lang="en-US" sz="2400" dirty="0"/>
              <a:t>influence over its vertical motion</a:t>
            </a:r>
          </a:p>
          <a:p>
            <a:pPr>
              <a:spcAft>
                <a:spcPts val="600"/>
              </a:spcAft>
              <a:buClr>
                <a:srgbClr val="FF0000"/>
              </a:buClr>
              <a:buFont typeface="Wingdings" pitchFamily="-1" charset="2"/>
              <a:buChar char="§"/>
            </a:pPr>
            <a:r>
              <a:rPr lang="en-US" sz="2400" dirty="0"/>
              <a:t> Neither ball has any initial vertical motion, so both fall distance </a:t>
            </a:r>
            <a:r>
              <a:rPr lang="en-US" sz="2400" i="1" dirty="0" err="1"/>
              <a:t>h</a:t>
            </a:r>
            <a:r>
              <a:rPr lang="en-US" sz="2400" dirty="0"/>
              <a:t> in the same amount of time</a:t>
            </a:r>
          </a:p>
        </p:txBody>
      </p:sp>
      <p:sp>
        <p:nvSpPr>
          <p:cNvPr id="7" name="Text Box 3"/>
          <p:cNvSpPr txBox="1">
            <a:spLocks noChangeArrowheads="1"/>
          </p:cNvSpPr>
          <p:nvPr/>
        </p:nvSpPr>
        <p:spPr bwMode="auto">
          <a:xfrm>
            <a:off x="261938" y="738188"/>
            <a:ext cx="8704262" cy="1693862"/>
          </a:xfrm>
          <a:prstGeom prst="rect">
            <a:avLst/>
          </a:prstGeom>
          <a:solidFill>
            <a:schemeClr val="accent2">
              <a:lumMod val="20000"/>
              <a:lumOff val="80000"/>
            </a:schemeClr>
          </a:solidFill>
          <a:ln w="9525">
            <a:noFill/>
            <a:miter lim="800000"/>
            <a:headEnd/>
            <a:tailEnd/>
          </a:ln>
        </p:spPr>
        <p:txBody>
          <a:bodyPr>
            <a:prstTxWarp prst="textNoShape">
              <a:avLst/>
            </a:prstTxWarp>
            <a:spAutoFit/>
          </a:bodyPr>
          <a:lstStyle/>
          <a:p>
            <a:pPr>
              <a:defRPr/>
            </a:pPr>
            <a:r>
              <a:rPr lang="en-US" sz="2600" dirty="0">
                <a:latin typeface="Times New Roman" charset="0"/>
              </a:rPr>
              <a:t> A heavy ball is launched exactly horizontally at height </a:t>
            </a:r>
            <a:r>
              <a:rPr lang="en-US" sz="2600" i="1" dirty="0" err="1">
                <a:latin typeface="Times New Roman" charset="0"/>
              </a:rPr>
              <a:t>h</a:t>
            </a:r>
            <a:r>
              <a:rPr lang="en-US" sz="2600" i="1" dirty="0">
                <a:latin typeface="Times New Roman" charset="0"/>
              </a:rPr>
              <a:t> </a:t>
            </a:r>
            <a:r>
              <a:rPr lang="en-US" sz="2600" dirty="0">
                <a:latin typeface="Times New Roman" charset="0"/>
              </a:rPr>
              <a:t>above a horizontal field. At the exact instant that the ball is launched, a second ball is simply dropped from height </a:t>
            </a:r>
            <a:r>
              <a:rPr lang="en-US" sz="2600" i="1" dirty="0" err="1">
                <a:latin typeface="Times New Roman" charset="0"/>
              </a:rPr>
              <a:t>h</a:t>
            </a:r>
            <a:r>
              <a:rPr lang="en-US" sz="2600" i="1" dirty="0">
                <a:latin typeface="Times New Roman" charset="0"/>
              </a:rPr>
              <a:t>. </a:t>
            </a:r>
            <a:r>
              <a:rPr lang="en-US" sz="2600" dirty="0">
                <a:latin typeface="Times New Roman" charset="0"/>
              </a:rPr>
              <a:t>Which ball hits the ground first?</a:t>
            </a:r>
          </a:p>
        </p:txBody>
      </p:sp>
      <p:pic>
        <p:nvPicPr>
          <p:cNvPr id="6" name="Picture 9" descr="04_17_Figure"/>
          <p:cNvPicPr>
            <a:picLocks noChangeAspect="1" noChangeArrowheads="1"/>
          </p:cNvPicPr>
          <p:nvPr/>
        </p:nvPicPr>
        <p:blipFill>
          <a:blip r:embed="rId2"/>
          <a:srcRect b="2507"/>
          <a:stretch>
            <a:fillRect/>
          </a:stretch>
        </p:blipFill>
        <p:spPr bwMode="auto">
          <a:xfrm>
            <a:off x="4844235" y="2440877"/>
            <a:ext cx="4299765" cy="419594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1DC41E4-161D-AD48-AF17-D1FE093EF1F0}" type="slidenum">
              <a:rPr lang="en-US" smtClean="0"/>
              <a:pPr/>
              <a:t>23</a:t>
            </a:fld>
            <a:endParaRPr lang="en-US"/>
          </a:p>
        </p:txBody>
      </p:sp>
    </p:spTree>
    <p:extLst>
      <p:ext uri="{BB962C8B-B14F-4D97-AF65-F5344CB8AC3E}">
        <p14:creationId xmlns:p14="http://schemas.microsoft.com/office/powerpoint/2010/main" val="10246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0"/>
            <a:ext cx="8229600" cy="701675"/>
          </a:xfrm>
        </p:spPr>
        <p:txBody>
          <a:bodyPr/>
          <a:lstStyle/>
          <a:p>
            <a:r>
              <a:rPr lang="en-US" smtClean="0"/>
              <a:t>Range of a Projectile</a:t>
            </a:r>
          </a:p>
        </p:txBody>
      </p:sp>
      <p:sp>
        <p:nvSpPr>
          <p:cNvPr id="98308" name="Text Box 3"/>
          <p:cNvSpPr txBox="1">
            <a:spLocks noChangeArrowheads="1"/>
          </p:cNvSpPr>
          <p:nvPr/>
        </p:nvSpPr>
        <p:spPr bwMode="auto">
          <a:xfrm>
            <a:off x="236538" y="2279650"/>
            <a:ext cx="3867150" cy="2170113"/>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600" dirty="0"/>
              <a:t> This distance is sometimes called the </a:t>
            </a:r>
            <a:r>
              <a:rPr lang="en-US" sz="2600" i="1" dirty="0"/>
              <a:t>range </a:t>
            </a:r>
            <a:r>
              <a:rPr lang="en-US" sz="2600" dirty="0"/>
              <a:t>of a projectile</a:t>
            </a:r>
          </a:p>
          <a:p>
            <a:pPr>
              <a:spcAft>
                <a:spcPts val="600"/>
              </a:spcAft>
              <a:buClr>
                <a:srgbClr val="FF0000"/>
              </a:buClr>
              <a:buFont typeface="Wingdings" pitchFamily="-1" charset="2"/>
              <a:buChar char="§"/>
            </a:pPr>
            <a:r>
              <a:rPr lang="en-US" sz="2600" dirty="0"/>
              <a:t> Example 4.5 from your textbook shows:</a:t>
            </a:r>
          </a:p>
        </p:txBody>
      </p:sp>
      <p:sp>
        <p:nvSpPr>
          <p:cNvPr id="7" name="Text Box 3"/>
          <p:cNvSpPr txBox="1">
            <a:spLocks noChangeArrowheads="1"/>
          </p:cNvSpPr>
          <p:nvPr/>
        </p:nvSpPr>
        <p:spPr bwMode="auto">
          <a:xfrm>
            <a:off x="261938" y="738188"/>
            <a:ext cx="8704262" cy="1293812"/>
          </a:xfrm>
          <a:prstGeom prst="rect">
            <a:avLst/>
          </a:prstGeom>
          <a:solidFill>
            <a:schemeClr val="accent2">
              <a:lumMod val="20000"/>
              <a:lumOff val="80000"/>
            </a:schemeClr>
          </a:solidFill>
          <a:ln w="9525">
            <a:noFill/>
            <a:miter lim="800000"/>
            <a:headEnd/>
            <a:tailEnd/>
          </a:ln>
        </p:spPr>
        <p:txBody>
          <a:bodyPr>
            <a:prstTxWarp prst="textNoShape">
              <a:avLst/>
            </a:prstTxWarp>
            <a:spAutoFit/>
          </a:bodyPr>
          <a:lstStyle/>
          <a:p>
            <a:pPr>
              <a:defRPr/>
            </a:pPr>
            <a:r>
              <a:rPr lang="en-US" sz="2600" dirty="0">
                <a:latin typeface="Times New Roman" charset="0"/>
              </a:rPr>
              <a:t> A projectile with initial speed </a:t>
            </a:r>
            <a:r>
              <a:rPr lang="en-US" sz="2600" i="1" dirty="0">
                <a:latin typeface="Times New Roman" charset="0"/>
              </a:rPr>
              <a:t>v</a:t>
            </a:r>
            <a:r>
              <a:rPr lang="en-US" sz="2600" baseline="-25000" dirty="0">
                <a:latin typeface="Times New Roman" charset="0"/>
              </a:rPr>
              <a:t>0</a:t>
            </a:r>
            <a:r>
              <a:rPr lang="en-US" sz="2600" dirty="0">
                <a:latin typeface="Times New Roman" charset="0"/>
              </a:rPr>
              <a:t> has a launch angle of </a:t>
            </a:r>
            <a:r>
              <a:rPr lang="en-US" sz="2600" i="1" dirty="0" err="1">
                <a:latin typeface="Times New Roman" charset="0"/>
              </a:rPr>
              <a:t>θ</a:t>
            </a:r>
            <a:r>
              <a:rPr lang="en-US" sz="2600" dirty="0">
                <a:latin typeface="Times New Roman" charset="0"/>
              </a:rPr>
              <a:t> above the horizontal.  How far does it travel over level ground before it returns to the same elevation from which it was launched?</a:t>
            </a:r>
          </a:p>
        </p:txBody>
      </p:sp>
      <p:sp>
        <p:nvSpPr>
          <p:cNvPr id="98311" name="Text Box 3"/>
          <p:cNvSpPr txBox="1">
            <a:spLocks noChangeArrowheads="1"/>
          </p:cNvSpPr>
          <p:nvPr/>
        </p:nvSpPr>
        <p:spPr bwMode="auto">
          <a:xfrm>
            <a:off x="258763" y="5667375"/>
            <a:ext cx="4017962" cy="893763"/>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600" dirty="0"/>
              <a:t> The maximum distance occurs for </a:t>
            </a:r>
            <a:r>
              <a:rPr lang="en-US" sz="2600" i="1" dirty="0" err="1"/>
              <a:t>θ</a:t>
            </a:r>
            <a:r>
              <a:rPr lang="en-US" sz="2600" dirty="0"/>
              <a:t> = 45°</a:t>
            </a:r>
          </a:p>
        </p:txBody>
      </p:sp>
      <p:pic>
        <p:nvPicPr>
          <p:cNvPr id="8" name="Picture 9" descr="04_20_Figure"/>
          <p:cNvPicPr>
            <a:picLocks noChangeAspect="1" noChangeArrowheads="1"/>
          </p:cNvPicPr>
          <p:nvPr/>
        </p:nvPicPr>
        <p:blipFill>
          <a:blip r:embed="rId2"/>
          <a:srcRect b="4269"/>
          <a:stretch>
            <a:fillRect/>
          </a:stretch>
        </p:blipFill>
        <p:spPr bwMode="auto">
          <a:xfrm>
            <a:off x="4047720" y="2778125"/>
            <a:ext cx="4804180" cy="3192433"/>
          </a:xfrm>
          <a:prstGeom prst="rect">
            <a:avLst/>
          </a:prstGeom>
          <a:noFill/>
          <a:ln w="9525">
            <a:noFill/>
            <a:miter lim="800000"/>
            <a:headEnd/>
            <a:tailEnd/>
          </a:ln>
        </p:spPr>
      </p:pic>
      <p:pic>
        <p:nvPicPr>
          <p:cNvPr id="9" name="Picture 10" descr="CH4_PPT_Slide_4-59"/>
          <p:cNvPicPr>
            <a:picLocks noChangeAspect="1" noChangeArrowheads="1"/>
          </p:cNvPicPr>
          <p:nvPr/>
        </p:nvPicPr>
        <p:blipFill>
          <a:blip r:embed="rId3"/>
          <a:srcRect r="54448"/>
          <a:stretch>
            <a:fillRect/>
          </a:stretch>
        </p:blipFill>
        <p:spPr bwMode="auto">
          <a:xfrm>
            <a:off x="513879" y="4497719"/>
            <a:ext cx="3427029" cy="962628"/>
          </a:xfrm>
          <a:prstGeom prst="rect">
            <a:avLst/>
          </a:prstGeom>
          <a:noFill/>
          <a:ln w="9525">
            <a:noFill/>
            <a:miter lim="800000"/>
            <a:headEnd/>
            <a:tailEnd/>
          </a:ln>
        </p:spPr>
      </p:pic>
      <p:sp>
        <p:nvSpPr>
          <p:cNvPr id="10" name="Rectangle 8"/>
          <p:cNvSpPr>
            <a:spLocks noChangeArrowheads="1"/>
          </p:cNvSpPr>
          <p:nvPr/>
        </p:nvSpPr>
        <p:spPr bwMode="auto">
          <a:xfrm>
            <a:off x="4222364" y="2096133"/>
            <a:ext cx="4667899" cy="646331"/>
          </a:xfrm>
          <a:prstGeom prst="rect">
            <a:avLst/>
          </a:prstGeom>
          <a:noFill/>
          <a:ln w="9525">
            <a:noFill/>
            <a:miter lim="800000"/>
            <a:headEnd/>
            <a:tailEnd/>
          </a:ln>
        </p:spPr>
        <p:txBody>
          <a:bodyPr wrap="square">
            <a:prstTxWarp prst="textNoShape">
              <a:avLst/>
            </a:prstTxWarp>
            <a:spAutoFit/>
          </a:bodyPr>
          <a:lstStyle/>
          <a:p>
            <a:r>
              <a:rPr lang="en-US" sz="1800" b="0" dirty="0">
                <a:solidFill>
                  <a:srgbClr val="000000"/>
                </a:solidFill>
              </a:rPr>
              <a:t>Trajectories of a projectile launched at different angles</a:t>
            </a:r>
            <a:r>
              <a:rPr lang="en-US" sz="1800" b="0" dirty="0" smtClean="0">
                <a:solidFill>
                  <a:srgbClr val="000000"/>
                </a:solidFill>
              </a:rPr>
              <a:t> with </a:t>
            </a:r>
            <a:r>
              <a:rPr lang="en-US" sz="1800" b="0" dirty="0">
                <a:solidFill>
                  <a:srgbClr val="000000"/>
                </a:solidFill>
              </a:rPr>
              <a:t>a speed of 99 </a:t>
            </a:r>
            <a:r>
              <a:rPr lang="en-US" sz="1800" b="0" dirty="0" err="1">
                <a:solidFill>
                  <a:srgbClr val="000000"/>
                </a:solidFill>
              </a:rPr>
              <a:t>m/s</a:t>
            </a:r>
            <a:r>
              <a:rPr lang="en-US" sz="1800" b="0" dirty="0">
                <a:solidFill>
                  <a:srgbClr val="000000"/>
                </a:solidFill>
              </a:rPr>
              <a:t>.</a:t>
            </a:r>
          </a:p>
        </p:txBody>
      </p:sp>
      <p:sp>
        <p:nvSpPr>
          <p:cNvPr id="2" name="Slide Number Placeholder 1"/>
          <p:cNvSpPr>
            <a:spLocks noGrp="1"/>
          </p:cNvSpPr>
          <p:nvPr>
            <p:ph type="sldNum" sz="quarter" idx="12"/>
          </p:nvPr>
        </p:nvSpPr>
        <p:spPr/>
        <p:txBody>
          <a:bodyPr/>
          <a:lstStyle/>
          <a:p>
            <a:fld id="{41DC41E4-161D-AD48-AF17-D1FE093EF1F0}" type="slidenum">
              <a:rPr lang="en-US" smtClean="0"/>
              <a:pPr/>
              <a:t>24</a:t>
            </a:fld>
            <a:endParaRPr lang="en-US"/>
          </a:p>
        </p:txBody>
      </p:sp>
    </p:spTree>
    <p:extLst>
      <p:ext uri="{BB962C8B-B14F-4D97-AF65-F5344CB8AC3E}">
        <p14:creationId xmlns:p14="http://schemas.microsoft.com/office/powerpoint/2010/main" val="165283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p:bldP spid="983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6" descr="CH1_PPT_Slide_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905000"/>
            <a:ext cx="2762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6" descr="CH1_PPT_Slide_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2762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6" descr="CH1_PPT_Slide_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49563"/>
            <a:ext cx="2762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5" name="Rectangle 2"/>
          <p:cNvSpPr>
            <a:spLocks noGrp="1" noChangeArrowheads="1"/>
          </p:cNvSpPr>
          <p:nvPr>
            <p:ph type="body" idx="1"/>
          </p:nvPr>
        </p:nvSpPr>
        <p:spPr>
          <a:xfrm>
            <a:off x="50800" y="1066800"/>
            <a:ext cx="8801100" cy="5702300"/>
          </a:xfrm>
        </p:spPr>
        <p:txBody>
          <a:bodyPr/>
          <a:lstStyle/>
          <a:p>
            <a:pPr marL="355600" indent="-355600">
              <a:lnSpc>
                <a:spcPct val="90000"/>
              </a:lnSpc>
              <a:spcBef>
                <a:spcPct val="0"/>
              </a:spcBef>
            </a:pPr>
            <a:r>
              <a:rPr lang="en-US" sz="3000" smtClean="0"/>
              <a:t>Relative velocities are found as the time derivative of the relative positions.</a:t>
            </a:r>
          </a:p>
          <a:p>
            <a:pPr marL="355600" indent="-355600" eaLnBrk="1" hangingPunct="1">
              <a:lnSpc>
                <a:spcPct val="90000"/>
              </a:lnSpc>
              <a:spcBef>
                <a:spcPct val="0"/>
              </a:spcBef>
              <a:spcAft>
                <a:spcPts val="600"/>
              </a:spcAft>
            </a:pPr>
            <a:r>
              <a:rPr lang="en-US" sz="3000" baseline="-25000" smtClean="0"/>
              <a:t>  CA</a:t>
            </a:r>
            <a:r>
              <a:rPr lang="en-US" sz="3000" smtClean="0"/>
              <a:t> is the velocity of C relative to A.</a:t>
            </a:r>
          </a:p>
          <a:p>
            <a:pPr marL="355600" indent="-355600" eaLnBrk="1" hangingPunct="1">
              <a:lnSpc>
                <a:spcPct val="90000"/>
              </a:lnSpc>
              <a:spcBef>
                <a:spcPct val="0"/>
              </a:spcBef>
              <a:spcAft>
                <a:spcPts val="600"/>
              </a:spcAft>
            </a:pPr>
            <a:r>
              <a:rPr lang="en-US" sz="3000" baseline="-25000" smtClean="0"/>
              <a:t>  CB</a:t>
            </a:r>
            <a:r>
              <a:rPr lang="en-US" sz="3000" smtClean="0"/>
              <a:t> is the velocity of C relative to B.</a:t>
            </a:r>
          </a:p>
          <a:p>
            <a:pPr marL="355600" indent="-355600" eaLnBrk="1" hangingPunct="1">
              <a:lnSpc>
                <a:spcPct val="90000"/>
              </a:lnSpc>
              <a:spcBef>
                <a:spcPct val="0"/>
              </a:spcBef>
              <a:spcAft>
                <a:spcPts val="600"/>
              </a:spcAft>
            </a:pPr>
            <a:r>
              <a:rPr lang="en-US" sz="3000" baseline="-25000" smtClean="0"/>
              <a:t>  AB</a:t>
            </a:r>
            <a:r>
              <a:rPr lang="en-US" sz="3000" smtClean="0"/>
              <a:t> is the velocity of reference frame A relative to reference frame B.</a:t>
            </a:r>
          </a:p>
          <a:p>
            <a:pPr marL="355600" indent="-355600" eaLnBrk="1" hangingPunct="1">
              <a:lnSpc>
                <a:spcPct val="90000"/>
              </a:lnSpc>
              <a:spcBef>
                <a:spcPct val="0"/>
              </a:spcBef>
              <a:spcAft>
                <a:spcPts val="600"/>
              </a:spcAft>
            </a:pPr>
            <a:endParaRPr lang="en-US" sz="3000" smtClean="0"/>
          </a:p>
          <a:p>
            <a:pPr marL="355600" indent="-355600" eaLnBrk="1" hangingPunct="1">
              <a:lnSpc>
                <a:spcPct val="90000"/>
              </a:lnSpc>
              <a:spcBef>
                <a:spcPct val="0"/>
              </a:spcBef>
              <a:spcAft>
                <a:spcPts val="600"/>
              </a:spcAft>
            </a:pPr>
            <a:endParaRPr lang="en-US" sz="3000" smtClean="0"/>
          </a:p>
          <a:p>
            <a:pPr marL="355600" indent="-355600" eaLnBrk="1" hangingPunct="1">
              <a:lnSpc>
                <a:spcPct val="90000"/>
              </a:lnSpc>
              <a:spcBef>
                <a:spcPct val="0"/>
              </a:spcBef>
              <a:spcAft>
                <a:spcPts val="600"/>
              </a:spcAft>
            </a:pPr>
            <a:endParaRPr lang="en-US" sz="3000" smtClean="0"/>
          </a:p>
          <a:p>
            <a:pPr marL="355600" indent="-355600" eaLnBrk="1" hangingPunct="1">
              <a:lnSpc>
                <a:spcPct val="90000"/>
              </a:lnSpc>
              <a:spcBef>
                <a:spcPct val="0"/>
              </a:spcBef>
              <a:spcAft>
                <a:spcPts val="600"/>
              </a:spcAft>
            </a:pPr>
            <a:r>
              <a:rPr lang="en-US" sz="3000" smtClean="0"/>
              <a:t>This is known as the </a:t>
            </a:r>
            <a:r>
              <a:rPr lang="en-US" sz="3000" b="1" smtClean="0"/>
              <a:t>Galilean transformation of velocity.</a:t>
            </a:r>
            <a:endParaRPr lang="en-US" sz="3000" smtClean="0"/>
          </a:p>
        </p:txBody>
      </p:sp>
      <p:sp>
        <p:nvSpPr>
          <p:cNvPr id="26630" name="Rectangle 3"/>
          <p:cNvSpPr>
            <a:spLocks noGrp="1" noChangeArrowheads="1"/>
          </p:cNvSpPr>
          <p:nvPr>
            <p:ph type="title"/>
          </p:nvPr>
        </p:nvSpPr>
        <p:spPr>
          <a:xfrm>
            <a:off x="76200" y="25400"/>
            <a:ext cx="7772400" cy="558800"/>
          </a:xfrm>
        </p:spPr>
        <p:txBody>
          <a:bodyPr/>
          <a:lstStyle/>
          <a:p>
            <a:pPr algn="l" eaLnBrk="1" hangingPunct="1">
              <a:lnSpc>
                <a:spcPct val="90000"/>
              </a:lnSpc>
            </a:pPr>
            <a:r>
              <a:rPr lang="en-US" sz="3200" smtClean="0">
                <a:solidFill>
                  <a:schemeClr val="bg1"/>
                </a:solidFill>
              </a:rPr>
              <a:t>Reference Frames</a:t>
            </a:r>
          </a:p>
        </p:txBody>
      </p:sp>
      <p:sp>
        <p:nvSpPr>
          <p:cNvPr id="26631" name="Rectangle 4"/>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a:lnSpc>
                <a:spcPct val="90000"/>
              </a:lnSpc>
              <a:spcBef>
                <a:spcPct val="20000"/>
              </a:spcBef>
              <a:buClr>
                <a:srgbClr val="93001B"/>
              </a:buClr>
              <a:buFont typeface="Wingdings" pitchFamily="2" charset="2"/>
              <a:buNone/>
            </a:pPr>
            <a:r>
              <a:rPr lang="en-US" sz="1200"/>
              <a:t>Slide 4-69</a:t>
            </a:r>
          </a:p>
        </p:txBody>
      </p:sp>
      <p:pic>
        <p:nvPicPr>
          <p:cNvPr id="153608" name="Picture 12" descr="04_KeyEquation_02"/>
          <p:cNvPicPr>
            <a:picLocks noChangeAspect="1" noChangeArrowheads="1"/>
          </p:cNvPicPr>
          <p:nvPr/>
        </p:nvPicPr>
        <p:blipFill>
          <a:blip r:embed="rId4">
            <a:extLst>
              <a:ext uri="{28A0092B-C50C-407E-A947-70E740481C1C}">
                <a14:useLocalDpi xmlns:a14="http://schemas.microsoft.com/office/drawing/2010/main" val="0"/>
              </a:ext>
            </a:extLst>
          </a:blip>
          <a:srcRect l="33073" r="39294" b="27675"/>
          <a:stretch>
            <a:fillRect/>
          </a:stretch>
        </p:blipFill>
        <p:spPr bwMode="auto">
          <a:xfrm>
            <a:off x="2290763" y="3810000"/>
            <a:ext cx="44672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2"/>
          <p:cNvSpPr txBox="1">
            <a:spLocks noChangeArrowheads="1"/>
          </p:cNvSpPr>
          <p:nvPr/>
        </p:nvSpPr>
        <p:spPr bwMode="auto">
          <a:xfrm>
            <a:off x="228600" y="61913"/>
            <a:ext cx="85915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a:solidFill>
                  <a:schemeClr val="tx2"/>
                </a:solidFill>
              </a:rPr>
              <a:t>Relative Velocity</a:t>
            </a:r>
          </a:p>
        </p:txBody>
      </p:sp>
      <p:sp>
        <p:nvSpPr>
          <p:cNvPr id="2" name="Slide Number Placeholder 1"/>
          <p:cNvSpPr>
            <a:spLocks noGrp="1"/>
          </p:cNvSpPr>
          <p:nvPr>
            <p:ph type="sldNum" sz="quarter" idx="12"/>
          </p:nvPr>
        </p:nvSpPr>
        <p:spPr/>
        <p:txBody>
          <a:bodyPr/>
          <a:lstStyle/>
          <a:p>
            <a:fld id="{78ED08B8-F681-A54C-8FFA-FC0952B85C2C}" type="slidenum">
              <a:rPr lang="en-US" smtClean="0"/>
              <a:pPr/>
              <a:t>25</a:t>
            </a:fld>
            <a:endParaRPr lang="en-US"/>
          </a:p>
        </p:txBody>
      </p:sp>
    </p:spTree>
    <p:extLst>
      <p:ext uri="{BB962C8B-B14F-4D97-AF65-F5344CB8AC3E}">
        <p14:creationId xmlns:p14="http://schemas.microsoft.com/office/powerpoint/2010/main" val="3141718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0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0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229600" cy="639763"/>
          </a:xfrm>
        </p:spPr>
        <p:txBody>
          <a:bodyPr/>
          <a:lstStyle/>
          <a:p>
            <a:r>
              <a:rPr lang="en-US" smtClean="0"/>
              <a:t>Relative Motion</a:t>
            </a:r>
          </a:p>
        </p:txBody>
      </p:sp>
      <p:sp>
        <p:nvSpPr>
          <p:cNvPr id="5" name="Text Placeholder 4"/>
          <p:cNvSpPr>
            <a:spLocks noGrp="1"/>
          </p:cNvSpPr>
          <p:nvPr>
            <p:ph type="body" sz="half" idx="1"/>
          </p:nvPr>
        </p:nvSpPr>
        <p:spPr>
          <a:xfrm>
            <a:off x="228600" y="990600"/>
            <a:ext cx="4648200" cy="5257800"/>
          </a:xfrm>
        </p:spPr>
        <p:txBody>
          <a:bodyPr/>
          <a:lstStyle/>
          <a:p>
            <a:r>
              <a:rPr lang="en-US" smtClean="0"/>
              <a:t>Note the “cancellation”</a:t>
            </a:r>
          </a:p>
          <a:p>
            <a:r>
              <a:rPr lang="en-US" smtClean="0"/>
              <a:t>v</a:t>
            </a:r>
            <a:r>
              <a:rPr lang="en-US" baseline="-25000" smtClean="0"/>
              <a:t>TG</a:t>
            </a:r>
            <a:r>
              <a:rPr lang="en-US" smtClean="0"/>
              <a:t> = velocity of the </a:t>
            </a:r>
            <a:r>
              <a:rPr lang="en-US" b="1" smtClean="0"/>
              <a:t>T</a:t>
            </a:r>
            <a:r>
              <a:rPr lang="en-US" smtClean="0"/>
              <a:t>rain relative to the </a:t>
            </a:r>
            <a:r>
              <a:rPr lang="en-US" b="1" smtClean="0"/>
              <a:t>G</a:t>
            </a:r>
            <a:r>
              <a:rPr lang="en-US" smtClean="0"/>
              <a:t>round</a:t>
            </a:r>
          </a:p>
          <a:p>
            <a:r>
              <a:rPr lang="en-US" smtClean="0"/>
              <a:t>v</a:t>
            </a:r>
            <a:r>
              <a:rPr lang="en-US" baseline="-25000" smtClean="0"/>
              <a:t>PT</a:t>
            </a:r>
            <a:r>
              <a:rPr lang="en-US" smtClean="0"/>
              <a:t> = velocity of the </a:t>
            </a:r>
            <a:r>
              <a:rPr lang="en-US" b="1" smtClean="0"/>
              <a:t>P</a:t>
            </a:r>
            <a:r>
              <a:rPr lang="en-US" smtClean="0"/>
              <a:t>assenger relative to the </a:t>
            </a:r>
            <a:r>
              <a:rPr lang="en-US" b="1" smtClean="0"/>
              <a:t>T</a:t>
            </a:r>
            <a:r>
              <a:rPr lang="en-US" smtClean="0"/>
              <a:t>rain</a:t>
            </a:r>
          </a:p>
          <a:p>
            <a:r>
              <a:rPr lang="en-US" smtClean="0"/>
              <a:t>v</a:t>
            </a:r>
            <a:r>
              <a:rPr lang="en-US" baseline="-25000" smtClean="0"/>
              <a:t>PG</a:t>
            </a:r>
            <a:r>
              <a:rPr lang="en-US" smtClean="0"/>
              <a:t> = velocity of the </a:t>
            </a:r>
            <a:r>
              <a:rPr lang="en-US" b="1" smtClean="0"/>
              <a:t>P</a:t>
            </a:r>
            <a:r>
              <a:rPr lang="en-US" smtClean="0"/>
              <a:t>assenger relative to the </a:t>
            </a:r>
            <a:r>
              <a:rPr lang="en-US" b="1" smtClean="0"/>
              <a:t>G</a:t>
            </a:r>
            <a:r>
              <a:rPr lang="en-US" smtClean="0"/>
              <a:t>round</a:t>
            </a:r>
          </a:p>
        </p:txBody>
      </p:sp>
      <p:pic>
        <p:nvPicPr>
          <p:cNvPr id="2765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762000"/>
            <a:ext cx="39433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105400" y="4114800"/>
            <a:ext cx="34448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900"/>
              <a:t>v</a:t>
            </a:r>
            <a:r>
              <a:rPr lang="en-US" sz="3900" baseline="-25000"/>
              <a:t>PG</a:t>
            </a:r>
            <a:r>
              <a:rPr lang="en-US" sz="3900"/>
              <a:t> = v</a:t>
            </a:r>
            <a:r>
              <a:rPr lang="en-US" sz="3900" baseline="-25000"/>
              <a:t>PT</a:t>
            </a:r>
            <a:r>
              <a:rPr lang="en-US" sz="3900"/>
              <a:t> + v</a:t>
            </a:r>
            <a:r>
              <a:rPr lang="en-US" sz="3900" baseline="-25000"/>
              <a:t>TG</a:t>
            </a:r>
          </a:p>
        </p:txBody>
      </p:sp>
      <p:grpSp>
        <p:nvGrpSpPr>
          <p:cNvPr id="2" name="Group 26"/>
          <p:cNvGrpSpPr>
            <a:grpSpLocks/>
          </p:cNvGrpSpPr>
          <p:nvPr/>
        </p:nvGrpSpPr>
        <p:grpSpPr bwMode="auto">
          <a:xfrm>
            <a:off x="5462588" y="4875213"/>
            <a:ext cx="3376612" cy="1365250"/>
            <a:chOff x="5462882" y="5256212"/>
            <a:chExt cx="3376318" cy="1365985"/>
          </a:xfrm>
        </p:grpSpPr>
        <p:cxnSp>
          <p:nvCxnSpPr>
            <p:cNvPr id="10" name="Straight Arrow Connector 9"/>
            <p:cNvCxnSpPr/>
            <p:nvPr/>
          </p:nvCxnSpPr>
          <p:spPr>
            <a:xfrm rot="16200000" flipV="1">
              <a:off x="6857982" y="5486571"/>
              <a:ext cx="609928" cy="1523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7429432" y="5296087"/>
              <a:ext cx="609928" cy="5333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663" name="TextBox 14"/>
            <p:cNvSpPr txBox="1">
              <a:spLocks noChangeArrowheads="1"/>
            </p:cNvSpPr>
            <p:nvPr/>
          </p:nvSpPr>
          <p:spPr bwMode="auto">
            <a:xfrm>
              <a:off x="6324601" y="5791200"/>
              <a:ext cx="2514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Inner subscripts disappear</a:t>
              </a:r>
            </a:p>
          </p:txBody>
        </p:sp>
        <p:cxnSp>
          <p:nvCxnSpPr>
            <p:cNvPr id="20" name="Straight Connector 19"/>
            <p:cNvCxnSpPr/>
            <p:nvPr/>
          </p:nvCxnSpPr>
          <p:spPr>
            <a:xfrm>
              <a:off x="5462882" y="5257800"/>
              <a:ext cx="152387" cy="1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758169" y="5256212"/>
              <a:ext cx="152387"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715272" y="5257800"/>
              <a:ext cx="152387" cy="158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29653" y="5256212"/>
              <a:ext cx="152387"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cxnSp>
        <p:nvCxnSpPr>
          <p:cNvPr id="4" name="Straight Arrow Connector 3"/>
          <p:cNvCxnSpPr/>
          <p:nvPr/>
        </p:nvCxnSpPr>
        <p:spPr>
          <a:xfrm>
            <a:off x="639763" y="1752600"/>
            <a:ext cx="26035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658813" y="3305175"/>
            <a:ext cx="25876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46113" y="4849813"/>
            <a:ext cx="25876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199063" y="4310063"/>
            <a:ext cx="25876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477000" y="4310063"/>
            <a:ext cx="25876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696200" y="4310063"/>
            <a:ext cx="25876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41DC41E4-161D-AD48-AF17-D1FE093EF1F0}" type="slidenum">
              <a:rPr lang="en-US" smtClean="0"/>
              <a:pPr/>
              <a:t>26</a:t>
            </a:fld>
            <a:endParaRPr lang="en-US"/>
          </a:p>
        </p:txBody>
      </p:sp>
    </p:spTree>
    <p:extLst>
      <p:ext uri="{BB962C8B-B14F-4D97-AF65-F5344CB8AC3E}">
        <p14:creationId xmlns:p14="http://schemas.microsoft.com/office/powerpoint/2010/main" val="1001279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33363"/>
            <a:ext cx="8229600" cy="679450"/>
          </a:xfrm>
        </p:spPr>
        <p:txBody>
          <a:bodyPr/>
          <a:lstStyle/>
          <a:p>
            <a:pPr eaLnBrk="1" hangingPunct="1"/>
            <a:r>
              <a:rPr lang="en-US"/>
              <a:t>What is a force?</a:t>
            </a:r>
          </a:p>
        </p:txBody>
      </p:sp>
      <p:sp>
        <p:nvSpPr>
          <p:cNvPr id="39939" name="Text Box 3"/>
          <p:cNvSpPr txBox="1">
            <a:spLocks noChangeArrowheads="1"/>
          </p:cNvSpPr>
          <p:nvPr/>
        </p:nvSpPr>
        <p:spPr bwMode="auto">
          <a:xfrm>
            <a:off x="384175" y="990600"/>
            <a:ext cx="4349750" cy="485775"/>
          </a:xfrm>
          <a:prstGeom prst="rect">
            <a:avLst/>
          </a:prstGeom>
          <a:noFill/>
          <a:ln w="9525">
            <a:noFill/>
            <a:miter lim="800000"/>
            <a:headEnd/>
            <a:tailEnd/>
          </a:ln>
        </p:spPr>
        <p:txBody>
          <a:bodyPr>
            <a:prstTxWarp prst="textNoShape">
              <a:avLst/>
            </a:prstTxWarp>
            <a:spAutoFit/>
          </a:bodyPr>
          <a:lstStyle/>
          <a:p>
            <a:pPr>
              <a:lnSpc>
                <a:spcPts val="3000"/>
              </a:lnSpc>
              <a:spcBef>
                <a:spcPct val="40000"/>
              </a:spcBef>
              <a:buClr>
                <a:srgbClr val="FF0000"/>
              </a:buClr>
              <a:buFont typeface="Wingdings" pitchFamily="-1" charset="2"/>
              <a:buChar char="§"/>
              <a:tabLst>
                <a:tab pos="55563" algn="l"/>
                <a:tab pos="234950" algn="l"/>
              </a:tabLst>
            </a:pPr>
            <a:r>
              <a:rPr lang="en-US" sz="2800" dirty="0"/>
              <a:t> A force is a </a:t>
            </a:r>
            <a:r>
              <a:rPr lang="en-US" sz="2800" i="1" dirty="0"/>
              <a:t>push </a:t>
            </a:r>
            <a:r>
              <a:rPr lang="en-US" sz="2800" dirty="0"/>
              <a:t>or a </a:t>
            </a:r>
            <a:r>
              <a:rPr lang="en-US" sz="2800" i="1" dirty="0"/>
              <a:t>pull</a:t>
            </a:r>
            <a:endParaRPr lang="en-US" sz="2800" dirty="0"/>
          </a:p>
        </p:txBody>
      </p:sp>
      <p:sp>
        <p:nvSpPr>
          <p:cNvPr id="39940" name="Text Box 3"/>
          <p:cNvSpPr txBox="1">
            <a:spLocks noChangeArrowheads="1"/>
          </p:cNvSpPr>
          <p:nvPr/>
        </p:nvSpPr>
        <p:spPr bwMode="auto">
          <a:xfrm>
            <a:off x="304800" y="1914873"/>
            <a:ext cx="4313237" cy="4210383"/>
          </a:xfrm>
          <a:prstGeom prst="rect">
            <a:avLst/>
          </a:prstGeom>
          <a:noFill/>
          <a:ln w="9525">
            <a:noFill/>
            <a:miter lim="800000"/>
            <a:headEnd/>
            <a:tailEnd/>
          </a:ln>
        </p:spPr>
        <p:txBody>
          <a:bodyPr>
            <a:prstTxWarp prst="textNoShape">
              <a:avLst/>
            </a:prstTxWarp>
            <a:spAutoFit/>
          </a:bodyPr>
          <a:lstStyle/>
          <a:p>
            <a:pPr>
              <a:lnSpc>
                <a:spcPts val="3000"/>
              </a:lnSpc>
              <a:spcBef>
                <a:spcPct val="40000"/>
              </a:spcBef>
              <a:buClr>
                <a:srgbClr val="FF0000"/>
              </a:buClr>
              <a:buFont typeface="Wingdings" pitchFamily="-1" charset="2"/>
              <a:buChar char="§"/>
              <a:tabLst>
                <a:tab pos="55563" algn="l"/>
                <a:tab pos="234950" algn="l"/>
              </a:tabLst>
            </a:pPr>
            <a:r>
              <a:rPr lang="en-US" sz="2800" dirty="0"/>
              <a:t>A force acts on an object</a:t>
            </a:r>
          </a:p>
          <a:p>
            <a:pPr>
              <a:lnSpc>
                <a:spcPts val="3000"/>
              </a:lnSpc>
              <a:spcBef>
                <a:spcPct val="40000"/>
              </a:spcBef>
              <a:buClr>
                <a:srgbClr val="FF0000"/>
              </a:buClr>
              <a:buFont typeface="Wingdings" pitchFamily="-1" charset="2"/>
              <a:buChar char="§"/>
              <a:tabLst>
                <a:tab pos="55563" algn="l"/>
                <a:tab pos="234950" algn="l"/>
              </a:tabLst>
            </a:pPr>
            <a:r>
              <a:rPr lang="en-US" sz="2800" dirty="0"/>
              <a:t> Pushes and pulls are applied </a:t>
            </a:r>
            <a:r>
              <a:rPr lang="en-US" sz="2800" i="1" dirty="0"/>
              <a:t>to </a:t>
            </a:r>
            <a:r>
              <a:rPr lang="en-US" sz="2800" dirty="0"/>
              <a:t>something</a:t>
            </a:r>
          </a:p>
          <a:p>
            <a:pPr>
              <a:lnSpc>
                <a:spcPts val="3000"/>
              </a:lnSpc>
              <a:spcBef>
                <a:spcPct val="40000"/>
              </a:spcBef>
              <a:buClr>
                <a:srgbClr val="FF0000"/>
              </a:buClr>
              <a:buFont typeface="Wingdings" pitchFamily="-1" charset="2"/>
              <a:buChar char="§"/>
              <a:tabLst>
                <a:tab pos="55563" algn="l"/>
                <a:tab pos="234950" algn="l"/>
              </a:tabLst>
            </a:pPr>
            <a:r>
              <a:rPr lang="en-US" sz="2800" dirty="0"/>
              <a:t> From the object’s perspective, it has a force </a:t>
            </a:r>
            <a:r>
              <a:rPr lang="en-US" sz="2800" i="1" dirty="0"/>
              <a:t>exerted </a:t>
            </a:r>
            <a:r>
              <a:rPr lang="en-US" sz="2800" dirty="0"/>
              <a:t>on </a:t>
            </a:r>
            <a:r>
              <a:rPr lang="en-US" sz="2800" dirty="0" smtClean="0"/>
              <a:t>it</a:t>
            </a:r>
          </a:p>
          <a:p>
            <a:pPr marL="342900" indent="-342900" eaLnBrk="0" hangingPunct="0">
              <a:spcBef>
                <a:spcPct val="20000"/>
              </a:spcBef>
              <a:buFontTx/>
              <a:buChar char="•"/>
              <a:defRPr/>
            </a:pPr>
            <a:r>
              <a:rPr lang="en-US" sz="2800" kern="0" dirty="0"/>
              <a:t>The S.I. unit of force is the Newton (</a:t>
            </a:r>
            <a:r>
              <a:rPr lang="en-US" sz="2800" kern="0" dirty="0">
                <a:latin typeface="Times New Roman" pitchFamily="18" charset="0"/>
                <a:cs typeface="Times New Roman" pitchFamily="18" charset="0"/>
              </a:rPr>
              <a:t>N</a:t>
            </a:r>
            <a:r>
              <a:rPr lang="en-US" sz="2800" kern="0" dirty="0" smtClean="0"/>
              <a:t>)</a:t>
            </a:r>
          </a:p>
          <a:p>
            <a:pPr marL="342900" indent="-342900" eaLnBrk="0" hangingPunct="0">
              <a:spcBef>
                <a:spcPct val="20000"/>
              </a:spcBef>
              <a:buFontTx/>
              <a:buChar char="•"/>
              <a:defRPr/>
            </a:pPr>
            <a:r>
              <a:rPr lang="en-US" sz="2800" kern="0" dirty="0" smtClean="0"/>
              <a:t>1 N = 1 kg m s</a:t>
            </a:r>
            <a:r>
              <a:rPr lang="en-US" sz="2800" kern="0" baseline="30000" dirty="0" smtClean="0"/>
              <a:t>–2</a:t>
            </a:r>
            <a:r>
              <a:rPr lang="en-US" sz="2800" kern="0" dirty="0" smtClean="0"/>
              <a:t> </a:t>
            </a:r>
            <a:endParaRPr lang="en-US" sz="2800" kern="0" dirty="0"/>
          </a:p>
        </p:txBody>
      </p:sp>
      <p:pic>
        <p:nvPicPr>
          <p:cNvPr id="7" name="Picture 15" descr="Figure_UNTBL_5_1_1"/>
          <p:cNvPicPr>
            <a:picLocks noChangeAspect="1" noChangeArrowheads="1"/>
          </p:cNvPicPr>
          <p:nvPr/>
        </p:nvPicPr>
        <p:blipFill>
          <a:blip r:embed="rId2"/>
          <a:srcRect b="8153"/>
          <a:stretch>
            <a:fillRect/>
          </a:stretch>
        </p:blipFill>
        <p:spPr bwMode="auto">
          <a:xfrm>
            <a:off x="4856852" y="1033811"/>
            <a:ext cx="3286125" cy="2603500"/>
          </a:xfrm>
          <a:prstGeom prst="rect">
            <a:avLst/>
          </a:prstGeom>
          <a:noFill/>
          <a:ln w="9525">
            <a:noFill/>
            <a:miter lim="800000"/>
            <a:headEnd/>
            <a:tailEnd/>
          </a:ln>
        </p:spPr>
      </p:pic>
      <p:pic>
        <p:nvPicPr>
          <p:cNvPr id="8" name="Picture 16" descr="Figure_UNTBL_5_1_2"/>
          <p:cNvPicPr>
            <a:picLocks noChangeAspect="1" noChangeArrowheads="1"/>
          </p:cNvPicPr>
          <p:nvPr/>
        </p:nvPicPr>
        <p:blipFill>
          <a:blip r:embed="rId3"/>
          <a:srcRect b="8281"/>
          <a:stretch>
            <a:fillRect/>
          </a:stretch>
        </p:blipFill>
        <p:spPr bwMode="auto">
          <a:xfrm>
            <a:off x="4900013" y="4140200"/>
            <a:ext cx="3336925" cy="2717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1DC41E4-161D-AD48-AF17-D1FE093EF1F0}" type="slidenum">
              <a:rPr lang="en-US" smtClean="0"/>
              <a:pPr/>
              <a:t>27</a:t>
            </a:fld>
            <a:endParaRPr lang="en-US"/>
          </a:p>
        </p:txBody>
      </p:sp>
    </p:spTree>
    <p:extLst>
      <p:ext uri="{BB962C8B-B14F-4D97-AF65-F5344CB8AC3E}">
        <p14:creationId xmlns:p14="http://schemas.microsoft.com/office/powerpoint/2010/main" val="63856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4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9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715962"/>
          </a:xfrm>
        </p:spPr>
        <p:txBody>
          <a:bodyPr/>
          <a:lstStyle/>
          <a:p>
            <a:pPr eaLnBrk="1" hangingPunct="1"/>
            <a:r>
              <a:rPr lang="en-US"/>
              <a:t>Tactics: Drawing force vectors</a:t>
            </a:r>
          </a:p>
        </p:txBody>
      </p:sp>
      <p:pic>
        <p:nvPicPr>
          <p:cNvPr id="4" name="Picture 8" descr="05_TacticsBox_01"/>
          <p:cNvPicPr>
            <a:picLocks noChangeAspect="1" noChangeArrowheads="1"/>
          </p:cNvPicPr>
          <p:nvPr/>
        </p:nvPicPr>
        <p:blipFill>
          <a:blip r:embed="rId2"/>
          <a:srcRect b="4895"/>
          <a:stretch>
            <a:fillRect/>
          </a:stretch>
        </p:blipFill>
        <p:spPr bwMode="auto">
          <a:xfrm>
            <a:off x="93967" y="960016"/>
            <a:ext cx="12213972" cy="5509329"/>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8ED08B8-F681-A54C-8FFA-FC0952B85C2C}" type="slidenum">
              <a:rPr lang="en-US" smtClean="0"/>
              <a:pPr/>
              <a:t>28</a:t>
            </a:fld>
            <a:endParaRPr lang="en-US"/>
          </a:p>
        </p:txBody>
      </p:sp>
    </p:spTree>
    <p:extLst>
      <p:ext uri="{BB962C8B-B14F-4D97-AF65-F5344CB8AC3E}">
        <p14:creationId xmlns:p14="http://schemas.microsoft.com/office/powerpoint/2010/main" val="3433039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032875"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1DC41E4-161D-AD48-AF17-D1FE093EF1F0}" type="slidenum">
              <a:rPr lang="en-US" smtClean="0"/>
              <a:pPr/>
              <a:t>29</a:t>
            </a:fld>
            <a:endParaRPr lang="en-US"/>
          </a:p>
        </p:txBody>
      </p:sp>
    </p:spTree>
    <p:extLst>
      <p:ext uri="{BB962C8B-B14F-4D97-AF65-F5344CB8AC3E}">
        <p14:creationId xmlns:p14="http://schemas.microsoft.com/office/powerpoint/2010/main" val="2253252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50800" y="876300"/>
            <a:ext cx="8940800" cy="5295900"/>
          </a:xfrm>
        </p:spPr>
        <p:txBody>
          <a:bodyPr/>
          <a:lstStyle/>
          <a:p>
            <a:pPr eaLnBrk="1" hangingPunct="1">
              <a:lnSpc>
                <a:spcPct val="90000"/>
              </a:lnSpc>
              <a:spcBef>
                <a:spcPct val="0"/>
              </a:spcBef>
              <a:spcAft>
                <a:spcPts val="600"/>
              </a:spcAft>
            </a:pPr>
            <a:r>
              <a:rPr lang="en-US" sz="2600" dirty="0" smtClean="0"/>
              <a:t>Below is a motion diagram, made at 1 frame per minute, of a student walking to school.</a:t>
            </a:r>
          </a:p>
          <a:p>
            <a:pPr eaLnBrk="1" hangingPunct="1">
              <a:lnSpc>
                <a:spcPct val="90000"/>
              </a:lnSpc>
              <a:spcBef>
                <a:spcPct val="0"/>
              </a:spcBef>
              <a:spcAft>
                <a:spcPts val="600"/>
              </a:spcAft>
            </a:pPr>
            <a:endParaRPr lang="en-US" sz="2600" dirty="0" smtClean="0"/>
          </a:p>
          <a:p>
            <a:pPr eaLnBrk="1" hangingPunct="1">
              <a:lnSpc>
                <a:spcPct val="90000"/>
              </a:lnSpc>
              <a:spcBef>
                <a:spcPct val="0"/>
              </a:spcBef>
              <a:spcAft>
                <a:spcPts val="600"/>
              </a:spcAft>
            </a:pPr>
            <a:endParaRPr lang="en-US" sz="2600" dirty="0" smtClean="0"/>
          </a:p>
          <a:p>
            <a:pPr eaLnBrk="1" hangingPunct="1">
              <a:lnSpc>
                <a:spcPct val="90000"/>
              </a:lnSpc>
              <a:spcBef>
                <a:spcPct val="0"/>
              </a:spcBef>
              <a:spcAft>
                <a:spcPts val="600"/>
              </a:spcAft>
            </a:pPr>
            <a:endParaRPr lang="en-US" sz="2600" dirty="0" smtClean="0"/>
          </a:p>
          <a:p>
            <a:pPr>
              <a:lnSpc>
                <a:spcPct val="90000"/>
              </a:lnSpc>
              <a:buClr>
                <a:srgbClr val="FF0000"/>
              </a:buClr>
              <a:buFont typeface="Wingdings" pitchFamily="2" charset="2"/>
              <a:buChar char="§"/>
            </a:pPr>
            <a:r>
              <a:rPr lang="en-US" sz="2600" dirty="0" smtClean="0"/>
              <a:t>A motion diagram is one way to represent the student’s motion.</a:t>
            </a:r>
          </a:p>
          <a:p>
            <a:pPr>
              <a:lnSpc>
                <a:spcPct val="90000"/>
              </a:lnSpc>
              <a:buClr>
                <a:srgbClr val="FF0000"/>
              </a:buClr>
              <a:buFont typeface="Wingdings" pitchFamily="2" charset="2"/>
              <a:buChar char="§"/>
            </a:pPr>
            <a:r>
              <a:rPr lang="en-US" sz="2600" dirty="0" smtClean="0"/>
              <a:t>Another way is to make a graph of </a:t>
            </a:r>
            <a:r>
              <a:rPr lang="en-US" sz="2600" i="1" dirty="0" smtClean="0">
                <a:latin typeface="Times New Roman" pitchFamily="-1" charset="0"/>
              </a:rPr>
              <a:t>x</a:t>
            </a:r>
            <a:r>
              <a:rPr lang="en-US" sz="2600" dirty="0" smtClean="0"/>
              <a:t> versus </a:t>
            </a:r>
            <a:r>
              <a:rPr lang="en-US" sz="2600" i="1" dirty="0" smtClean="0">
                <a:latin typeface="Times New Roman" pitchFamily="-1" charset="0"/>
              </a:rPr>
              <a:t>t</a:t>
            </a:r>
            <a:r>
              <a:rPr lang="en-US" sz="2600" dirty="0" smtClean="0"/>
              <a:t> for the student:</a:t>
            </a:r>
            <a:endParaRPr lang="en-US" sz="2300" dirty="0" smtClean="0">
              <a:cs typeface="Arial" charset="0"/>
            </a:endParaRPr>
          </a:p>
        </p:txBody>
      </p:sp>
      <p:sp>
        <p:nvSpPr>
          <p:cNvPr id="145411" name="Rectangle 3"/>
          <p:cNvSpPr>
            <a:spLocks noGrp="1" noChangeArrowheads="1"/>
          </p:cNvSpPr>
          <p:nvPr>
            <p:ph type="title"/>
          </p:nvPr>
        </p:nvSpPr>
        <p:spPr>
          <a:xfrm>
            <a:off x="101600" y="228600"/>
            <a:ext cx="8763000" cy="558800"/>
          </a:xfrm>
        </p:spPr>
        <p:txBody>
          <a:bodyPr/>
          <a:lstStyle/>
          <a:p>
            <a:pPr eaLnBrk="1" hangingPunct="1">
              <a:lnSpc>
                <a:spcPct val="90000"/>
              </a:lnSpc>
            </a:pPr>
            <a:r>
              <a:rPr lang="en-US" sz="3200" dirty="0" smtClean="0">
                <a:solidFill>
                  <a:schemeClr val="tx1"/>
                </a:solidFill>
              </a:rPr>
              <a:t>Position-versus-Time Graphs</a:t>
            </a:r>
          </a:p>
        </p:txBody>
      </p:sp>
      <p:pic>
        <p:nvPicPr>
          <p:cNvPr id="145413" name="Picture 10" descr="01_20_Figure"/>
          <p:cNvPicPr>
            <a:picLocks noChangeAspect="1" noChangeArrowheads="1"/>
          </p:cNvPicPr>
          <p:nvPr/>
        </p:nvPicPr>
        <p:blipFill>
          <a:blip r:embed="rId3">
            <a:extLst>
              <a:ext uri="{28A0092B-C50C-407E-A947-70E740481C1C}">
                <a14:useLocalDpi xmlns:a14="http://schemas.microsoft.com/office/drawing/2010/main" val="0"/>
              </a:ext>
            </a:extLst>
          </a:blip>
          <a:srcRect b="12256"/>
          <a:stretch>
            <a:fillRect/>
          </a:stretch>
        </p:blipFill>
        <p:spPr bwMode="auto">
          <a:xfrm>
            <a:off x="315913" y="1819275"/>
            <a:ext cx="85486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11" descr="CH1_PPT_Slide64"/>
          <p:cNvPicPr>
            <a:picLocks noChangeAspect="1" noChangeArrowheads="1"/>
          </p:cNvPicPr>
          <p:nvPr/>
        </p:nvPicPr>
        <p:blipFill>
          <a:blip r:embed="rId4">
            <a:extLst>
              <a:ext uri="{28A0092B-C50C-407E-A947-70E740481C1C}">
                <a14:useLocalDpi xmlns:a14="http://schemas.microsoft.com/office/drawing/2010/main" val="0"/>
              </a:ext>
            </a:extLst>
          </a:blip>
          <a:srcRect l="6332" t="22227" r="5719" b="19913"/>
          <a:stretch>
            <a:fillRect/>
          </a:stretch>
        </p:blipFill>
        <p:spPr bwMode="auto">
          <a:xfrm>
            <a:off x="2261258" y="4387958"/>
            <a:ext cx="4596742" cy="233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ED08B8-F681-A54C-8FFA-FC0952B85C2C}" type="slidenum">
              <a:rPr lang="en-US" smtClean="0"/>
              <a:pPr/>
              <a:t>3</a:t>
            </a:fld>
            <a:endParaRPr lang="en-US"/>
          </a:p>
        </p:txBody>
      </p:sp>
    </p:spTree>
    <p:extLst>
      <p:ext uri="{BB962C8B-B14F-4D97-AF65-F5344CB8AC3E}">
        <p14:creationId xmlns:p14="http://schemas.microsoft.com/office/powerpoint/2010/main" val="184147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3909"/>
            <a:ext cx="8229600" cy="817562"/>
          </a:xfrm>
        </p:spPr>
        <p:txBody>
          <a:bodyPr/>
          <a:lstStyle/>
          <a:p>
            <a:pPr eaLnBrk="1" hangingPunct="1"/>
            <a:r>
              <a:rPr lang="en-US" dirty="0"/>
              <a:t>Equilibrium</a:t>
            </a:r>
          </a:p>
        </p:txBody>
      </p:sp>
      <p:sp>
        <p:nvSpPr>
          <p:cNvPr id="57347" name="Text Box 3"/>
          <p:cNvSpPr txBox="1">
            <a:spLocks noChangeArrowheads="1"/>
          </p:cNvSpPr>
          <p:nvPr/>
        </p:nvSpPr>
        <p:spPr bwMode="auto">
          <a:xfrm>
            <a:off x="293688" y="682528"/>
            <a:ext cx="8439150" cy="1926681"/>
          </a:xfrm>
          <a:prstGeom prst="rect">
            <a:avLst/>
          </a:prstGeom>
          <a:noFill/>
          <a:ln w="9525">
            <a:noFill/>
            <a:miter lim="800000"/>
            <a:headEnd/>
            <a:tailEnd/>
          </a:ln>
        </p:spPr>
        <p:txBody>
          <a:bodyPr>
            <a:prstTxWarp prst="textNoShape">
              <a:avLst/>
            </a:prstTxWarp>
            <a:spAutoFit/>
          </a:bodyPr>
          <a:lstStyle/>
          <a:p>
            <a:pPr>
              <a:lnSpc>
                <a:spcPts val="3000"/>
              </a:lnSpc>
              <a:spcBef>
                <a:spcPct val="40000"/>
              </a:spcBef>
              <a:buClr>
                <a:srgbClr val="FF0000"/>
              </a:buClr>
              <a:buFont typeface="Wingdings" pitchFamily="-1" charset="2"/>
              <a:buChar char="§"/>
              <a:tabLst>
                <a:tab pos="55563" algn="l"/>
                <a:tab pos="234950" algn="l"/>
              </a:tabLst>
            </a:pPr>
            <a:r>
              <a:rPr lang="en-US" sz="2400" b="0" dirty="0"/>
              <a:t> An object on which the net force is zero is in </a:t>
            </a:r>
            <a:r>
              <a:rPr lang="en-US" sz="2400" b="0" i="1" dirty="0"/>
              <a:t>equilibrium</a:t>
            </a:r>
          </a:p>
          <a:p>
            <a:pPr>
              <a:lnSpc>
                <a:spcPts val="3000"/>
              </a:lnSpc>
              <a:spcBef>
                <a:spcPct val="40000"/>
              </a:spcBef>
              <a:buClr>
                <a:srgbClr val="FF0000"/>
              </a:buClr>
              <a:buFont typeface="Wingdings" pitchFamily="-1" charset="2"/>
              <a:buChar char="§"/>
              <a:tabLst>
                <a:tab pos="55563" algn="l"/>
                <a:tab pos="234950" algn="l"/>
              </a:tabLst>
            </a:pPr>
            <a:r>
              <a:rPr lang="en-US" sz="2400" b="0" dirty="0"/>
              <a:t> If the object is at rest, it is in </a:t>
            </a:r>
            <a:r>
              <a:rPr lang="en-US" sz="2400" b="0" i="1" dirty="0"/>
              <a:t>static equilibrium</a:t>
            </a:r>
          </a:p>
          <a:p>
            <a:pPr>
              <a:lnSpc>
                <a:spcPts val="3000"/>
              </a:lnSpc>
              <a:spcBef>
                <a:spcPct val="40000"/>
              </a:spcBef>
              <a:buClr>
                <a:srgbClr val="FF0000"/>
              </a:buClr>
              <a:buFont typeface="Wingdings" pitchFamily="-1" charset="2"/>
              <a:buChar char="§"/>
              <a:tabLst>
                <a:tab pos="55563" algn="l"/>
                <a:tab pos="234950" algn="l"/>
              </a:tabLst>
            </a:pPr>
            <a:r>
              <a:rPr lang="en-US" sz="2400" b="0" dirty="0"/>
              <a:t> If the object is moving along a straight line with a constant velocity it is in </a:t>
            </a:r>
            <a:r>
              <a:rPr lang="en-US" sz="2400" b="0" i="1" dirty="0"/>
              <a:t>dynamic equilibrium</a:t>
            </a:r>
          </a:p>
        </p:txBody>
      </p:sp>
      <p:sp>
        <p:nvSpPr>
          <p:cNvPr id="57349" name="Text Box 3"/>
          <p:cNvSpPr txBox="1">
            <a:spLocks noChangeArrowheads="1"/>
          </p:cNvSpPr>
          <p:nvPr/>
        </p:nvSpPr>
        <p:spPr bwMode="auto">
          <a:xfrm>
            <a:off x="295275" y="3144741"/>
            <a:ext cx="4416425" cy="869950"/>
          </a:xfrm>
          <a:prstGeom prst="rect">
            <a:avLst/>
          </a:prstGeom>
          <a:noFill/>
          <a:ln w="9525">
            <a:noFill/>
            <a:miter lim="800000"/>
            <a:headEnd/>
            <a:tailEnd/>
          </a:ln>
        </p:spPr>
        <p:txBody>
          <a:bodyPr>
            <a:prstTxWarp prst="textNoShape">
              <a:avLst/>
            </a:prstTxWarp>
            <a:spAutoFit/>
          </a:bodyPr>
          <a:lstStyle/>
          <a:p>
            <a:pPr>
              <a:lnSpc>
                <a:spcPts val="3000"/>
              </a:lnSpc>
              <a:spcBef>
                <a:spcPct val="40000"/>
              </a:spcBef>
              <a:buClr>
                <a:srgbClr val="FF0000"/>
              </a:buClr>
              <a:buFont typeface="Wingdings" pitchFamily="-1" charset="2"/>
              <a:buChar char="§"/>
              <a:tabLst>
                <a:tab pos="55563" algn="l"/>
                <a:tab pos="234950" algn="l"/>
              </a:tabLst>
            </a:pPr>
            <a:r>
              <a:rPr lang="en-US" sz="2400" b="0" dirty="0"/>
              <a:t> The requirement for either type of equilibrium is:</a:t>
            </a:r>
            <a:endParaRPr lang="en-US" sz="2400" b="0" i="1" dirty="0"/>
          </a:p>
        </p:txBody>
      </p:sp>
      <p:grpSp>
        <p:nvGrpSpPr>
          <p:cNvPr id="10" name="Group 9"/>
          <p:cNvGrpSpPr/>
          <p:nvPr/>
        </p:nvGrpSpPr>
        <p:grpSpPr>
          <a:xfrm>
            <a:off x="4645950" y="2819400"/>
            <a:ext cx="4193250" cy="3641388"/>
            <a:chOff x="4645950" y="3098703"/>
            <a:chExt cx="4193250" cy="3641388"/>
          </a:xfrm>
        </p:grpSpPr>
        <p:pic>
          <p:nvPicPr>
            <p:cNvPr id="7" name="Picture 11" descr="06_Pg139_UnPhoto"/>
            <p:cNvPicPr>
              <a:picLocks noChangeAspect="1" noChangeArrowheads="1"/>
            </p:cNvPicPr>
            <p:nvPr/>
          </p:nvPicPr>
          <p:blipFill>
            <a:blip r:embed="rId2"/>
            <a:srcRect b="2893"/>
            <a:stretch>
              <a:fillRect/>
            </a:stretch>
          </p:blipFill>
          <p:spPr bwMode="auto">
            <a:xfrm>
              <a:off x="5140325" y="3098703"/>
              <a:ext cx="3384550" cy="2638425"/>
            </a:xfrm>
            <a:prstGeom prst="rect">
              <a:avLst/>
            </a:prstGeom>
            <a:noFill/>
            <a:ln w="9525">
              <a:noFill/>
              <a:miter lim="800000"/>
              <a:headEnd/>
              <a:tailEnd/>
            </a:ln>
          </p:spPr>
        </p:pic>
        <p:sp>
          <p:nvSpPr>
            <p:cNvPr id="8" name="Rectangle 10"/>
            <p:cNvSpPr>
              <a:spLocks noChangeArrowheads="1"/>
            </p:cNvSpPr>
            <p:nvPr/>
          </p:nvSpPr>
          <p:spPr bwMode="auto">
            <a:xfrm>
              <a:off x="4645950" y="5724428"/>
              <a:ext cx="4193250" cy="1015663"/>
            </a:xfrm>
            <a:prstGeom prst="rect">
              <a:avLst/>
            </a:prstGeom>
            <a:noFill/>
            <a:ln w="9525">
              <a:noFill/>
              <a:miter lim="800000"/>
              <a:headEnd/>
              <a:tailEnd/>
            </a:ln>
          </p:spPr>
          <p:txBody>
            <a:bodyPr wrap="square">
              <a:prstTxWarp prst="textNoShape">
                <a:avLst/>
              </a:prstTxWarp>
              <a:spAutoFit/>
            </a:bodyPr>
            <a:lstStyle/>
            <a:p>
              <a:pPr algn="ctr"/>
              <a:r>
                <a:rPr lang="en-US" sz="2000" b="0" dirty="0">
                  <a:solidFill>
                    <a:srgbClr val="000000"/>
                  </a:solidFill>
                </a:rPr>
                <a:t>The concept of equilibrium is essential for the</a:t>
              </a:r>
              <a:r>
                <a:rPr lang="en-US" sz="2000" b="0" dirty="0" smtClean="0">
                  <a:solidFill>
                    <a:srgbClr val="000000"/>
                  </a:solidFill>
                </a:rPr>
                <a:t> engineering </a:t>
              </a:r>
              <a:r>
                <a:rPr lang="en-US" sz="2000" b="0" dirty="0">
                  <a:solidFill>
                    <a:srgbClr val="000000"/>
                  </a:solidFill>
                </a:rPr>
                <a:t>analysis of stationary objects such</a:t>
              </a:r>
              <a:r>
                <a:rPr lang="en-US" sz="2000" b="0" dirty="0" smtClean="0">
                  <a:solidFill>
                    <a:srgbClr val="000000"/>
                  </a:solidFill>
                </a:rPr>
                <a:t> as </a:t>
              </a:r>
              <a:r>
                <a:rPr lang="en-US" sz="2000" b="0" dirty="0">
                  <a:solidFill>
                    <a:srgbClr val="000000"/>
                  </a:solidFill>
                </a:rPr>
                <a:t>bridges.</a:t>
              </a:r>
            </a:p>
          </p:txBody>
        </p:sp>
      </p:grpSp>
      <p:pic>
        <p:nvPicPr>
          <p:cNvPr id="9" name="Picture 12" descr="CH6_PPT_Slide_6-27"/>
          <p:cNvPicPr>
            <a:picLocks noChangeAspect="1" noChangeArrowheads="1"/>
          </p:cNvPicPr>
          <p:nvPr/>
        </p:nvPicPr>
        <p:blipFill>
          <a:blip r:embed="rId3"/>
          <a:srcRect r="53557"/>
          <a:stretch>
            <a:fillRect/>
          </a:stretch>
        </p:blipFill>
        <p:spPr bwMode="auto">
          <a:xfrm>
            <a:off x="647528" y="4180143"/>
            <a:ext cx="3716938" cy="225720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1DC41E4-161D-AD48-AF17-D1FE093EF1F0}" type="slidenum">
              <a:rPr lang="en-US" smtClean="0"/>
              <a:pPr/>
              <a:t>30</a:t>
            </a:fld>
            <a:endParaRPr lang="en-US"/>
          </a:p>
        </p:txBody>
      </p:sp>
    </p:spTree>
    <p:extLst>
      <p:ext uri="{BB962C8B-B14F-4D97-AF65-F5344CB8AC3E}">
        <p14:creationId xmlns:p14="http://schemas.microsoft.com/office/powerpoint/2010/main" val="361103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573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457200" y="1054100"/>
            <a:ext cx="5435600" cy="4902200"/>
          </a:xfrm>
        </p:spPr>
        <p:txBody>
          <a:bodyPr/>
          <a:lstStyle/>
          <a:p>
            <a:pPr marL="0" indent="0">
              <a:spcBef>
                <a:spcPct val="0"/>
              </a:spcBef>
              <a:buClrTx/>
              <a:buFontTx/>
              <a:buNone/>
            </a:pPr>
            <a:r>
              <a:rPr lang="en-US" sz="2600" dirty="0" smtClean="0">
                <a:cs typeface="Arial" charset="0"/>
              </a:rPr>
              <a:t>A ring, seen from above, is pulled on by three forces. The ring is not moving. How big is the force </a:t>
            </a:r>
            <a:r>
              <a:rPr lang="en-US" sz="2600" i="1" dirty="0" smtClean="0">
                <a:latin typeface="Times New Roman" pitchFamily="-1" charset="0"/>
                <a:cs typeface="Arial" charset="0"/>
              </a:rPr>
              <a:t>F</a:t>
            </a:r>
            <a:r>
              <a:rPr lang="en-US" sz="2600" dirty="0" smtClean="0">
                <a:cs typeface="Arial" charset="0"/>
              </a:rPr>
              <a:t>?</a:t>
            </a:r>
          </a:p>
          <a:p>
            <a:pPr marL="0" indent="0">
              <a:spcBef>
                <a:spcPct val="0"/>
              </a:spcBef>
              <a:buClrTx/>
              <a:buFontTx/>
              <a:buNone/>
            </a:pPr>
            <a:endParaRPr lang="en-US" sz="2600" dirty="0" smtClean="0">
              <a:cs typeface="Arial" charset="0"/>
            </a:endParaRPr>
          </a:p>
          <a:p>
            <a:pPr marL="533400" lvl="1" indent="-531813" eaLnBrk="1" hangingPunct="1">
              <a:lnSpc>
                <a:spcPct val="140000"/>
              </a:lnSpc>
              <a:spcBef>
                <a:spcPct val="0"/>
              </a:spcBef>
              <a:buClrTx/>
              <a:buFont typeface="Arial" charset="0"/>
              <a:buAutoNum type="alphaUcPeriod"/>
            </a:pPr>
            <a:r>
              <a:rPr lang="en-US" sz="2400" dirty="0" smtClean="0">
                <a:cs typeface="Arial" charset="0"/>
              </a:rPr>
              <a:t>20 N</a:t>
            </a:r>
          </a:p>
          <a:p>
            <a:pPr marL="533400" lvl="1" indent="-531813" eaLnBrk="1" hangingPunct="1">
              <a:lnSpc>
                <a:spcPct val="140000"/>
              </a:lnSpc>
              <a:spcBef>
                <a:spcPct val="0"/>
              </a:spcBef>
              <a:buClrTx/>
              <a:buFont typeface="Arial" charset="0"/>
              <a:buAutoNum type="alphaUcPeriod"/>
            </a:pPr>
            <a:r>
              <a:rPr lang="en-US" sz="2400" dirty="0" smtClean="0">
                <a:cs typeface="Arial" charset="0"/>
              </a:rPr>
              <a:t>10cos</a:t>
            </a:r>
            <a:r>
              <a:rPr lang="en-US" sz="2400" i="1" dirty="0" smtClean="0">
                <a:cs typeface="Arial" charset="0"/>
                <a:sym typeface="Symbol" pitchFamily="-1" charset="2"/>
              </a:rPr>
              <a:t></a:t>
            </a:r>
            <a:r>
              <a:rPr lang="en-US" sz="2400" dirty="0" smtClean="0">
                <a:cs typeface="Arial" charset="0"/>
              </a:rPr>
              <a:t> N</a:t>
            </a:r>
          </a:p>
          <a:p>
            <a:pPr marL="533400" lvl="1" indent="-531813" eaLnBrk="1" hangingPunct="1">
              <a:lnSpc>
                <a:spcPct val="140000"/>
              </a:lnSpc>
              <a:spcBef>
                <a:spcPct val="0"/>
              </a:spcBef>
              <a:buClrTx/>
              <a:buFont typeface="Arial" charset="0"/>
              <a:buAutoNum type="alphaUcPeriod"/>
            </a:pPr>
            <a:r>
              <a:rPr lang="en-US" sz="2400" dirty="0" smtClean="0">
                <a:cs typeface="Arial" charset="0"/>
              </a:rPr>
              <a:t>10sin</a:t>
            </a:r>
            <a:r>
              <a:rPr lang="en-US" sz="2400" i="1" dirty="0" smtClean="0">
                <a:cs typeface="Arial" charset="0"/>
                <a:sym typeface="Symbol" pitchFamily="-1" charset="2"/>
              </a:rPr>
              <a:t></a:t>
            </a:r>
            <a:r>
              <a:rPr lang="en-US" sz="2400" dirty="0" smtClean="0">
                <a:cs typeface="Arial" charset="0"/>
              </a:rPr>
              <a:t> N</a:t>
            </a:r>
          </a:p>
          <a:p>
            <a:pPr marL="533400" lvl="1" indent="-531813" eaLnBrk="1" hangingPunct="1">
              <a:lnSpc>
                <a:spcPct val="140000"/>
              </a:lnSpc>
              <a:spcBef>
                <a:spcPct val="0"/>
              </a:spcBef>
              <a:buClrTx/>
              <a:buFont typeface="Arial" charset="0"/>
              <a:buAutoNum type="alphaUcPeriod"/>
            </a:pPr>
            <a:r>
              <a:rPr lang="en-US" sz="2400" dirty="0" smtClean="0">
                <a:cs typeface="Arial" charset="0"/>
              </a:rPr>
              <a:t>20cos</a:t>
            </a:r>
            <a:r>
              <a:rPr lang="en-US" sz="2400" i="1" dirty="0" smtClean="0">
                <a:cs typeface="Arial" charset="0"/>
                <a:sym typeface="Symbol" pitchFamily="-1" charset="2"/>
              </a:rPr>
              <a:t></a:t>
            </a:r>
            <a:r>
              <a:rPr lang="en-US" sz="2400" dirty="0" smtClean="0">
                <a:cs typeface="Arial" charset="0"/>
              </a:rPr>
              <a:t> N</a:t>
            </a:r>
          </a:p>
          <a:p>
            <a:pPr marL="533400" lvl="1" indent="-531813" eaLnBrk="1" hangingPunct="1">
              <a:lnSpc>
                <a:spcPct val="140000"/>
              </a:lnSpc>
              <a:spcBef>
                <a:spcPct val="0"/>
              </a:spcBef>
              <a:buClrTx/>
              <a:buFont typeface="Arial" charset="0"/>
              <a:buAutoNum type="alphaUcPeriod"/>
            </a:pPr>
            <a:r>
              <a:rPr lang="en-US" sz="2400" dirty="0" smtClean="0">
                <a:cs typeface="Arial" charset="0"/>
              </a:rPr>
              <a:t>20sin</a:t>
            </a:r>
            <a:r>
              <a:rPr lang="en-US" sz="2400" i="1" dirty="0" smtClean="0">
                <a:cs typeface="Arial" charset="0"/>
                <a:sym typeface="Symbol" pitchFamily="-1" charset="2"/>
              </a:rPr>
              <a:t></a:t>
            </a:r>
            <a:r>
              <a:rPr lang="en-US" sz="2400" dirty="0" smtClean="0">
                <a:cs typeface="Arial" charset="0"/>
              </a:rPr>
              <a:t> N</a:t>
            </a:r>
          </a:p>
        </p:txBody>
      </p:sp>
      <p:pic>
        <p:nvPicPr>
          <p:cNvPr id="66565" name="Picture 7" descr="CH6_PPT_Slide_31_32"/>
          <p:cNvPicPr>
            <a:picLocks noChangeAspect="1" noChangeArrowheads="1"/>
          </p:cNvPicPr>
          <p:nvPr/>
        </p:nvPicPr>
        <p:blipFill>
          <a:blip r:embed="rId3">
            <a:extLst>
              <a:ext uri="{28A0092B-C50C-407E-A947-70E740481C1C}">
                <a14:useLocalDpi xmlns:a14="http://schemas.microsoft.com/office/drawing/2010/main" val="0"/>
              </a:ext>
            </a:extLst>
          </a:blip>
          <a:srcRect l="24513" r="23250"/>
          <a:stretch>
            <a:fillRect/>
          </a:stretch>
        </p:blipFill>
        <p:spPr bwMode="auto">
          <a:xfrm>
            <a:off x="5842000" y="1143000"/>
            <a:ext cx="31051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814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299545" y="838200"/>
            <a:ext cx="5562600" cy="609600"/>
          </a:xfrm>
          <a:prstGeom prst="rect">
            <a:avLst/>
          </a:prstGeom>
          <a:noFill/>
          <a:ln w="9525">
            <a:noFill/>
            <a:miter lim="800000"/>
            <a:headEnd/>
            <a:tailEnd/>
          </a:ln>
        </p:spPr>
        <p:txBody>
          <a:bodyPr>
            <a:prstTxWarp prst="textNoShape">
              <a:avLst/>
            </a:prstTxWarp>
          </a:bodyPr>
          <a:lstStyle/>
          <a:p>
            <a:pPr>
              <a:spcBef>
                <a:spcPct val="20000"/>
              </a:spcBef>
            </a:pPr>
            <a:r>
              <a:rPr lang="en-US" sz="3200" dirty="0"/>
              <a:t> </a:t>
            </a:r>
            <a:r>
              <a:rPr lang="en-US" sz="3200" b="1" i="1" dirty="0"/>
              <a:t>Why </a:t>
            </a:r>
            <a:r>
              <a:rPr lang="en-US" sz="3200" dirty="0"/>
              <a:t>are you at University</a:t>
            </a:r>
            <a:r>
              <a:rPr lang="en-US" sz="3200" dirty="0" smtClean="0"/>
              <a:t>?</a:t>
            </a:r>
            <a:endParaRPr lang="en-US" sz="3200" dirty="0"/>
          </a:p>
        </p:txBody>
      </p:sp>
      <p:pic>
        <p:nvPicPr>
          <p:cNvPr id="5" name="Picture 4"/>
          <p:cNvPicPr>
            <a:picLocks noChangeAspect="1"/>
          </p:cNvPicPr>
          <p:nvPr/>
        </p:nvPicPr>
        <p:blipFill>
          <a:blip r:embed="rId3"/>
          <a:stretch>
            <a:fillRect/>
          </a:stretch>
        </p:blipFill>
        <p:spPr>
          <a:xfrm>
            <a:off x="5943600" y="1447800"/>
            <a:ext cx="4241800" cy="3834587"/>
          </a:xfrm>
          <a:prstGeom prst="rect">
            <a:avLst/>
          </a:prstGeom>
        </p:spPr>
      </p:pic>
      <p:sp>
        <p:nvSpPr>
          <p:cNvPr id="6" name="Rectangle 4"/>
          <p:cNvSpPr>
            <a:spLocks noChangeArrowheads="1"/>
          </p:cNvSpPr>
          <p:nvPr/>
        </p:nvSpPr>
        <p:spPr bwMode="auto">
          <a:xfrm>
            <a:off x="286407" y="2097752"/>
            <a:ext cx="5562600" cy="3922047"/>
          </a:xfrm>
          <a:prstGeom prst="rect">
            <a:avLst/>
          </a:prstGeom>
          <a:noFill/>
          <a:ln w="9525">
            <a:noFill/>
            <a:miter lim="800000"/>
            <a:headEnd/>
            <a:tailEnd/>
          </a:ln>
        </p:spPr>
        <p:txBody>
          <a:bodyPr>
            <a:prstTxWarp prst="textNoShape">
              <a:avLst/>
            </a:prstTxWarp>
          </a:bodyPr>
          <a:lstStyle/>
          <a:p>
            <a:pPr marL="457200" indent="-457200">
              <a:spcBef>
                <a:spcPct val="20000"/>
              </a:spcBef>
              <a:buFont typeface="+mj-lt"/>
              <a:buAutoNum type="alphaUcPeriod"/>
            </a:pPr>
            <a:r>
              <a:rPr lang="en-US" sz="2400" dirty="0" smtClean="0"/>
              <a:t> To get a pretty degree with a red sticker, which I can frame and hang on my wall</a:t>
            </a:r>
          </a:p>
          <a:p>
            <a:pPr marL="457200" indent="-457200">
              <a:spcBef>
                <a:spcPct val="20000"/>
              </a:spcBef>
              <a:buFont typeface="+mj-lt"/>
              <a:buAutoNum type="alphaUcPeriod"/>
            </a:pPr>
            <a:r>
              <a:rPr lang="en-US" sz="2400" dirty="0"/>
              <a:t> </a:t>
            </a:r>
            <a:r>
              <a:rPr lang="en-US" sz="2400" dirty="0" smtClean="0"/>
              <a:t>My parents said I “have to”</a:t>
            </a:r>
          </a:p>
          <a:p>
            <a:pPr marL="457200" indent="-457200">
              <a:spcBef>
                <a:spcPct val="20000"/>
              </a:spcBef>
              <a:buFont typeface="+mj-lt"/>
              <a:buAutoNum type="alphaUcPeriod"/>
            </a:pPr>
            <a:r>
              <a:rPr lang="en-US" sz="2400" dirty="0"/>
              <a:t> </a:t>
            </a:r>
            <a:r>
              <a:rPr lang="en-US" sz="2400" dirty="0" smtClean="0"/>
              <a:t>You can’t get a good job without a university education</a:t>
            </a:r>
          </a:p>
          <a:p>
            <a:pPr marL="457200" indent="-457200">
              <a:spcBef>
                <a:spcPct val="20000"/>
              </a:spcBef>
              <a:buFont typeface="+mj-lt"/>
              <a:buAutoNum type="alphaUcPeriod"/>
            </a:pPr>
            <a:r>
              <a:rPr lang="en-US" sz="2400" dirty="0"/>
              <a:t> </a:t>
            </a:r>
            <a:r>
              <a:rPr lang="en-US" sz="2400" dirty="0" smtClean="0"/>
              <a:t>I’m just here to learn interesting stuff</a:t>
            </a:r>
          </a:p>
          <a:p>
            <a:pPr marL="457200" indent="-457200">
              <a:spcBef>
                <a:spcPct val="20000"/>
              </a:spcBef>
              <a:buFont typeface="+mj-lt"/>
              <a:buAutoNum type="alphaUcPeriod"/>
            </a:pPr>
            <a:r>
              <a:rPr lang="en-US" sz="2400" dirty="0" smtClean="0"/>
              <a:t> …other, or combo of above.</a:t>
            </a:r>
            <a:endParaRPr lang="en-US" sz="2400" dirty="0"/>
          </a:p>
        </p:txBody>
      </p:sp>
    </p:spTree>
    <p:extLst>
      <p:ext uri="{BB962C8B-B14F-4D97-AF65-F5344CB8AC3E}">
        <p14:creationId xmlns:p14="http://schemas.microsoft.com/office/powerpoint/2010/main" val="3529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419600"/>
            <a:ext cx="3690033" cy="2832100"/>
          </a:xfrm>
          <a:prstGeom prst="rect">
            <a:avLst/>
          </a:prstGeom>
        </p:spPr>
      </p:pic>
      <p:sp>
        <p:nvSpPr>
          <p:cNvPr id="16386" name="Rectangle 2"/>
          <p:cNvSpPr>
            <a:spLocks noGrp="1" noChangeArrowheads="1"/>
          </p:cNvSpPr>
          <p:nvPr>
            <p:ph type="title"/>
          </p:nvPr>
        </p:nvSpPr>
        <p:spPr>
          <a:xfrm>
            <a:off x="457200" y="0"/>
            <a:ext cx="8229600" cy="944562"/>
          </a:xfrm>
        </p:spPr>
        <p:txBody>
          <a:bodyPr/>
          <a:lstStyle/>
          <a:p>
            <a:pPr eaLnBrk="1" hangingPunct="1"/>
            <a:r>
              <a:rPr lang="en-US" dirty="0"/>
              <a:t>Time Management</a:t>
            </a:r>
          </a:p>
        </p:txBody>
      </p:sp>
      <p:sp>
        <p:nvSpPr>
          <p:cNvPr id="6147" name="Rectangle 3"/>
          <p:cNvSpPr>
            <a:spLocks noGrp="1" noChangeArrowheads="1"/>
          </p:cNvSpPr>
          <p:nvPr>
            <p:ph type="body" idx="1"/>
          </p:nvPr>
        </p:nvSpPr>
        <p:spPr>
          <a:xfrm>
            <a:off x="533400" y="914400"/>
            <a:ext cx="8382000" cy="5029200"/>
          </a:xfrm>
        </p:spPr>
        <p:txBody>
          <a:bodyPr/>
          <a:lstStyle/>
          <a:p>
            <a:pPr eaLnBrk="1" hangingPunct="1">
              <a:spcAft>
                <a:spcPts val="1200"/>
              </a:spcAft>
            </a:pPr>
            <a:r>
              <a:rPr lang="en-US" sz="2800" dirty="0" smtClean="0"/>
              <a:t>Having </a:t>
            </a:r>
            <a:r>
              <a:rPr lang="en-US" sz="2800" dirty="0"/>
              <a:t>a daily and weekly schedule and sticking to it will improve your marks.</a:t>
            </a:r>
          </a:p>
          <a:p>
            <a:pPr eaLnBrk="1" hangingPunct="1">
              <a:spcAft>
                <a:spcPts val="1200"/>
              </a:spcAft>
            </a:pPr>
            <a:r>
              <a:rPr lang="en-US" sz="2800" dirty="0"/>
              <a:t>Organize your time so that “all-nighters” never happen!</a:t>
            </a:r>
            <a:endParaRPr lang="en-US" sz="2800" dirty="0" smtClean="0"/>
          </a:p>
          <a:p>
            <a:pPr eaLnBrk="1" hangingPunct="1">
              <a:spcAft>
                <a:spcPts val="1200"/>
              </a:spcAft>
            </a:pPr>
            <a:r>
              <a:rPr lang="en-US" sz="2800" dirty="0" smtClean="0"/>
              <a:t>Most nights you should get an </a:t>
            </a:r>
            <a:r>
              <a:rPr lang="en-US" sz="2800" b="1" dirty="0" smtClean="0"/>
              <a:t>adequate amount of sleep</a:t>
            </a:r>
            <a:r>
              <a:rPr lang="en-US" sz="2800" dirty="0" smtClean="0"/>
              <a:t>.  An </a:t>
            </a:r>
            <a:r>
              <a:rPr lang="en-US" sz="2800" dirty="0"/>
              <a:t>adequate amount of sleep is such that you do not feel sleepy during the rest of the day.</a:t>
            </a:r>
          </a:p>
          <a:p>
            <a:pPr eaLnBrk="1" hangingPunct="1">
              <a:spcAft>
                <a:spcPts val="1200"/>
              </a:spcAft>
            </a:pPr>
            <a:endParaRPr lang="en-US" sz="2800" dirty="0"/>
          </a:p>
        </p:txBody>
      </p:sp>
      <p:pic>
        <p:nvPicPr>
          <p:cNvPr id="5" name="Picture 4"/>
          <p:cNvPicPr>
            <a:picLocks noChangeAspect="1"/>
          </p:cNvPicPr>
          <p:nvPr/>
        </p:nvPicPr>
        <p:blipFill>
          <a:blip r:embed="rId3"/>
          <a:stretch>
            <a:fillRect/>
          </a:stretch>
        </p:blipFill>
        <p:spPr>
          <a:xfrm>
            <a:off x="5562600" y="4494924"/>
            <a:ext cx="3479800" cy="2336800"/>
          </a:xfrm>
          <a:prstGeom prst="rect">
            <a:avLst/>
          </a:prstGeom>
        </p:spPr>
      </p:pic>
    </p:spTree>
    <p:extLst>
      <p:ext uri="{BB962C8B-B14F-4D97-AF65-F5344CB8AC3E}">
        <p14:creationId xmlns:p14="http://schemas.microsoft.com/office/powerpoint/2010/main" val="136940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54700" y="1524000"/>
            <a:ext cx="3289300" cy="2463800"/>
          </a:xfrm>
          <a:prstGeom prst="rect">
            <a:avLst/>
          </a:prstGeom>
        </p:spPr>
      </p:pic>
      <p:pic>
        <p:nvPicPr>
          <p:cNvPr id="4" name="Picture 3"/>
          <p:cNvPicPr>
            <a:picLocks noChangeAspect="1"/>
          </p:cNvPicPr>
          <p:nvPr/>
        </p:nvPicPr>
        <p:blipFill>
          <a:blip r:embed="rId3"/>
          <a:stretch>
            <a:fillRect/>
          </a:stretch>
        </p:blipFill>
        <p:spPr>
          <a:xfrm>
            <a:off x="6248400" y="3573852"/>
            <a:ext cx="2895600" cy="3284147"/>
          </a:xfrm>
          <a:prstGeom prst="rect">
            <a:avLst/>
          </a:prstGeom>
        </p:spPr>
      </p:pic>
      <p:sp>
        <p:nvSpPr>
          <p:cNvPr id="17410" name="Rectangle 2"/>
          <p:cNvSpPr>
            <a:spLocks noGrp="1" noChangeArrowheads="1"/>
          </p:cNvSpPr>
          <p:nvPr>
            <p:ph type="title"/>
          </p:nvPr>
        </p:nvSpPr>
        <p:spPr>
          <a:xfrm>
            <a:off x="457200" y="0"/>
            <a:ext cx="6781800" cy="715962"/>
          </a:xfrm>
        </p:spPr>
        <p:txBody>
          <a:bodyPr/>
          <a:lstStyle/>
          <a:p>
            <a:pPr eaLnBrk="1" hangingPunct="1"/>
            <a:r>
              <a:rPr lang="en-US" dirty="0" smtClean="0"/>
              <a:t>Food and Exercise</a:t>
            </a:r>
            <a:endParaRPr lang="en-US" dirty="0"/>
          </a:p>
        </p:txBody>
      </p:sp>
      <p:sp>
        <p:nvSpPr>
          <p:cNvPr id="7171" name="Rectangle 3"/>
          <p:cNvSpPr>
            <a:spLocks noGrp="1" noChangeArrowheads="1"/>
          </p:cNvSpPr>
          <p:nvPr>
            <p:ph type="body" idx="1"/>
          </p:nvPr>
        </p:nvSpPr>
        <p:spPr>
          <a:xfrm>
            <a:off x="152400" y="762000"/>
            <a:ext cx="6553200" cy="2819400"/>
          </a:xfrm>
        </p:spPr>
        <p:txBody>
          <a:bodyPr/>
          <a:lstStyle/>
          <a:p>
            <a:pPr eaLnBrk="1" hangingPunct="1"/>
            <a:r>
              <a:rPr lang="en-US" sz="2800" dirty="0" smtClean="0"/>
              <a:t>There are four </a:t>
            </a:r>
            <a:r>
              <a:rPr lang="en-US" sz="2800" dirty="0"/>
              <a:t>food groups:</a:t>
            </a:r>
          </a:p>
          <a:p>
            <a:pPr lvl="1" eaLnBrk="1" hangingPunct="1"/>
            <a:r>
              <a:rPr lang="en-US" sz="2400" dirty="0"/>
              <a:t>Vegetables and Fruit</a:t>
            </a:r>
          </a:p>
          <a:p>
            <a:pPr lvl="1" eaLnBrk="1" hangingPunct="1"/>
            <a:r>
              <a:rPr lang="en-US" sz="2400" dirty="0"/>
              <a:t>Grain Products</a:t>
            </a:r>
          </a:p>
          <a:p>
            <a:pPr lvl="1" eaLnBrk="1" hangingPunct="1"/>
            <a:r>
              <a:rPr lang="en-US" sz="2400" dirty="0"/>
              <a:t>Dairy</a:t>
            </a:r>
          </a:p>
          <a:p>
            <a:pPr lvl="1" eaLnBrk="1" hangingPunct="1"/>
            <a:r>
              <a:rPr lang="en-US" sz="2400" dirty="0"/>
              <a:t>Meat and Alternatives (like nuts, tofu, eggs</a:t>
            </a:r>
            <a:r>
              <a:rPr lang="en-US" sz="2400" dirty="0" smtClean="0"/>
              <a:t>)</a:t>
            </a:r>
          </a:p>
        </p:txBody>
      </p:sp>
      <p:pic>
        <p:nvPicPr>
          <p:cNvPr id="5" name="Picture 4"/>
          <p:cNvPicPr>
            <a:picLocks noChangeAspect="1"/>
          </p:cNvPicPr>
          <p:nvPr/>
        </p:nvPicPr>
        <p:blipFill>
          <a:blip r:embed="rId4"/>
          <a:stretch>
            <a:fillRect/>
          </a:stretch>
        </p:blipFill>
        <p:spPr>
          <a:xfrm>
            <a:off x="6705600" y="0"/>
            <a:ext cx="2438400" cy="1826446"/>
          </a:xfrm>
          <a:prstGeom prst="rect">
            <a:avLst/>
          </a:prstGeom>
        </p:spPr>
      </p:pic>
      <p:sp>
        <p:nvSpPr>
          <p:cNvPr id="7" name="Rectangle 3"/>
          <p:cNvSpPr txBox="1">
            <a:spLocks noChangeArrowheads="1"/>
          </p:cNvSpPr>
          <p:nvPr/>
        </p:nvSpPr>
        <p:spPr bwMode="auto">
          <a:xfrm>
            <a:off x="228600" y="3581400"/>
            <a:ext cx="65532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Physical activity not only improves health but it improves circulation of blood to the brain.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Try to get  35-40 minutes of brisk physical activity, 5 or 6 times per week.  (I ♥ DDR!)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0620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style.rotation</p:attrName>
                                        </p:attrNameLst>
                                      </p:cBhvr>
                                      <p:tavLst>
                                        <p:tav tm="0">
                                          <p:val>
                                            <p:fltVal val="720"/>
                                          </p:val>
                                        </p:tav>
                                        <p:tav tm="100000">
                                          <p:val>
                                            <p:fltVal val="0"/>
                                          </p:val>
                                        </p:tav>
                                      </p:tavLst>
                                    </p:anim>
                                    <p:anim calcmode="lin" valueType="num">
                                      <p:cBhvr>
                                        <p:cTn id="29" dur="2000" fill="hold"/>
                                        <p:tgtEl>
                                          <p:spTgt spid="4"/>
                                        </p:tgtEl>
                                        <p:attrNameLst>
                                          <p:attrName>ppt_h</p:attrName>
                                        </p:attrNameLst>
                                      </p:cBhvr>
                                      <p:tavLst>
                                        <p:tav tm="0">
                                          <p:val>
                                            <p:fltVal val="0"/>
                                          </p:val>
                                        </p:tav>
                                        <p:tav tm="100000">
                                          <p:val>
                                            <p:strVal val="#ppt_h"/>
                                          </p:val>
                                        </p:tav>
                                      </p:tavLst>
                                    </p:anim>
                                    <p:anim calcmode="lin" valueType="num">
                                      <p:cBhvr>
                                        <p:cTn id="3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445000"/>
            <a:ext cx="3365500" cy="2413000"/>
          </a:xfrm>
          <a:prstGeom prst="rect">
            <a:avLst/>
          </a:prstGeom>
        </p:spPr>
      </p:pic>
      <p:sp>
        <p:nvSpPr>
          <p:cNvPr id="18434" name="Rectangle 2"/>
          <p:cNvSpPr>
            <a:spLocks noGrp="1" noChangeArrowheads="1"/>
          </p:cNvSpPr>
          <p:nvPr>
            <p:ph type="title"/>
          </p:nvPr>
        </p:nvSpPr>
        <p:spPr>
          <a:xfrm>
            <a:off x="457200" y="152400"/>
            <a:ext cx="4800600" cy="914400"/>
          </a:xfrm>
        </p:spPr>
        <p:txBody>
          <a:bodyPr/>
          <a:lstStyle/>
          <a:p>
            <a:pPr eaLnBrk="1" hangingPunct="1"/>
            <a:r>
              <a:rPr lang="en-US" sz="3600" dirty="0"/>
              <a:t>Study Groups – working with Peers</a:t>
            </a:r>
          </a:p>
        </p:txBody>
      </p:sp>
      <p:sp>
        <p:nvSpPr>
          <p:cNvPr id="8195" name="Rectangle 3"/>
          <p:cNvSpPr>
            <a:spLocks noGrp="1" noChangeArrowheads="1"/>
          </p:cNvSpPr>
          <p:nvPr>
            <p:ph type="body" idx="1"/>
          </p:nvPr>
        </p:nvSpPr>
        <p:spPr>
          <a:xfrm>
            <a:off x="0" y="1143000"/>
            <a:ext cx="5791200" cy="3200400"/>
          </a:xfrm>
        </p:spPr>
        <p:txBody>
          <a:bodyPr/>
          <a:lstStyle/>
          <a:p>
            <a:pPr eaLnBrk="1" hangingPunct="1"/>
            <a:r>
              <a:rPr lang="en-US" dirty="0"/>
              <a:t>Find </a:t>
            </a:r>
            <a:r>
              <a:rPr lang="en-US" dirty="0" smtClean="0"/>
              <a:t>student </a:t>
            </a:r>
            <a:r>
              <a:rPr lang="en-US" dirty="0"/>
              <a:t>(students) in class that you </a:t>
            </a:r>
            <a:r>
              <a:rPr lang="en-US" dirty="0" smtClean="0"/>
              <a:t>work well </a:t>
            </a:r>
            <a:r>
              <a:rPr lang="en-US" dirty="0"/>
              <a:t>with on </a:t>
            </a:r>
            <a:r>
              <a:rPr lang="en-US" dirty="0" err="1" smtClean="0"/>
              <a:t>MasteringPhysics</a:t>
            </a:r>
            <a:r>
              <a:rPr lang="en-US" dirty="0" smtClean="0"/>
              <a:t>, end-of-chapter suggested problems, and past tests.</a:t>
            </a:r>
            <a:endParaRPr lang="en-US" dirty="0"/>
          </a:p>
        </p:txBody>
      </p:sp>
      <p:pic>
        <p:nvPicPr>
          <p:cNvPr id="4" name="Picture 3"/>
          <p:cNvPicPr>
            <a:picLocks noChangeAspect="1"/>
          </p:cNvPicPr>
          <p:nvPr/>
        </p:nvPicPr>
        <p:blipFill>
          <a:blip r:embed="rId3"/>
          <a:stretch>
            <a:fillRect/>
          </a:stretch>
        </p:blipFill>
        <p:spPr>
          <a:xfrm>
            <a:off x="5537200" y="0"/>
            <a:ext cx="3606800" cy="2247900"/>
          </a:xfrm>
          <a:prstGeom prst="rect">
            <a:avLst/>
          </a:prstGeom>
        </p:spPr>
      </p:pic>
      <p:sp>
        <p:nvSpPr>
          <p:cNvPr id="6" name="Rectangle 3"/>
          <p:cNvSpPr txBox="1">
            <a:spLocks noChangeArrowheads="1"/>
          </p:cNvSpPr>
          <p:nvPr/>
        </p:nvSpPr>
        <p:spPr bwMode="auto">
          <a:xfrm>
            <a:off x="3352800" y="4343400"/>
            <a:ext cx="57912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1" u="none" strike="noStrike" kern="0" cap="none" spc="0" normalizeH="0" baseline="0" noProof="0" dirty="0" smtClean="0">
                <a:ln>
                  <a:noFill/>
                </a:ln>
                <a:solidFill>
                  <a:schemeClr val="tx1"/>
                </a:solidFill>
                <a:effectLst/>
                <a:uLnTx/>
                <a:uFillTx/>
                <a:latin typeface="+mn-lt"/>
                <a:ea typeface="+mn-ea"/>
                <a:cs typeface="+mn-cs"/>
              </a:rPr>
              <a:t>The best way to learn is to teach!   </a:t>
            </a:r>
            <a:r>
              <a:rPr kumimoji="0" lang="en-US" sz="2400" b="0" i="0" u="none" strike="noStrike" kern="0" cap="none" spc="0" normalizeH="0" baseline="0" noProof="0" dirty="0" smtClean="0">
                <a:ln>
                  <a:noFill/>
                </a:ln>
                <a:solidFill>
                  <a:schemeClr val="tx1"/>
                </a:solidFill>
                <a:effectLst/>
                <a:uLnTx/>
                <a:uFillTx/>
                <a:latin typeface="+mn-lt"/>
                <a:ea typeface="+mn-ea"/>
                <a:cs typeface="+mn-cs"/>
              </a:rPr>
              <a:t>If you can’t explain to someone else what you have done, you haven’t really understood it!  (This is harder than you think!) </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8901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029200" y="228600"/>
            <a:ext cx="3733800" cy="1143000"/>
          </a:xfrm>
        </p:spPr>
        <p:txBody>
          <a:bodyPr/>
          <a:lstStyle/>
          <a:p>
            <a:pPr eaLnBrk="1" hangingPunct="1"/>
            <a:r>
              <a:rPr lang="en-US" sz="3200" dirty="0"/>
              <a:t>Past Tests and Exams</a:t>
            </a:r>
          </a:p>
        </p:txBody>
      </p:sp>
      <p:pic>
        <p:nvPicPr>
          <p:cNvPr id="4" name="Picture 3"/>
          <p:cNvPicPr>
            <a:picLocks noChangeAspect="1"/>
          </p:cNvPicPr>
          <p:nvPr/>
        </p:nvPicPr>
        <p:blipFill>
          <a:blip r:embed="rId2"/>
          <a:stretch>
            <a:fillRect/>
          </a:stretch>
        </p:blipFill>
        <p:spPr>
          <a:xfrm>
            <a:off x="0" y="0"/>
            <a:ext cx="5054600" cy="3937000"/>
          </a:xfrm>
          <a:prstGeom prst="rect">
            <a:avLst/>
          </a:prstGeom>
        </p:spPr>
      </p:pic>
      <p:pic>
        <p:nvPicPr>
          <p:cNvPr id="5" name="Picture 4"/>
          <p:cNvPicPr>
            <a:picLocks noChangeAspect="1"/>
          </p:cNvPicPr>
          <p:nvPr/>
        </p:nvPicPr>
        <p:blipFill>
          <a:blip r:embed="rId3"/>
          <a:stretch>
            <a:fillRect/>
          </a:stretch>
        </p:blipFill>
        <p:spPr>
          <a:xfrm rot="1979950">
            <a:off x="-661756" y="3905840"/>
            <a:ext cx="5867400" cy="3505200"/>
          </a:xfrm>
          <a:prstGeom prst="rect">
            <a:avLst/>
          </a:prstGeom>
          <a:ln>
            <a:solidFill>
              <a:schemeClr val="tx1"/>
            </a:solidFill>
          </a:ln>
          <a:effectLst>
            <a:outerShdw blurRad="50800" dist="38100" dir="2700000" algn="tl" rotWithShape="0">
              <a:srgbClr val="000000">
                <a:alpha val="43000"/>
              </a:srgbClr>
            </a:outerShdw>
          </a:effectLst>
        </p:spPr>
      </p:pic>
      <p:sp>
        <p:nvSpPr>
          <p:cNvPr id="6" name="Rectangle 5"/>
          <p:cNvSpPr/>
          <p:nvPr/>
        </p:nvSpPr>
        <p:spPr>
          <a:xfrm>
            <a:off x="2209800" y="2286000"/>
            <a:ext cx="35814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7" name="Rectangle 3"/>
          <p:cNvSpPr>
            <a:spLocks noGrp="1" noChangeArrowheads="1"/>
          </p:cNvSpPr>
          <p:nvPr>
            <p:ph type="body" idx="1"/>
          </p:nvPr>
        </p:nvSpPr>
        <p:spPr>
          <a:xfrm>
            <a:off x="2133600" y="2133601"/>
            <a:ext cx="7010400" cy="1981199"/>
          </a:xfrm>
        </p:spPr>
        <p:txBody>
          <a:bodyPr/>
          <a:lstStyle/>
          <a:p>
            <a:pPr eaLnBrk="1" hangingPunct="1">
              <a:lnSpc>
                <a:spcPct val="90000"/>
              </a:lnSpc>
            </a:pPr>
            <a:r>
              <a:rPr lang="en-US" sz="2400" dirty="0"/>
              <a:t>The purpose of obtaining and going through old tests and exams is to get to know “the system”.</a:t>
            </a:r>
          </a:p>
          <a:p>
            <a:pPr eaLnBrk="1" hangingPunct="1">
              <a:lnSpc>
                <a:spcPct val="90000"/>
              </a:lnSpc>
            </a:pPr>
            <a:r>
              <a:rPr lang="en-US" sz="2400" dirty="0"/>
              <a:t>Each course and </a:t>
            </a:r>
            <a:r>
              <a:rPr lang="en-US" sz="2400" dirty="0" err="1"/>
              <a:t>prof</a:t>
            </a:r>
            <a:r>
              <a:rPr lang="en-US" sz="2400" dirty="0"/>
              <a:t> will have a certain pattern and style.  Knowing the pattern in advance gives you an edge</a:t>
            </a:r>
            <a:r>
              <a:rPr lang="en-US" sz="2400" dirty="0" smtClean="0"/>
              <a:t>.</a:t>
            </a:r>
            <a:endParaRPr lang="en-US" sz="2400" dirty="0"/>
          </a:p>
        </p:txBody>
      </p:sp>
      <p:sp>
        <p:nvSpPr>
          <p:cNvPr id="7" name="Rectangle 3"/>
          <p:cNvSpPr txBox="1">
            <a:spLocks noChangeArrowheads="1"/>
          </p:cNvSpPr>
          <p:nvPr/>
        </p:nvSpPr>
        <p:spPr bwMode="auto">
          <a:xfrm>
            <a:off x="4648200" y="3962400"/>
            <a:ext cx="44196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Don’t count on lightning to strike twice – memorizing old test questions rarely works!</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4338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writerscafe.org/uploads/stories/04321f6515309b3edf09adf750d9c76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6000" contrast="-40000"/>
                    </a14:imgEffect>
                  </a14:imgLayer>
                </a14:imgProps>
              </a:ext>
              <a:ext uri="{28A0092B-C50C-407E-A947-70E740481C1C}">
                <a14:useLocalDpi xmlns:a14="http://schemas.microsoft.com/office/drawing/2010/main" val="0"/>
              </a:ext>
            </a:extLst>
          </a:blip>
          <a:srcRect/>
          <a:stretch>
            <a:fillRect/>
          </a:stretch>
        </p:blipFill>
        <p:spPr bwMode="auto">
          <a:xfrm>
            <a:off x="0" y="-1619771"/>
            <a:ext cx="9144000" cy="8529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effectLst>
            <a:outerShdw blurRad="50800" dist="50800" dir="5400000" algn="ctr" rotWithShape="0">
              <a:schemeClr val="bg1"/>
            </a:outerShdw>
          </a:effectLst>
        </p:spPr>
        <p:txBody>
          <a:bodyPr/>
          <a:lstStyle/>
          <a:p>
            <a:r>
              <a:rPr lang="en-CA" sz="4000" spc="30" dirty="0" smtClean="0">
                <a:effectLst>
                  <a:outerShdw blurRad="38100" dist="38100" dir="2700000" algn="tl">
                    <a:srgbClr val="000000">
                      <a:alpha val="43137"/>
                    </a:srgbClr>
                  </a:outerShdw>
                </a:effectLst>
                <a:latin typeface="Mael" panose="00000400000000000000" pitchFamily="2" charset="0"/>
              </a:rPr>
              <a:t>The Final Exam Cometh…</a:t>
            </a:r>
            <a:endParaRPr lang="en-CA" sz="4000" spc="30" dirty="0">
              <a:effectLst>
                <a:outerShdw blurRad="38100" dist="38100" dir="2700000" algn="tl">
                  <a:srgbClr val="000000">
                    <a:alpha val="43137"/>
                  </a:srgbClr>
                </a:outerShdw>
              </a:effectLst>
              <a:latin typeface="Mael" panose="00000400000000000000"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8873592"/>
              </p:ext>
            </p:extLst>
          </p:nvPr>
        </p:nvGraphicFramePr>
        <p:xfrm>
          <a:off x="190500" y="1578833"/>
          <a:ext cx="8763000" cy="1981200"/>
        </p:xfrm>
        <a:graphic>
          <a:graphicData uri="http://schemas.openxmlformats.org/drawingml/2006/table">
            <a:tbl>
              <a:tblPr>
                <a:tableStyleId>{BC89EF96-8CEA-46FF-86C4-4CE0E7609802}</a:tableStyleId>
              </a:tblPr>
              <a:tblGrid>
                <a:gridCol w="1752600"/>
                <a:gridCol w="1752600"/>
                <a:gridCol w="1752600"/>
                <a:gridCol w="1752600"/>
                <a:gridCol w="1752600"/>
              </a:tblGrid>
              <a:tr h="0">
                <a:tc>
                  <a:txBody>
                    <a:bodyPr/>
                    <a:lstStyle/>
                    <a:p>
                      <a:r>
                        <a:rPr lang="en-CA" sz="2000" dirty="0"/>
                        <a:t>Course</a:t>
                      </a:r>
                    </a:p>
                  </a:txBody>
                  <a:tcPr anchor="ctr">
                    <a:solidFill>
                      <a:schemeClr val="bg1"/>
                    </a:solidFill>
                  </a:tcPr>
                </a:tc>
                <a:tc>
                  <a:txBody>
                    <a:bodyPr/>
                    <a:lstStyle/>
                    <a:p>
                      <a:r>
                        <a:rPr lang="en-CA" sz="2000" dirty="0" smtClean="0"/>
                        <a:t>Last Name</a:t>
                      </a:r>
                      <a:endParaRPr lang="en-CA" sz="2000" dirty="0"/>
                    </a:p>
                  </a:txBody>
                  <a:tcPr anchor="ctr">
                    <a:solidFill>
                      <a:schemeClr val="bg1"/>
                    </a:solidFill>
                  </a:tcPr>
                </a:tc>
                <a:tc>
                  <a:txBody>
                    <a:bodyPr/>
                    <a:lstStyle/>
                    <a:p>
                      <a:r>
                        <a:rPr lang="en-CA" sz="2000" dirty="0"/>
                        <a:t>Date</a:t>
                      </a:r>
                    </a:p>
                  </a:txBody>
                  <a:tcPr anchor="ctr">
                    <a:solidFill>
                      <a:schemeClr val="bg1"/>
                    </a:solidFill>
                  </a:tcPr>
                </a:tc>
                <a:tc>
                  <a:txBody>
                    <a:bodyPr/>
                    <a:lstStyle/>
                    <a:p>
                      <a:r>
                        <a:rPr lang="en-CA" sz="2000"/>
                        <a:t>Time</a:t>
                      </a:r>
                    </a:p>
                  </a:txBody>
                  <a:tcPr anchor="ctr">
                    <a:solidFill>
                      <a:schemeClr val="bg1"/>
                    </a:solidFill>
                  </a:tcPr>
                </a:tc>
                <a:tc>
                  <a:txBody>
                    <a:bodyPr/>
                    <a:lstStyle/>
                    <a:p>
                      <a:r>
                        <a:rPr lang="en-CA" sz="2000" dirty="0"/>
                        <a:t>Location</a:t>
                      </a:r>
                    </a:p>
                  </a:txBody>
                  <a:tcPr anchor="ctr">
                    <a:solidFill>
                      <a:schemeClr val="bg1"/>
                    </a:solidFill>
                  </a:tcPr>
                </a:tc>
              </a:tr>
              <a:tr h="0">
                <a:tc>
                  <a:txBody>
                    <a:bodyPr/>
                    <a:lstStyle/>
                    <a:p>
                      <a:r>
                        <a:rPr lang="en-CA" sz="2000"/>
                        <a:t>PHY131H1F</a:t>
                      </a:r>
                    </a:p>
                  </a:txBody>
                  <a:tcPr anchor="ctr">
                    <a:solidFill>
                      <a:schemeClr val="bg1"/>
                    </a:solidFill>
                  </a:tcPr>
                </a:tc>
                <a:tc>
                  <a:txBody>
                    <a:bodyPr/>
                    <a:lstStyle/>
                    <a:p>
                      <a:r>
                        <a:rPr lang="en-CA" sz="2000" dirty="0"/>
                        <a:t>A-DO</a:t>
                      </a:r>
                    </a:p>
                  </a:txBody>
                  <a:tcPr anchor="ctr">
                    <a:solidFill>
                      <a:schemeClr val="bg1"/>
                    </a:solidFill>
                  </a:tcPr>
                </a:tc>
                <a:tc>
                  <a:txBody>
                    <a:bodyPr/>
                    <a:lstStyle/>
                    <a:p>
                      <a:r>
                        <a:rPr lang="en-CA" sz="2000" dirty="0"/>
                        <a:t>TUE 17 DEC</a:t>
                      </a:r>
                    </a:p>
                  </a:txBody>
                  <a:tcPr anchor="ctr">
                    <a:solidFill>
                      <a:schemeClr val="bg1"/>
                    </a:solidFill>
                  </a:tcPr>
                </a:tc>
                <a:tc>
                  <a:txBody>
                    <a:bodyPr/>
                    <a:lstStyle/>
                    <a:p>
                      <a:r>
                        <a:rPr lang="en-CA" sz="2000"/>
                        <a:t>AM 9-11</a:t>
                      </a:r>
                    </a:p>
                  </a:txBody>
                  <a:tcPr anchor="ctr">
                    <a:solidFill>
                      <a:schemeClr val="bg1"/>
                    </a:solidFill>
                  </a:tcPr>
                </a:tc>
                <a:tc>
                  <a:txBody>
                    <a:bodyPr/>
                    <a:lstStyle/>
                    <a:p>
                      <a:r>
                        <a:rPr lang="en-CA" sz="2000"/>
                        <a:t>BN 2S</a:t>
                      </a:r>
                    </a:p>
                  </a:txBody>
                  <a:tcPr anchor="ctr">
                    <a:solidFill>
                      <a:schemeClr val="bg1"/>
                    </a:solidFill>
                  </a:tcPr>
                </a:tc>
              </a:tr>
              <a:tr h="0">
                <a:tc>
                  <a:txBody>
                    <a:bodyPr/>
                    <a:lstStyle/>
                    <a:p>
                      <a:r>
                        <a:rPr lang="en-CA" sz="2000"/>
                        <a:t>PHY131H1F</a:t>
                      </a:r>
                    </a:p>
                  </a:txBody>
                  <a:tcPr anchor="ctr">
                    <a:solidFill>
                      <a:schemeClr val="bg1"/>
                    </a:solidFill>
                  </a:tcPr>
                </a:tc>
                <a:tc>
                  <a:txBody>
                    <a:bodyPr/>
                    <a:lstStyle/>
                    <a:p>
                      <a:r>
                        <a:rPr lang="en-CA" sz="2000"/>
                        <a:t>DR-KA</a:t>
                      </a:r>
                    </a:p>
                  </a:txBody>
                  <a:tcPr anchor="ctr">
                    <a:solidFill>
                      <a:schemeClr val="bg1"/>
                    </a:solidFill>
                  </a:tcPr>
                </a:tc>
                <a:tc>
                  <a:txBody>
                    <a:bodyPr/>
                    <a:lstStyle/>
                    <a:p>
                      <a:r>
                        <a:rPr lang="en-CA" sz="2000"/>
                        <a:t>TUE 17 DEC</a:t>
                      </a:r>
                    </a:p>
                  </a:txBody>
                  <a:tcPr anchor="ctr">
                    <a:solidFill>
                      <a:schemeClr val="bg1"/>
                    </a:solidFill>
                  </a:tcPr>
                </a:tc>
                <a:tc>
                  <a:txBody>
                    <a:bodyPr/>
                    <a:lstStyle/>
                    <a:p>
                      <a:r>
                        <a:rPr lang="en-CA" sz="2000"/>
                        <a:t>AM 9-11</a:t>
                      </a:r>
                    </a:p>
                  </a:txBody>
                  <a:tcPr anchor="ctr">
                    <a:solidFill>
                      <a:schemeClr val="bg1"/>
                    </a:solidFill>
                  </a:tcPr>
                </a:tc>
                <a:tc>
                  <a:txBody>
                    <a:bodyPr/>
                    <a:lstStyle/>
                    <a:p>
                      <a:r>
                        <a:rPr lang="en-CA" sz="2000"/>
                        <a:t>BN 2N</a:t>
                      </a:r>
                    </a:p>
                  </a:txBody>
                  <a:tcPr anchor="ctr">
                    <a:solidFill>
                      <a:schemeClr val="bg1"/>
                    </a:solidFill>
                  </a:tcPr>
                </a:tc>
              </a:tr>
              <a:tr h="0">
                <a:tc>
                  <a:txBody>
                    <a:bodyPr/>
                    <a:lstStyle/>
                    <a:p>
                      <a:r>
                        <a:rPr lang="en-CA" sz="2000"/>
                        <a:t>PHY131H1F</a:t>
                      </a:r>
                    </a:p>
                  </a:txBody>
                  <a:tcPr anchor="ctr">
                    <a:solidFill>
                      <a:schemeClr val="bg1"/>
                    </a:solidFill>
                  </a:tcPr>
                </a:tc>
                <a:tc>
                  <a:txBody>
                    <a:bodyPr/>
                    <a:lstStyle/>
                    <a:p>
                      <a:r>
                        <a:rPr lang="en-CA" sz="2000"/>
                        <a:t>KE-N</a:t>
                      </a:r>
                    </a:p>
                  </a:txBody>
                  <a:tcPr anchor="ctr">
                    <a:solidFill>
                      <a:schemeClr val="bg1"/>
                    </a:solidFill>
                  </a:tcPr>
                </a:tc>
                <a:tc>
                  <a:txBody>
                    <a:bodyPr/>
                    <a:lstStyle/>
                    <a:p>
                      <a:r>
                        <a:rPr lang="en-CA" sz="2000" dirty="0"/>
                        <a:t>TUE 17 DEC</a:t>
                      </a:r>
                    </a:p>
                  </a:txBody>
                  <a:tcPr anchor="ctr">
                    <a:solidFill>
                      <a:schemeClr val="bg1"/>
                    </a:solidFill>
                  </a:tcPr>
                </a:tc>
                <a:tc>
                  <a:txBody>
                    <a:bodyPr/>
                    <a:lstStyle/>
                    <a:p>
                      <a:r>
                        <a:rPr lang="en-CA" sz="2000"/>
                        <a:t>AM 9-11</a:t>
                      </a:r>
                    </a:p>
                  </a:txBody>
                  <a:tcPr anchor="ctr">
                    <a:solidFill>
                      <a:schemeClr val="bg1"/>
                    </a:solidFill>
                  </a:tcPr>
                </a:tc>
                <a:tc>
                  <a:txBody>
                    <a:bodyPr/>
                    <a:lstStyle/>
                    <a:p>
                      <a:r>
                        <a:rPr lang="en-CA" sz="2000"/>
                        <a:t>EX 100</a:t>
                      </a:r>
                    </a:p>
                  </a:txBody>
                  <a:tcPr anchor="ctr">
                    <a:solidFill>
                      <a:schemeClr val="bg1"/>
                    </a:solidFill>
                  </a:tcPr>
                </a:tc>
              </a:tr>
              <a:tr h="0">
                <a:tc>
                  <a:txBody>
                    <a:bodyPr/>
                    <a:lstStyle/>
                    <a:p>
                      <a:r>
                        <a:rPr lang="en-CA" sz="2000"/>
                        <a:t>PHY131H1F</a:t>
                      </a:r>
                    </a:p>
                  </a:txBody>
                  <a:tcPr anchor="ctr">
                    <a:solidFill>
                      <a:schemeClr val="bg1"/>
                    </a:solidFill>
                  </a:tcPr>
                </a:tc>
                <a:tc>
                  <a:txBody>
                    <a:bodyPr/>
                    <a:lstStyle/>
                    <a:p>
                      <a:r>
                        <a:rPr lang="en-CA" sz="2000" dirty="0"/>
                        <a:t>O-Z</a:t>
                      </a:r>
                    </a:p>
                  </a:txBody>
                  <a:tcPr anchor="ctr">
                    <a:solidFill>
                      <a:schemeClr val="bg1"/>
                    </a:solidFill>
                  </a:tcPr>
                </a:tc>
                <a:tc>
                  <a:txBody>
                    <a:bodyPr/>
                    <a:lstStyle/>
                    <a:p>
                      <a:r>
                        <a:rPr lang="en-CA" sz="2000"/>
                        <a:t>TUE 17 DEC</a:t>
                      </a:r>
                    </a:p>
                  </a:txBody>
                  <a:tcPr anchor="ctr">
                    <a:solidFill>
                      <a:schemeClr val="bg1"/>
                    </a:solidFill>
                  </a:tcPr>
                </a:tc>
                <a:tc>
                  <a:txBody>
                    <a:bodyPr/>
                    <a:lstStyle/>
                    <a:p>
                      <a:r>
                        <a:rPr lang="en-CA" sz="2000"/>
                        <a:t>AM 9-11</a:t>
                      </a:r>
                    </a:p>
                  </a:txBody>
                  <a:tcPr anchor="ctr">
                    <a:solidFill>
                      <a:schemeClr val="bg1"/>
                    </a:solidFill>
                  </a:tcPr>
                </a:tc>
                <a:tc>
                  <a:txBody>
                    <a:bodyPr/>
                    <a:lstStyle/>
                    <a:p>
                      <a:r>
                        <a:rPr lang="en-CA" sz="2000" dirty="0"/>
                        <a:t>EX 200</a:t>
                      </a:r>
                    </a:p>
                  </a:txBody>
                  <a:tcPr anchor="ctr">
                    <a:solidFill>
                      <a:schemeClr val="bg1"/>
                    </a:solidFill>
                  </a:tcPr>
                </a:tc>
              </a:tr>
            </a:tbl>
          </a:graphicData>
        </a:graphic>
      </p:graphicFrame>
      <p:sp>
        <p:nvSpPr>
          <p:cNvPr id="4" name="Slide Number Placeholder 3"/>
          <p:cNvSpPr>
            <a:spLocks noGrp="1"/>
          </p:cNvSpPr>
          <p:nvPr>
            <p:ph type="sldNum" sz="quarter" idx="12"/>
          </p:nvPr>
        </p:nvSpPr>
        <p:spPr/>
        <p:txBody>
          <a:bodyPr/>
          <a:lstStyle/>
          <a:p>
            <a:fld id="{78ED08B8-F681-A54C-8FFA-FC0952B85C2C}" type="slidenum">
              <a:rPr lang="en-US" smtClean="0"/>
              <a:pPr/>
              <a:t>37</a:t>
            </a:fld>
            <a:endParaRPr lang="en-US"/>
          </a:p>
        </p:txBody>
      </p:sp>
      <p:sp>
        <p:nvSpPr>
          <p:cNvPr id="6" name="TextBox 5"/>
          <p:cNvSpPr txBox="1"/>
          <p:nvPr/>
        </p:nvSpPr>
        <p:spPr>
          <a:xfrm>
            <a:off x="190500" y="3718679"/>
            <a:ext cx="8763000" cy="2616101"/>
          </a:xfrm>
          <a:prstGeom prst="rect">
            <a:avLst/>
          </a:prstGeom>
          <a:solidFill>
            <a:schemeClr val="bg1"/>
          </a:solidFill>
        </p:spPr>
        <p:txBody>
          <a:bodyPr wrap="square" rtlCol="0">
            <a:spAutoFit/>
          </a:bodyPr>
          <a:lstStyle/>
          <a:p>
            <a:pPr marL="285750" indent="-285750">
              <a:spcBef>
                <a:spcPts val="0"/>
              </a:spcBef>
              <a:spcAft>
                <a:spcPts val="1200"/>
              </a:spcAft>
              <a:buFont typeface="Arial" panose="020B0604020202020204" pitchFamily="34" charset="0"/>
              <a:buChar char="•"/>
            </a:pPr>
            <a:r>
              <a:rPr lang="en-CA" sz="2400" dirty="0"/>
              <a:t>BN 2N is </a:t>
            </a:r>
            <a:r>
              <a:rPr lang="en-CA" sz="2400" dirty="0" smtClean="0"/>
              <a:t>Benson </a:t>
            </a:r>
            <a:r>
              <a:rPr lang="en-CA" sz="2400" dirty="0"/>
              <a:t>Building, 320 Huron Street (south of </a:t>
            </a:r>
            <a:r>
              <a:rPr lang="en-CA" sz="2400" dirty="0" err="1"/>
              <a:t>Harbord</a:t>
            </a:r>
            <a:r>
              <a:rPr lang="en-CA" sz="2400" dirty="0"/>
              <a:t> Street), Second </a:t>
            </a:r>
            <a:r>
              <a:rPr lang="en-CA" sz="2400" dirty="0" smtClean="0"/>
              <a:t>Floor, North end of the Gymnasium</a:t>
            </a:r>
          </a:p>
          <a:p>
            <a:pPr marL="285750" indent="-285750">
              <a:spcBef>
                <a:spcPts val="0"/>
              </a:spcBef>
              <a:spcAft>
                <a:spcPts val="1200"/>
              </a:spcAft>
              <a:buFont typeface="Arial" panose="020B0604020202020204" pitchFamily="34" charset="0"/>
              <a:buChar char="•"/>
            </a:pPr>
            <a:r>
              <a:rPr lang="en-CA" sz="2400" dirty="0" smtClean="0"/>
              <a:t>BN 2S is </a:t>
            </a:r>
            <a:r>
              <a:rPr lang="en-CA" sz="2400" dirty="0"/>
              <a:t>Benson Building, 320 Huron Street (south of </a:t>
            </a:r>
            <a:r>
              <a:rPr lang="en-CA" sz="2400" dirty="0" err="1"/>
              <a:t>Harbord</a:t>
            </a:r>
            <a:r>
              <a:rPr lang="en-CA" sz="2400" dirty="0"/>
              <a:t> Street), Second Floor, </a:t>
            </a:r>
            <a:r>
              <a:rPr lang="en-CA" sz="2400" dirty="0" smtClean="0"/>
              <a:t>South end </a:t>
            </a:r>
            <a:r>
              <a:rPr lang="en-CA" sz="2400" dirty="0"/>
              <a:t>of the </a:t>
            </a:r>
            <a:r>
              <a:rPr lang="en-CA" sz="2400" dirty="0" smtClean="0"/>
              <a:t>Gymnasium</a:t>
            </a:r>
          </a:p>
          <a:p>
            <a:pPr marL="285750" indent="-285750">
              <a:spcBef>
                <a:spcPts val="0"/>
              </a:spcBef>
              <a:spcAft>
                <a:spcPts val="1200"/>
              </a:spcAft>
              <a:buFont typeface="Arial" panose="020B0604020202020204" pitchFamily="34" charset="0"/>
              <a:buChar char="•"/>
            </a:pPr>
            <a:r>
              <a:rPr lang="en-CA" sz="2400" dirty="0"/>
              <a:t>EX is Central Exams Facility, 255 </a:t>
            </a:r>
            <a:r>
              <a:rPr lang="en-CA" sz="2400" dirty="0" err="1"/>
              <a:t>McCaul</a:t>
            </a:r>
            <a:r>
              <a:rPr lang="en-CA" sz="2400" dirty="0"/>
              <a:t> St. (just south of College St</a:t>
            </a:r>
            <a:r>
              <a:rPr lang="en-CA" sz="2400" dirty="0" smtClean="0"/>
              <a:t>.)</a:t>
            </a:r>
            <a:endParaRPr lang="en-CA" sz="2400" dirty="0"/>
          </a:p>
        </p:txBody>
      </p:sp>
    </p:spTree>
    <p:extLst>
      <p:ext uri="{BB962C8B-B14F-4D97-AF65-F5344CB8AC3E}">
        <p14:creationId xmlns:p14="http://schemas.microsoft.com/office/powerpoint/2010/main" val="4178066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8" name="Picture 8" descr="http://i00.i.aliimg.com/wsphoto/v0/492374558/Superb-Chinese-English-font-b-Dictionary-b-font-font-b-Mandarin-b-font-Characters-Putonghua-Piny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79392">
            <a:off x="7366766" y="3654076"/>
            <a:ext cx="1386737" cy="1386737"/>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descr="http://images.fineartamerica.com/images-medium-large/ruler-karl-addi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39729">
            <a:off x="4780714" y="2653438"/>
            <a:ext cx="1620695" cy="1620696"/>
          </a:xfrm>
          <a:prstGeom prst="rect">
            <a:avLst/>
          </a:prstGeom>
          <a:noFill/>
          <a:extLst>
            <a:ext uri="{909E8E84-426E-40DD-AFC4-6F175D3DCCD1}">
              <a14:hiddenFill xmlns:a14="http://schemas.microsoft.com/office/drawing/2010/main">
                <a:solidFill>
                  <a:srgbClr val="FFFFFF"/>
                </a:solidFill>
              </a14:hiddenFill>
            </a:ext>
          </a:extLst>
        </p:spPr>
      </p:pic>
      <p:pic>
        <p:nvPicPr>
          <p:cNvPr id="56322" name="Picture 2" descr="http://www.schoolmart.com/images/products/detail/TI_30XIIS_SO_h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01409">
            <a:off x="7022749" y="688634"/>
            <a:ext cx="1063625" cy="1724481"/>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p:nvPr>
        </p:nvSpPr>
        <p:spPr>
          <a:xfrm>
            <a:off x="457200" y="274638"/>
            <a:ext cx="8229600" cy="639762"/>
          </a:xfrm>
        </p:spPr>
        <p:txBody>
          <a:bodyPr/>
          <a:lstStyle/>
          <a:p>
            <a:pPr eaLnBrk="1" hangingPunct="1"/>
            <a:r>
              <a:rPr lang="en-US" dirty="0" smtClean="0"/>
              <a:t>Aids Allowed on the Final Exam</a:t>
            </a:r>
            <a:endParaRPr lang="en-US" sz="3200" dirty="0"/>
          </a:p>
        </p:txBody>
      </p:sp>
      <p:sp>
        <p:nvSpPr>
          <p:cNvPr id="12291" name="Rectangle 3"/>
          <p:cNvSpPr>
            <a:spLocks noGrp="1" noChangeArrowheads="1"/>
          </p:cNvSpPr>
          <p:nvPr>
            <p:ph type="body" idx="1"/>
          </p:nvPr>
        </p:nvSpPr>
        <p:spPr>
          <a:xfrm>
            <a:off x="457200" y="1143000"/>
            <a:ext cx="6781800" cy="4286902"/>
          </a:xfrm>
          <a:noFill/>
        </p:spPr>
        <p:txBody>
          <a:bodyPr/>
          <a:lstStyle/>
          <a:p>
            <a:r>
              <a:rPr lang="en-CA" sz="2800" dirty="0"/>
              <a:t>Any calculator without communication capability.  </a:t>
            </a:r>
            <a:endParaRPr lang="en-CA" sz="2800" dirty="0" smtClean="0"/>
          </a:p>
          <a:p>
            <a:r>
              <a:rPr lang="en-CA" sz="2800" dirty="0" smtClean="0"/>
              <a:t>Aid </a:t>
            </a:r>
            <a:r>
              <a:rPr lang="en-CA" sz="2800" dirty="0"/>
              <a:t>sheet:  one single, original, handwritten 8 1/2 × 11 inch sheet of paper, which may be written on both sides.  </a:t>
            </a:r>
            <a:endParaRPr lang="en-CA" sz="2800" dirty="0" smtClean="0"/>
          </a:p>
          <a:p>
            <a:r>
              <a:rPr lang="en-CA" sz="2800" dirty="0" smtClean="0"/>
              <a:t>A </a:t>
            </a:r>
            <a:r>
              <a:rPr lang="en-CA" sz="2800" dirty="0"/>
              <a:t>ruler.  </a:t>
            </a:r>
            <a:endParaRPr lang="en-CA" sz="2800" dirty="0" smtClean="0"/>
          </a:p>
          <a:p>
            <a:r>
              <a:rPr lang="en-CA" sz="2800" dirty="0" smtClean="0"/>
              <a:t>A </a:t>
            </a:r>
            <a:r>
              <a:rPr lang="en-CA" sz="2800" b="1" dirty="0"/>
              <a:t>paper</a:t>
            </a:r>
            <a:r>
              <a:rPr lang="en-CA" sz="2800" dirty="0"/>
              <a:t> copy of an English translation dictionary</a:t>
            </a:r>
            <a:r>
              <a:rPr lang="en-CA" sz="2800" dirty="0" smtClean="0"/>
              <a:t>.</a:t>
            </a:r>
          </a:p>
          <a:p>
            <a:r>
              <a:rPr lang="en-CA" sz="2800" dirty="0" smtClean="0"/>
              <a:t>Also:</a:t>
            </a:r>
            <a:endParaRPr lang="en-CA" sz="2800" dirty="0"/>
          </a:p>
        </p:txBody>
      </p:sp>
      <p:pic>
        <p:nvPicPr>
          <p:cNvPr id="56324" name="Picture 4" descr="http://www.physics.emory.edu/postdocs/wrobertson/KSU%20TESTs/Equation%20Sheet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27449">
            <a:off x="7860755" y="2190480"/>
            <a:ext cx="987425" cy="127325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6334" name="Picture 14" descr="http://www.0t8.net/four-years/ca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58011">
            <a:off x="5004003" y="5761233"/>
            <a:ext cx="1300945" cy="817737"/>
          </a:xfrm>
          <a:prstGeom prst="rect">
            <a:avLst/>
          </a:prstGeom>
          <a:noFill/>
          <a:extLst>
            <a:ext uri="{909E8E84-426E-40DD-AFC4-6F175D3DCCD1}">
              <a14:hiddenFill xmlns:a14="http://schemas.microsoft.com/office/drawing/2010/main">
                <a:solidFill>
                  <a:srgbClr val="FFFFFF"/>
                </a:solidFill>
              </a14:hiddenFill>
            </a:ext>
          </a:extLst>
        </p:spPr>
      </p:pic>
      <p:pic>
        <p:nvPicPr>
          <p:cNvPr id="56336" name="Picture 16" descr="http://forums.watchuseek.com/attachments/f2/428629d1304018026-watch-suggestion-tough-long-lasting-wristwatch-citizen-bm6400-00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197605">
            <a:off x="7061420" y="5655316"/>
            <a:ext cx="1191848" cy="11918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25921" y="5669102"/>
            <a:ext cx="4187875" cy="1231120"/>
            <a:chOff x="225921" y="5669102"/>
            <a:chExt cx="4187875" cy="1231120"/>
          </a:xfrm>
        </p:grpSpPr>
        <p:pic>
          <p:nvPicPr>
            <p:cNvPr id="56338" name="Picture 18" descr="http://www.soil-net.com/album/Equipment/slides/Pencils%2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744494">
              <a:off x="3110093" y="5669102"/>
              <a:ext cx="1303703" cy="1231120"/>
            </a:xfrm>
            <a:prstGeom prst="rect">
              <a:avLst/>
            </a:prstGeom>
            <a:noFill/>
            <a:extLst>
              <a:ext uri="{909E8E84-426E-40DD-AFC4-6F175D3DCCD1}">
                <a14:hiddenFill xmlns:a14="http://schemas.microsoft.com/office/drawing/2010/main">
                  <a:solidFill>
                    <a:srgbClr val="FFFFFF"/>
                  </a:solidFill>
                </a14:hiddenFill>
              </a:ext>
            </a:extLst>
          </p:spPr>
        </p:pic>
        <p:pic>
          <p:nvPicPr>
            <p:cNvPr id="56340" name="Picture 20" descr="http://www.mymaido.com/c/130-category/pilot-bps-gp-supergrip-ballpoint-pen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95135">
              <a:off x="225921" y="6043206"/>
              <a:ext cx="1515377" cy="757689"/>
            </a:xfrm>
            <a:prstGeom prst="rect">
              <a:avLst/>
            </a:prstGeom>
            <a:noFill/>
            <a:extLst>
              <a:ext uri="{909E8E84-426E-40DD-AFC4-6F175D3DCCD1}">
                <a14:hiddenFill xmlns:a14="http://schemas.microsoft.com/office/drawing/2010/main">
                  <a:solidFill>
                    <a:srgbClr val="FFFFFF"/>
                  </a:solidFill>
                </a14:hiddenFill>
              </a:ext>
            </a:extLst>
          </p:spPr>
        </p:pic>
        <p:pic>
          <p:nvPicPr>
            <p:cNvPr id="56342" name="Picture 22" descr="http://upload.wikimedia.org/wikipedia/commons/2/2f/Pink_Pearl_erase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4361" y="5774019"/>
              <a:ext cx="1056217" cy="7921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021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639762"/>
          </a:xfrm>
        </p:spPr>
        <p:txBody>
          <a:bodyPr/>
          <a:lstStyle/>
          <a:p>
            <a:pPr eaLnBrk="1" hangingPunct="1"/>
            <a:r>
              <a:rPr lang="en-US" dirty="0" smtClean="0"/>
              <a:t>Mon. Dec. 16 evening: Go see an early movie!</a:t>
            </a:r>
            <a:endParaRPr lang="en-US" sz="3200" dirty="0"/>
          </a:p>
        </p:txBody>
      </p:sp>
      <p:sp>
        <p:nvSpPr>
          <p:cNvPr id="12291" name="Rectangle 3"/>
          <p:cNvSpPr>
            <a:spLocks noGrp="1" noChangeArrowheads="1"/>
          </p:cNvSpPr>
          <p:nvPr>
            <p:ph type="body" idx="1"/>
          </p:nvPr>
        </p:nvSpPr>
        <p:spPr>
          <a:xfrm>
            <a:off x="5105400" y="1143000"/>
            <a:ext cx="3810000" cy="4762500"/>
          </a:xfrm>
          <a:solidFill>
            <a:schemeClr val="bg1"/>
          </a:solidFill>
        </p:spPr>
        <p:txBody>
          <a:bodyPr/>
          <a:lstStyle/>
          <a:p>
            <a:pPr eaLnBrk="1" hangingPunct="1"/>
            <a:r>
              <a:rPr lang="en-US" sz="2800" dirty="0"/>
              <a:t>The evening before a test is NOT the best time to study (it is just the most </a:t>
            </a:r>
            <a:r>
              <a:rPr lang="en-US" sz="2800" dirty="0" smtClean="0"/>
              <a:t>popular)</a:t>
            </a:r>
          </a:p>
          <a:p>
            <a:pPr eaLnBrk="1" hangingPunct="1"/>
            <a:r>
              <a:rPr lang="en-US" sz="2800" dirty="0" smtClean="0"/>
              <a:t>Don’t worry – you have been studying since </a:t>
            </a:r>
            <a:r>
              <a:rPr lang="en-US" sz="2800" dirty="0"/>
              <a:t>the 1</a:t>
            </a:r>
            <a:r>
              <a:rPr lang="en-US" sz="2800" baseline="30000" dirty="0"/>
              <a:t>st</a:t>
            </a:r>
            <a:r>
              <a:rPr lang="en-US" sz="2800" dirty="0"/>
              <a:t> week of classes</a:t>
            </a:r>
            <a:r>
              <a:rPr lang="en-US" sz="2800" dirty="0" smtClean="0"/>
              <a:t>!</a:t>
            </a:r>
          </a:p>
          <a:p>
            <a:pPr eaLnBrk="1" hangingPunct="1"/>
            <a:r>
              <a:rPr lang="en-US" sz="2800" dirty="0" smtClean="0"/>
              <a:t>Go to bed early!  You should arrive at the exam by 8:30am to be safe!</a:t>
            </a:r>
            <a:endParaRPr lang="en-US" sz="2800" dirty="0"/>
          </a:p>
        </p:txBody>
      </p:sp>
      <p:pic>
        <p:nvPicPr>
          <p:cNvPr id="57346" name="Picture 2" descr="http://wac.450f.edgecastcdn.net/80450F/screencrush.com/files/2013/09/hunger-games-catching-fire-ene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55626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0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533400" y="2286000"/>
            <a:ext cx="8229600" cy="2011363"/>
          </a:xfrm>
        </p:spPr>
        <p:txBody>
          <a:bodyPr/>
          <a:lstStyle/>
          <a:p>
            <a:pPr algn="l"/>
            <a:r>
              <a:rPr lang="en-US" sz="2800"/>
              <a:t>Two balls are launched along a pair of tracks with equal velocities, as shown. Both balls reach the end of the track. </a:t>
            </a:r>
            <a:r>
              <a:rPr lang="en-US" sz="2800" i="1"/>
              <a:t>Predict</a:t>
            </a:r>
            <a:r>
              <a:rPr lang="en-US" sz="2800"/>
              <a:t>: Which ball will reach the end of the track first?</a:t>
            </a:r>
            <a:r>
              <a:rPr lang="en-US" sz="4000"/>
              <a:t> </a:t>
            </a:r>
          </a:p>
        </p:txBody>
      </p:sp>
      <p:sp>
        <p:nvSpPr>
          <p:cNvPr id="24581" name="Rectangle 5"/>
          <p:cNvSpPr>
            <a:spLocks noGrp="1" noChangeArrowheads="1"/>
          </p:cNvSpPr>
          <p:nvPr>
            <p:ph type="body" sz="half" idx="1"/>
          </p:nvPr>
        </p:nvSpPr>
        <p:spPr>
          <a:xfrm>
            <a:off x="457200" y="4419600"/>
            <a:ext cx="8001000" cy="2239963"/>
          </a:xfrm>
        </p:spPr>
        <p:txBody>
          <a:bodyPr/>
          <a:lstStyle/>
          <a:p>
            <a:r>
              <a:rPr lang="en-US" sz="2800" dirty="0"/>
              <a:t>A</a:t>
            </a:r>
          </a:p>
          <a:p>
            <a:r>
              <a:rPr lang="en-US" sz="2800" dirty="0"/>
              <a:t>B</a:t>
            </a:r>
          </a:p>
          <a:p>
            <a:r>
              <a:rPr lang="en-US" sz="2800" dirty="0"/>
              <a:t>C: They will reach the end of the track at the same time</a:t>
            </a:r>
          </a:p>
        </p:txBody>
      </p:sp>
      <p:pic>
        <p:nvPicPr>
          <p:cNvPr id="24583" name="Picture 7"/>
          <p:cNvPicPr>
            <a:picLocks noChangeAspect="1" noChangeArrowheads="1"/>
          </p:cNvPicPr>
          <p:nvPr/>
        </p:nvPicPr>
        <p:blipFill>
          <a:blip r:embed="rId2"/>
          <a:srcRect/>
          <a:stretch>
            <a:fillRect/>
          </a:stretch>
        </p:blipFill>
        <p:spPr bwMode="auto">
          <a:xfrm>
            <a:off x="2743200" y="381000"/>
            <a:ext cx="3581400" cy="1897063"/>
          </a:xfrm>
          <a:prstGeom prst="rect">
            <a:avLst/>
          </a:prstGeom>
          <a:noFill/>
          <a:ln w="9525">
            <a:noFill/>
            <a:miter lim="800000"/>
            <a:headEnd/>
            <a:tailEnd/>
          </a:ln>
          <a:effectLst/>
        </p:spPr>
      </p:pic>
    </p:spTree>
    <p:extLst>
      <p:ext uri="{BB962C8B-B14F-4D97-AF65-F5344CB8AC3E}">
        <p14:creationId xmlns:p14="http://schemas.microsoft.com/office/powerpoint/2010/main" val="1389875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5867400" cy="715963"/>
          </a:xfrm>
        </p:spPr>
        <p:txBody>
          <a:bodyPr/>
          <a:lstStyle/>
          <a:p>
            <a:pPr eaLnBrk="1" hangingPunct="1"/>
            <a:r>
              <a:rPr lang="en-US" sz="3600" dirty="0"/>
              <a:t>During</a:t>
            </a:r>
            <a:r>
              <a:rPr lang="en-US" sz="3600" dirty="0" smtClean="0"/>
              <a:t> the Exam</a:t>
            </a:r>
            <a:endParaRPr lang="en-US" sz="3600" dirty="0"/>
          </a:p>
        </p:txBody>
      </p:sp>
      <p:sp>
        <p:nvSpPr>
          <p:cNvPr id="13315" name="Rectangle 3"/>
          <p:cNvSpPr>
            <a:spLocks noGrp="1" noChangeArrowheads="1"/>
          </p:cNvSpPr>
          <p:nvPr>
            <p:ph type="body" idx="1"/>
          </p:nvPr>
        </p:nvSpPr>
        <p:spPr>
          <a:xfrm>
            <a:off x="152400" y="838200"/>
            <a:ext cx="6172200" cy="5867400"/>
          </a:xfrm>
        </p:spPr>
        <p:txBody>
          <a:bodyPr/>
          <a:lstStyle/>
          <a:p>
            <a:pPr eaLnBrk="1" hangingPunct="1"/>
            <a:r>
              <a:rPr lang="en-US" sz="2400" dirty="0" smtClean="0"/>
              <a:t>Exam begins at </a:t>
            </a:r>
            <a:r>
              <a:rPr lang="en-US" sz="2400" b="1" dirty="0" smtClean="0"/>
              <a:t>9:00am SHARP</a:t>
            </a:r>
            <a:r>
              <a:rPr lang="en-US" sz="2400" dirty="0" smtClean="0"/>
              <a:t>!!!</a:t>
            </a:r>
          </a:p>
          <a:p>
            <a:pPr eaLnBrk="1" hangingPunct="1"/>
            <a:r>
              <a:rPr lang="en-US" sz="2400" dirty="0" smtClean="0"/>
              <a:t>Skim </a:t>
            </a:r>
            <a:r>
              <a:rPr lang="en-US" sz="2400" dirty="0"/>
              <a:t>over the entire </a:t>
            </a:r>
            <a:r>
              <a:rPr lang="en-US" sz="2400" dirty="0" smtClean="0"/>
              <a:t>exam from </a:t>
            </a:r>
            <a:r>
              <a:rPr lang="en-US" sz="2400" dirty="0"/>
              <a:t>front to back </a:t>
            </a:r>
            <a:r>
              <a:rPr lang="en-US" sz="2400" b="1" dirty="0"/>
              <a:t>before </a:t>
            </a:r>
            <a:r>
              <a:rPr lang="en-US" sz="2400" dirty="0"/>
              <a:t>you begin.  Look for problems that you have confidence to solve first.</a:t>
            </a:r>
          </a:p>
          <a:p>
            <a:pPr eaLnBrk="1" hangingPunct="1"/>
            <a:r>
              <a:rPr lang="en-US" sz="2400" dirty="0"/>
              <a:t>If you start a problem but can’t finish it, leave it, make a mark on the edge of the paper beside it, and come back to it after you have solved all the easy problems.</a:t>
            </a:r>
          </a:p>
          <a:p>
            <a:pPr eaLnBrk="1" hangingPunct="1"/>
            <a:r>
              <a:rPr lang="en-US" sz="2400" dirty="0"/>
              <a:t>When you are in a hurry and your hand is not steady, you can make little mistakes; if there is time, do the calculation twice and obtain agreement.</a:t>
            </a:r>
          </a:p>
          <a:p>
            <a:pPr eaLnBrk="1" hangingPunct="1"/>
            <a:r>
              <a:rPr lang="en-US" sz="2400" dirty="0"/>
              <a:t>Bring a snack or drink.</a:t>
            </a:r>
          </a:p>
          <a:p>
            <a:pPr eaLnBrk="1" hangingPunct="1"/>
            <a:r>
              <a:rPr lang="en-US" sz="2400" i="1" dirty="0"/>
              <a:t>Don’t leave a test early!</a:t>
            </a:r>
          </a:p>
        </p:txBody>
      </p:sp>
      <p:grpSp>
        <p:nvGrpSpPr>
          <p:cNvPr id="7" name="Group 6"/>
          <p:cNvGrpSpPr/>
          <p:nvPr/>
        </p:nvGrpSpPr>
        <p:grpSpPr>
          <a:xfrm>
            <a:off x="6572061" y="4582739"/>
            <a:ext cx="2587625" cy="2558616"/>
            <a:chOff x="6181492" y="-303245"/>
            <a:chExt cx="2587625" cy="2558616"/>
          </a:xfrm>
        </p:grpSpPr>
        <p:pic>
          <p:nvPicPr>
            <p:cNvPr id="8" name="Picture 7"/>
            <p:cNvPicPr>
              <a:picLocks noChangeAspect="1"/>
            </p:cNvPicPr>
            <p:nvPr/>
          </p:nvPicPr>
          <p:blipFill>
            <a:blip r:embed="rId2"/>
            <a:stretch>
              <a:fillRect/>
            </a:stretch>
          </p:blipFill>
          <p:spPr>
            <a:xfrm>
              <a:off x="6293223" y="533400"/>
              <a:ext cx="2395538" cy="1195530"/>
            </a:xfrm>
            <a:prstGeom prst="rect">
              <a:avLst/>
            </a:prstGeom>
          </p:spPr>
        </p:pic>
        <p:pic>
          <p:nvPicPr>
            <p:cNvPr id="9" name="Picture 6" descr="http://images3.wikia.nocookie.net/__cb20130620191722/smashbroslawlorigins/images/8/80/Transparent-red-no-circle-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492" y="-303245"/>
              <a:ext cx="2587625" cy="255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6488918" y="-293493"/>
            <a:ext cx="2587625" cy="2558616"/>
            <a:chOff x="6065277" y="1987939"/>
            <a:chExt cx="2587625" cy="2558616"/>
          </a:xfrm>
        </p:grpSpPr>
        <p:pic>
          <p:nvPicPr>
            <p:cNvPr id="11" name="Picture 4" descr="http://www6.pcmag.com/media/images/301505-apple-iphone-5-at-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188" y="2255371"/>
              <a:ext cx="2189162" cy="2189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images3.wikia.nocookie.net/__cb20130620191722/smashbroslawlorigins/images/8/80/Transparent-red-no-circle-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277" y="1987939"/>
              <a:ext cx="2587625" cy="255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6572061" y="2086831"/>
            <a:ext cx="2587625" cy="2558616"/>
            <a:chOff x="5949062" y="4209692"/>
            <a:chExt cx="2587625" cy="2558616"/>
          </a:xfrm>
        </p:grpSpPr>
        <p:pic>
          <p:nvPicPr>
            <p:cNvPr id="14" name="Picture 2" descr="http://images.fonearena.com/blog/wp-content/uploads/2013/09/samsung-galaxy-ge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179" y="4592637"/>
              <a:ext cx="1993180" cy="21129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images3.wikia.nocookie.net/__cb20130620191722/smashbroslawlorigins/images/8/80/Transparent-red-no-circle-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062" y="4209692"/>
              <a:ext cx="2587625" cy="25586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531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509588" y="1006475"/>
            <a:ext cx="8134350" cy="3200876"/>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600" b="0" dirty="0">
                <a:latin typeface="Times New Roman" pitchFamily="18" charset="0"/>
                <a:ea typeface="Arial" pitchFamily="-1" charset="0"/>
                <a:cs typeface="Times New Roman" pitchFamily="18" charset="0"/>
              </a:rPr>
              <a:t> Suppose the </a:t>
            </a:r>
            <a:r>
              <a:rPr lang="en-US" sz="2600" b="0" i="1" dirty="0" err="1">
                <a:latin typeface="Times New Roman" pitchFamily="18" charset="0"/>
                <a:ea typeface="Arial" pitchFamily="-1" charset="0"/>
                <a:cs typeface="Times New Roman" pitchFamily="18" charset="0"/>
              </a:rPr>
              <a:t>x</a:t>
            </a:r>
            <a:r>
              <a:rPr lang="en-US" sz="2600" b="0" dirty="0">
                <a:latin typeface="Times New Roman" pitchFamily="18" charset="0"/>
                <a:ea typeface="Arial" pitchFamily="-1" charset="0"/>
                <a:cs typeface="Times New Roman" pitchFamily="18" charset="0"/>
              </a:rPr>
              <a:t>- and </a:t>
            </a:r>
            <a:r>
              <a:rPr lang="en-US" sz="2600" b="0" i="1" dirty="0" err="1">
                <a:latin typeface="Times New Roman" pitchFamily="18" charset="0"/>
                <a:ea typeface="Arial" pitchFamily="-1" charset="0"/>
                <a:cs typeface="Times New Roman" pitchFamily="18" charset="0"/>
              </a:rPr>
              <a:t>y</a:t>
            </a:r>
            <a:r>
              <a:rPr lang="en-US" sz="2600" b="0" dirty="0">
                <a:latin typeface="Times New Roman" pitchFamily="18" charset="0"/>
                <a:ea typeface="Arial" pitchFamily="-1" charset="0"/>
                <a:cs typeface="Times New Roman" pitchFamily="18" charset="0"/>
              </a:rPr>
              <a:t>-components of acceleration are </a:t>
            </a:r>
            <a:r>
              <a:rPr lang="en-US" sz="2600" b="0" i="1" dirty="0">
                <a:latin typeface="Times New Roman" pitchFamily="18" charset="0"/>
                <a:ea typeface="Arial" pitchFamily="-1" charset="0"/>
                <a:cs typeface="Times New Roman" pitchFamily="18" charset="0"/>
              </a:rPr>
              <a:t>independent</a:t>
            </a:r>
            <a:r>
              <a:rPr lang="en-US" sz="2600" b="0" dirty="0">
                <a:latin typeface="Times New Roman" pitchFamily="18" charset="0"/>
                <a:ea typeface="Arial" pitchFamily="-1" charset="0"/>
                <a:cs typeface="Times New Roman" pitchFamily="18" charset="0"/>
              </a:rPr>
              <a:t> of each other</a:t>
            </a:r>
          </a:p>
          <a:p>
            <a:pPr>
              <a:spcAft>
                <a:spcPts val="600"/>
              </a:spcAft>
              <a:buClr>
                <a:srgbClr val="FF0000"/>
              </a:buClr>
              <a:buFont typeface="Wingdings" pitchFamily="-1" charset="2"/>
              <a:buChar char="§"/>
            </a:pPr>
            <a:r>
              <a:rPr lang="en-US" sz="2600" b="0" dirty="0">
                <a:latin typeface="Times New Roman" pitchFamily="18" charset="0"/>
                <a:ea typeface="Arial" pitchFamily="-1" charset="0"/>
                <a:cs typeface="Times New Roman" pitchFamily="18" charset="0"/>
              </a:rPr>
              <a:t> That is, </a:t>
            </a:r>
            <a:r>
              <a:rPr lang="en-US" sz="2600" b="0" i="1" dirty="0">
                <a:latin typeface="Times New Roman" pitchFamily="18" charset="0"/>
                <a:ea typeface="Arial" pitchFamily="-1" charset="0"/>
                <a:cs typeface="Times New Roman" pitchFamily="18" charset="0"/>
              </a:rPr>
              <a:t>a</a:t>
            </a:r>
            <a:r>
              <a:rPr lang="en-US" sz="2600" b="0" i="1" baseline="-25000" dirty="0">
                <a:latin typeface="Times New Roman" pitchFamily="18" charset="0"/>
                <a:ea typeface="Arial" pitchFamily="-1" charset="0"/>
                <a:cs typeface="Times New Roman" pitchFamily="18" charset="0"/>
              </a:rPr>
              <a:t>x</a:t>
            </a:r>
            <a:r>
              <a:rPr lang="en-US" sz="2600" b="0" dirty="0">
                <a:latin typeface="Times New Roman" pitchFamily="18" charset="0"/>
                <a:ea typeface="Arial" pitchFamily="-1" charset="0"/>
                <a:cs typeface="Times New Roman" pitchFamily="18" charset="0"/>
              </a:rPr>
              <a:t> does not depend on </a:t>
            </a:r>
            <a:r>
              <a:rPr lang="en-US" sz="2600" b="0" i="1" dirty="0" err="1">
                <a:latin typeface="Times New Roman" pitchFamily="18" charset="0"/>
                <a:ea typeface="Arial" pitchFamily="-1" charset="0"/>
                <a:cs typeface="Times New Roman" pitchFamily="18" charset="0"/>
              </a:rPr>
              <a:t>y</a:t>
            </a:r>
            <a:r>
              <a:rPr lang="en-US" sz="2600" b="0" dirty="0">
                <a:latin typeface="Times New Roman" pitchFamily="18" charset="0"/>
                <a:ea typeface="Arial" pitchFamily="-1" charset="0"/>
                <a:cs typeface="Times New Roman" pitchFamily="18" charset="0"/>
              </a:rPr>
              <a:t> or </a:t>
            </a:r>
            <a:r>
              <a:rPr lang="en-US" sz="2600" b="0" i="1" dirty="0" err="1">
                <a:latin typeface="Times New Roman" pitchFamily="18" charset="0"/>
                <a:ea typeface="Arial" pitchFamily="-1" charset="0"/>
                <a:cs typeface="Times New Roman" pitchFamily="18" charset="0"/>
              </a:rPr>
              <a:t>v</a:t>
            </a:r>
            <a:r>
              <a:rPr lang="en-US" sz="2600" b="0" i="1" baseline="-25000" dirty="0" err="1">
                <a:latin typeface="Times New Roman" pitchFamily="18" charset="0"/>
                <a:ea typeface="Arial" pitchFamily="-1" charset="0"/>
                <a:cs typeface="Times New Roman" pitchFamily="18" charset="0"/>
              </a:rPr>
              <a:t>y</a:t>
            </a:r>
            <a:r>
              <a:rPr lang="en-US" sz="2600" b="0" dirty="0">
                <a:latin typeface="Times New Roman" pitchFamily="18" charset="0"/>
                <a:ea typeface="Arial" pitchFamily="-1" charset="0"/>
                <a:cs typeface="Times New Roman" pitchFamily="18" charset="0"/>
              </a:rPr>
              <a:t>, and </a:t>
            </a:r>
            <a:r>
              <a:rPr lang="en-US" sz="2600" b="0" i="1" dirty="0">
                <a:latin typeface="Times New Roman" pitchFamily="18" charset="0"/>
                <a:ea typeface="Arial" pitchFamily="-1" charset="0"/>
                <a:cs typeface="Times New Roman" pitchFamily="18" charset="0"/>
              </a:rPr>
              <a:t>a</a:t>
            </a:r>
            <a:r>
              <a:rPr lang="en-US" sz="2600" b="0" i="1" baseline="-25000" dirty="0">
                <a:latin typeface="Times New Roman" pitchFamily="18" charset="0"/>
                <a:ea typeface="Arial" pitchFamily="-1" charset="0"/>
                <a:cs typeface="Times New Roman" pitchFamily="18" charset="0"/>
              </a:rPr>
              <a:t>y</a:t>
            </a:r>
            <a:r>
              <a:rPr lang="en-US" sz="2600" b="0" dirty="0">
                <a:latin typeface="Times New Roman" pitchFamily="18" charset="0"/>
                <a:ea typeface="Arial" pitchFamily="-1" charset="0"/>
                <a:cs typeface="Times New Roman" pitchFamily="18" charset="0"/>
              </a:rPr>
              <a:t> does not depend on </a:t>
            </a:r>
            <a:r>
              <a:rPr lang="en-US" sz="2600" b="0" i="1" dirty="0" err="1">
                <a:latin typeface="Times New Roman" pitchFamily="18" charset="0"/>
                <a:ea typeface="Arial" pitchFamily="-1" charset="0"/>
                <a:cs typeface="Times New Roman" pitchFamily="18" charset="0"/>
              </a:rPr>
              <a:t>x</a:t>
            </a:r>
            <a:r>
              <a:rPr lang="en-US" sz="2600" b="0" dirty="0">
                <a:latin typeface="Times New Roman" pitchFamily="18" charset="0"/>
                <a:ea typeface="Arial" pitchFamily="-1" charset="0"/>
                <a:cs typeface="Times New Roman" pitchFamily="18" charset="0"/>
              </a:rPr>
              <a:t> or </a:t>
            </a:r>
            <a:r>
              <a:rPr lang="en-US" sz="2600" b="0" i="1" dirty="0" err="1">
                <a:latin typeface="Times New Roman" pitchFamily="18" charset="0"/>
                <a:ea typeface="Arial" pitchFamily="-1" charset="0"/>
                <a:cs typeface="Times New Roman" pitchFamily="18" charset="0"/>
              </a:rPr>
              <a:t>v</a:t>
            </a:r>
            <a:r>
              <a:rPr lang="en-US" sz="2600" b="0" i="1" baseline="-25000" dirty="0" err="1">
                <a:latin typeface="Times New Roman" pitchFamily="18" charset="0"/>
                <a:ea typeface="Arial" pitchFamily="-1" charset="0"/>
                <a:cs typeface="Times New Roman" pitchFamily="18" charset="0"/>
              </a:rPr>
              <a:t>x</a:t>
            </a:r>
            <a:r>
              <a:rPr lang="en-US" sz="2600" b="0" dirty="0">
                <a:latin typeface="Times New Roman" pitchFamily="18" charset="0"/>
                <a:ea typeface="Arial" pitchFamily="-1" charset="0"/>
                <a:cs typeface="Times New Roman" pitchFamily="18" charset="0"/>
              </a:rPr>
              <a:t> </a:t>
            </a:r>
          </a:p>
          <a:p>
            <a:pPr>
              <a:spcAft>
                <a:spcPts val="600"/>
              </a:spcAft>
              <a:buClr>
                <a:srgbClr val="FF0000"/>
              </a:buClr>
              <a:buFont typeface="Wingdings" pitchFamily="-1" charset="2"/>
              <a:buChar char="§"/>
            </a:pPr>
            <a:r>
              <a:rPr lang="en-US" sz="2600" b="0" dirty="0">
                <a:latin typeface="Times New Roman" pitchFamily="18" charset="0"/>
                <a:ea typeface="Arial" pitchFamily="-1" charset="0"/>
                <a:cs typeface="Times New Roman" pitchFamily="18" charset="0"/>
              </a:rPr>
              <a:t> Your problem-solving strategy is to:</a:t>
            </a:r>
          </a:p>
          <a:p>
            <a:pPr>
              <a:spcAft>
                <a:spcPts val="600"/>
              </a:spcAft>
              <a:buFontTx/>
              <a:buAutoNum type="arabicPeriod"/>
            </a:pPr>
            <a:r>
              <a:rPr lang="en-US" sz="2600" b="0" dirty="0">
                <a:latin typeface="Times New Roman" pitchFamily="18" charset="0"/>
                <a:ea typeface="Arial" pitchFamily="-1" charset="0"/>
                <a:cs typeface="Times New Roman" pitchFamily="18" charset="0"/>
              </a:rPr>
              <a:t> Draw a </a:t>
            </a:r>
            <a:r>
              <a:rPr lang="en-US" sz="2600" b="0" dirty="0" smtClean="0">
                <a:latin typeface="Times New Roman" pitchFamily="18" charset="0"/>
                <a:ea typeface="Arial" pitchFamily="-1" charset="0"/>
                <a:cs typeface="Times New Roman" pitchFamily="18" charset="0"/>
              </a:rPr>
              <a:t>free-body </a:t>
            </a:r>
            <a:r>
              <a:rPr lang="en-US" sz="2600" b="0" dirty="0">
                <a:latin typeface="Times New Roman" pitchFamily="18" charset="0"/>
                <a:ea typeface="Arial" pitchFamily="-1" charset="0"/>
                <a:cs typeface="Times New Roman" pitchFamily="18" charset="0"/>
              </a:rPr>
              <a:t>diagram</a:t>
            </a:r>
          </a:p>
          <a:p>
            <a:pPr>
              <a:spcAft>
                <a:spcPts val="600"/>
              </a:spcAft>
              <a:buFontTx/>
              <a:buAutoNum type="arabicPeriod"/>
            </a:pPr>
            <a:r>
              <a:rPr lang="en-US" sz="2600" b="0" dirty="0">
                <a:latin typeface="Times New Roman" pitchFamily="18" charset="0"/>
                <a:ea typeface="Arial" pitchFamily="-1" charset="0"/>
                <a:cs typeface="Times New Roman" pitchFamily="18" charset="0"/>
              </a:rPr>
              <a:t> Use Newton’s second law in component form:</a:t>
            </a:r>
          </a:p>
        </p:txBody>
      </p:sp>
      <p:sp>
        <p:nvSpPr>
          <p:cNvPr id="45060" name="Text Box 5"/>
          <p:cNvSpPr txBox="1">
            <a:spLocks noChangeArrowheads="1"/>
          </p:cNvSpPr>
          <p:nvPr/>
        </p:nvSpPr>
        <p:spPr bwMode="auto">
          <a:xfrm>
            <a:off x="558800" y="5616575"/>
            <a:ext cx="8134350" cy="885825"/>
          </a:xfrm>
          <a:prstGeom prst="rect">
            <a:avLst/>
          </a:prstGeom>
          <a:noFill/>
          <a:ln w="9525">
            <a:noFill/>
            <a:miter lim="800000"/>
            <a:headEnd/>
            <a:tailEnd/>
          </a:ln>
        </p:spPr>
        <p:txBody>
          <a:bodyPr>
            <a:prstTxWarp prst="textNoShape">
              <a:avLst/>
            </a:prstTxWarp>
            <a:spAutoFit/>
          </a:bodyPr>
          <a:lstStyle/>
          <a:p>
            <a:r>
              <a:rPr lang="en-US" sz="2600" b="0" dirty="0">
                <a:ea typeface="Arial" pitchFamily="-1" charset="0"/>
                <a:cs typeface="Arial" pitchFamily="-1" charset="0"/>
              </a:rPr>
              <a:t>The force components (including proper signs) are found from the free-body diagram</a:t>
            </a:r>
          </a:p>
        </p:txBody>
      </p:sp>
      <p:pic>
        <p:nvPicPr>
          <p:cNvPr id="6" name="Picture 7" descr="CH8_PPT_Slide_8-21"/>
          <p:cNvPicPr>
            <a:picLocks noChangeAspect="1" noChangeArrowheads="1"/>
          </p:cNvPicPr>
          <p:nvPr/>
        </p:nvPicPr>
        <p:blipFill>
          <a:blip r:embed="rId2"/>
          <a:srcRect/>
          <a:stretch>
            <a:fillRect/>
          </a:stretch>
        </p:blipFill>
        <p:spPr bwMode="auto">
          <a:xfrm>
            <a:off x="107821" y="4730750"/>
            <a:ext cx="8820184" cy="574402"/>
          </a:xfrm>
          <a:prstGeom prst="rect">
            <a:avLst/>
          </a:prstGeom>
          <a:noFill/>
          <a:ln w="9525">
            <a:noFill/>
            <a:miter lim="800000"/>
            <a:headEnd/>
            <a:tailEnd/>
          </a:ln>
        </p:spPr>
      </p:pic>
      <p:sp>
        <p:nvSpPr>
          <p:cNvPr id="7" name="Rectangle 2"/>
          <p:cNvSpPr>
            <a:spLocks noGrp="1" noChangeArrowheads="1"/>
          </p:cNvSpPr>
          <p:nvPr>
            <p:ph type="title"/>
          </p:nvPr>
        </p:nvSpPr>
        <p:spPr>
          <a:xfrm>
            <a:off x="457200" y="-23909"/>
            <a:ext cx="8229600" cy="817562"/>
          </a:xfrm>
        </p:spPr>
        <p:txBody>
          <a:bodyPr/>
          <a:lstStyle/>
          <a:p>
            <a:pPr eaLnBrk="1" hangingPunct="1"/>
            <a:r>
              <a:rPr lang="en-US" dirty="0" smtClean="0"/>
              <a:t>Non-Equilibrium</a:t>
            </a:r>
            <a:endParaRPr lang="en-US" dirty="0"/>
          </a:p>
        </p:txBody>
      </p:sp>
      <p:sp>
        <p:nvSpPr>
          <p:cNvPr id="3" name="Slide Number Placeholder 2"/>
          <p:cNvSpPr>
            <a:spLocks noGrp="1"/>
          </p:cNvSpPr>
          <p:nvPr>
            <p:ph type="sldNum" sz="quarter" idx="12"/>
          </p:nvPr>
        </p:nvSpPr>
        <p:spPr/>
        <p:txBody>
          <a:bodyPr/>
          <a:lstStyle/>
          <a:p>
            <a:fld id="{78ED08B8-F681-A54C-8FFA-FC0952B85C2C}" type="slidenum">
              <a:rPr lang="en-US" smtClean="0"/>
              <a:pPr/>
              <a:t>41</a:t>
            </a:fld>
            <a:endParaRPr lang="en-US"/>
          </a:p>
        </p:txBody>
      </p:sp>
    </p:spTree>
    <p:extLst>
      <p:ext uri="{BB962C8B-B14F-4D97-AF65-F5344CB8AC3E}">
        <p14:creationId xmlns:p14="http://schemas.microsoft.com/office/powerpoint/2010/main" val="407917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50887"/>
          </a:xfrm>
        </p:spPr>
        <p:txBody>
          <a:bodyPr/>
          <a:lstStyle/>
          <a:p>
            <a:r>
              <a:rPr lang="en-US" sz="3900" smtClean="0"/>
              <a:t>Gravity: </a:t>
            </a:r>
            <a:r>
              <a:rPr lang="en-US" sz="3900" i="1" smtClean="0">
                <a:latin typeface="Times New Roman" pitchFamily="18" charset="0"/>
                <a:cs typeface="Times New Roman" pitchFamily="18" charset="0"/>
              </a:rPr>
              <a:t>F</a:t>
            </a:r>
            <a:r>
              <a:rPr lang="en-US" sz="3900" baseline="-25000" smtClean="0">
                <a:latin typeface="Times New Roman" pitchFamily="18" charset="0"/>
                <a:cs typeface="Times New Roman" pitchFamily="18" charset="0"/>
              </a:rPr>
              <a:t>G </a:t>
            </a:r>
            <a:r>
              <a:rPr lang="en-US" sz="3900" smtClean="0">
                <a:latin typeface="Times New Roman" pitchFamily="18" charset="0"/>
                <a:cs typeface="Times New Roman" pitchFamily="18" charset="0"/>
              </a:rPr>
              <a:t>= </a:t>
            </a:r>
            <a:r>
              <a:rPr lang="en-US" sz="3900" i="1" smtClean="0">
                <a:latin typeface="Times New Roman" pitchFamily="18" charset="0"/>
                <a:cs typeface="Times New Roman" pitchFamily="18" charset="0"/>
              </a:rPr>
              <a:t>mg</a:t>
            </a:r>
            <a:r>
              <a:rPr lang="en-US" sz="3900" smtClean="0">
                <a:latin typeface="Times New Roman" pitchFamily="18" charset="0"/>
                <a:cs typeface="Times New Roman" pitchFamily="18" charset="0"/>
              </a:rPr>
              <a:t> </a:t>
            </a:r>
            <a:r>
              <a:rPr lang="en-US" sz="3900" smtClean="0"/>
              <a:t>is just a short form!</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r="10133"/>
          <a:stretch>
            <a:fillRect/>
          </a:stretch>
        </p:blipFill>
        <p:spPr bwMode="auto">
          <a:xfrm>
            <a:off x="2362200" y="1219200"/>
            <a:ext cx="982503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934200" y="1447800"/>
            <a:ext cx="28956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11"/>
          <p:cNvGrpSpPr>
            <a:grpSpLocks/>
          </p:cNvGrpSpPr>
          <p:nvPr/>
        </p:nvGrpSpPr>
        <p:grpSpPr bwMode="auto">
          <a:xfrm>
            <a:off x="2514600" y="2438400"/>
            <a:ext cx="8289925" cy="1503363"/>
            <a:chOff x="2514600" y="2438400"/>
            <a:chExt cx="8289925" cy="1503363"/>
          </a:xfrm>
        </p:grpSpPr>
        <p:pic>
          <p:nvPicPr>
            <p:cNvPr id="19464" name="Picture 5"/>
            <p:cNvPicPr>
              <a:picLocks noChangeAspect="1" noChangeArrowheads="1"/>
            </p:cNvPicPr>
            <p:nvPr/>
          </p:nvPicPr>
          <p:blipFill>
            <a:blip r:embed="rId3">
              <a:extLst>
                <a:ext uri="{28A0092B-C50C-407E-A947-70E740481C1C}">
                  <a14:useLocalDpi xmlns:a14="http://schemas.microsoft.com/office/drawing/2010/main" val="0"/>
                </a:ext>
              </a:extLst>
            </a:blip>
            <a:srcRect r="9709"/>
            <a:stretch>
              <a:fillRect/>
            </a:stretch>
          </p:blipFill>
          <p:spPr bwMode="auto">
            <a:xfrm>
              <a:off x="2514600" y="2971800"/>
              <a:ext cx="82899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9"/>
            <p:cNvSpPr txBox="1">
              <a:spLocks noChangeArrowheads="1"/>
            </p:cNvSpPr>
            <p:nvPr/>
          </p:nvSpPr>
          <p:spPr bwMode="auto">
            <a:xfrm>
              <a:off x="4114800" y="2438400"/>
              <a:ext cx="76236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600"/>
                <a:t>and</a:t>
              </a:r>
            </a:p>
          </p:txBody>
        </p:sp>
      </p:grpSp>
      <p:sp>
        <p:nvSpPr>
          <p:cNvPr id="11" name="TextBox 10"/>
          <p:cNvSpPr txBox="1">
            <a:spLocks noChangeArrowheads="1"/>
          </p:cNvSpPr>
          <p:nvPr/>
        </p:nvSpPr>
        <p:spPr bwMode="auto">
          <a:xfrm>
            <a:off x="685800" y="4267200"/>
            <a:ext cx="82296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pPr>
            <a:r>
              <a:rPr lang="en-US" sz="2900"/>
              <a:t>are the same equation, with different notation!  </a:t>
            </a:r>
          </a:p>
          <a:p>
            <a:pPr eaLnBrk="1" hangingPunct="1">
              <a:spcAft>
                <a:spcPts val="600"/>
              </a:spcAft>
            </a:pPr>
            <a:r>
              <a:rPr lang="en-US" sz="2900"/>
              <a:t>The only difference is that in the second equation we have assumed that </a:t>
            </a:r>
            <a:r>
              <a:rPr lang="en-US" sz="2900" i="1">
                <a:latin typeface="Times New Roman" pitchFamily="18" charset="0"/>
                <a:cs typeface="Times New Roman" pitchFamily="18" charset="0"/>
              </a:rPr>
              <a:t>m</a:t>
            </a:r>
            <a:r>
              <a:rPr lang="en-US" sz="2900" baseline="-25000">
                <a:latin typeface="Times New Roman" pitchFamily="18" charset="0"/>
                <a:cs typeface="Times New Roman" pitchFamily="18" charset="0"/>
              </a:rPr>
              <a:t>2</a:t>
            </a:r>
            <a:r>
              <a:rPr lang="en-US" sz="2900">
                <a:latin typeface="Times New Roman" pitchFamily="18" charset="0"/>
                <a:cs typeface="Times New Roman" pitchFamily="18" charset="0"/>
              </a:rPr>
              <a:t> = </a:t>
            </a:r>
            <a:r>
              <a:rPr lang="en-US" sz="2900" i="1">
                <a:latin typeface="Times New Roman" pitchFamily="18" charset="0"/>
                <a:cs typeface="Times New Roman" pitchFamily="18" charset="0"/>
              </a:rPr>
              <a:t>M</a:t>
            </a:r>
            <a:r>
              <a:rPr lang="en-US" sz="2900">
                <a:latin typeface="Times New Roman" pitchFamily="18" charset="0"/>
                <a:cs typeface="Times New Roman" pitchFamily="18" charset="0"/>
              </a:rPr>
              <a:t> </a:t>
            </a:r>
            <a:r>
              <a:rPr lang="en-US" sz="2900"/>
              <a:t>(mass of the earth) and </a:t>
            </a:r>
            <a:r>
              <a:rPr lang="en-US" sz="2900" i="1">
                <a:latin typeface="Times New Roman" pitchFamily="18" charset="0"/>
                <a:cs typeface="Times New Roman" pitchFamily="18" charset="0"/>
              </a:rPr>
              <a:t>r</a:t>
            </a:r>
            <a:r>
              <a:rPr lang="en-US" sz="2900">
                <a:latin typeface="Times New Roman" pitchFamily="18" charset="0"/>
                <a:cs typeface="Times New Roman" pitchFamily="18" charset="0"/>
              </a:rPr>
              <a:t> ≈ </a:t>
            </a:r>
            <a:r>
              <a:rPr lang="en-US" sz="2900" i="1">
                <a:latin typeface="Times New Roman" pitchFamily="18" charset="0"/>
                <a:cs typeface="Times New Roman" pitchFamily="18" charset="0"/>
              </a:rPr>
              <a:t>R</a:t>
            </a:r>
            <a:r>
              <a:rPr lang="en-US" sz="2900">
                <a:latin typeface="Times New Roman" pitchFamily="18" charset="0"/>
                <a:cs typeface="Times New Roman" pitchFamily="18" charset="0"/>
              </a:rPr>
              <a:t> </a:t>
            </a:r>
            <a:r>
              <a:rPr lang="en-US" sz="2900"/>
              <a:t>(radius of the earth).</a:t>
            </a:r>
          </a:p>
        </p:txBody>
      </p:sp>
      <p:sp>
        <p:nvSpPr>
          <p:cNvPr id="9" name="Rectangle 8"/>
          <p:cNvSpPr/>
          <p:nvPr/>
        </p:nvSpPr>
        <p:spPr>
          <a:xfrm>
            <a:off x="6477000" y="2895600"/>
            <a:ext cx="28956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Slide Number Placeholder 2"/>
          <p:cNvSpPr>
            <a:spLocks noGrp="1"/>
          </p:cNvSpPr>
          <p:nvPr>
            <p:ph type="sldNum" sz="quarter" idx="12"/>
          </p:nvPr>
        </p:nvSpPr>
        <p:spPr/>
        <p:txBody>
          <a:bodyPr/>
          <a:lstStyle/>
          <a:p>
            <a:fld id="{78ED08B8-F681-A54C-8FFA-FC0952B85C2C}" type="slidenum">
              <a:rPr lang="en-US" smtClean="0"/>
              <a:pPr/>
              <a:t>42</a:t>
            </a:fld>
            <a:endParaRPr lang="en-US"/>
          </a:p>
        </p:txBody>
      </p:sp>
    </p:spTree>
    <p:extLst>
      <p:ext uri="{BB962C8B-B14F-4D97-AF65-F5344CB8AC3E}">
        <p14:creationId xmlns:p14="http://schemas.microsoft.com/office/powerpoint/2010/main" val="35367648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98425"/>
            <a:ext cx="4981167" cy="701675"/>
          </a:xfrm>
        </p:spPr>
        <p:txBody>
          <a:bodyPr/>
          <a:lstStyle/>
          <a:p>
            <a:pPr eaLnBrk="1" hangingPunct="1"/>
            <a:r>
              <a:rPr lang="en-US" dirty="0" smtClean="0"/>
              <a:t>Weight: A Measurement</a:t>
            </a:r>
          </a:p>
        </p:txBody>
      </p:sp>
      <p:sp>
        <p:nvSpPr>
          <p:cNvPr id="107524" name="Text Box 3"/>
          <p:cNvSpPr txBox="1">
            <a:spLocks noChangeArrowheads="1"/>
          </p:cNvSpPr>
          <p:nvPr/>
        </p:nvSpPr>
        <p:spPr bwMode="auto">
          <a:xfrm>
            <a:off x="260350" y="912813"/>
            <a:ext cx="4983163" cy="2015936"/>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400" b="0" dirty="0"/>
              <a:t> The figure shows a man weighing himself in an accelerating elevator</a:t>
            </a:r>
          </a:p>
          <a:p>
            <a:pPr>
              <a:spcAft>
                <a:spcPts val="600"/>
              </a:spcAft>
              <a:buClr>
                <a:srgbClr val="FF0000"/>
              </a:buClr>
              <a:buFont typeface="Wingdings" pitchFamily="-1" charset="2"/>
              <a:buChar char="§"/>
            </a:pPr>
            <a:r>
              <a:rPr lang="en-US" sz="2400" b="0" dirty="0"/>
              <a:t> Looking at the free-body diagram, the </a:t>
            </a:r>
            <a:r>
              <a:rPr lang="en-US" sz="2400" b="0" i="1" dirty="0" err="1"/>
              <a:t>y</a:t>
            </a:r>
            <a:r>
              <a:rPr lang="en-US" sz="2400" b="0" dirty="0"/>
              <a:t>-component of Newton’s second law is:</a:t>
            </a:r>
            <a:endParaRPr lang="en-US" sz="2400" dirty="0"/>
          </a:p>
        </p:txBody>
      </p:sp>
      <p:sp>
        <p:nvSpPr>
          <p:cNvPr id="107526" name="Text Box 3"/>
          <p:cNvSpPr txBox="1">
            <a:spLocks noChangeArrowheads="1"/>
          </p:cNvSpPr>
          <p:nvPr/>
        </p:nvSpPr>
        <p:spPr bwMode="auto">
          <a:xfrm>
            <a:off x="260350" y="3921125"/>
            <a:ext cx="4983163" cy="830997"/>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400" b="0" dirty="0"/>
              <a:t> The man’s weight as he accelerates vertically is:</a:t>
            </a:r>
            <a:endParaRPr lang="en-US" sz="2400" dirty="0"/>
          </a:p>
        </p:txBody>
      </p:sp>
      <p:sp>
        <p:nvSpPr>
          <p:cNvPr id="107528" name="Text Box 3"/>
          <p:cNvSpPr txBox="1">
            <a:spLocks noChangeArrowheads="1"/>
          </p:cNvSpPr>
          <p:nvPr/>
        </p:nvSpPr>
        <p:spPr bwMode="auto">
          <a:xfrm>
            <a:off x="261938" y="5702300"/>
            <a:ext cx="4981575" cy="830997"/>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400" b="0" dirty="0"/>
              <a:t> You weigh </a:t>
            </a:r>
            <a:r>
              <a:rPr lang="en-US" sz="2400" b="0" i="1" dirty="0"/>
              <a:t>more </a:t>
            </a:r>
            <a:r>
              <a:rPr lang="en-US" sz="2400" b="0" dirty="0"/>
              <a:t>as an elevator accelerates upward!</a:t>
            </a:r>
            <a:endParaRPr lang="en-US" sz="2400" dirty="0"/>
          </a:p>
        </p:txBody>
      </p:sp>
      <p:pic>
        <p:nvPicPr>
          <p:cNvPr id="9" name="Picture 9" descr="06_10_Figure"/>
          <p:cNvPicPr>
            <a:picLocks noChangeAspect="1" noChangeArrowheads="1"/>
          </p:cNvPicPr>
          <p:nvPr/>
        </p:nvPicPr>
        <p:blipFill>
          <a:blip r:embed="rId2"/>
          <a:srcRect b="2315"/>
          <a:stretch>
            <a:fillRect/>
          </a:stretch>
        </p:blipFill>
        <p:spPr bwMode="auto">
          <a:xfrm>
            <a:off x="6328478" y="111850"/>
            <a:ext cx="2583496" cy="6678732"/>
          </a:xfrm>
          <a:prstGeom prst="rect">
            <a:avLst/>
          </a:prstGeom>
          <a:noFill/>
          <a:ln w="9525">
            <a:noFill/>
            <a:miter lim="800000"/>
            <a:headEnd/>
            <a:tailEnd/>
          </a:ln>
        </p:spPr>
      </p:pic>
      <p:pic>
        <p:nvPicPr>
          <p:cNvPr id="10" name="Picture 11" descr="CH6_PPT_Slide_6-62a"/>
          <p:cNvPicPr>
            <a:picLocks noChangeAspect="1" noChangeArrowheads="1"/>
          </p:cNvPicPr>
          <p:nvPr/>
        </p:nvPicPr>
        <p:blipFill>
          <a:blip r:embed="rId3"/>
          <a:srcRect r="30380"/>
          <a:stretch>
            <a:fillRect/>
          </a:stretch>
        </p:blipFill>
        <p:spPr bwMode="auto">
          <a:xfrm>
            <a:off x="147854" y="3213246"/>
            <a:ext cx="6234754" cy="487143"/>
          </a:xfrm>
          <a:prstGeom prst="rect">
            <a:avLst/>
          </a:prstGeom>
          <a:noFill/>
          <a:ln w="9525">
            <a:noFill/>
            <a:miter lim="800000"/>
            <a:headEnd/>
            <a:tailEnd/>
          </a:ln>
        </p:spPr>
      </p:pic>
      <p:pic>
        <p:nvPicPr>
          <p:cNvPr id="11" name="Picture 12" descr="CH6_PPT_Slide_6-62b"/>
          <p:cNvPicPr>
            <a:picLocks noChangeAspect="1" noChangeArrowheads="1"/>
          </p:cNvPicPr>
          <p:nvPr/>
        </p:nvPicPr>
        <p:blipFill>
          <a:blip r:embed="rId4"/>
          <a:srcRect r="22359"/>
          <a:stretch>
            <a:fillRect/>
          </a:stretch>
        </p:blipFill>
        <p:spPr bwMode="auto">
          <a:xfrm>
            <a:off x="160596" y="4798158"/>
            <a:ext cx="6914243" cy="96457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1DC41E4-161D-AD48-AF17-D1FE093EF1F0}" type="slidenum">
              <a:rPr lang="en-US" smtClean="0"/>
              <a:pPr/>
              <a:t>43</a:t>
            </a:fld>
            <a:endParaRPr lang="en-US"/>
          </a:p>
        </p:txBody>
      </p:sp>
    </p:spTree>
    <p:extLst>
      <p:ext uri="{BB962C8B-B14F-4D97-AF65-F5344CB8AC3E}">
        <p14:creationId xmlns:p14="http://schemas.microsoft.com/office/powerpoint/2010/main" val="11756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build="p"/>
      <p:bldP spid="107526" grpId="0"/>
      <p:bldP spid="1075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p:cNvSpPr>
          <p:nvPr/>
        </p:nvSpPr>
        <p:spPr bwMode="auto">
          <a:xfrm>
            <a:off x="546100" y="2816225"/>
            <a:ext cx="82169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533400" indent="-533400" eaLnBrk="1" hangingPunct="1">
              <a:spcBef>
                <a:spcPct val="20000"/>
              </a:spcBef>
              <a:spcAft>
                <a:spcPct val="20000"/>
              </a:spcAft>
              <a:buFont typeface="Arial" charset="0"/>
              <a:buAutoNum type="alphaUcPeriod"/>
            </a:pPr>
            <a:r>
              <a:rPr lang="en-US" sz="2600">
                <a:cs typeface="Arial" charset="0"/>
              </a:rPr>
              <a:t>Her weight is the same and her mass is less.</a:t>
            </a:r>
          </a:p>
          <a:p>
            <a:pPr marL="533400" indent="-533400" eaLnBrk="1" hangingPunct="1">
              <a:spcBef>
                <a:spcPct val="20000"/>
              </a:spcBef>
              <a:spcAft>
                <a:spcPct val="20000"/>
              </a:spcAft>
              <a:buFont typeface="Arial" charset="0"/>
              <a:buAutoNum type="alphaUcPeriod"/>
            </a:pPr>
            <a:r>
              <a:rPr lang="en-US" sz="2600">
                <a:cs typeface="Arial" charset="0"/>
              </a:rPr>
              <a:t>Her weight is less and her mass is less.</a:t>
            </a:r>
          </a:p>
          <a:p>
            <a:pPr marL="533400" indent="-533400" eaLnBrk="1" hangingPunct="1">
              <a:spcBef>
                <a:spcPct val="20000"/>
              </a:spcBef>
              <a:spcAft>
                <a:spcPct val="20000"/>
              </a:spcAft>
              <a:buFont typeface="Arial" charset="0"/>
              <a:buAutoNum type="alphaUcPeriod"/>
            </a:pPr>
            <a:r>
              <a:rPr lang="en-US" sz="2600">
                <a:cs typeface="Arial" charset="0"/>
              </a:rPr>
              <a:t>Her weight is less and her mass is the same.</a:t>
            </a:r>
          </a:p>
          <a:p>
            <a:pPr marL="533400" indent="-533400" eaLnBrk="1" hangingPunct="1">
              <a:spcBef>
                <a:spcPct val="20000"/>
              </a:spcBef>
              <a:spcAft>
                <a:spcPct val="20000"/>
              </a:spcAft>
              <a:buFont typeface="Arial" charset="0"/>
              <a:buAutoNum type="alphaUcPeriod"/>
            </a:pPr>
            <a:r>
              <a:rPr lang="en-US" sz="2600">
                <a:cs typeface="Arial" charset="0"/>
              </a:rPr>
              <a:t>Her weight is the same and her mass is the same.</a:t>
            </a:r>
          </a:p>
          <a:p>
            <a:pPr marL="533400" indent="-533400" eaLnBrk="1" hangingPunct="1">
              <a:spcBef>
                <a:spcPct val="20000"/>
              </a:spcBef>
              <a:spcAft>
                <a:spcPct val="20000"/>
              </a:spcAft>
              <a:buFont typeface="Arial" charset="0"/>
              <a:buAutoNum type="alphaUcPeriod"/>
            </a:pPr>
            <a:r>
              <a:rPr lang="en-US" sz="2600">
                <a:cs typeface="Arial" charset="0"/>
              </a:rPr>
              <a:t>Her weight is zero and her mass is the same.</a:t>
            </a:r>
          </a:p>
        </p:txBody>
      </p:sp>
      <p:sp>
        <p:nvSpPr>
          <p:cNvPr id="106499" name="Rectangle 7"/>
          <p:cNvSpPr>
            <a:spLocks noChangeArrowheads="1"/>
          </p:cNvSpPr>
          <p:nvPr/>
        </p:nvSpPr>
        <p:spPr bwMode="auto">
          <a:xfrm>
            <a:off x="63500" y="-14288"/>
            <a:ext cx="74072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p>
            <a:pPr eaLnBrk="1" hangingPunct="1"/>
            <a:r>
              <a:rPr lang="en-US" sz="3200">
                <a:solidFill>
                  <a:schemeClr val="bg1"/>
                </a:solidFill>
                <a:cs typeface="Arial" charset="0"/>
              </a:rPr>
              <a:t>QuickCheck 6.7 </a:t>
            </a:r>
          </a:p>
        </p:txBody>
      </p:sp>
      <p:sp>
        <p:nvSpPr>
          <p:cNvPr id="106500" name="Text Box 8"/>
          <p:cNvSpPr txBox="1">
            <a:spLocks/>
          </p:cNvSpPr>
          <p:nvPr/>
        </p:nvSpPr>
        <p:spPr bwMode="auto">
          <a:xfrm>
            <a:off x="444500" y="1028700"/>
            <a:ext cx="85471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2800">
                <a:cs typeface="Arial" charset="0"/>
              </a:rPr>
              <a:t>An astronaut takes her bathroom scales to the moon, where </a:t>
            </a:r>
            <a:r>
              <a:rPr lang="en-US" sz="2800" i="1">
                <a:latin typeface="Times New Roman" pitchFamily="-1" charset="0"/>
                <a:cs typeface="Arial" charset="0"/>
              </a:rPr>
              <a:t>g</a:t>
            </a:r>
            <a:r>
              <a:rPr lang="en-US" sz="2800">
                <a:latin typeface="Times New Roman" pitchFamily="-1" charset="0"/>
                <a:cs typeface="Arial" charset="0"/>
              </a:rPr>
              <a:t> = 1.6 m/s</a:t>
            </a:r>
            <a:r>
              <a:rPr lang="en-US" sz="2800" baseline="30000">
                <a:latin typeface="Times New Roman" pitchFamily="-1" charset="0"/>
                <a:cs typeface="Arial" charset="0"/>
              </a:rPr>
              <a:t>2</a:t>
            </a:r>
            <a:r>
              <a:rPr lang="en-US" sz="2800">
                <a:cs typeface="Arial" charset="0"/>
              </a:rPr>
              <a:t>. On the moon, compared to at home on earth:</a:t>
            </a:r>
          </a:p>
        </p:txBody>
      </p:sp>
      <p:sp>
        <p:nvSpPr>
          <p:cNvPr id="106501" name="Rectangle 5"/>
          <p:cNvSpPr>
            <a:spLocks noChangeArrowheads="1"/>
          </p:cNvSpPr>
          <p:nvPr/>
        </p:nvSpPr>
        <p:spPr bwMode="auto">
          <a:xfrm>
            <a:off x="7848600" y="6489700"/>
            <a:ext cx="1219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200"/>
              <a:t>Slide 6-60</a:t>
            </a:r>
          </a:p>
        </p:txBody>
      </p:sp>
    </p:spTree>
    <p:extLst>
      <p:ext uri="{BB962C8B-B14F-4D97-AF65-F5344CB8AC3E}">
        <p14:creationId xmlns:p14="http://schemas.microsoft.com/office/powerpoint/2010/main" val="411704677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0"/>
            <a:ext cx="8229600" cy="701675"/>
          </a:xfrm>
        </p:spPr>
        <p:txBody>
          <a:bodyPr/>
          <a:lstStyle/>
          <a:p>
            <a:pPr eaLnBrk="1" hangingPunct="1"/>
            <a:r>
              <a:rPr lang="en-US" smtClean="0"/>
              <a:t>Normal Force</a:t>
            </a:r>
          </a:p>
        </p:txBody>
      </p:sp>
      <p:sp>
        <p:nvSpPr>
          <p:cNvPr id="65539" name="Text Box 3"/>
          <p:cNvSpPr txBox="1">
            <a:spLocks noChangeArrowheads="1"/>
          </p:cNvSpPr>
          <p:nvPr/>
        </p:nvSpPr>
        <p:spPr bwMode="auto">
          <a:xfrm>
            <a:off x="236538" y="736600"/>
            <a:ext cx="4622800" cy="5863144"/>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400" dirty="0"/>
              <a:t> When an object sits on a table, the table surface exerts an upward contact force on the object</a:t>
            </a:r>
          </a:p>
          <a:p>
            <a:pPr>
              <a:spcAft>
                <a:spcPts val="600"/>
              </a:spcAft>
              <a:buClr>
                <a:srgbClr val="FF0000"/>
              </a:buClr>
              <a:buFont typeface="Wingdings" pitchFamily="-1" charset="2"/>
              <a:buChar char="§"/>
            </a:pPr>
            <a:r>
              <a:rPr lang="en-US" sz="2400" dirty="0"/>
              <a:t> This pushing force is directed </a:t>
            </a:r>
            <a:r>
              <a:rPr lang="en-US" sz="2400" i="1" dirty="0"/>
              <a:t>perpendicular </a:t>
            </a:r>
            <a:r>
              <a:rPr lang="en-US" sz="2400" dirty="0"/>
              <a:t>to the surface, and thus is called the </a:t>
            </a:r>
            <a:r>
              <a:rPr lang="en-US" sz="2400" b="1" dirty="0"/>
              <a:t>normal force</a:t>
            </a:r>
            <a:endParaRPr lang="en-US" sz="2400" dirty="0"/>
          </a:p>
          <a:p>
            <a:pPr>
              <a:spcAft>
                <a:spcPts val="600"/>
              </a:spcAft>
              <a:buClr>
                <a:srgbClr val="FF0000"/>
              </a:buClr>
              <a:buFont typeface="Wingdings" pitchFamily="-1" charset="2"/>
              <a:buChar char="§"/>
            </a:pPr>
            <a:r>
              <a:rPr lang="en-US" sz="2400" dirty="0"/>
              <a:t> A table is made of </a:t>
            </a:r>
            <a:r>
              <a:rPr lang="en-US" sz="2400" i="1" dirty="0"/>
              <a:t>atoms </a:t>
            </a:r>
            <a:r>
              <a:rPr lang="en-US" sz="2400" dirty="0"/>
              <a:t>joined together by </a:t>
            </a:r>
            <a:r>
              <a:rPr lang="en-US" sz="2400" i="1" dirty="0"/>
              <a:t>molecular bonds</a:t>
            </a:r>
            <a:r>
              <a:rPr lang="en-US" sz="2400" dirty="0"/>
              <a:t> which can be modeled as springs</a:t>
            </a:r>
            <a:endParaRPr lang="en-US" sz="2400" i="1" dirty="0"/>
          </a:p>
          <a:p>
            <a:pPr>
              <a:spcAft>
                <a:spcPts val="600"/>
              </a:spcAft>
              <a:buClr>
                <a:srgbClr val="FF0000"/>
              </a:buClr>
              <a:buFont typeface="Wingdings" pitchFamily="-1" charset="2"/>
              <a:buChar char="§"/>
            </a:pPr>
            <a:r>
              <a:rPr lang="en-US" sz="2400" dirty="0"/>
              <a:t> Normal force is a result of many molecular springs being compressed ever so slightly</a:t>
            </a:r>
          </a:p>
        </p:txBody>
      </p:sp>
      <p:pic>
        <p:nvPicPr>
          <p:cNvPr id="5" name="Picture 9" descr="05_07_Figure"/>
          <p:cNvPicPr>
            <a:picLocks noChangeAspect="1" noChangeArrowheads="1"/>
          </p:cNvPicPr>
          <p:nvPr/>
        </p:nvPicPr>
        <p:blipFill>
          <a:blip r:embed="rId2"/>
          <a:srcRect b="5617"/>
          <a:stretch>
            <a:fillRect/>
          </a:stretch>
        </p:blipFill>
        <p:spPr bwMode="auto">
          <a:xfrm>
            <a:off x="4857060" y="1022350"/>
            <a:ext cx="4109140" cy="4101474"/>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1DC41E4-161D-AD48-AF17-D1FE093EF1F0}" type="slidenum">
              <a:rPr lang="en-US" smtClean="0"/>
              <a:pPr/>
              <a:t>45</a:t>
            </a:fld>
            <a:endParaRPr lang="en-US"/>
          </a:p>
        </p:txBody>
      </p:sp>
    </p:spTree>
    <p:extLst>
      <p:ext uri="{BB962C8B-B14F-4D97-AF65-F5344CB8AC3E}">
        <p14:creationId xmlns:p14="http://schemas.microsoft.com/office/powerpoint/2010/main" val="37489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05_06_Figure"/>
          <p:cNvPicPr>
            <a:picLocks noChangeAspect="1" noChangeArrowheads="1"/>
          </p:cNvPicPr>
          <p:nvPr/>
        </p:nvPicPr>
        <p:blipFill>
          <a:blip r:embed="rId2"/>
          <a:srcRect b="3578"/>
          <a:stretch>
            <a:fillRect/>
          </a:stretch>
        </p:blipFill>
        <p:spPr bwMode="auto">
          <a:xfrm>
            <a:off x="4732099" y="3178477"/>
            <a:ext cx="4314206" cy="3074325"/>
          </a:xfrm>
          <a:prstGeom prst="rect">
            <a:avLst/>
          </a:prstGeom>
          <a:noFill/>
          <a:ln w="9525">
            <a:noFill/>
            <a:miter lim="800000"/>
            <a:headEnd/>
            <a:tailEnd/>
          </a:ln>
        </p:spPr>
      </p:pic>
      <p:pic>
        <p:nvPicPr>
          <p:cNvPr id="6" name="Picture 9" descr="05_05_Figure"/>
          <p:cNvPicPr>
            <a:picLocks noChangeAspect="1" noChangeArrowheads="1"/>
          </p:cNvPicPr>
          <p:nvPr/>
        </p:nvPicPr>
        <p:blipFill>
          <a:blip r:embed="rId3"/>
          <a:srcRect b="7054"/>
          <a:stretch>
            <a:fillRect/>
          </a:stretch>
        </p:blipFill>
        <p:spPr bwMode="auto">
          <a:xfrm>
            <a:off x="4343283" y="857589"/>
            <a:ext cx="4648317" cy="1814174"/>
          </a:xfrm>
          <a:prstGeom prst="rect">
            <a:avLst/>
          </a:prstGeom>
          <a:noFill/>
          <a:ln w="9525">
            <a:noFill/>
            <a:miter lim="800000"/>
            <a:headEnd/>
            <a:tailEnd/>
          </a:ln>
        </p:spPr>
      </p:pic>
      <p:sp>
        <p:nvSpPr>
          <p:cNvPr id="58370" name="Rectangle 2"/>
          <p:cNvSpPr>
            <a:spLocks noGrp="1" noChangeArrowheads="1"/>
          </p:cNvSpPr>
          <p:nvPr>
            <p:ph type="title"/>
          </p:nvPr>
        </p:nvSpPr>
        <p:spPr>
          <a:xfrm>
            <a:off x="457200" y="0"/>
            <a:ext cx="3721984" cy="701675"/>
          </a:xfrm>
        </p:spPr>
        <p:txBody>
          <a:bodyPr/>
          <a:lstStyle/>
          <a:p>
            <a:pPr eaLnBrk="1" hangingPunct="1"/>
            <a:r>
              <a:rPr lang="en-US" dirty="0" smtClean="0"/>
              <a:t>Tension Force</a:t>
            </a:r>
          </a:p>
        </p:txBody>
      </p:sp>
      <p:sp>
        <p:nvSpPr>
          <p:cNvPr id="58372" name="Text Box 3"/>
          <p:cNvSpPr txBox="1">
            <a:spLocks noChangeArrowheads="1"/>
          </p:cNvSpPr>
          <p:nvPr/>
        </p:nvSpPr>
        <p:spPr bwMode="auto">
          <a:xfrm>
            <a:off x="236538" y="736600"/>
            <a:ext cx="4622800" cy="5570756"/>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400" dirty="0"/>
              <a:t> When a string or rope or wire pulls on an object, it exerts a contact force called the </a:t>
            </a:r>
            <a:r>
              <a:rPr lang="en-US" sz="2400" b="1" dirty="0"/>
              <a:t>tension force</a:t>
            </a:r>
          </a:p>
          <a:p>
            <a:pPr>
              <a:spcAft>
                <a:spcPts val="600"/>
              </a:spcAft>
              <a:buClr>
                <a:srgbClr val="FF0000"/>
              </a:buClr>
              <a:buFont typeface="Wingdings" pitchFamily="-1" charset="2"/>
              <a:buChar char="§"/>
            </a:pPr>
            <a:r>
              <a:rPr lang="en-US" sz="2400" dirty="0"/>
              <a:t> The tension force is in the direction of the string or rope</a:t>
            </a:r>
          </a:p>
          <a:p>
            <a:pPr>
              <a:spcAft>
                <a:spcPts val="600"/>
              </a:spcAft>
              <a:buClr>
                <a:srgbClr val="FF0000"/>
              </a:buClr>
              <a:buFont typeface="Wingdings" pitchFamily="-1" charset="2"/>
              <a:buChar char="§"/>
            </a:pPr>
            <a:r>
              <a:rPr lang="en-US" sz="2400" dirty="0"/>
              <a:t> A rope is made of </a:t>
            </a:r>
            <a:r>
              <a:rPr lang="en-US" sz="2400" i="1" dirty="0"/>
              <a:t>atoms </a:t>
            </a:r>
            <a:r>
              <a:rPr lang="en-US" sz="2400" dirty="0"/>
              <a:t>joined together by </a:t>
            </a:r>
            <a:r>
              <a:rPr lang="en-US" sz="2400" i="1" dirty="0"/>
              <a:t>molecular bonds</a:t>
            </a:r>
          </a:p>
          <a:p>
            <a:pPr>
              <a:spcAft>
                <a:spcPts val="600"/>
              </a:spcAft>
              <a:buClr>
                <a:srgbClr val="FF0000"/>
              </a:buClr>
              <a:buFont typeface="Wingdings" pitchFamily="-1" charset="2"/>
              <a:buChar char="§"/>
            </a:pPr>
            <a:r>
              <a:rPr lang="en-US" sz="2400" dirty="0"/>
              <a:t> Molecular bonds can be modeled as tiny </a:t>
            </a:r>
            <a:r>
              <a:rPr lang="en-US" sz="2400" i="1" dirty="0"/>
              <a:t>springs </a:t>
            </a:r>
            <a:r>
              <a:rPr lang="en-US" sz="2400" dirty="0"/>
              <a:t>holding the atoms together</a:t>
            </a:r>
          </a:p>
          <a:p>
            <a:pPr>
              <a:spcAft>
                <a:spcPts val="600"/>
              </a:spcAft>
              <a:buClr>
                <a:srgbClr val="FF0000"/>
              </a:buClr>
              <a:buFont typeface="Wingdings" pitchFamily="-1" charset="2"/>
              <a:buChar char="§"/>
            </a:pPr>
            <a:r>
              <a:rPr lang="en-US" sz="2400" dirty="0"/>
              <a:t> Tension is a result of many molecular springs stretching ever so slightly</a:t>
            </a:r>
          </a:p>
        </p:txBody>
      </p:sp>
    </p:spTree>
    <p:extLst>
      <p:ext uri="{BB962C8B-B14F-4D97-AF65-F5344CB8AC3E}">
        <p14:creationId xmlns:p14="http://schemas.microsoft.com/office/powerpoint/2010/main" val="303449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3" y="0"/>
            <a:ext cx="3644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457200" y="914400"/>
            <a:ext cx="243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000"/>
              <a:t>Why does friction exist?</a:t>
            </a:r>
          </a:p>
        </p:txBody>
      </p:sp>
      <p:sp>
        <p:nvSpPr>
          <p:cNvPr id="4" name="TextBox 3"/>
          <p:cNvSpPr txBox="1">
            <a:spLocks noChangeArrowheads="1"/>
          </p:cNvSpPr>
          <p:nvPr/>
        </p:nvSpPr>
        <p:spPr bwMode="auto">
          <a:xfrm>
            <a:off x="304800" y="2667000"/>
            <a:ext cx="2895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000"/>
              <a:t>Because at the microscopic level, </a:t>
            </a:r>
            <a:r>
              <a:rPr lang="en-US" sz="3000" b="1" i="1"/>
              <a:t>nothing is smooth!</a:t>
            </a:r>
          </a:p>
        </p:txBody>
      </p:sp>
    </p:spTree>
    <p:extLst>
      <p:ext uri="{BB962C8B-B14F-4D97-AF65-F5344CB8AC3E}">
        <p14:creationId xmlns:p14="http://schemas.microsoft.com/office/powerpoint/2010/main" val="1761533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98425"/>
            <a:ext cx="8229600" cy="701675"/>
          </a:xfrm>
        </p:spPr>
        <p:txBody>
          <a:bodyPr/>
          <a:lstStyle/>
          <a:p>
            <a:pPr eaLnBrk="1" hangingPunct="1"/>
            <a:r>
              <a:rPr lang="en-US" smtClean="0"/>
              <a:t>A Model of Friction</a:t>
            </a:r>
          </a:p>
        </p:txBody>
      </p:sp>
      <p:pic>
        <p:nvPicPr>
          <p:cNvPr id="4" name="Picture 5" descr="06_15_Figure"/>
          <p:cNvPicPr>
            <a:picLocks noChangeAspect="1" noChangeArrowheads="1"/>
          </p:cNvPicPr>
          <p:nvPr/>
        </p:nvPicPr>
        <p:blipFill>
          <a:blip r:embed="rId2"/>
          <a:srcRect b="3612"/>
          <a:stretch>
            <a:fillRect/>
          </a:stretch>
        </p:blipFill>
        <p:spPr bwMode="auto">
          <a:xfrm>
            <a:off x="-2446879" y="1381348"/>
            <a:ext cx="11511229" cy="5476652"/>
          </a:xfrm>
          <a:prstGeom prst="rect">
            <a:avLst/>
          </a:prstGeom>
          <a:noFill/>
          <a:ln w="9525">
            <a:noFill/>
            <a:miter lim="800000"/>
            <a:headEnd/>
            <a:tailEnd/>
          </a:ln>
        </p:spPr>
      </p:pic>
      <p:sp>
        <p:nvSpPr>
          <p:cNvPr id="5" name="Rectangle 5"/>
          <p:cNvSpPr>
            <a:spLocks noChangeArrowheads="1"/>
          </p:cNvSpPr>
          <p:nvPr/>
        </p:nvSpPr>
        <p:spPr bwMode="auto">
          <a:xfrm>
            <a:off x="273165" y="672442"/>
            <a:ext cx="8127172" cy="461665"/>
          </a:xfrm>
          <a:prstGeom prst="rect">
            <a:avLst/>
          </a:prstGeom>
          <a:noFill/>
          <a:ln w="9525">
            <a:noFill/>
            <a:miter lim="800000"/>
            <a:headEnd/>
            <a:tailEnd/>
          </a:ln>
        </p:spPr>
        <p:txBody>
          <a:bodyPr wrap="square">
            <a:prstTxWarp prst="textNoShape">
              <a:avLst/>
            </a:prstTxWarp>
            <a:spAutoFit/>
          </a:bodyPr>
          <a:lstStyle/>
          <a:p>
            <a:r>
              <a:rPr lang="en-US" sz="2400" b="0" dirty="0">
                <a:solidFill>
                  <a:srgbClr val="000000"/>
                </a:solidFill>
              </a:rPr>
              <a:t>The friction force response to an increasing applied force.</a:t>
            </a:r>
          </a:p>
        </p:txBody>
      </p:sp>
      <p:sp>
        <p:nvSpPr>
          <p:cNvPr id="6" name="Rectangle 5"/>
          <p:cNvSpPr/>
          <p:nvPr/>
        </p:nvSpPr>
        <p:spPr bwMode="auto">
          <a:xfrm>
            <a:off x="-245103" y="3865545"/>
            <a:ext cx="1682296" cy="18158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charset="0"/>
            </a:endParaRPr>
          </a:p>
        </p:txBody>
      </p:sp>
      <p:sp>
        <p:nvSpPr>
          <p:cNvPr id="7" name="Rectangle 6"/>
          <p:cNvSpPr/>
          <p:nvPr/>
        </p:nvSpPr>
        <p:spPr bwMode="auto">
          <a:xfrm>
            <a:off x="1470615" y="4006806"/>
            <a:ext cx="612758" cy="2931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charset="0"/>
            </a:endParaRPr>
          </a:p>
        </p:txBody>
      </p:sp>
      <p:sp>
        <p:nvSpPr>
          <p:cNvPr id="8" name="Rectangle 7"/>
          <p:cNvSpPr/>
          <p:nvPr/>
        </p:nvSpPr>
        <p:spPr bwMode="auto">
          <a:xfrm>
            <a:off x="1949450" y="4140156"/>
            <a:ext cx="168848" cy="1302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charset="0"/>
            </a:endParaRPr>
          </a:p>
        </p:txBody>
      </p:sp>
      <p:sp>
        <p:nvSpPr>
          <p:cNvPr id="2" name="Slide Number Placeholder 1"/>
          <p:cNvSpPr>
            <a:spLocks noGrp="1"/>
          </p:cNvSpPr>
          <p:nvPr>
            <p:ph type="sldNum" sz="quarter" idx="12"/>
          </p:nvPr>
        </p:nvSpPr>
        <p:spPr/>
        <p:txBody>
          <a:bodyPr/>
          <a:lstStyle/>
          <a:p>
            <a:fld id="{41DC41E4-161D-AD48-AF17-D1FE093EF1F0}" type="slidenum">
              <a:rPr lang="en-US" smtClean="0"/>
              <a:pPr/>
              <a:t>48</a:t>
            </a:fld>
            <a:endParaRPr lang="en-US"/>
          </a:p>
        </p:txBody>
      </p:sp>
    </p:spTree>
    <p:extLst>
      <p:ext uri="{BB962C8B-B14F-4D97-AF65-F5344CB8AC3E}">
        <p14:creationId xmlns:p14="http://schemas.microsoft.com/office/powerpoint/2010/main" val="1208249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68313" y="187325"/>
            <a:ext cx="8229600" cy="735013"/>
          </a:xfrm>
        </p:spPr>
        <p:txBody>
          <a:bodyPr/>
          <a:lstStyle/>
          <a:p>
            <a:pPr eaLnBrk="1" hangingPunct="1"/>
            <a:r>
              <a:rPr lang="en-US" smtClean="0"/>
              <a:t>Rolling Motion</a:t>
            </a:r>
          </a:p>
        </p:txBody>
      </p:sp>
      <p:sp>
        <p:nvSpPr>
          <p:cNvPr id="152579" name="Text Box 3"/>
          <p:cNvSpPr txBox="1">
            <a:spLocks noChangeArrowheads="1"/>
          </p:cNvSpPr>
          <p:nvPr/>
        </p:nvSpPr>
        <p:spPr bwMode="auto">
          <a:xfrm>
            <a:off x="260350" y="981075"/>
            <a:ext cx="4157663" cy="3416320"/>
          </a:xfrm>
          <a:prstGeom prst="rect">
            <a:avLst/>
          </a:prstGeom>
          <a:noFill/>
          <a:ln w="9525">
            <a:noFill/>
            <a:miter lim="800000"/>
            <a:headEnd/>
            <a:tailEnd/>
          </a:ln>
        </p:spPr>
        <p:txBody>
          <a:bodyPr>
            <a:prstTxWarp prst="textNoShape">
              <a:avLst/>
            </a:prstTxWarp>
            <a:spAutoFit/>
          </a:bodyPr>
          <a:lstStyle/>
          <a:p>
            <a:pPr>
              <a:buClr>
                <a:srgbClr val="FF0000"/>
              </a:buClr>
              <a:buFont typeface="Wingdings" pitchFamily="-1" charset="2"/>
              <a:buChar char="§"/>
            </a:pPr>
            <a:r>
              <a:rPr lang="en-US" sz="2400" b="0" dirty="0"/>
              <a:t> If you slam on the brakes so hard that the car tires slide against the road surface, this is kinetic friction</a:t>
            </a:r>
          </a:p>
          <a:p>
            <a:pPr>
              <a:buClr>
                <a:srgbClr val="FF0000"/>
              </a:buClr>
              <a:buFont typeface="Wingdings" pitchFamily="-1" charset="2"/>
              <a:buChar char="§"/>
            </a:pPr>
            <a:r>
              <a:rPr lang="en-US" sz="2400" b="0" dirty="0"/>
              <a:t> Under normal driving conditions, the portion of the rolling wheel that contacts the surface is </a:t>
            </a:r>
            <a:r>
              <a:rPr lang="en-US" sz="2400" b="0" i="1" dirty="0"/>
              <a:t>stationary</a:t>
            </a:r>
            <a:r>
              <a:rPr lang="en-US" sz="2400" b="0" dirty="0"/>
              <a:t>, not sliding</a:t>
            </a:r>
          </a:p>
        </p:txBody>
      </p:sp>
      <p:sp>
        <p:nvSpPr>
          <p:cNvPr id="152581" name="Text Box 3"/>
          <p:cNvSpPr txBox="1">
            <a:spLocks noChangeArrowheads="1"/>
          </p:cNvSpPr>
          <p:nvPr/>
        </p:nvSpPr>
        <p:spPr bwMode="auto">
          <a:xfrm>
            <a:off x="265113" y="4638675"/>
            <a:ext cx="8212137" cy="1293813"/>
          </a:xfrm>
          <a:prstGeom prst="rect">
            <a:avLst/>
          </a:prstGeom>
          <a:noFill/>
          <a:ln w="9525">
            <a:noFill/>
            <a:miter lim="800000"/>
            <a:headEnd/>
            <a:tailEnd/>
          </a:ln>
        </p:spPr>
        <p:txBody>
          <a:bodyPr>
            <a:prstTxWarp prst="textNoShape">
              <a:avLst/>
            </a:prstTxWarp>
            <a:spAutoFit/>
          </a:bodyPr>
          <a:lstStyle/>
          <a:p>
            <a:pPr>
              <a:buClr>
                <a:srgbClr val="FF0000"/>
              </a:buClr>
              <a:buFont typeface="Wingdings" pitchFamily="-1" charset="2"/>
              <a:buChar char="§"/>
            </a:pPr>
            <a:r>
              <a:rPr lang="en-US" sz="2600" b="0" dirty="0"/>
              <a:t> If your car is accelerating or decelerating or turning, it is </a:t>
            </a:r>
            <a:r>
              <a:rPr lang="en-US" sz="2600" b="0" i="1" dirty="0"/>
              <a:t>static friction </a:t>
            </a:r>
            <a:r>
              <a:rPr lang="en-US" sz="2600" b="0" dirty="0"/>
              <a:t>of the road on the wheels that provides the net force which accelerates the car</a:t>
            </a:r>
          </a:p>
        </p:txBody>
      </p:sp>
      <p:pic>
        <p:nvPicPr>
          <p:cNvPr id="6" name="Picture 7" descr="CH6_PPT_Slide_86"/>
          <p:cNvPicPr>
            <a:picLocks noChangeAspect="1" noChangeArrowheads="1"/>
          </p:cNvPicPr>
          <p:nvPr/>
        </p:nvPicPr>
        <p:blipFill>
          <a:blip r:embed="rId2"/>
          <a:srcRect t="4869" b="7956"/>
          <a:stretch>
            <a:fillRect/>
          </a:stretch>
        </p:blipFill>
        <p:spPr bwMode="auto">
          <a:xfrm>
            <a:off x="4572000" y="1143000"/>
            <a:ext cx="4425950" cy="2971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1DC41E4-161D-AD48-AF17-D1FE093EF1F0}" type="slidenum">
              <a:rPr lang="en-US" smtClean="0"/>
              <a:pPr/>
              <a:t>49</a:t>
            </a:fld>
            <a:endParaRPr lang="en-US"/>
          </a:p>
        </p:txBody>
      </p:sp>
    </p:spTree>
    <p:extLst>
      <p:ext uri="{BB962C8B-B14F-4D97-AF65-F5344CB8AC3E}">
        <p14:creationId xmlns:p14="http://schemas.microsoft.com/office/powerpoint/2010/main" val="37688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33350"/>
            <a:ext cx="8229600" cy="615950"/>
          </a:xfrm>
        </p:spPr>
        <p:txBody>
          <a:bodyPr/>
          <a:lstStyle/>
          <a:p>
            <a:pPr eaLnBrk="1" hangingPunct="1"/>
            <a:r>
              <a:rPr lang="en-US" smtClean="0">
                <a:ea typeface="ＭＳ Ｐゴシック" pitchFamily="-1" charset="-128"/>
                <a:cs typeface="ＭＳ Ｐゴシック" pitchFamily="-1" charset="-128"/>
              </a:rPr>
              <a:t>Acceleration</a:t>
            </a:r>
          </a:p>
        </p:txBody>
      </p:sp>
      <p:sp>
        <p:nvSpPr>
          <p:cNvPr id="79875" name="Text Box 3"/>
          <p:cNvSpPr txBox="1">
            <a:spLocks noChangeArrowheads="1"/>
          </p:cNvSpPr>
          <p:nvPr/>
        </p:nvSpPr>
        <p:spPr bwMode="auto">
          <a:xfrm>
            <a:off x="3810000" y="1052513"/>
            <a:ext cx="4948238" cy="2462213"/>
          </a:xfrm>
          <a:prstGeom prst="rect">
            <a:avLst/>
          </a:prstGeom>
          <a:noFill/>
          <a:ln w="9525">
            <a:noFill/>
            <a:miter lim="800000"/>
            <a:headEnd/>
            <a:tailEnd/>
          </a:ln>
        </p:spPr>
        <p:txBody>
          <a:bodyPr>
            <a:prstTxWarp prst="textNoShape">
              <a:avLst/>
            </a:prstTxWarp>
            <a:spAutoFit/>
          </a:bodyPr>
          <a:lstStyle/>
          <a:p>
            <a:pPr marL="342900" indent="-342900">
              <a:spcAft>
                <a:spcPts val="600"/>
              </a:spcAft>
              <a:buClr>
                <a:srgbClr val="FF0000"/>
              </a:buClr>
              <a:buFont typeface="Wingdings" pitchFamily="-1" charset="2"/>
              <a:buChar char="§"/>
            </a:pPr>
            <a:r>
              <a:rPr lang="en-US" sz="2400" dirty="0">
                <a:ea typeface="Arial" pitchFamily="-1" charset="0"/>
                <a:cs typeface="Arial" pitchFamily="-1" charset="0"/>
              </a:rPr>
              <a:t>Sometimes an object’s velocity is constant as it moves</a:t>
            </a:r>
          </a:p>
          <a:p>
            <a:pPr marL="342900" indent="-342900">
              <a:spcAft>
                <a:spcPts val="600"/>
              </a:spcAft>
              <a:buClr>
                <a:srgbClr val="FF0000"/>
              </a:buClr>
              <a:buFont typeface="Wingdings" pitchFamily="-1" charset="2"/>
              <a:buChar char="§"/>
            </a:pPr>
            <a:r>
              <a:rPr lang="en-US" sz="2400" dirty="0">
                <a:ea typeface="Arial" pitchFamily="-1" charset="0"/>
                <a:cs typeface="Arial" pitchFamily="-1" charset="0"/>
              </a:rPr>
              <a:t>More often, an object’s velocity changes as it moves</a:t>
            </a:r>
          </a:p>
          <a:p>
            <a:pPr marL="342900" indent="-342900">
              <a:spcAft>
                <a:spcPts val="600"/>
              </a:spcAft>
              <a:buClr>
                <a:srgbClr val="FF0000"/>
              </a:buClr>
              <a:buFont typeface="Wingdings" pitchFamily="-1" charset="2"/>
              <a:buChar char="§"/>
            </a:pPr>
            <a:r>
              <a:rPr lang="en-US" sz="2400" dirty="0">
                <a:ea typeface="Arial" pitchFamily="-1" charset="0"/>
                <a:cs typeface="Arial" pitchFamily="-1" charset="0"/>
              </a:rPr>
              <a:t>Acceleration describes a </a:t>
            </a:r>
            <a:r>
              <a:rPr lang="en-US" sz="2400" i="1" dirty="0">
                <a:ea typeface="Arial" pitchFamily="-1" charset="0"/>
                <a:cs typeface="Arial" pitchFamily="-1" charset="0"/>
              </a:rPr>
              <a:t>change </a:t>
            </a:r>
            <a:r>
              <a:rPr lang="en-US" sz="2400" dirty="0">
                <a:ea typeface="Arial" pitchFamily="-1" charset="0"/>
                <a:cs typeface="Arial" pitchFamily="-1" charset="0"/>
              </a:rPr>
              <a:t>in velocity</a:t>
            </a:r>
          </a:p>
        </p:txBody>
      </p:sp>
      <p:sp>
        <p:nvSpPr>
          <p:cNvPr id="79877" name="Text Box 3"/>
          <p:cNvSpPr txBox="1">
            <a:spLocks noChangeArrowheads="1"/>
          </p:cNvSpPr>
          <p:nvPr/>
        </p:nvSpPr>
        <p:spPr bwMode="auto">
          <a:xfrm>
            <a:off x="304800" y="3733800"/>
            <a:ext cx="8661400" cy="2092881"/>
          </a:xfrm>
          <a:prstGeom prst="rect">
            <a:avLst/>
          </a:prstGeom>
          <a:noFill/>
          <a:ln w="9525">
            <a:noFill/>
            <a:miter lim="800000"/>
            <a:headEnd/>
            <a:tailEnd/>
          </a:ln>
        </p:spPr>
        <p:txBody>
          <a:bodyPr>
            <a:prstTxWarp prst="textNoShape">
              <a:avLst/>
            </a:prstTxWarp>
            <a:spAutoFit/>
          </a:bodyPr>
          <a:lstStyle/>
          <a:p>
            <a:pPr marL="342900" indent="-342900">
              <a:spcAft>
                <a:spcPts val="600"/>
              </a:spcAft>
              <a:buClr>
                <a:srgbClr val="FF0000"/>
              </a:buClr>
              <a:buFont typeface="Wingdings" pitchFamily="-1" charset="2"/>
              <a:buChar char="§"/>
            </a:pPr>
            <a:r>
              <a:rPr lang="en-US" sz="2400" dirty="0">
                <a:ea typeface="Arial" pitchFamily="-1" charset="0"/>
                <a:cs typeface="Arial" pitchFamily="-1" charset="0"/>
              </a:rPr>
              <a:t>Consider an object whose velocity changes from </a:t>
            </a:r>
            <a:r>
              <a:rPr lang="en-US" sz="2400" i="1" dirty="0">
                <a:ea typeface="Arial" pitchFamily="-1" charset="0"/>
                <a:cs typeface="Arial" pitchFamily="-1" charset="0"/>
              </a:rPr>
              <a:t>v</a:t>
            </a:r>
            <a:r>
              <a:rPr lang="en-US" sz="2400" baseline="-25000" dirty="0">
                <a:ea typeface="Arial" pitchFamily="-1" charset="0"/>
                <a:cs typeface="Arial" pitchFamily="-1" charset="0"/>
              </a:rPr>
              <a:t>1</a:t>
            </a:r>
            <a:r>
              <a:rPr lang="en-US" sz="2400" dirty="0">
                <a:ea typeface="Arial" pitchFamily="-1" charset="0"/>
                <a:cs typeface="Arial" pitchFamily="-1" charset="0"/>
              </a:rPr>
              <a:t> to </a:t>
            </a:r>
            <a:r>
              <a:rPr lang="en-US" sz="2400" i="1" dirty="0">
                <a:ea typeface="Arial" pitchFamily="-1" charset="0"/>
                <a:cs typeface="Arial" pitchFamily="-1" charset="0"/>
              </a:rPr>
              <a:t>v</a:t>
            </a:r>
            <a:r>
              <a:rPr lang="en-US" sz="2400" baseline="-25000" dirty="0">
                <a:ea typeface="Arial" pitchFamily="-1" charset="0"/>
                <a:cs typeface="Arial" pitchFamily="-1" charset="0"/>
              </a:rPr>
              <a:t>2</a:t>
            </a:r>
            <a:r>
              <a:rPr lang="en-US" sz="2400" dirty="0">
                <a:ea typeface="Arial" pitchFamily="-1" charset="0"/>
                <a:cs typeface="Arial" pitchFamily="-1" charset="0"/>
              </a:rPr>
              <a:t> during the time interval </a:t>
            </a:r>
            <a:r>
              <a:rPr lang="en-US" sz="2400" dirty="0" err="1">
                <a:ea typeface="Arial" pitchFamily="-1" charset="0"/>
                <a:cs typeface="Arial" pitchFamily="-1" charset="0"/>
              </a:rPr>
              <a:t>Δ</a:t>
            </a:r>
            <a:r>
              <a:rPr lang="en-US" sz="2400" i="1" dirty="0" err="1">
                <a:ea typeface="Arial" pitchFamily="-1" charset="0"/>
                <a:cs typeface="Arial" pitchFamily="-1" charset="0"/>
              </a:rPr>
              <a:t>t</a:t>
            </a:r>
            <a:endParaRPr lang="en-US" sz="2400" i="1" dirty="0">
              <a:ea typeface="Arial" pitchFamily="-1" charset="0"/>
              <a:cs typeface="Arial" pitchFamily="-1" charset="0"/>
            </a:endParaRPr>
          </a:p>
          <a:p>
            <a:pPr marL="342900" indent="-342900">
              <a:spcAft>
                <a:spcPts val="600"/>
              </a:spcAft>
              <a:buClr>
                <a:srgbClr val="FF0000"/>
              </a:buClr>
              <a:buFont typeface="Wingdings" pitchFamily="-1" charset="2"/>
              <a:buChar char="§"/>
            </a:pPr>
            <a:r>
              <a:rPr lang="en-US" sz="2400" dirty="0">
                <a:ea typeface="Arial" pitchFamily="-1" charset="0"/>
                <a:cs typeface="Arial" pitchFamily="-1" charset="0"/>
              </a:rPr>
              <a:t>The quantity </a:t>
            </a:r>
            <a:r>
              <a:rPr lang="en-US" sz="2400" dirty="0" err="1">
                <a:ea typeface="Arial" pitchFamily="-1" charset="0"/>
                <a:cs typeface="Arial" pitchFamily="-1" charset="0"/>
              </a:rPr>
              <a:t>Δ</a:t>
            </a:r>
            <a:r>
              <a:rPr lang="en-US" sz="2400" i="1" dirty="0" err="1">
                <a:ea typeface="Arial" pitchFamily="-1" charset="0"/>
                <a:cs typeface="Arial" pitchFamily="-1" charset="0"/>
              </a:rPr>
              <a:t>v</a:t>
            </a:r>
            <a:r>
              <a:rPr lang="en-US" sz="2400" dirty="0">
                <a:ea typeface="Arial" pitchFamily="-1" charset="0"/>
                <a:cs typeface="Arial" pitchFamily="-1" charset="0"/>
              </a:rPr>
              <a:t> = </a:t>
            </a:r>
            <a:r>
              <a:rPr lang="en-US" sz="2400" i="1" dirty="0">
                <a:ea typeface="Arial" pitchFamily="-1" charset="0"/>
                <a:cs typeface="Arial" pitchFamily="-1" charset="0"/>
              </a:rPr>
              <a:t>v</a:t>
            </a:r>
            <a:r>
              <a:rPr lang="en-US" sz="2400" baseline="-25000" dirty="0">
                <a:ea typeface="Arial" pitchFamily="-1" charset="0"/>
                <a:cs typeface="Arial" pitchFamily="-1" charset="0"/>
              </a:rPr>
              <a:t>2</a:t>
            </a:r>
            <a:r>
              <a:rPr lang="en-US" sz="2400" dirty="0">
                <a:ea typeface="Arial" pitchFamily="-1" charset="0"/>
                <a:cs typeface="Arial" pitchFamily="-1" charset="0"/>
              </a:rPr>
              <a:t> – </a:t>
            </a:r>
            <a:r>
              <a:rPr lang="en-US" sz="2400" i="1" dirty="0">
                <a:ea typeface="Arial" pitchFamily="-1" charset="0"/>
                <a:cs typeface="Arial" pitchFamily="-1" charset="0"/>
              </a:rPr>
              <a:t>v</a:t>
            </a:r>
            <a:r>
              <a:rPr lang="en-US" sz="2400" baseline="-25000" dirty="0">
                <a:ea typeface="Arial" pitchFamily="-1" charset="0"/>
                <a:cs typeface="Arial" pitchFamily="-1" charset="0"/>
              </a:rPr>
              <a:t>1</a:t>
            </a:r>
            <a:r>
              <a:rPr lang="en-US" sz="2400" dirty="0">
                <a:ea typeface="Arial" pitchFamily="-1" charset="0"/>
                <a:cs typeface="Arial" pitchFamily="-1" charset="0"/>
              </a:rPr>
              <a:t> is the change in velocity</a:t>
            </a:r>
          </a:p>
          <a:p>
            <a:pPr marL="342900" indent="-342900">
              <a:spcAft>
                <a:spcPts val="600"/>
              </a:spcAft>
              <a:buClr>
                <a:srgbClr val="FF0000"/>
              </a:buClr>
              <a:buFont typeface="Wingdings" pitchFamily="-1" charset="2"/>
              <a:buChar char="§"/>
            </a:pPr>
            <a:r>
              <a:rPr lang="en-US" sz="2400" dirty="0">
                <a:ea typeface="Arial" pitchFamily="-1" charset="0"/>
                <a:cs typeface="Arial" pitchFamily="-1" charset="0"/>
              </a:rPr>
              <a:t>The </a:t>
            </a:r>
            <a:r>
              <a:rPr lang="en-US" sz="2400" i="1" dirty="0">
                <a:ea typeface="Arial" pitchFamily="-1" charset="0"/>
                <a:cs typeface="Arial" pitchFamily="-1" charset="0"/>
              </a:rPr>
              <a:t>rate of change of velocity </a:t>
            </a:r>
            <a:r>
              <a:rPr lang="en-US" sz="2400" dirty="0">
                <a:ea typeface="Arial" pitchFamily="-1" charset="0"/>
                <a:cs typeface="Arial" pitchFamily="-1" charset="0"/>
              </a:rPr>
              <a:t>is called the </a:t>
            </a:r>
            <a:r>
              <a:rPr lang="en-US" sz="2400" b="1" dirty="0">
                <a:ea typeface="Arial" pitchFamily="-1" charset="0"/>
                <a:cs typeface="Arial" pitchFamily="-1" charset="0"/>
              </a:rPr>
              <a:t>average acceleration:</a:t>
            </a:r>
          </a:p>
        </p:txBody>
      </p:sp>
      <p:cxnSp>
        <p:nvCxnSpPr>
          <p:cNvPr id="79879" name="Straight Arrow Connector 12"/>
          <p:cNvCxnSpPr>
            <a:cxnSpLocks noChangeShapeType="1"/>
          </p:cNvCxnSpPr>
          <p:nvPr/>
        </p:nvCxnSpPr>
        <p:spPr bwMode="auto">
          <a:xfrm>
            <a:off x="7375525" y="3848100"/>
            <a:ext cx="142875" cy="0"/>
          </a:xfrm>
          <a:prstGeom prst="straightConnector1">
            <a:avLst/>
          </a:prstGeom>
          <a:noFill/>
          <a:ln w="12700">
            <a:solidFill>
              <a:schemeClr val="tx1"/>
            </a:solidFill>
            <a:round/>
            <a:headEnd/>
            <a:tailEnd type="triangle" w="sm" len="sm"/>
          </a:ln>
        </p:spPr>
      </p:cxnSp>
      <p:cxnSp>
        <p:nvCxnSpPr>
          <p:cNvPr id="79880" name="Straight Arrow Connector 12"/>
          <p:cNvCxnSpPr>
            <a:cxnSpLocks noChangeShapeType="1"/>
          </p:cNvCxnSpPr>
          <p:nvPr/>
        </p:nvCxnSpPr>
        <p:spPr bwMode="auto">
          <a:xfrm>
            <a:off x="8048625" y="3854450"/>
            <a:ext cx="142875" cy="0"/>
          </a:xfrm>
          <a:prstGeom prst="straightConnector1">
            <a:avLst/>
          </a:prstGeom>
          <a:noFill/>
          <a:ln w="12700">
            <a:solidFill>
              <a:schemeClr val="tx1"/>
            </a:solidFill>
            <a:round/>
            <a:headEnd/>
            <a:tailEnd type="triangle" w="sm" len="sm"/>
          </a:ln>
        </p:spPr>
      </p:cxnSp>
      <p:cxnSp>
        <p:nvCxnSpPr>
          <p:cNvPr id="79881" name="Straight Arrow Connector 12"/>
          <p:cNvCxnSpPr>
            <a:cxnSpLocks noChangeShapeType="1"/>
          </p:cNvCxnSpPr>
          <p:nvPr/>
        </p:nvCxnSpPr>
        <p:spPr bwMode="auto">
          <a:xfrm>
            <a:off x="2695575" y="4648200"/>
            <a:ext cx="142875" cy="0"/>
          </a:xfrm>
          <a:prstGeom prst="straightConnector1">
            <a:avLst/>
          </a:prstGeom>
          <a:noFill/>
          <a:ln w="12700">
            <a:solidFill>
              <a:schemeClr val="tx1"/>
            </a:solidFill>
            <a:round/>
            <a:headEnd/>
            <a:tailEnd type="triangle" w="sm" len="sm"/>
          </a:ln>
        </p:spPr>
      </p:cxnSp>
      <p:cxnSp>
        <p:nvCxnSpPr>
          <p:cNvPr id="79882" name="Straight Arrow Connector 12"/>
          <p:cNvCxnSpPr>
            <a:cxnSpLocks noChangeShapeType="1"/>
          </p:cNvCxnSpPr>
          <p:nvPr/>
        </p:nvCxnSpPr>
        <p:spPr bwMode="auto">
          <a:xfrm>
            <a:off x="3200400" y="4648200"/>
            <a:ext cx="142875" cy="0"/>
          </a:xfrm>
          <a:prstGeom prst="straightConnector1">
            <a:avLst/>
          </a:prstGeom>
          <a:noFill/>
          <a:ln w="12700">
            <a:solidFill>
              <a:schemeClr val="tx1"/>
            </a:solidFill>
            <a:round/>
            <a:headEnd/>
            <a:tailEnd type="triangle" w="sm" len="sm"/>
          </a:ln>
        </p:spPr>
      </p:cxnSp>
      <p:cxnSp>
        <p:nvCxnSpPr>
          <p:cNvPr id="79883" name="Straight Arrow Connector 12"/>
          <p:cNvCxnSpPr>
            <a:cxnSpLocks noChangeShapeType="1"/>
          </p:cNvCxnSpPr>
          <p:nvPr/>
        </p:nvCxnSpPr>
        <p:spPr bwMode="auto">
          <a:xfrm>
            <a:off x="3781425" y="4648200"/>
            <a:ext cx="142875" cy="0"/>
          </a:xfrm>
          <a:prstGeom prst="straightConnector1">
            <a:avLst/>
          </a:prstGeom>
          <a:noFill/>
          <a:ln w="12700">
            <a:solidFill>
              <a:schemeClr val="tx1"/>
            </a:solidFill>
            <a:round/>
            <a:headEnd/>
            <a:tailEnd type="triangle" w="sm" len="sm"/>
          </a:ln>
        </p:spPr>
      </p:cxnSp>
      <p:pic>
        <p:nvPicPr>
          <p:cNvPr id="12" name="Picture 11"/>
          <p:cNvPicPr>
            <a:picLocks noChangeAspect="1"/>
          </p:cNvPicPr>
          <p:nvPr/>
        </p:nvPicPr>
        <p:blipFill>
          <a:blip r:embed="rId2"/>
          <a:stretch>
            <a:fillRect/>
          </a:stretch>
        </p:blipFill>
        <p:spPr>
          <a:xfrm>
            <a:off x="0" y="922691"/>
            <a:ext cx="3838175" cy="2519538"/>
          </a:xfrm>
          <a:prstGeom prst="rect">
            <a:avLst/>
          </a:prstGeom>
        </p:spPr>
      </p:pic>
      <p:pic>
        <p:nvPicPr>
          <p:cNvPr id="13" name="Picture 12"/>
          <p:cNvPicPr>
            <a:picLocks noChangeAspect="1"/>
          </p:cNvPicPr>
          <p:nvPr/>
        </p:nvPicPr>
        <p:blipFill>
          <a:blip r:embed="rId3"/>
          <a:stretch>
            <a:fillRect/>
          </a:stretch>
        </p:blipFill>
        <p:spPr>
          <a:xfrm>
            <a:off x="3531131" y="5673785"/>
            <a:ext cx="1677083" cy="965593"/>
          </a:xfrm>
          <a:prstGeom prst="rect">
            <a:avLst/>
          </a:prstGeom>
        </p:spPr>
      </p:pic>
      <p:sp>
        <p:nvSpPr>
          <p:cNvPr id="2" name="Slide Number Placeholder 1"/>
          <p:cNvSpPr>
            <a:spLocks noGrp="1"/>
          </p:cNvSpPr>
          <p:nvPr>
            <p:ph type="sldNum" sz="quarter" idx="12"/>
          </p:nvPr>
        </p:nvSpPr>
        <p:spPr/>
        <p:txBody>
          <a:bodyPr/>
          <a:lstStyle/>
          <a:p>
            <a:fld id="{41DC41E4-161D-AD48-AF17-D1FE093EF1F0}" type="slidenum">
              <a:rPr lang="en-US" smtClean="0"/>
              <a:pPr/>
              <a:t>5</a:t>
            </a:fld>
            <a:endParaRPr lang="en-US"/>
          </a:p>
        </p:txBody>
      </p:sp>
    </p:spTree>
    <p:extLst>
      <p:ext uri="{BB962C8B-B14F-4D97-AF65-F5344CB8AC3E}">
        <p14:creationId xmlns:p14="http://schemas.microsoft.com/office/powerpoint/2010/main" val="109897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87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7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P spid="7987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98425"/>
            <a:ext cx="8229600" cy="701675"/>
          </a:xfrm>
        </p:spPr>
        <p:txBody>
          <a:bodyPr/>
          <a:lstStyle/>
          <a:p>
            <a:pPr eaLnBrk="1" hangingPunct="1"/>
            <a:r>
              <a:rPr lang="en-US" smtClean="0"/>
              <a:t>Drag</a:t>
            </a:r>
          </a:p>
        </p:txBody>
      </p:sp>
      <p:sp>
        <p:nvSpPr>
          <p:cNvPr id="158724" name="Text Box 3"/>
          <p:cNvSpPr txBox="1">
            <a:spLocks noChangeArrowheads="1"/>
          </p:cNvSpPr>
          <p:nvPr/>
        </p:nvSpPr>
        <p:spPr bwMode="auto">
          <a:xfrm>
            <a:off x="217488" y="1162050"/>
            <a:ext cx="8640762" cy="1770063"/>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600" b="0" dirty="0"/>
              <a:t> The air exerts a drag force on objects as they move through the air</a:t>
            </a:r>
          </a:p>
          <a:p>
            <a:pPr>
              <a:spcAft>
                <a:spcPts val="600"/>
              </a:spcAft>
              <a:buClr>
                <a:srgbClr val="FF0000"/>
              </a:buClr>
              <a:buFont typeface="Wingdings" pitchFamily="-1" charset="2"/>
              <a:buChar char="§"/>
            </a:pPr>
            <a:r>
              <a:rPr lang="en-US" sz="2600" b="0" dirty="0"/>
              <a:t> Faster objects experience a greater drag force than slower objects</a:t>
            </a:r>
          </a:p>
        </p:txBody>
      </p:sp>
      <p:sp>
        <p:nvSpPr>
          <p:cNvPr id="158725" name="Text Box 3"/>
          <p:cNvSpPr txBox="1">
            <a:spLocks noChangeArrowheads="1"/>
          </p:cNvSpPr>
          <p:nvPr/>
        </p:nvSpPr>
        <p:spPr bwMode="auto">
          <a:xfrm>
            <a:off x="206375" y="3005138"/>
            <a:ext cx="3473450" cy="2568575"/>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600" b="0" dirty="0"/>
              <a:t> The drag force on a high-speed motorcyclist is significant</a:t>
            </a:r>
          </a:p>
          <a:p>
            <a:pPr>
              <a:spcAft>
                <a:spcPts val="600"/>
              </a:spcAft>
              <a:buClr>
                <a:srgbClr val="FF0000"/>
              </a:buClr>
              <a:buFont typeface="Wingdings" pitchFamily="-1" charset="2"/>
              <a:buChar char="§"/>
            </a:pPr>
            <a:r>
              <a:rPr lang="en-US" sz="2600" b="0" dirty="0"/>
              <a:t> The drag force direction is opposite the object’s velocity</a:t>
            </a:r>
            <a:endParaRPr lang="en-US" sz="2600" dirty="0"/>
          </a:p>
        </p:txBody>
      </p:sp>
      <p:pic>
        <p:nvPicPr>
          <p:cNvPr id="6" name="Picture 7" descr="06_19_Figure"/>
          <p:cNvPicPr>
            <a:picLocks noChangeAspect="1" noChangeArrowheads="1"/>
          </p:cNvPicPr>
          <p:nvPr/>
        </p:nvPicPr>
        <p:blipFill>
          <a:blip r:embed="rId2"/>
          <a:srcRect b="4167"/>
          <a:stretch>
            <a:fillRect/>
          </a:stretch>
        </p:blipFill>
        <p:spPr bwMode="auto">
          <a:xfrm>
            <a:off x="3651708" y="2779023"/>
            <a:ext cx="5111292" cy="346937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1DC41E4-161D-AD48-AF17-D1FE093EF1F0}" type="slidenum">
              <a:rPr lang="en-US" smtClean="0"/>
              <a:pPr/>
              <a:t>50</a:t>
            </a:fld>
            <a:endParaRPr lang="en-US"/>
          </a:p>
        </p:txBody>
      </p:sp>
    </p:spTree>
    <p:extLst>
      <p:ext uri="{BB962C8B-B14F-4D97-AF65-F5344CB8AC3E}">
        <p14:creationId xmlns:p14="http://schemas.microsoft.com/office/powerpoint/2010/main" val="165011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7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72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7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build="p"/>
      <p:bldP spid="15872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98425"/>
            <a:ext cx="8229600" cy="701675"/>
          </a:xfrm>
        </p:spPr>
        <p:txBody>
          <a:bodyPr/>
          <a:lstStyle/>
          <a:p>
            <a:pPr eaLnBrk="1" hangingPunct="1"/>
            <a:r>
              <a:rPr lang="en-US" smtClean="0"/>
              <a:t>Drag</a:t>
            </a:r>
          </a:p>
        </p:txBody>
      </p:sp>
      <p:sp>
        <p:nvSpPr>
          <p:cNvPr id="159747" name="Text Box 3"/>
          <p:cNvSpPr txBox="1">
            <a:spLocks noChangeArrowheads="1"/>
          </p:cNvSpPr>
          <p:nvPr/>
        </p:nvSpPr>
        <p:spPr bwMode="auto">
          <a:xfrm>
            <a:off x="238125" y="1249363"/>
            <a:ext cx="8640763" cy="1292225"/>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600" b="0" dirty="0">
                <a:latin typeface="Times New Roman" pitchFamily="18" charset="0"/>
                <a:cs typeface="Times New Roman" pitchFamily="18" charset="0"/>
              </a:rPr>
              <a:t> For normal sized objects on earth traveling at a speed </a:t>
            </a:r>
            <a:r>
              <a:rPr lang="en-US" sz="2600" b="0" i="1" dirty="0" err="1">
                <a:latin typeface="Times New Roman" pitchFamily="18" charset="0"/>
                <a:cs typeface="Times New Roman" pitchFamily="18" charset="0"/>
              </a:rPr>
              <a:t>v</a:t>
            </a:r>
            <a:r>
              <a:rPr lang="en-US" sz="2600" b="0" dirty="0">
                <a:latin typeface="Times New Roman" pitchFamily="18" charset="0"/>
                <a:cs typeface="Times New Roman" pitchFamily="18" charset="0"/>
              </a:rPr>
              <a:t> which is less than a few hundred meters per second, air resistance can be modeled as:</a:t>
            </a:r>
          </a:p>
        </p:txBody>
      </p:sp>
      <p:sp>
        <p:nvSpPr>
          <p:cNvPr id="159749" name="Text Box 3"/>
          <p:cNvSpPr txBox="1">
            <a:spLocks noChangeArrowheads="1"/>
          </p:cNvSpPr>
          <p:nvPr/>
        </p:nvSpPr>
        <p:spPr bwMode="auto">
          <a:xfrm>
            <a:off x="347663" y="3463925"/>
            <a:ext cx="8640762" cy="1847850"/>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600" b="0" dirty="0">
                <a:latin typeface="Times New Roman" pitchFamily="18" charset="0"/>
                <a:cs typeface="Times New Roman" pitchFamily="18" charset="0"/>
              </a:rPr>
              <a:t> </a:t>
            </a:r>
            <a:r>
              <a:rPr lang="en-US" sz="2600" b="0" i="1" dirty="0">
                <a:latin typeface="Times New Roman" pitchFamily="18" charset="0"/>
                <a:cs typeface="Times New Roman" pitchFamily="18" charset="0"/>
              </a:rPr>
              <a:t>A</a:t>
            </a:r>
            <a:r>
              <a:rPr lang="en-US" sz="2600" b="0" dirty="0">
                <a:latin typeface="Times New Roman" pitchFamily="18" charset="0"/>
                <a:cs typeface="Times New Roman" pitchFamily="18" charset="0"/>
              </a:rPr>
              <a:t> is the </a:t>
            </a:r>
            <a:r>
              <a:rPr lang="en-US" sz="2600" b="0" i="1" dirty="0">
                <a:latin typeface="Times New Roman" pitchFamily="18" charset="0"/>
                <a:cs typeface="Times New Roman" pitchFamily="18" charset="0"/>
              </a:rPr>
              <a:t>cross-section area </a:t>
            </a:r>
            <a:r>
              <a:rPr lang="en-US" sz="2600" b="0" dirty="0">
                <a:latin typeface="Times New Roman" pitchFamily="18" charset="0"/>
                <a:cs typeface="Times New Roman" pitchFamily="18" charset="0"/>
              </a:rPr>
              <a:t>of the object</a:t>
            </a:r>
          </a:p>
          <a:p>
            <a:pPr>
              <a:spcAft>
                <a:spcPts val="600"/>
              </a:spcAft>
              <a:buClr>
                <a:srgbClr val="FF0000"/>
              </a:buClr>
              <a:buFont typeface="Wingdings" pitchFamily="-1" charset="2"/>
              <a:buChar char="§"/>
            </a:pPr>
            <a:r>
              <a:rPr lang="en-US" sz="2600" b="0" dirty="0">
                <a:latin typeface="Times New Roman" pitchFamily="18" charset="0"/>
                <a:cs typeface="Times New Roman" pitchFamily="18" charset="0"/>
              </a:rPr>
              <a:t> </a:t>
            </a:r>
            <a:r>
              <a:rPr lang="en-US" sz="2600" b="0" i="1" dirty="0" err="1">
                <a:latin typeface="Times New Roman" pitchFamily="18" charset="0"/>
                <a:cs typeface="Times New Roman" pitchFamily="18" charset="0"/>
              </a:rPr>
              <a:t>ρ</a:t>
            </a:r>
            <a:r>
              <a:rPr lang="en-US" sz="2600" b="0" dirty="0">
                <a:latin typeface="Times New Roman" pitchFamily="18" charset="0"/>
                <a:cs typeface="Times New Roman" pitchFamily="18" charset="0"/>
              </a:rPr>
              <a:t> is the density of the air, which is about 1.2 kg/m</a:t>
            </a:r>
            <a:r>
              <a:rPr lang="en-US" sz="2600" b="0" baseline="30000" dirty="0">
                <a:latin typeface="Times New Roman" pitchFamily="18" charset="0"/>
                <a:cs typeface="Times New Roman" pitchFamily="18" charset="0"/>
              </a:rPr>
              <a:t>3</a:t>
            </a:r>
          </a:p>
          <a:p>
            <a:pPr>
              <a:spcAft>
                <a:spcPts val="600"/>
              </a:spcAft>
              <a:buClr>
                <a:srgbClr val="FF0000"/>
              </a:buClr>
              <a:buFont typeface="Wingdings" pitchFamily="-1" charset="2"/>
              <a:buChar char="§"/>
            </a:pPr>
            <a:r>
              <a:rPr lang="en-US" sz="2600" b="0" dirty="0">
                <a:latin typeface="Times New Roman" pitchFamily="18" charset="0"/>
                <a:cs typeface="Times New Roman" pitchFamily="18" charset="0"/>
              </a:rPr>
              <a:t> </a:t>
            </a:r>
            <a:r>
              <a:rPr lang="en-US" sz="2600" b="0" i="1" dirty="0">
                <a:latin typeface="Times New Roman" pitchFamily="18" charset="0"/>
                <a:cs typeface="Times New Roman" pitchFamily="18" charset="0"/>
              </a:rPr>
              <a:t>C</a:t>
            </a:r>
            <a:r>
              <a:rPr lang="en-US" sz="2600" b="0" dirty="0">
                <a:latin typeface="Times New Roman" pitchFamily="18" charset="0"/>
                <a:cs typeface="Times New Roman" pitchFamily="18" charset="0"/>
              </a:rPr>
              <a:t> is the </a:t>
            </a:r>
            <a:r>
              <a:rPr lang="en-US" sz="2600" dirty="0">
                <a:latin typeface="Times New Roman" pitchFamily="18" charset="0"/>
                <a:cs typeface="Times New Roman" pitchFamily="18" charset="0"/>
              </a:rPr>
              <a:t>drag coefficient</a:t>
            </a:r>
            <a:r>
              <a:rPr lang="en-US" sz="2600" b="0" dirty="0">
                <a:latin typeface="Times New Roman" pitchFamily="18" charset="0"/>
                <a:cs typeface="Times New Roman" pitchFamily="18" charset="0"/>
              </a:rPr>
              <a:t>, which is a dimensionless number that depends on the shape of the object</a:t>
            </a:r>
          </a:p>
        </p:txBody>
      </p:sp>
      <p:pic>
        <p:nvPicPr>
          <p:cNvPr id="6" name="Picture 7" descr="CH6_PPT_Slide_6-94"/>
          <p:cNvPicPr>
            <a:picLocks noChangeAspect="1" noChangeArrowheads="1"/>
          </p:cNvPicPr>
          <p:nvPr/>
        </p:nvPicPr>
        <p:blipFill>
          <a:blip r:embed="rId2"/>
          <a:srcRect r="26816"/>
          <a:stretch>
            <a:fillRect/>
          </a:stretch>
        </p:blipFill>
        <p:spPr bwMode="auto">
          <a:xfrm>
            <a:off x="191536" y="2567244"/>
            <a:ext cx="8698728" cy="73721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1DC41E4-161D-AD48-AF17-D1FE093EF1F0}" type="slidenum">
              <a:rPr lang="en-US" smtClean="0"/>
              <a:pPr/>
              <a:t>51</a:t>
            </a:fld>
            <a:endParaRPr lang="en-US"/>
          </a:p>
        </p:txBody>
      </p:sp>
    </p:spTree>
    <p:extLst>
      <p:ext uri="{BB962C8B-B14F-4D97-AF65-F5344CB8AC3E}">
        <p14:creationId xmlns:p14="http://schemas.microsoft.com/office/powerpoint/2010/main" val="5323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4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74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7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15974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1143000"/>
          </a:xfrm>
        </p:spPr>
        <p:txBody>
          <a:bodyPr/>
          <a:lstStyle/>
          <a:p>
            <a:pPr eaLnBrk="1" hangingPunct="1"/>
            <a:r>
              <a:rPr lang="en-US" sz="2800" smtClean="0"/>
              <a:t>Cross Sectional Area depends on size, shape, and direction of motion.</a:t>
            </a:r>
          </a:p>
        </p:txBody>
      </p:sp>
      <p:sp>
        <p:nvSpPr>
          <p:cNvPr id="27651" name="Text Box 7"/>
          <p:cNvSpPr txBox="1">
            <a:spLocks noChangeArrowheads="1"/>
          </p:cNvSpPr>
          <p:nvPr/>
        </p:nvSpPr>
        <p:spPr bwMode="auto">
          <a:xfrm>
            <a:off x="914400" y="5638800"/>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…Consider the forces on a falling piece of paper, crumpled and not crumpled.</a:t>
            </a:r>
          </a:p>
        </p:txBody>
      </p:sp>
      <p:pic>
        <p:nvPicPr>
          <p:cNvPr id="27652" name="Picture 4" descr="06_20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128952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5332413"/>
            <a:ext cx="1981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3" name="Slide Number Placeholder 2"/>
          <p:cNvSpPr>
            <a:spLocks noGrp="1"/>
          </p:cNvSpPr>
          <p:nvPr>
            <p:ph type="sldNum" sz="quarter" idx="12"/>
          </p:nvPr>
        </p:nvSpPr>
        <p:spPr/>
        <p:txBody>
          <a:bodyPr/>
          <a:lstStyle/>
          <a:p>
            <a:fld id="{78ED08B8-F681-A54C-8FFA-FC0952B85C2C}" type="slidenum">
              <a:rPr lang="en-US" smtClean="0"/>
              <a:pPr/>
              <a:t>52</a:t>
            </a:fld>
            <a:endParaRPr lang="en-US"/>
          </a:p>
        </p:txBody>
      </p:sp>
    </p:spTree>
    <p:extLst>
      <p:ext uri="{BB962C8B-B14F-4D97-AF65-F5344CB8AC3E}">
        <p14:creationId xmlns:p14="http://schemas.microsoft.com/office/powerpoint/2010/main" val="3050205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98425"/>
            <a:ext cx="8229600" cy="701675"/>
          </a:xfrm>
        </p:spPr>
        <p:txBody>
          <a:bodyPr/>
          <a:lstStyle/>
          <a:p>
            <a:pPr eaLnBrk="1" hangingPunct="1"/>
            <a:r>
              <a:rPr lang="en-US" smtClean="0"/>
              <a:t>Terminal Speed</a:t>
            </a:r>
          </a:p>
        </p:txBody>
      </p:sp>
      <p:sp>
        <p:nvSpPr>
          <p:cNvPr id="165892" name="Text Box 3"/>
          <p:cNvSpPr txBox="1">
            <a:spLocks noChangeArrowheads="1"/>
          </p:cNvSpPr>
          <p:nvPr/>
        </p:nvSpPr>
        <p:spPr bwMode="auto">
          <a:xfrm>
            <a:off x="217488" y="1162050"/>
            <a:ext cx="4364037" cy="3939540"/>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400" b="0" dirty="0">
                <a:latin typeface="Times New Roman" pitchFamily="18" charset="0"/>
                <a:cs typeface="Times New Roman" pitchFamily="18" charset="0"/>
              </a:rPr>
              <a:t> The drag force from the air increases as an object falls and gains speed</a:t>
            </a:r>
          </a:p>
          <a:p>
            <a:pPr>
              <a:spcAft>
                <a:spcPts val="600"/>
              </a:spcAft>
              <a:buClr>
                <a:srgbClr val="FF0000"/>
              </a:buClr>
              <a:buFont typeface="Wingdings" pitchFamily="-1" charset="2"/>
              <a:buChar char="§"/>
            </a:pPr>
            <a:r>
              <a:rPr lang="en-US" sz="2400" b="0" dirty="0">
                <a:latin typeface="Times New Roman" pitchFamily="18" charset="0"/>
                <a:cs typeface="Times New Roman" pitchFamily="18" charset="0"/>
              </a:rPr>
              <a:t> If the object falls far enough, it will eventually reach a speed at which </a:t>
            </a:r>
            <a:r>
              <a:rPr lang="en-US" sz="2400" b="0" i="1" dirty="0">
                <a:latin typeface="Times New Roman" pitchFamily="18" charset="0"/>
                <a:cs typeface="Times New Roman" pitchFamily="18" charset="0"/>
              </a:rPr>
              <a:t>D</a:t>
            </a:r>
            <a:r>
              <a:rPr lang="en-US" sz="2400" b="0" dirty="0">
                <a:latin typeface="Times New Roman" pitchFamily="18" charset="0"/>
                <a:cs typeface="Times New Roman" pitchFamily="18" charset="0"/>
              </a:rPr>
              <a:t> = </a:t>
            </a:r>
            <a:r>
              <a:rPr lang="en-US" sz="2400" b="0" i="1" dirty="0">
                <a:latin typeface="Times New Roman" pitchFamily="18" charset="0"/>
                <a:cs typeface="Times New Roman" pitchFamily="18" charset="0"/>
              </a:rPr>
              <a:t>F</a:t>
            </a:r>
            <a:r>
              <a:rPr lang="en-US" sz="2400" b="0" baseline="-25000" dirty="0">
                <a:latin typeface="Times New Roman" pitchFamily="18" charset="0"/>
                <a:cs typeface="Times New Roman" pitchFamily="18" charset="0"/>
              </a:rPr>
              <a:t>G</a:t>
            </a:r>
            <a:endParaRPr lang="en-US" sz="2400" b="0" dirty="0">
              <a:latin typeface="Times New Roman" pitchFamily="18" charset="0"/>
              <a:cs typeface="Times New Roman" pitchFamily="18" charset="0"/>
            </a:endParaRPr>
          </a:p>
          <a:p>
            <a:pPr>
              <a:spcAft>
                <a:spcPts val="600"/>
              </a:spcAft>
              <a:buClr>
                <a:srgbClr val="FF0000"/>
              </a:buClr>
              <a:buFont typeface="Wingdings" pitchFamily="-1" charset="2"/>
              <a:buChar char="§"/>
            </a:pPr>
            <a:r>
              <a:rPr lang="en-US" sz="2400" b="0" dirty="0">
                <a:latin typeface="Times New Roman" pitchFamily="18" charset="0"/>
                <a:cs typeface="Times New Roman" pitchFamily="18" charset="0"/>
              </a:rPr>
              <a:t> At this speed, the net force is zero, so the object falls at a </a:t>
            </a:r>
            <a:r>
              <a:rPr lang="en-US" sz="2400" b="0" i="1" dirty="0">
                <a:latin typeface="Times New Roman" pitchFamily="18" charset="0"/>
                <a:cs typeface="Times New Roman" pitchFamily="18" charset="0"/>
              </a:rPr>
              <a:t>constant </a:t>
            </a:r>
            <a:r>
              <a:rPr lang="en-US" sz="2400" b="0" dirty="0">
                <a:latin typeface="Times New Roman" pitchFamily="18" charset="0"/>
                <a:cs typeface="Times New Roman" pitchFamily="18" charset="0"/>
              </a:rPr>
              <a:t>speed, called the </a:t>
            </a:r>
            <a:r>
              <a:rPr lang="en-US" sz="2400" dirty="0">
                <a:latin typeface="Times New Roman" pitchFamily="18" charset="0"/>
                <a:cs typeface="Times New Roman" pitchFamily="18" charset="0"/>
              </a:rPr>
              <a:t>terminal speed</a:t>
            </a:r>
            <a:r>
              <a:rPr lang="en-US" sz="2400" b="0"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v</a:t>
            </a:r>
            <a:r>
              <a:rPr lang="en-US" sz="2400" b="0" baseline="-25000" dirty="0" err="1">
                <a:latin typeface="Times New Roman" pitchFamily="18" charset="0"/>
                <a:cs typeface="Times New Roman" pitchFamily="18" charset="0"/>
              </a:rPr>
              <a:t>term</a:t>
            </a:r>
            <a:endParaRPr lang="en-US" sz="2400" b="0" baseline="-25000" dirty="0">
              <a:latin typeface="Times New Roman" pitchFamily="18" charset="0"/>
              <a:cs typeface="Times New Roman" pitchFamily="18" charset="0"/>
            </a:endParaRPr>
          </a:p>
        </p:txBody>
      </p:sp>
      <p:pic>
        <p:nvPicPr>
          <p:cNvPr id="6" name="Picture 7" descr="06_22_Figure"/>
          <p:cNvPicPr>
            <a:picLocks noChangeAspect="1" noChangeArrowheads="1"/>
          </p:cNvPicPr>
          <p:nvPr/>
        </p:nvPicPr>
        <p:blipFill>
          <a:blip r:embed="rId2"/>
          <a:srcRect b="5110"/>
          <a:stretch>
            <a:fillRect/>
          </a:stretch>
        </p:blipFill>
        <p:spPr bwMode="auto">
          <a:xfrm>
            <a:off x="4648200" y="1165225"/>
            <a:ext cx="4270375" cy="2568575"/>
          </a:xfrm>
          <a:prstGeom prst="rect">
            <a:avLst/>
          </a:prstGeom>
          <a:noFill/>
          <a:ln w="9525">
            <a:noFill/>
            <a:miter lim="800000"/>
            <a:headEnd/>
            <a:tailEnd/>
          </a:ln>
        </p:spPr>
      </p:pic>
      <p:pic>
        <p:nvPicPr>
          <p:cNvPr id="7" name="Picture 8" descr="CH6_PPT_Slide_6-100"/>
          <p:cNvPicPr>
            <a:picLocks noChangeAspect="1" noChangeArrowheads="1"/>
          </p:cNvPicPr>
          <p:nvPr/>
        </p:nvPicPr>
        <p:blipFill>
          <a:blip r:embed="rId3"/>
          <a:srcRect r="64345"/>
          <a:stretch>
            <a:fillRect/>
          </a:stretch>
        </p:blipFill>
        <p:spPr bwMode="auto">
          <a:xfrm>
            <a:off x="3632200" y="5181600"/>
            <a:ext cx="2301432" cy="995214"/>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1DC41E4-161D-AD48-AF17-D1FE093EF1F0}" type="slidenum">
              <a:rPr lang="en-US" smtClean="0"/>
              <a:pPr/>
              <a:t>53</a:t>
            </a:fld>
            <a:endParaRPr lang="en-US"/>
          </a:p>
        </p:txBody>
      </p:sp>
    </p:spTree>
    <p:extLst>
      <p:ext uri="{BB962C8B-B14F-4D97-AF65-F5344CB8AC3E}">
        <p14:creationId xmlns:p14="http://schemas.microsoft.com/office/powerpoint/2010/main" val="831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8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8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06_23_Figure"/>
          <p:cNvPicPr>
            <a:picLocks noChangeAspect="1" noChangeArrowheads="1"/>
          </p:cNvPicPr>
          <p:nvPr/>
        </p:nvPicPr>
        <p:blipFill>
          <a:blip r:embed="rId2"/>
          <a:srcRect b="2507"/>
          <a:stretch>
            <a:fillRect/>
          </a:stretch>
        </p:blipFill>
        <p:spPr bwMode="auto">
          <a:xfrm>
            <a:off x="3880475" y="233192"/>
            <a:ext cx="5161759" cy="6508114"/>
          </a:xfrm>
          <a:prstGeom prst="rect">
            <a:avLst/>
          </a:prstGeom>
          <a:noFill/>
          <a:ln w="9525">
            <a:noFill/>
            <a:miter lim="800000"/>
            <a:headEnd/>
            <a:tailEnd/>
          </a:ln>
        </p:spPr>
      </p:pic>
      <p:sp>
        <p:nvSpPr>
          <p:cNvPr id="166914" name="Rectangle 2"/>
          <p:cNvSpPr>
            <a:spLocks noGrp="1" noChangeArrowheads="1"/>
          </p:cNvSpPr>
          <p:nvPr>
            <p:ph type="title"/>
          </p:nvPr>
        </p:nvSpPr>
        <p:spPr>
          <a:xfrm>
            <a:off x="240100" y="250403"/>
            <a:ext cx="3428898" cy="701675"/>
          </a:xfrm>
        </p:spPr>
        <p:txBody>
          <a:bodyPr/>
          <a:lstStyle/>
          <a:p>
            <a:pPr eaLnBrk="1" hangingPunct="1"/>
            <a:r>
              <a:rPr lang="en-US" dirty="0" smtClean="0"/>
              <a:t>Terminal Speed</a:t>
            </a:r>
          </a:p>
        </p:txBody>
      </p:sp>
      <p:sp>
        <p:nvSpPr>
          <p:cNvPr id="166916" name="Text Box 3"/>
          <p:cNvSpPr txBox="1">
            <a:spLocks noChangeArrowheads="1"/>
          </p:cNvSpPr>
          <p:nvPr/>
        </p:nvSpPr>
        <p:spPr bwMode="auto">
          <a:xfrm>
            <a:off x="217488" y="1162050"/>
            <a:ext cx="4015971" cy="4648200"/>
          </a:xfrm>
          <a:prstGeom prst="rect">
            <a:avLst/>
          </a:prstGeom>
          <a:noFill/>
          <a:ln w="9525">
            <a:noFill/>
            <a:miter lim="800000"/>
            <a:headEnd/>
            <a:tailEnd/>
          </a:ln>
        </p:spPr>
        <p:txBody>
          <a:bodyPr wrap="square">
            <a:prstTxWarp prst="textNoShape">
              <a:avLst/>
            </a:prstTxWarp>
            <a:spAutoFit/>
          </a:bodyPr>
          <a:lstStyle/>
          <a:p>
            <a:pPr>
              <a:spcAft>
                <a:spcPts val="600"/>
              </a:spcAft>
              <a:buClr>
                <a:srgbClr val="FF0000"/>
              </a:buClr>
              <a:buFont typeface="Wingdings" pitchFamily="-1" charset="2"/>
              <a:buChar char="§"/>
            </a:pPr>
            <a:r>
              <a:rPr lang="en-US" sz="2600" b="0" dirty="0">
                <a:latin typeface="Times New Roman" pitchFamily="18" charset="0"/>
                <a:cs typeface="Times New Roman" pitchFamily="18" charset="0"/>
              </a:rPr>
              <a:t> The figure shows the velocity-versus-time graph of a falling object with and without drag</a:t>
            </a:r>
          </a:p>
          <a:p>
            <a:pPr>
              <a:spcAft>
                <a:spcPts val="600"/>
              </a:spcAft>
              <a:buClr>
                <a:srgbClr val="FF0000"/>
              </a:buClr>
              <a:buFont typeface="Wingdings" pitchFamily="-1" charset="2"/>
              <a:buChar char="§"/>
            </a:pPr>
            <a:r>
              <a:rPr lang="en-US" sz="2600" b="0" dirty="0">
                <a:latin typeface="Times New Roman" pitchFamily="18" charset="0"/>
                <a:cs typeface="Times New Roman" pitchFamily="18" charset="0"/>
              </a:rPr>
              <a:t> Without drag, the velocity graph is a straight line with </a:t>
            </a:r>
            <a:r>
              <a:rPr lang="en-US" sz="2600" b="0" i="1" dirty="0">
                <a:latin typeface="Times New Roman" pitchFamily="18" charset="0"/>
                <a:cs typeface="Times New Roman" pitchFamily="18" charset="0"/>
              </a:rPr>
              <a:t>a</a:t>
            </a:r>
            <a:r>
              <a:rPr lang="en-US" sz="2600" b="0" i="1" baseline="-25000" dirty="0">
                <a:latin typeface="Times New Roman" pitchFamily="18" charset="0"/>
                <a:cs typeface="Times New Roman" pitchFamily="18" charset="0"/>
              </a:rPr>
              <a:t>y</a:t>
            </a:r>
            <a:r>
              <a:rPr lang="en-US" sz="2600" b="0" dirty="0">
                <a:latin typeface="Times New Roman" pitchFamily="18" charset="0"/>
                <a:cs typeface="Times New Roman" pitchFamily="18" charset="0"/>
              </a:rPr>
              <a:t> = −</a:t>
            </a:r>
            <a:r>
              <a:rPr lang="en-US" sz="2600" b="0" i="1" dirty="0" err="1">
                <a:latin typeface="Times New Roman" pitchFamily="18" charset="0"/>
                <a:cs typeface="Times New Roman" pitchFamily="18" charset="0"/>
              </a:rPr>
              <a:t>g</a:t>
            </a:r>
            <a:endParaRPr lang="en-US" sz="2600" b="0" i="1" dirty="0">
              <a:latin typeface="Times New Roman" pitchFamily="18" charset="0"/>
              <a:cs typeface="Times New Roman" pitchFamily="18" charset="0"/>
            </a:endParaRPr>
          </a:p>
          <a:p>
            <a:pPr>
              <a:spcAft>
                <a:spcPts val="600"/>
              </a:spcAft>
              <a:buClr>
                <a:srgbClr val="FF0000"/>
              </a:buClr>
              <a:buFont typeface="Wingdings" pitchFamily="-1" charset="2"/>
              <a:buChar char="§"/>
            </a:pPr>
            <a:r>
              <a:rPr lang="en-US" sz="2600" b="0" dirty="0">
                <a:latin typeface="Times New Roman" pitchFamily="18" charset="0"/>
                <a:cs typeface="Times New Roman" pitchFamily="18" charset="0"/>
              </a:rPr>
              <a:t> When drag is included, the vertical component of the velocity asymptotically approaches −</a:t>
            </a:r>
            <a:r>
              <a:rPr lang="en-US" sz="2600" b="0" i="1" dirty="0" err="1">
                <a:latin typeface="Times New Roman" pitchFamily="18" charset="0"/>
                <a:cs typeface="Times New Roman" pitchFamily="18" charset="0"/>
              </a:rPr>
              <a:t>v</a:t>
            </a:r>
            <a:r>
              <a:rPr lang="en-US" sz="2600" b="0" baseline="-25000" dirty="0" err="1">
                <a:latin typeface="Times New Roman" pitchFamily="18" charset="0"/>
                <a:cs typeface="Times New Roman" pitchFamily="18" charset="0"/>
              </a:rPr>
              <a:t>term</a:t>
            </a:r>
            <a:endParaRPr lang="en-US" sz="2600" b="0" baseline="-25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41DC41E4-161D-AD48-AF17-D1FE093EF1F0}" type="slidenum">
              <a:rPr lang="en-US" smtClean="0"/>
              <a:pPr/>
              <a:t>54</a:t>
            </a:fld>
            <a:endParaRPr lang="en-US"/>
          </a:p>
        </p:txBody>
      </p:sp>
    </p:spTree>
    <p:extLst>
      <p:ext uri="{BB962C8B-B14F-4D97-AF65-F5344CB8AC3E}">
        <p14:creationId xmlns:p14="http://schemas.microsoft.com/office/powerpoint/2010/main" val="457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9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69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4460125" cy="571500"/>
          </a:xfrm>
        </p:spPr>
        <p:txBody>
          <a:bodyPr/>
          <a:lstStyle/>
          <a:p>
            <a:pPr eaLnBrk="1" hangingPunct="1"/>
            <a:r>
              <a:rPr lang="en-US" dirty="0" smtClean="0"/>
              <a:t>Propulsion</a:t>
            </a:r>
          </a:p>
        </p:txBody>
      </p:sp>
      <p:sp>
        <p:nvSpPr>
          <p:cNvPr id="59395" name="Text Box 3"/>
          <p:cNvSpPr txBox="1">
            <a:spLocks noChangeArrowheads="1"/>
          </p:cNvSpPr>
          <p:nvPr/>
        </p:nvSpPr>
        <p:spPr bwMode="auto">
          <a:xfrm>
            <a:off x="333375" y="962025"/>
            <a:ext cx="4833938" cy="5602288"/>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600" dirty="0"/>
              <a:t> If you try to walk across a frictionless floor, your foot slips and slides </a:t>
            </a:r>
            <a:r>
              <a:rPr lang="en-US" sz="2600" i="1" dirty="0"/>
              <a:t>backward</a:t>
            </a:r>
          </a:p>
          <a:p>
            <a:pPr>
              <a:spcAft>
                <a:spcPts val="600"/>
              </a:spcAft>
              <a:buClr>
                <a:srgbClr val="FF0000"/>
              </a:buClr>
              <a:buFont typeface="Wingdings" pitchFamily="-1" charset="2"/>
              <a:buChar char="§"/>
            </a:pPr>
            <a:r>
              <a:rPr lang="en-US" sz="2600" dirty="0"/>
              <a:t> In order to walk, your foot must </a:t>
            </a:r>
            <a:r>
              <a:rPr lang="en-US" sz="2600" i="1" dirty="0"/>
              <a:t>stick </a:t>
            </a:r>
            <a:r>
              <a:rPr lang="en-US" sz="2600" dirty="0"/>
              <a:t>to the floor as you straighten your leg, moving your body forward</a:t>
            </a:r>
          </a:p>
          <a:p>
            <a:pPr>
              <a:spcAft>
                <a:spcPts val="600"/>
              </a:spcAft>
              <a:buClr>
                <a:srgbClr val="FF0000"/>
              </a:buClr>
              <a:buFont typeface="Wingdings" pitchFamily="-1" charset="2"/>
              <a:buChar char="§"/>
            </a:pPr>
            <a:r>
              <a:rPr lang="en-US" sz="2600" dirty="0"/>
              <a:t> The force that prevents slipping is </a:t>
            </a:r>
            <a:r>
              <a:rPr lang="en-US" sz="2600" i="1" dirty="0"/>
              <a:t>static friction</a:t>
            </a:r>
          </a:p>
          <a:p>
            <a:pPr>
              <a:spcAft>
                <a:spcPts val="600"/>
              </a:spcAft>
              <a:buClr>
                <a:srgbClr val="FF0000"/>
              </a:buClr>
              <a:buFont typeface="Wingdings" pitchFamily="-1" charset="2"/>
              <a:buChar char="§"/>
            </a:pPr>
            <a:r>
              <a:rPr lang="en-US" sz="2600" dirty="0"/>
              <a:t> The static friction force points in the </a:t>
            </a:r>
            <a:r>
              <a:rPr lang="en-US" sz="2600" i="1" dirty="0"/>
              <a:t>forward </a:t>
            </a:r>
            <a:r>
              <a:rPr lang="en-US" sz="2600" dirty="0"/>
              <a:t>direction</a:t>
            </a:r>
          </a:p>
          <a:p>
            <a:pPr>
              <a:spcAft>
                <a:spcPts val="600"/>
              </a:spcAft>
              <a:buClr>
                <a:srgbClr val="FF0000"/>
              </a:buClr>
              <a:buFont typeface="Wingdings" pitchFamily="-1" charset="2"/>
              <a:buChar char="§"/>
            </a:pPr>
            <a:r>
              <a:rPr lang="en-US" sz="2600" dirty="0"/>
              <a:t> It is static friction that propels you forward!</a:t>
            </a:r>
          </a:p>
        </p:txBody>
      </p:sp>
      <p:pic>
        <p:nvPicPr>
          <p:cNvPr id="5" name="Picture 6" descr="07_Pg171_UnPhoto"/>
          <p:cNvPicPr>
            <a:picLocks noChangeAspect="1" noChangeArrowheads="1"/>
          </p:cNvPicPr>
          <p:nvPr/>
        </p:nvPicPr>
        <p:blipFill>
          <a:blip r:embed="rId2"/>
          <a:srcRect b="2507"/>
          <a:stretch>
            <a:fillRect/>
          </a:stretch>
        </p:blipFill>
        <p:spPr bwMode="auto">
          <a:xfrm>
            <a:off x="5123571" y="158047"/>
            <a:ext cx="3856099" cy="5669656"/>
          </a:xfrm>
          <a:prstGeom prst="rect">
            <a:avLst/>
          </a:prstGeom>
          <a:noFill/>
          <a:ln w="9525">
            <a:noFill/>
            <a:miter lim="800000"/>
            <a:headEnd/>
            <a:tailEnd/>
          </a:ln>
        </p:spPr>
      </p:pic>
      <p:sp>
        <p:nvSpPr>
          <p:cNvPr id="6" name="Rectangle 7"/>
          <p:cNvSpPr>
            <a:spLocks noChangeArrowheads="1"/>
          </p:cNvSpPr>
          <p:nvPr/>
        </p:nvSpPr>
        <p:spPr bwMode="auto">
          <a:xfrm>
            <a:off x="5350049" y="5848900"/>
            <a:ext cx="3529360" cy="830997"/>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What force causes this sprinter</a:t>
            </a:r>
            <a:r>
              <a:rPr lang="en-US" dirty="0" smtClean="0">
                <a:solidFill>
                  <a:srgbClr val="000000"/>
                </a:solidFill>
              </a:rPr>
              <a:t> to </a:t>
            </a:r>
            <a:r>
              <a:rPr lang="en-US" dirty="0">
                <a:solidFill>
                  <a:srgbClr val="000000"/>
                </a:solidFill>
              </a:rPr>
              <a:t>accelerate?</a:t>
            </a:r>
          </a:p>
        </p:txBody>
      </p:sp>
      <p:sp>
        <p:nvSpPr>
          <p:cNvPr id="2" name="Slide Number Placeholder 1"/>
          <p:cNvSpPr>
            <a:spLocks noGrp="1"/>
          </p:cNvSpPr>
          <p:nvPr>
            <p:ph type="sldNum" sz="quarter" idx="12"/>
          </p:nvPr>
        </p:nvSpPr>
        <p:spPr/>
        <p:txBody>
          <a:bodyPr/>
          <a:lstStyle/>
          <a:p>
            <a:fld id="{41DC41E4-161D-AD48-AF17-D1FE093EF1F0}" type="slidenum">
              <a:rPr lang="en-US" smtClean="0"/>
              <a:pPr/>
              <a:t>55</a:t>
            </a:fld>
            <a:endParaRPr lang="en-US"/>
          </a:p>
        </p:txBody>
      </p:sp>
    </p:spTree>
    <p:extLst>
      <p:ext uri="{BB962C8B-B14F-4D97-AF65-F5344CB8AC3E}">
        <p14:creationId xmlns:p14="http://schemas.microsoft.com/office/powerpoint/2010/main" val="9350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07_15_Figure"/>
          <p:cNvPicPr>
            <a:picLocks noChangeAspect="1" noChangeArrowheads="1"/>
          </p:cNvPicPr>
          <p:nvPr/>
        </p:nvPicPr>
        <p:blipFill>
          <a:blip r:embed="rId2"/>
          <a:srcRect b="4230"/>
          <a:stretch>
            <a:fillRect/>
          </a:stretch>
        </p:blipFill>
        <p:spPr bwMode="auto">
          <a:xfrm>
            <a:off x="3543368" y="3365225"/>
            <a:ext cx="5470371" cy="2856602"/>
          </a:xfrm>
          <a:prstGeom prst="rect">
            <a:avLst/>
          </a:prstGeom>
          <a:noFill/>
          <a:ln w="9525">
            <a:noFill/>
            <a:miter lim="800000"/>
            <a:headEnd/>
            <a:tailEnd/>
          </a:ln>
        </p:spPr>
      </p:pic>
      <p:sp>
        <p:nvSpPr>
          <p:cNvPr id="74754" name="Rectangle 2"/>
          <p:cNvSpPr>
            <a:spLocks noGrp="1" noChangeArrowheads="1"/>
          </p:cNvSpPr>
          <p:nvPr>
            <p:ph type="title"/>
          </p:nvPr>
        </p:nvSpPr>
        <p:spPr>
          <a:xfrm>
            <a:off x="457200" y="242888"/>
            <a:ext cx="8229600" cy="571500"/>
          </a:xfrm>
        </p:spPr>
        <p:txBody>
          <a:bodyPr/>
          <a:lstStyle/>
          <a:p>
            <a:pPr eaLnBrk="1" hangingPunct="1"/>
            <a:r>
              <a:rPr lang="en-US" smtClean="0"/>
              <a:t>Acceleration Constraints</a:t>
            </a:r>
          </a:p>
        </p:txBody>
      </p:sp>
      <p:sp>
        <p:nvSpPr>
          <p:cNvPr id="74755" name="Text Box 3"/>
          <p:cNvSpPr txBox="1">
            <a:spLocks noChangeArrowheads="1"/>
          </p:cNvSpPr>
          <p:nvPr/>
        </p:nvSpPr>
        <p:spPr bwMode="auto">
          <a:xfrm>
            <a:off x="327025" y="1044575"/>
            <a:ext cx="8497888" cy="1723549"/>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400" dirty="0">
                <a:latin typeface="Times New Roman" pitchFamily="18" charset="0"/>
                <a:cs typeface="Times New Roman" pitchFamily="18" charset="0"/>
              </a:rPr>
              <a:t> If two objects A and B move together, their accelerations are </a:t>
            </a:r>
            <a:r>
              <a:rPr lang="en-US" sz="2400" i="1" dirty="0">
                <a:latin typeface="Times New Roman" pitchFamily="18" charset="0"/>
                <a:cs typeface="Times New Roman" pitchFamily="18" charset="0"/>
              </a:rPr>
              <a:t>constrained </a:t>
            </a:r>
            <a:r>
              <a:rPr lang="en-US" sz="2400" dirty="0">
                <a:latin typeface="Times New Roman" pitchFamily="18" charset="0"/>
                <a:cs typeface="Times New Roman" pitchFamily="18" charset="0"/>
              </a:rPr>
              <a:t>to be equal: </a:t>
            </a:r>
            <a:r>
              <a:rPr lang="en-US" sz="2400" i="1" dirty="0" err="1">
                <a:latin typeface="Times New Roman" pitchFamily="18" charset="0"/>
                <a:cs typeface="Times New Roman" pitchFamily="18" charset="0"/>
              </a:rPr>
              <a:t>a</a:t>
            </a:r>
            <a:r>
              <a:rPr lang="en-US" sz="2400" baseline="-25000" dirty="0" err="1">
                <a:latin typeface="Times New Roman" pitchFamily="18" charset="0"/>
                <a:cs typeface="Times New Roman" pitchFamily="18" charset="0"/>
              </a:rPr>
              <a:t>A</a:t>
            </a:r>
            <a:r>
              <a:rPr lang="en-US" sz="2400" dirty="0">
                <a:latin typeface="Times New Roman" pitchFamily="18" charset="0"/>
                <a:cs typeface="Times New Roman" pitchFamily="18" charset="0"/>
              </a:rPr>
              <a:t> = </a:t>
            </a:r>
            <a:r>
              <a:rPr lang="en-US" sz="2400" i="1" dirty="0" err="1">
                <a:latin typeface="Times New Roman" pitchFamily="18" charset="0"/>
                <a:cs typeface="Times New Roman" pitchFamily="18" charset="0"/>
              </a:rPr>
              <a:t>a</a:t>
            </a:r>
            <a:r>
              <a:rPr lang="en-US" sz="2400" baseline="-25000" dirty="0" err="1">
                <a:latin typeface="Times New Roman" pitchFamily="18" charset="0"/>
                <a:cs typeface="Times New Roman" pitchFamily="18" charset="0"/>
              </a:rPr>
              <a:t>B</a:t>
            </a:r>
            <a:endParaRPr lang="en-US" sz="2400" baseline="-25000" dirty="0">
              <a:latin typeface="Times New Roman" pitchFamily="18" charset="0"/>
              <a:cs typeface="Times New Roman" pitchFamily="18" charset="0"/>
            </a:endParaRPr>
          </a:p>
          <a:p>
            <a:pPr>
              <a:spcAft>
                <a:spcPts val="600"/>
              </a:spcAft>
              <a:buClr>
                <a:srgbClr val="FF0000"/>
              </a:buClr>
              <a:buFont typeface="Wingdings" pitchFamily="-1" charset="2"/>
              <a:buChar char="§"/>
            </a:pPr>
            <a:r>
              <a:rPr lang="en-US" sz="2400" dirty="0">
                <a:latin typeface="Times New Roman" pitchFamily="18" charset="0"/>
                <a:cs typeface="Times New Roman" pitchFamily="18" charset="0"/>
              </a:rPr>
              <a:t> This equation is called an </a:t>
            </a:r>
            <a:r>
              <a:rPr lang="en-US" sz="2400" b="1" dirty="0">
                <a:latin typeface="Times New Roman" pitchFamily="18" charset="0"/>
                <a:cs typeface="Times New Roman" pitchFamily="18" charset="0"/>
              </a:rPr>
              <a:t>acceleration constraint</a:t>
            </a:r>
          </a:p>
          <a:p>
            <a:pPr>
              <a:spcAft>
                <a:spcPts val="600"/>
              </a:spcAft>
              <a:buClr>
                <a:srgbClr val="FF0000"/>
              </a:buClr>
              <a:buFont typeface="Wingdings" pitchFamily="-1" charset="2"/>
              <a:buChar char="§"/>
            </a:pPr>
            <a:r>
              <a:rPr lang="en-US" sz="2400" dirty="0">
                <a:latin typeface="Times New Roman" pitchFamily="18" charset="0"/>
                <a:cs typeface="Times New Roman" pitchFamily="18" charset="0"/>
              </a:rPr>
              <a:t> Consider a car being towed by a truck</a:t>
            </a:r>
          </a:p>
        </p:txBody>
      </p:sp>
      <p:sp>
        <p:nvSpPr>
          <p:cNvPr id="74757" name="Text Box 3"/>
          <p:cNvSpPr txBox="1">
            <a:spLocks noChangeArrowheads="1"/>
          </p:cNvSpPr>
          <p:nvPr/>
        </p:nvSpPr>
        <p:spPr bwMode="auto">
          <a:xfrm>
            <a:off x="338138" y="2890838"/>
            <a:ext cx="3319462" cy="3493264"/>
          </a:xfrm>
          <a:prstGeom prst="rect">
            <a:avLst/>
          </a:prstGeom>
          <a:noFill/>
          <a:ln w="9525">
            <a:noFill/>
            <a:miter lim="800000"/>
            <a:headEnd/>
            <a:tailEnd/>
          </a:ln>
        </p:spPr>
        <p:txBody>
          <a:bodyPr wrap="square">
            <a:prstTxWarp prst="textNoShape">
              <a:avLst/>
            </a:prstTxWarp>
            <a:spAutoFit/>
          </a:bodyPr>
          <a:lstStyle/>
          <a:p>
            <a:pPr>
              <a:spcAft>
                <a:spcPts val="600"/>
              </a:spcAft>
              <a:buClr>
                <a:srgbClr val="FF0000"/>
              </a:buClr>
              <a:buFont typeface="Wingdings" pitchFamily="-1" charset="2"/>
              <a:buChar char="§"/>
            </a:pPr>
            <a:r>
              <a:rPr lang="en-US" sz="2400" dirty="0">
                <a:latin typeface="Times New Roman" pitchFamily="18" charset="0"/>
                <a:cs typeface="Times New Roman" pitchFamily="18" charset="0"/>
              </a:rPr>
              <a:t> In this case, the acceleration constraint is </a:t>
            </a:r>
            <a:r>
              <a:rPr lang="en-US" sz="2400" i="1" dirty="0" err="1">
                <a:latin typeface="Times New Roman" pitchFamily="18" charset="0"/>
                <a:cs typeface="Times New Roman" pitchFamily="18" charset="0"/>
              </a:rPr>
              <a:t>a</a:t>
            </a:r>
            <a:r>
              <a:rPr lang="en-US" sz="2400" baseline="-25000" dirty="0" err="1">
                <a:latin typeface="Times New Roman" pitchFamily="18" charset="0"/>
                <a:cs typeface="Times New Roman" pitchFamily="18" charset="0"/>
              </a:rPr>
              <a:t>C</a:t>
            </a:r>
            <a:r>
              <a:rPr lang="en-US" sz="2400" i="1" baseline="-25000" dirty="0" err="1">
                <a:latin typeface="Times New Roman" pitchFamily="18" charset="0"/>
                <a:cs typeface="Times New Roman" pitchFamily="18" charset="0"/>
              </a:rPr>
              <a:t>x</a:t>
            </a:r>
            <a:r>
              <a:rPr lang="en-US" sz="2400" dirty="0">
                <a:latin typeface="Times New Roman" pitchFamily="18" charset="0"/>
                <a:cs typeface="Times New Roman" pitchFamily="18" charset="0"/>
              </a:rPr>
              <a:t> = </a:t>
            </a:r>
            <a:r>
              <a:rPr lang="en-US" sz="2400" i="1" dirty="0" err="1">
                <a:latin typeface="Times New Roman" pitchFamily="18" charset="0"/>
                <a:cs typeface="Times New Roman" pitchFamily="18" charset="0"/>
              </a:rPr>
              <a:t>a</a:t>
            </a:r>
            <a:r>
              <a:rPr lang="en-US" sz="2400" baseline="-25000" dirty="0" err="1">
                <a:latin typeface="Times New Roman" pitchFamily="18" charset="0"/>
                <a:cs typeface="Times New Roman" pitchFamily="18" charset="0"/>
              </a:rPr>
              <a:t>T</a:t>
            </a:r>
            <a:r>
              <a:rPr lang="en-US" sz="2400" i="1" baseline="-25000" dirty="0" err="1">
                <a:latin typeface="Times New Roman" pitchFamily="18" charset="0"/>
                <a:cs typeface="Times New Roman" pitchFamily="18" charset="0"/>
              </a:rPr>
              <a:t>x</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a</a:t>
            </a:r>
            <a:r>
              <a:rPr lang="en-US" sz="2400" i="1" baseline="-25000" dirty="0">
                <a:latin typeface="Times New Roman" pitchFamily="18" charset="0"/>
                <a:cs typeface="Times New Roman" pitchFamily="18" charset="0"/>
              </a:rPr>
              <a:t>x</a:t>
            </a:r>
          </a:p>
          <a:p>
            <a:pPr>
              <a:spcAft>
                <a:spcPts val="600"/>
              </a:spcAft>
              <a:buClr>
                <a:srgbClr val="FF0000"/>
              </a:buClr>
              <a:buFont typeface="Wingdings" pitchFamily="-1" charset="2"/>
              <a:buChar char="§"/>
            </a:pPr>
            <a:r>
              <a:rPr lang="en-US" sz="2400" dirty="0">
                <a:latin typeface="Times New Roman" pitchFamily="18" charset="0"/>
                <a:cs typeface="Times New Roman" pitchFamily="18" charset="0"/>
              </a:rPr>
              <a:t> Because the accelerations of both objects are equal, we can drop the subscripts C and T and call both of them </a:t>
            </a:r>
            <a:r>
              <a:rPr lang="en-US" sz="2400" i="1" dirty="0">
                <a:latin typeface="Times New Roman" pitchFamily="18" charset="0"/>
                <a:cs typeface="Times New Roman" pitchFamily="18" charset="0"/>
              </a:rPr>
              <a:t>a</a:t>
            </a:r>
            <a:r>
              <a:rPr lang="en-US" sz="2400" i="1" baseline="-25000" dirty="0">
                <a:latin typeface="Times New Roman" pitchFamily="18" charset="0"/>
                <a:cs typeface="Times New Roman" pitchFamily="18" charset="0"/>
              </a:rPr>
              <a:t>x</a:t>
            </a:r>
          </a:p>
        </p:txBody>
      </p:sp>
      <p:sp>
        <p:nvSpPr>
          <p:cNvPr id="2" name="Slide Number Placeholder 1"/>
          <p:cNvSpPr>
            <a:spLocks noGrp="1"/>
          </p:cNvSpPr>
          <p:nvPr>
            <p:ph type="sldNum" sz="quarter" idx="12"/>
          </p:nvPr>
        </p:nvSpPr>
        <p:spPr/>
        <p:txBody>
          <a:bodyPr/>
          <a:lstStyle/>
          <a:p>
            <a:fld id="{41DC41E4-161D-AD48-AF17-D1FE093EF1F0}" type="slidenum">
              <a:rPr lang="en-US" smtClean="0"/>
              <a:pPr/>
              <a:t>56</a:t>
            </a:fld>
            <a:endParaRPr lang="en-US"/>
          </a:p>
        </p:txBody>
      </p:sp>
    </p:spTree>
    <p:extLst>
      <p:ext uri="{BB962C8B-B14F-4D97-AF65-F5344CB8AC3E}">
        <p14:creationId xmlns:p14="http://schemas.microsoft.com/office/powerpoint/2010/main" val="356241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P spid="7475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07_16_Figure"/>
          <p:cNvPicPr>
            <a:picLocks noChangeAspect="1" noChangeArrowheads="1"/>
          </p:cNvPicPr>
          <p:nvPr/>
        </p:nvPicPr>
        <p:blipFill>
          <a:blip r:embed="rId2"/>
          <a:srcRect b="3677"/>
          <a:stretch>
            <a:fillRect/>
          </a:stretch>
        </p:blipFill>
        <p:spPr bwMode="auto">
          <a:xfrm>
            <a:off x="4080928" y="911867"/>
            <a:ext cx="4943667" cy="3658655"/>
          </a:xfrm>
          <a:prstGeom prst="rect">
            <a:avLst/>
          </a:prstGeom>
          <a:noFill/>
          <a:ln w="9525">
            <a:noFill/>
            <a:miter lim="800000"/>
            <a:headEnd/>
            <a:tailEnd/>
          </a:ln>
        </p:spPr>
      </p:pic>
      <p:sp>
        <p:nvSpPr>
          <p:cNvPr id="75778" name="Rectangle 2"/>
          <p:cNvSpPr>
            <a:spLocks noGrp="1" noChangeArrowheads="1"/>
          </p:cNvSpPr>
          <p:nvPr>
            <p:ph type="title"/>
          </p:nvPr>
        </p:nvSpPr>
        <p:spPr>
          <a:xfrm>
            <a:off x="479425" y="254000"/>
            <a:ext cx="8229600" cy="571500"/>
          </a:xfrm>
        </p:spPr>
        <p:txBody>
          <a:bodyPr/>
          <a:lstStyle/>
          <a:p>
            <a:pPr eaLnBrk="1" hangingPunct="1"/>
            <a:r>
              <a:rPr lang="en-US" smtClean="0"/>
              <a:t>Acceleration Constraints</a:t>
            </a:r>
          </a:p>
        </p:txBody>
      </p:sp>
      <p:sp>
        <p:nvSpPr>
          <p:cNvPr id="75779" name="Text Box 3"/>
          <p:cNvSpPr txBox="1">
            <a:spLocks noChangeArrowheads="1"/>
          </p:cNvSpPr>
          <p:nvPr/>
        </p:nvSpPr>
        <p:spPr bwMode="auto">
          <a:xfrm>
            <a:off x="338138" y="1038225"/>
            <a:ext cx="4090987" cy="3446463"/>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600" dirty="0">
                <a:latin typeface="Times New Roman" pitchFamily="18" charset="0"/>
                <a:cs typeface="Times New Roman" pitchFamily="18" charset="0"/>
              </a:rPr>
              <a:t> Sometimes the acceleration of A and B may have different signs</a:t>
            </a:r>
          </a:p>
          <a:p>
            <a:pPr>
              <a:spcAft>
                <a:spcPts val="600"/>
              </a:spcAft>
              <a:buClr>
                <a:srgbClr val="FF0000"/>
              </a:buClr>
              <a:buFont typeface="Wingdings" pitchFamily="-1" charset="2"/>
              <a:buChar char="§"/>
            </a:pPr>
            <a:r>
              <a:rPr lang="en-US" sz="2600" dirty="0">
                <a:latin typeface="Times New Roman" pitchFamily="18" charset="0"/>
                <a:cs typeface="Times New Roman" pitchFamily="18" charset="0"/>
              </a:rPr>
              <a:t> Consider the blocks A and B in the figure</a:t>
            </a:r>
          </a:p>
          <a:p>
            <a:pPr>
              <a:spcAft>
                <a:spcPts val="600"/>
              </a:spcAft>
              <a:buClr>
                <a:srgbClr val="FF0000"/>
              </a:buClr>
              <a:buFont typeface="Wingdings" pitchFamily="-1" charset="2"/>
              <a:buChar char="§"/>
            </a:pPr>
            <a:r>
              <a:rPr lang="en-US" sz="2600" dirty="0">
                <a:latin typeface="Times New Roman" pitchFamily="18" charset="0"/>
                <a:cs typeface="Times New Roman" pitchFamily="18" charset="0"/>
              </a:rPr>
              <a:t> The string constrains the two objects to accelerate together</a:t>
            </a:r>
          </a:p>
        </p:txBody>
      </p:sp>
      <p:sp>
        <p:nvSpPr>
          <p:cNvPr id="75781" name="Text Box 3"/>
          <p:cNvSpPr txBox="1">
            <a:spLocks noChangeArrowheads="1"/>
          </p:cNvSpPr>
          <p:nvPr/>
        </p:nvSpPr>
        <p:spPr bwMode="auto">
          <a:xfrm>
            <a:off x="333375" y="4527550"/>
            <a:ext cx="8497888" cy="1370013"/>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600" dirty="0">
                <a:latin typeface="Times New Roman" pitchFamily="18" charset="0"/>
                <a:cs typeface="Times New Roman" pitchFamily="18" charset="0"/>
              </a:rPr>
              <a:t> But, as A moves to the right in the +</a:t>
            </a:r>
            <a:r>
              <a:rPr lang="en-US" sz="2600" i="1" dirty="0" err="1">
                <a:latin typeface="Times New Roman" pitchFamily="18" charset="0"/>
                <a:cs typeface="Times New Roman" pitchFamily="18" charset="0"/>
              </a:rPr>
              <a:t>x</a:t>
            </a:r>
            <a:r>
              <a:rPr lang="en-US" sz="2600" dirty="0">
                <a:latin typeface="Times New Roman" pitchFamily="18" charset="0"/>
                <a:cs typeface="Times New Roman" pitchFamily="18" charset="0"/>
              </a:rPr>
              <a:t> direction, B moves down in the −</a:t>
            </a:r>
            <a:r>
              <a:rPr lang="en-US" sz="2600" i="1" dirty="0" err="1">
                <a:latin typeface="Times New Roman" pitchFamily="18" charset="0"/>
                <a:cs typeface="Times New Roman" pitchFamily="18" charset="0"/>
              </a:rPr>
              <a:t>y</a:t>
            </a:r>
            <a:r>
              <a:rPr lang="en-US" sz="2600" dirty="0">
                <a:latin typeface="Times New Roman" pitchFamily="18" charset="0"/>
                <a:cs typeface="Times New Roman" pitchFamily="18" charset="0"/>
              </a:rPr>
              <a:t> direction</a:t>
            </a:r>
          </a:p>
          <a:p>
            <a:pPr>
              <a:spcAft>
                <a:spcPts val="600"/>
              </a:spcAft>
              <a:buClr>
                <a:srgbClr val="FF0000"/>
              </a:buClr>
              <a:buFont typeface="Wingdings" pitchFamily="-1" charset="2"/>
              <a:buChar char="§"/>
            </a:pPr>
            <a:r>
              <a:rPr lang="en-US" sz="2600" dirty="0">
                <a:latin typeface="Times New Roman" pitchFamily="18" charset="0"/>
                <a:cs typeface="Times New Roman" pitchFamily="18" charset="0"/>
              </a:rPr>
              <a:t> In this case, the acceleration constraint is </a:t>
            </a:r>
            <a:r>
              <a:rPr lang="en-US" sz="2600" i="1" dirty="0" err="1">
                <a:latin typeface="Times New Roman" pitchFamily="18" charset="0"/>
                <a:cs typeface="Times New Roman" pitchFamily="18" charset="0"/>
              </a:rPr>
              <a:t>a</a:t>
            </a:r>
            <a:r>
              <a:rPr lang="en-US" sz="2600" baseline="-25000" dirty="0" err="1">
                <a:latin typeface="Times New Roman" pitchFamily="18" charset="0"/>
                <a:cs typeface="Times New Roman" pitchFamily="18" charset="0"/>
              </a:rPr>
              <a:t>A</a:t>
            </a:r>
            <a:r>
              <a:rPr lang="en-US" sz="2600" i="1" baseline="-25000" dirty="0" err="1">
                <a:latin typeface="Times New Roman" pitchFamily="18" charset="0"/>
                <a:cs typeface="Times New Roman" pitchFamily="18" charset="0"/>
              </a:rPr>
              <a:t>x</a:t>
            </a:r>
            <a:r>
              <a:rPr lang="en-US" sz="2600" dirty="0">
                <a:latin typeface="Times New Roman" pitchFamily="18" charset="0"/>
                <a:cs typeface="Times New Roman" pitchFamily="18" charset="0"/>
              </a:rPr>
              <a:t> = −</a:t>
            </a:r>
            <a:r>
              <a:rPr lang="en-US" sz="2600" i="1" dirty="0" err="1">
                <a:latin typeface="Times New Roman" pitchFamily="18" charset="0"/>
                <a:cs typeface="Times New Roman" pitchFamily="18" charset="0"/>
              </a:rPr>
              <a:t>a</a:t>
            </a:r>
            <a:r>
              <a:rPr lang="en-US" sz="2600" baseline="-25000" dirty="0" err="1">
                <a:latin typeface="Times New Roman" pitchFamily="18" charset="0"/>
                <a:cs typeface="Times New Roman" pitchFamily="18" charset="0"/>
              </a:rPr>
              <a:t>B</a:t>
            </a:r>
            <a:r>
              <a:rPr lang="en-US" sz="2600" i="1" baseline="-25000" dirty="0" err="1">
                <a:latin typeface="Times New Roman" pitchFamily="18" charset="0"/>
                <a:cs typeface="Times New Roman" pitchFamily="18" charset="0"/>
              </a:rPr>
              <a:t>y</a:t>
            </a:r>
            <a:endParaRPr lang="en-US" sz="2600" i="1" baseline="-25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41DC41E4-161D-AD48-AF17-D1FE093EF1F0}" type="slidenum">
              <a:rPr lang="en-US" smtClean="0"/>
              <a:pPr/>
              <a:t>57</a:t>
            </a:fld>
            <a:endParaRPr lang="en-US"/>
          </a:p>
        </p:txBody>
      </p:sp>
    </p:spTree>
    <p:extLst>
      <p:ext uri="{BB962C8B-B14F-4D97-AF65-F5344CB8AC3E}">
        <p14:creationId xmlns:p14="http://schemas.microsoft.com/office/powerpoint/2010/main" val="68574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8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8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7578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639762"/>
          </a:xfrm>
        </p:spPr>
        <p:txBody>
          <a:bodyPr/>
          <a:lstStyle/>
          <a:p>
            <a:pPr eaLnBrk="1" hangingPunct="1"/>
            <a:r>
              <a:rPr lang="en-US" sz="2800" smtClean="0"/>
              <a:t>The Massless String Approximation</a:t>
            </a:r>
          </a:p>
        </p:txBody>
      </p:sp>
      <p:sp>
        <p:nvSpPr>
          <p:cNvPr id="31747" name="Text Box 3"/>
          <p:cNvSpPr txBox="1">
            <a:spLocks noChangeArrowheads="1"/>
          </p:cNvSpPr>
          <p:nvPr/>
        </p:nvSpPr>
        <p:spPr bwMode="auto">
          <a:xfrm>
            <a:off x="387350" y="3243263"/>
            <a:ext cx="811053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600">
                <a:latin typeface="Times New Roman" pitchFamily="18" charset="0"/>
              </a:rPr>
              <a:t>Often in physics problems the mass of the string or rope is much less than the masses of the objects that it connects.  In such cases, we can adopt the following </a:t>
            </a:r>
            <a:r>
              <a:rPr lang="en-US" sz="2600" b="1">
                <a:latin typeface="Times New Roman" pitchFamily="18" charset="0"/>
              </a:rPr>
              <a:t>massless string approximation</a:t>
            </a:r>
            <a:r>
              <a:rPr lang="en-US" sz="2600">
                <a:latin typeface="Times New Roman" pitchFamily="18" charset="0"/>
              </a:rPr>
              <a:t>:</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b="11868"/>
          <a:stretch>
            <a:fillRect/>
          </a:stretch>
        </p:blipFill>
        <p:spPr bwMode="auto">
          <a:xfrm>
            <a:off x="385763" y="1314450"/>
            <a:ext cx="83248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r="9616"/>
          <a:stretch>
            <a:fillRect/>
          </a:stretch>
        </p:blipFill>
        <p:spPr bwMode="auto">
          <a:xfrm>
            <a:off x="990600" y="5330825"/>
            <a:ext cx="85788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1DC41E4-161D-AD48-AF17-D1FE093EF1F0}" type="slidenum">
              <a:rPr lang="en-US" smtClean="0"/>
              <a:pPr/>
              <a:t>58</a:t>
            </a:fld>
            <a:endParaRPr lang="en-US"/>
          </a:p>
        </p:txBody>
      </p:sp>
    </p:spTree>
    <p:extLst>
      <p:ext uri="{BB962C8B-B14F-4D97-AF65-F5344CB8AC3E}">
        <p14:creationId xmlns:p14="http://schemas.microsoft.com/office/powerpoint/2010/main" val="3409154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33400" y="2057400"/>
            <a:ext cx="8305800" cy="4114800"/>
          </a:xfrm>
        </p:spPr>
        <p:txBody>
          <a:bodyPr/>
          <a:lstStyle/>
          <a:p>
            <a:pPr marL="0" indent="0">
              <a:buNone/>
            </a:pPr>
            <a:r>
              <a:rPr lang="en-CA" sz="2800" dirty="0" smtClean="0"/>
              <a:t>A car is parked on a flat surface. </a:t>
            </a:r>
            <a:endParaRPr lang="en-CA" sz="2800" dirty="0"/>
          </a:p>
          <a:p>
            <a:pPr marL="0" indent="0">
              <a:buNone/>
            </a:pPr>
            <a:r>
              <a:rPr lang="en-CA" sz="2800" dirty="0" smtClean="0"/>
              <a:t>The car has a mass, </a:t>
            </a:r>
            <a:r>
              <a:rPr lang="en-CA" sz="2800" i="1" dirty="0" smtClean="0"/>
              <a:t>m</a:t>
            </a:r>
            <a:r>
              <a:rPr lang="en-CA" sz="2800" dirty="0" smtClean="0"/>
              <a:t>, and a downward force of gravity on it of magnitude </a:t>
            </a:r>
            <a:r>
              <a:rPr lang="en-CA" sz="2800" i="1" dirty="0" smtClean="0"/>
              <a:t>F</a:t>
            </a:r>
            <a:r>
              <a:rPr lang="en-CA" sz="2800" i="1" baseline="-25000" dirty="0" smtClean="0"/>
              <a:t>G</a:t>
            </a:r>
            <a:r>
              <a:rPr lang="en-CA" sz="2800" dirty="0" smtClean="0"/>
              <a:t> = </a:t>
            </a:r>
            <a:r>
              <a:rPr lang="en-CA" sz="2800" i="1" dirty="0" smtClean="0"/>
              <a:t>mg</a:t>
            </a:r>
            <a:r>
              <a:rPr lang="en-CA" sz="2800" dirty="0" smtClean="0"/>
              <a:t>.</a:t>
            </a:r>
          </a:p>
          <a:p>
            <a:pPr marL="0" indent="0">
              <a:buNone/>
            </a:pPr>
            <a:r>
              <a:rPr lang="en-CA" sz="2800" dirty="0" smtClean="0"/>
              <a:t>Why is the normal force equal to mg?</a:t>
            </a:r>
          </a:p>
          <a:p>
            <a:pPr marL="514350" indent="-514350">
              <a:buFont typeface="+mj-lt"/>
              <a:buAutoNum type="alphaUcPeriod"/>
            </a:pPr>
            <a:r>
              <a:rPr lang="en-CA" sz="2800" dirty="0" smtClean="0"/>
              <a:t>Because that is the equation for normal force: </a:t>
            </a:r>
            <a:r>
              <a:rPr lang="en-CA" sz="2800" i="1" dirty="0" smtClean="0"/>
              <a:t>n = mg</a:t>
            </a:r>
          </a:p>
          <a:p>
            <a:pPr marL="514350" indent="-514350">
              <a:buFont typeface="+mj-lt"/>
              <a:buAutoNum type="alphaUcPeriod"/>
            </a:pPr>
            <a:r>
              <a:rPr lang="en-CA" sz="2800" dirty="0" smtClean="0"/>
              <a:t>Because acceleration is zero, so the forces must balance</a:t>
            </a:r>
          </a:p>
          <a:p>
            <a:pPr marL="514350" indent="-514350">
              <a:buFont typeface="+mj-lt"/>
              <a:buAutoNum type="alphaUcPeriod"/>
            </a:pPr>
            <a:r>
              <a:rPr lang="en-CA" sz="2800" dirty="0" smtClean="0"/>
              <a:t>Because of Newton’s 3</a:t>
            </a:r>
            <a:r>
              <a:rPr lang="en-CA" sz="2800" baseline="30000" dirty="0" smtClean="0"/>
              <a:t>rd</a:t>
            </a:r>
            <a:r>
              <a:rPr lang="en-CA" sz="2800" dirty="0" smtClean="0"/>
              <a:t> Law: the two forces must be equal and opposite</a:t>
            </a:r>
            <a:endParaRPr lang="en-CA" sz="2800" dirty="0"/>
          </a:p>
        </p:txBody>
      </p:sp>
      <p:pic>
        <p:nvPicPr>
          <p:cNvPr id="43010" name="Picture 2" descr="http://images04.olx.ca/ui/8/99/17/1280703170_107709217_2-1998-Toyota-Corolla-Toron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1" y="-76200"/>
            <a:ext cx="3350172" cy="251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825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6200"/>
            <a:ext cx="8382000" cy="1371600"/>
          </a:xfrm>
        </p:spPr>
        <p:txBody>
          <a:bodyPr/>
          <a:lstStyle/>
          <a:p>
            <a:pPr eaLnBrk="1" hangingPunct="1"/>
            <a:r>
              <a:rPr lang="en-US" b="1" dirty="0" smtClean="0"/>
              <a:t>Acceleration (a.k.a. “instantaneous acceleration”)</a:t>
            </a:r>
            <a:endParaRPr lang="en-US" b="1" dirty="0"/>
          </a:p>
        </p:txBody>
      </p:sp>
      <p:graphicFrame>
        <p:nvGraphicFramePr>
          <p:cNvPr id="4" name="Object 3"/>
          <p:cNvGraphicFramePr>
            <a:graphicFrameLocks noChangeAspect="1"/>
          </p:cNvGraphicFramePr>
          <p:nvPr>
            <p:extLst>
              <p:ext uri="{D42A27DB-BD31-4B8C-83A1-F6EECF244321}">
                <p14:modId xmlns:p14="http://schemas.microsoft.com/office/powerpoint/2010/main" val="196919764"/>
              </p:ext>
            </p:extLst>
          </p:nvPr>
        </p:nvGraphicFramePr>
        <p:xfrm>
          <a:off x="2806700" y="1462088"/>
          <a:ext cx="3902075" cy="1411287"/>
        </p:xfrm>
        <a:graphic>
          <a:graphicData uri="http://schemas.openxmlformats.org/presentationml/2006/ole">
            <mc:AlternateContent xmlns:mc="http://schemas.openxmlformats.org/markup-compatibility/2006">
              <mc:Choice xmlns:v="urn:schemas-microsoft-com:vml" Requires="v">
                <p:oleObj spid="_x0000_s7534" name="Equation" r:id="rId4" imgW="1193760" imgH="431640" progId="Equation.3">
                  <p:embed/>
                </p:oleObj>
              </mc:Choice>
              <mc:Fallback>
                <p:oleObj name="Equation" r:id="rId4" imgW="1193760" imgH="431640" progId="Equation.3">
                  <p:embed/>
                  <p:pic>
                    <p:nvPicPr>
                      <p:cNvPr id="0" name=""/>
                      <p:cNvPicPr>
                        <a:picLocks noChangeAspect="1" noChangeArrowheads="1"/>
                      </p:cNvPicPr>
                      <p:nvPr/>
                    </p:nvPicPr>
                    <p:blipFill>
                      <a:blip r:embed="rId5"/>
                      <a:srcRect/>
                      <a:stretch>
                        <a:fillRect/>
                      </a:stretch>
                    </p:blipFill>
                    <p:spPr bwMode="auto">
                      <a:xfrm>
                        <a:off x="2806700" y="1462088"/>
                        <a:ext cx="3902075" cy="1411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7" name="Group 36"/>
          <p:cNvGrpSpPr/>
          <p:nvPr/>
        </p:nvGrpSpPr>
        <p:grpSpPr>
          <a:xfrm>
            <a:off x="207963" y="3048000"/>
            <a:ext cx="782637" cy="1298576"/>
            <a:chOff x="207963" y="3048000"/>
            <a:chExt cx="782637" cy="1298576"/>
          </a:xfrm>
        </p:grpSpPr>
        <p:cxnSp>
          <p:nvCxnSpPr>
            <p:cNvPr id="18" name="Straight Arrow Connector 17"/>
            <p:cNvCxnSpPr/>
            <p:nvPr/>
          </p:nvCxnSpPr>
          <p:spPr>
            <a:xfrm rot="5400000" flipH="1" flipV="1">
              <a:off x="150812" y="3506788"/>
              <a:ext cx="1298576" cy="381000"/>
            </a:xfrm>
            <a:prstGeom prst="straightConnector1">
              <a:avLst/>
            </a:prstGeom>
            <a:ln w="50800">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cxnSp>
        <p:graphicFrame>
          <p:nvGraphicFramePr>
            <p:cNvPr id="20" name="Object 7"/>
            <p:cNvGraphicFramePr>
              <a:graphicFrameLocks noChangeAspect="1"/>
            </p:cNvGraphicFramePr>
            <p:nvPr>
              <p:extLst>
                <p:ext uri="{D42A27DB-BD31-4B8C-83A1-F6EECF244321}">
                  <p14:modId xmlns:p14="http://schemas.microsoft.com/office/powerpoint/2010/main" val="2142618689"/>
                </p:ext>
              </p:extLst>
            </p:nvPr>
          </p:nvGraphicFramePr>
          <p:xfrm>
            <a:off x="207963" y="3141663"/>
            <a:ext cx="541337" cy="747712"/>
          </p:xfrm>
          <a:graphic>
            <a:graphicData uri="http://schemas.openxmlformats.org/presentationml/2006/ole">
              <mc:AlternateContent xmlns:mc="http://schemas.openxmlformats.org/markup-compatibility/2006">
                <mc:Choice xmlns:v="urn:schemas-microsoft-com:vml" Requires="v">
                  <p:oleObj spid="_x0000_s7535" name="Equation" r:id="rId6" imgW="164880" imgH="228600" progId="Equation.3">
                    <p:embed/>
                  </p:oleObj>
                </mc:Choice>
                <mc:Fallback>
                  <p:oleObj name="Equation" r:id="rId6" imgW="164880" imgH="228600" progId="Equation.3">
                    <p:embed/>
                    <p:pic>
                      <p:nvPicPr>
                        <p:cNvPr id="0" name=""/>
                        <p:cNvPicPr>
                          <a:picLocks noChangeAspect="1" noChangeArrowheads="1"/>
                        </p:cNvPicPr>
                        <p:nvPr/>
                      </p:nvPicPr>
                      <p:blipFill>
                        <a:blip r:embed="rId7"/>
                        <a:srcRect/>
                        <a:stretch>
                          <a:fillRect/>
                        </a:stretch>
                      </p:blipFill>
                      <p:spPr bwMode="auto">
                        <a:xfrm>
                          <a:off x="207963" y="3141663"/>
                          <a:ext cx="541337"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8" name="Group 37"/>
          <p:cNvGrpSpPr/>
          <p:nvPr/>
        </p:nvGrpSpPr>
        <p:grpSpPr>
          <a:xfrm>
            <a:off x="609601" y="3048000"/>
            <a:ext cx="819149" cy="1298577"/>
            <a:chOff x="609601" y="3048000"/>
            <a:chExt cx="819149" cy="1298577"/>
          </a:xfrm>
        </p:grpSpPr>
        <p:graphicFrame>
          <p:nvGraphicFramePr>
            <p:cNvPr id="16" name="Object 5"/>
            <p:cNvGraphicFramePr>
              <a:graphicFrameLocks noChangeAspect="1"/>
            </p:cNvGraphicFramePr>
            <p:nvPr>
              <p:extLst>
                <p:ext uri="{D42A27DB-BD31-4B8C-83A1-F6EECF244321}">
                  <p14:modId xmlns:p14="http://schemas.microsoft.com/office/powerpoint/2010/main" val="1666175701"/>
                </p:ext>
              </p:extLst>
            </p:nvPr>
          </p:nvGraphicFramePr>
          <p:xfrm>
            <a:off x="969963" y="3367088"/>
            <a:ext cx="458787" cy="704850"/>
          </p:xfrm>
          <a:graphic>
            <a:graphicData uri="http://schemas.openxmlformats.org/presentationml/2006/ole">
              <mc:AlternateContent xmlns:mc="http://schemas.openxmlformats.org/markup-compatibility/2006">
                <mc:Choice xmlns:v="urn:schemas-microsoft-com:vml" Requires="v">
                  <p:oleObj spid="_x0000_s7536" name="Equation" r:id="rId8" imgW="139680" imgH="215640" progId="Equation.3">
                    <p:embed/>
                  </p:oleObj>
                </mc:Choice>
                <mc:Fallback>
                  <p:oleObj name="Equation" r:id="rId8" imgW="139680" imgH="215640" progId="Equation.3">
                    <p:embed/>
                    <p:pic>
                      <p:nvPicPr>
                        <p:cNvPr id="0" name=""/>
                        <p:cNvPicPr>
                          <a:picLocks noChangeAspect="1" noChangeArrowheads="1"/>
                        </p:cNvPicPr>
                        <p:nvPr/>
                      </p:nvPicPr>
                      <p:blipFill>
                        <a:blip r:embed="rId9"/>
                        <a:srcRect/>
                        <a:stretch>
                          <a:fillRect/>
                        </a:stretch>
                      </p:blipFill>
                      <p:spPr bwMode="auto">
                        <a:xfrm>
                          <a:off x="969963" y="3367088"/>
                          <a:ext cx="458787"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Straight Arrow Connector 20"/>
            <p:cNvCxnSpPr/>
            <p:nvPr/>
          </p:nvCxnSpPr>
          <p:spPr>
            <a:xfrm rot="5400000" flipH="1" flipV="1">
              <a:off x="227013" y="3430588"/>
              <a:ext cx="1298577" cy="533402"/>
            </a:xfrm>
            <a:prstGeom prst="straightConnector1">
              <a:avLst/>
            </a:prstGeom>
            <a:ln w="50800">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3657600" y="3314700"/>
            <a:ext cx="4649788" cy="1077575"/>
            <a:chOff x="3657600" y="3314700"/>
            <a:chExt cx="4649788" cy="1077575"/>
          </a:xfrm>
        </p:grpSpPr>
        <p:cxnSp>
          <p:nvCxnSpPr>
            <p:cNvPr id="25" name="Straight Arrow Connector 24"/>
            <p:cNvCxnSpPr/>
            <p:nvPr/>
          </p:nvCxnSpPr>
          <p:spPr>
            <a:xfrm>
              <a:off x="3657600" y="3886200"/>
              <a:ext cx="152400" cy="1588"/>
            </a:xfrm>
            <a:prstGeom prst="straightConnector1">
              <a:avLst/>
            </a:prstGeom>
            <a:ln w="22225">
              <a:solidFill>
                <a:srgbClr val="008000"/>
              </a:solidFill>
              <a:tailEnd type="stealth" w="med" len="med"/>
            </a:ln>
            <a:effectLst/>
          </p:spPr>
          <p:style>
            <a:lnRef idx="2">
              <a:schemeClr val="accent1"/>
            </a:lnRef>
            <a:fillRef idx="0">
              <a:schemeClr val="accent1"/>
            </a:fillRef>
            <a:effectRef idx="1">
              <a:schemeClr val="accent1"/>
            </a:effectRef>
            <a:fontRef idx="minor">
              <a:schemeClr val="tx1"/>
            </a:fontRef>
          </p:style>
        </p:cxnSp>
        <p:graphicFrame>
          <p:nvGraphicFramePr>
            <p:cNvPr id="27" name="Object 9"/>
            <p:cNvGraphicFramePr>
              <a:graphicFrameLocks noChangeAspect="1"/>
            </p:cNvGraphicFramePr>
            <p:nvPr>
              <p:extLst>
                <p:ext uri="{D42A27DB-BD31-4B8C-83A1-F6EECF244321}">
                  <p14:modId xmlns:p14="http://schemas.microsoft.com/office/powerpoint/2010/main" val="2928768712"/>
                </p:ext>
              </p:extLst>
            </p:nvPr>
          </p:nvGraphicFramePr>
          <p:xfrm>
            <a:off x="3795713" y="3605213"/>
            <a:ext cx="709612" cy="579437"/>
          </p:xfrm>
          <a:graphic>
            <a:graphicData uri="http://schemas.openxmlformats.org/presentationml/2006/ole">
              <mc:AlternateContent xmlns:mc="http://schemas.openxmlformats.org/markup-compatibility/2006">
                <mc:Choice xmlns:v="urn:schemas-microsoft-com:vml" Requires="v">
                  <p:oleObj spid="_x0000_s7537" name="Equation" r:id="rId10" imgW="215640" imgH="177480" progId="Equation.3">
                    <p:embed/>
                  </p:oleObj>
                </mc:Choice>
                <mc:Fallback>
                  <p:oleObj name="Equation" r:id="rId10" imgW="215640" imgH="177480" progId="Equation.3">
                    <p:embed/>
                    <p:pic>
                      <p:nvPicPr>
                        <p:cNvPr id="0" name=""/>
                        <p:cNvPicPr>
                          <a:picLocks noChangeAspect="1" noChangeArrowheads="1"/>
                        </p:cNvPicPr>
                        <p:nvPr/>
                      </p:nvPicPr>
                      <p:blipFill>
                        <a:blip r:embed="rId11"/>
                        <a:srcRect/>
                        <a:stretch>
                          <a:fillRect/>
                        </a:stretch>
                      </p:blipFill>
                      <p:spPr bwMode="auto">
                        <a:xfrm>
                          <a:off x="3795713" y="3605213"/>
                          <a:ext cx="709612"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6172200" y="3376612"/>
              <a:ext cx="1574206" cy="1015663"/>
            </a:xfrm>
            <a:prstGeom prst="rect">
              <a:avLst/>
            </a:prstGeom>
            <a:noFill/>
          </p:spPr>
          <p:txBody>
            <a:bodyPr wrap="none" rtlCol="0">
              <a:spAutoFit/>
            </a:bodyPr>
            <a:lstStyle/>
            <a:p>
              <a:r>
                <a:rPr lang="en-US" sz="3000" dirty="0" smtClean="0"/>
                <a:t>Units of </a:t>
              </a:r>
            </a:p>
            <a:p>
              <a:r>
                <a:rPr lang="en-US" sz="3000" dirty="0" smtClean="0"/>
                <a:t>are </a:t>
              </a:r>
              <a:r>
                <a:rPr lang="en-US" sz="3000" dirty="0" err="1" smtClean="0"/>
                <a:t>m/s</a:t>
              </a:r>
              <a:r>
                <a:rPr lang="en-US" sz="3000" dirty="0" smtClean="0"/>
                <a:t>.</a:t>
              </a:r>
              <a:endParaRPr lang="en-US" sz="3000" dirty="0"/>
            </a:p>
          </p:txBody>
        </p:sp>
        <p:graphicFrame>
          <p:nvGraphicFramePr>
            <p:cNvPr id="30" name="Object 10"/>
            <p:cNvGraphicFramePr>
              <a:graphicFrameLocks noChangeAspect="1"/>
            </p:cNvGraphicFramePr>
            <p:nvPr>
              <p:extLst>
                <p:ext uri="{D42A27DB-BD31-4B8C-83A1-F6EECF244321}">
                  <p14:modId xmlns:p14="http://schemas.microsoft.com/office/powerpoint/2010/main" val="336537591"/>
                </p:ext>
              </p:extLst>
            </p:nvPr>
          </p:nvGraphicFramePr>
          <p:xfrm>
            <a:off x="7599363" y="3314700"/>
            <a:ext cx="708025" cy="579438"/>
          </p:xfrm>
          <a:graphic>
            <a:graphicData uri="http://schemas.openxmlformats.org/presentationml/2006/ole">
              <mc:AlternateContent xmlns:mc="http://schemas.openxmlformats.org/markup-compatibility/2006">
                <mc:Choice xmlns:v="urn:schemas-microsoft-com:vml" Requires="v">
                  <p:oleObj spid="_x0000_s7538" name="Equation" r:id="rId12" imgW="215640" imgH="177480" progId="Equation.3">
                    <p:embed/>
                  </p:oleObj>
                </mc:Choice>
                <mc:Fallback>
                  <p:oleObj name="Equation" r:id="rId12" imgW="215640" imgH="177480" progId="Equation.3">
                    <p:embed/>
                    <p:pic>
                      <p:nvPicPr>
                        <p:cNvPr id="0" name=""/>
                        <p:cNvPicPr>
                          <a:picLocks noChangeAspect="1" noChangeArrowheads="1"/>
                        </p:cNvPicPr>
                        <p:nvPr/>
                      </p:nvPicPr>
                      <p:blipFill>
                        <a:blip r:embed="rId13"/>
                        <a:srcRect/>
                        <a:stretch>
                          <a:fillRect/>
                        </a:stretch>
                      </p:blipFill>
                      <p:spPr bwMode="auto">
                        <a:xfrm>
                          <a:off x="7599363" y="3314700"/>
                          <a:ext cx="708025"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0" name="Group 39"/>
          <p:cNvGrpSpPr/>
          <p:nvPr/>
        </p:nvGrpSpPr>
        <p:grpSpPr>
          <a:xfrm>
            <a:off x="2286000" y="5348288"/>
            <a:ext cx="4510088" cy="1087437"/>
            <a:chOff x="2286000" y="5348288"/>
            <a:chExt cx="4510088" cy="1087437"/>
          </a:xfrm>
        </p:grpSpPr>
        <p:graphicFrame>
          <p:nvGraphicFramePr>
            <p:cNvPr id="24" name="Object 8"/>
            <p:cNvGraphicFramePr>
              <a:graphicFrameLocks noChangeAspect="1"/>
            </p:cNvGraphicFramePr>
            <p:nvPr>
              <p:extLst>
                <p:ext uri="{D42A27DB-BD31-4B8C-83A1-F6EECF244321}">
                  <p14:modId xmlns:p14="http://schemas.microsoft.com/office/powerpoint/2010/main" val="2024559683"/>
                </p:ext>
              </p:extLst>
            </p:nvPr>
          </p:nvGraphicFramePr>
          <p:xfrm>
            <a:off x="2854325" y="5856288"/>
            <a:ext cx="415925" cy="579437"/>
          </p:xfrm>
          <a:graphic>
            <a:graphicData uri="http://schemas.openxmlformats.org/presentationml/2006/ole">
              <mc:AlternateContent xmlns:mc="http://schemas.openxmlformats.org/markup-compatibility/2006">
                <mc:Choice xmlns:v="urn:schemas-microsoft-com:vml" Requires="v">
                  <p:oleObj spid="_x0000_s7539" name="Equation" r:id="rId14" imgW="126720" imgH="177480" progId="Equation.3">
                    <p:embed/>
                  </p:oleObj>
                </mc:Choice>
                <mc:Fallback>
                  <p:oleObj name="Equation" r:id="rId14" imgW="126720" imgH="177480" progId="Equation.3">
                    <p:embed/>
                    <p:pic>
                      <p:nvPicPr>
                        <p:cNvPr id="0" name=""/>
                        <p:cNvPicPr>
                          <a:picLocks noChangeAspect="1" noChangeArrowheads="1"/>
                        </p:cNvPicPr>
                        <p:nvPr/>
                      </p:nvPicPr>
                      <p:blipFill>
                        <a:blip r:embed="rId15"/>
                        <a:srcRect/>
                        <a:stretch>
                          <a:fillRect/>
                        </a:stretch>
                      </p:blipFill>
                      <p:spPr bwMode="auto">
                        <a:xfrm>
                          <a:off x="2854325" y="5856288"/>
                          <a:ext cx="415925"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6" name="Straight Arrow Connector 25"/>
            <p:cNvCxnSpPr/>
            <p:nvPr/>
          </p:nvCxnSpPr>
          <p:spPr>
            <a:xfrm>
              <a:off x="2286000" y="5738812"/>
              <a:ext cx="1447800" cy="1588"/>
            </a:xfrm>
            <a:prstGeom prst="straightConnector1">
              <a:avLst/>
            </a:prstGeom>
            <a:ln w="50800">
              <a:solidFill>
                <a:srgbClr val="FF66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953000" y="5357812"/>
              <a:ext cx="1716849" cy="1015663"/>
            </a:xfrm>
            <a:prstGeom prst="rect">
              <a:avLst/>
            </a:prstGeom>
            <a:noFill/>
          </p:spPr>
          <p:txBody>
            <a:bodyPr wrap="none" rtlCol="0">
              <a:spAutoFit/>
            </a:bodyPr>
            <a:lstStyle/>
            <a:p>
              <a:r>
                <a:rPr lang="en-US" sz="3000" dirty="0" smtClean="0"/>
                <a:t>Units of </a:t>
              </a:r>
            </a:p>
            <a:p>
              <a:r>
                <a:rPr lang="en-US" sz="3000" dirty="0" smtClean="0"/>
                <a:t>are m/s</a:t>
              </a:r>
              <a:r>
                <a:rPr lang="en-US" sz="3000" baseline="30000" dirty="0" smtClean="0"/>
                <a:t>2</a:t>
              </a:r>
              <a:r>
                <a:rPr lang="en-US" sz="3000" dirty="0" smtClean="0"/>
                <a:t>.</a:t>
              </a:r>
              <a:endParaRPr lang="en-US" sz="3000" dirty="0"/>
            </a:p>
          </p:txBody>
        </p:sp>
        <p:graphicFrame>
          <p:nvGraphicFramePr>
            <p:cNvPr id="31" name="Object 11"/>
            <p:cNvGraphicFramePr>
              <a:graphicFrameLocks noChangeAspect="1"/>
            </p:cNvGraphicFramePr>
            <p:nvPr>
              <p:extLst>
                <p:ext uri="{D42A27DB-BD31-4B8C-83A1-F6EECF244321}">
                  <p14:modId xmlns:p14="http://schemas.microsoft.com/office/powerpoint/2010/main" val="3801900208"/>
                </p:ext>
              </p:extLst>
            </p:nvPr>
          </p:nvGraphicFramePr>
          <p:xfrm>
            <a:off x="6380163" y="5348288"/>
            <a:ext cx="415925" cy="581025"/>
          </p:xfrm>
          <a:graphic>
            <a:graphicData uri="http://schemas.openxmlformats.org/presentationml/2006/ole">
              <mc:AlternateContent xmlns:mc="http://schemas.openxmlformats.org/markup-compatibility/2006">
                <mc:Choice xmlns:v="urn:schemas-microsoft-com:vml" Requires="v">
                  <p:oleObj spid="_x0000_s7540" name="Equation" r:id="rId16" imgW="126720" imgH="177480" progId="Equation.3">
                    <p:embed/>
                  </p:oleObj>
                </mc:Choice>
                <mc:Fallback>
                  <p:oleObj name="Equation" r:id="rId16" imgW="126720" imgH="177480" progId="Equation.3">
                    <p:embed/>
                    <p:pic>
                      <p:nvPicPr>
                        <p:cNvPr id="0" name=""/>
                        <p:cNvPicPr>
                          <a:picLocks noChangeAspect="1" noChangeArrowheads="1"/>
                        </p:cNvPicPr>
                        <p:nvPr/>
                      </p:nvPicPr>
                      <p:blipFill>
                        <a:blip r:embed="rId17"/>
                        <a:srcRect/>
                        <a:stretch>
                          <a:fillRect/>
                        </a:stretch>
                      </p:blipFill>
                      <p:spPr bwMode="auto">
                        <a:xfrm>
                          <a:off x="6380163" y="5348288"/>
                          <a:ext cx="4159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 name="Slide Number Placeholder 1"/>
          <p:cNvSpPr>
            <a:spLocks noGrp="1"/>
          </p:cNvSpPr>
          <p:nvPr>
            <p:ph type="sldNum" sz="quarter" idx="12"/>
          </p:nvPr>
        </p:nvSpPr>
        <p:spPr/>
        <p:txBody>
          <a:bodyPr/>
          <a:lstStyle/>
          <a:p>
            <a:fld id="{78ED08B8-F681-A54C-8FFA-FC0952B85C2C}" type="slidenum">
              <a:rPr lang="en-US" smtClean="0"/>
              <a:pPr/>
              <a:t>6</a:t>
            </a:fld>
            <a:endParaRPr lang="en-US"/>
          </a:p>
        </p:txBody>
      </p:sp>
    </p:spTree>
    <p:extLst>
      <p:ext uri="{BB962C8B-B14F-4D97-AF65-F5344CB8AC3E}">
        <p14:creationId xmlns:p14="http://schemas.microsoft.com/office/powerpoint/2010/main" val="35022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72147" y="-57206"/>
            <a:ext cx="1471853" cy="1953646"/>
          </a:xfrm>
          <a:prstGeom prst="rect">
            <a:avLst/>
          </a:prstGeom>
        </p:spPr>
      </p:pic>
      <p:sp>
        <p:nvSpPr>
          <p:cNvPr id="2" name="Title 1"/>
          <p:cNvSpPr>
            <a:spLocks noGrp="1"/>
          </p:cNvSpPr>
          <p:nvPr>
            <p:ph type="title"/>
          </p:nvPr>
        </p:nvSpPr>
        <p:spPr/>
        <p:txBody>
          <a:bodyPr/>
          <a:lstStyle/>
          <a:p>
            <a:r>
              <a:rPr lang="en-CA" dirty="0" smtClean="0"/>
              <a:t>Good Luck!!</a:t>
            </a:r>
            <a:endParaRPr lang="en-CA" dirty="0"/>
          </a:p>
        </p:txBody>
      </p:sp>
      <p:sp>
        <p:nvSpPr>
          <p:cNvPr id="3" name="Text Placeholder 2"/>
          <p:cNvSpPr>
            <a:spLocks noGrp="1"/>
          </p:cNvSpPr>
          <p:nvPr>
            <p:ph type="body" sz="half" idx="1"/>
          </p:nvPr>
        </p:nvSpPr>
        <p:spPr>
          <a:xfrm>
            <a:off x="189359" y="1292225"/>
            <a:ext cx="8218714" cy="4953000"/>
          </a:xfrm>
        </p:spPr>
        <p:txBody>
          <a:bodyPr/>
          <a:lstStyle/>
          <a:p>
            <a:r>
              <a:rPr lang="en-CA" dirty="0" smtClean="0"/>
              <a:t>I’ll see you on Tuesday, Dec. 17 at 9:00am</a:t>
            </a:r>
          </a:p>
          <a:p>
            <a:r>
              <a:rPr lang="en-CA" dirty="0" smtClean="0"/>
              <a:t>Then I hope to see you again on Monday, January 6 for the first class of PHY132!</a:t>
            </a:r>
          </a:p>
          <a:p>
            <a:r>
              <a:rPr lang="en-CA" dirty="0" smtClean="0"/>
              <a:t>I will start by talking about Waves – Chapter 20!</a:t>
            </a:r>
          </a:p>
          <a:p>
            <a:r>
              <a:rPr lang="en-CA" dirty="0" smtClean="0"/>
              <a:t>PHY132 goes on to cover Sound, Optics, Electricity, Magnetism and Einstein’s Theory of Relativity!</a:t>
            </a:r>
          </a:p>
          <a:p>
            <a:r>
              <a:rPr lang="en-CA" dirty="0" smtClean="0"/>
              <a:t>Next up: Andrew at 1:00pm</a:t>
            </a:r>
            <a:endParaRPr lang="en-CA" dirty="0"/>
          </a:p>
        </p:txBody>
      </p:sp>
      <p:sp>
        <p:nvSpPr>
          <p:cNvPr id="5" name="Slide Number Placeholder 4"/>
          <p:cNvSpPr>
            <a:spLocks noGrp="1"/>
          </p:cNvSpPr>
          <p:nvPr>
            <p:ph type="sldNum" sz="quarter" idx="12"/>
          </p:nvPr>
        </p:nvSpPr>
        <p:spPr/>
        <p:txBody>
          <a:bodyPr/>
          <a:lstStyle/>
          <a:p>
            <a:fld id="{41DC41E4-161D-AD48-AF17-D1FE093EF1F0}" type="slidenum">
              <a:rPr lang="en-US" smtClean="0"/>
              <a:pPr/>
              <a:t>60</a:t>
            </a:fld>
            <a:endParaRPr lang="en-US"/>
          </a:p>
        </p:txBody>
      </p:sp>
      <p:sp>
        <p:nvSpPr>
          <p:cNvPr id="6" name="AutoShape 2" descr="data:image/jpeg;base64,/9j/4AAQSkZJRgABAQAAAQABAAD/2wCEAAkGBhQRERQUExQWFRUWGB0XGBgXGBoXGhgdGBgXHRoaGhoaHCYeFx0jHBUcIC8gIycpLCwsHB4xNTAqNSYrLCkBCQoKDgwOGg8PGiwkHyQvNDQsNCwsLDIsLCkvNCwsLiwsLC0wLC0sNCosKiwsLC0sLDQsLCosLCwsLCwsLCwsLP/AABEIAPoAyQMBIgACEQEDEQH/xAAcAAEAAwEAAwEAAAAAAAAAAAAABQYHBAIDCAH/xABEEAACAQIEAwUFBQYEBQQDAAABAhEAAwQSITEFBkETIlFhcQcygZGhQlKxwdEUI2JygpJT4fDxFTOiwtIWQ4OyJTRj/8QAGgEAAgMBAQAAAAAAAAAAAAAAAAQCAwUBBv/EADQRAAEEAQIDBQcDBAMAAAAAAAEAAgMRBBIhMUFRBRNhcfAigZGhsdHhMsHxFBUjQjNSYv/aAAwDAQACEQMRAD8A3GlKUISlKUISlKgOaOdsNw8DtWLXG921bGa4wmJy9B5mBpXCQBZXQLU/Ss+wntQv3CSOGX1tdHdwPmMsD5mpzl7n3D4tuz71q7/h3NCf5Ts3pvVDcmJztLXC1Pun1dKy0pSmFWlKUoQlKVEcw81YfApmv3ApPuqNWb0Hh5mB51wkAWV0Ak0FL0qh2vaPfuDOmCYWjs1x8hb07sfWpvl3nWzi2Nsg2rw3tPE+qkaNS7MqGR2hrham6JzRZCsNKUplVpSlKEJSlKEJSlKEJSlKEJSlKEJSlDQhQ/NfMAweGa5pmPdQMYBYzv5AAsfIGvnHi3M9y7ca4HIZjJb7TeZPw2Gw0EARWge3rih7SxYB2UufVzH4L9ayR1rPm9t9HgFpYcIcLKk8JzTirLZrWJuKTuCxKnyIJqfwvGRjveAt4pBMjTMB1B/1HptSor24a+VZWU5WUyreB/SlpcZrhYFEcD65Jt8Nbs4r6H9nfOpxK9hfP79BoTvcA8f4h18d6vFfPfD+KybeLtSCpi4q7iIzR5g94ei1ufAeLDEWg4IJ0zRtqJBHkQZH+VNYeR3g0u/UFlTMo6gpGlfk16cZjFtIzsYVRJp8mkuoPnjnO3w2xnIz3X7tq2N3b9B1rGXxrC4cXjD22IcyqHVLfhp1joNvhXZxnjX7VefG3dR7thD0UkhYHi0E/wAo86qHE8ebjGT61iTynJdob+kcfHwWljQEqU4pztiLzZjcPhsD/wDYH6QPKvThuaLudHJGZNmACld4YZQBInw1FQZr8tPDA10QMA2C0TAwigF9T8s8aXF4W1eUg5hDRsGUlXH9ympSsx9h2MPY37B2VhcX+oFW+tuf6q06taJ2pgK8+9ulxCUpSrFBKUpQhKUpQhKUpQhKUpQhK/Ir9oBQhYB7aWJ4nHhbT8z+NUJlrRPbZYjiSH71lT8mcflWfEVmybPK3+zxcS52FethXcMON2MD6n0FfhvKNAk+p/SK4H9E29o5ld3LHFOyugEwrwp8m+w35fEVqvKHHxhic0Ki6bjVCenmjEgDwIHWs45d4GLzBr6rbs7knNmbyVQwY+ug8xUzxi29+4OxUWranQE6nzJ7xGw/OsyWUNnDmGjz6euSzpmNvwWxrzzgyY7ZfmB9Zqp+0TmdL9lbFhwQ5hoIPdiXJg6AID/dVdXhyOsGPOCR+les8FRHUhXAPcdlliEPvRvHQ7eNcf2qXgt/b8qlsEbTYtUnG41mJJ0AkKvQdJ+QA9B61GzU/wAycOt2ruVC5XoxIObU6zGs1Dm0vQkeo/Sm4XtLQQtGBmltc16CK8QK6WwxiRqPLX/avTlq4OtMBq1H2K4mMW6/esz8mWtorCfZA8cQtjxt3B9J/wC2t2pzE/R7153LFSlKUpTSVSlKUISlKUISlKUISlKUISvwGv2lCFi3t4sxicK/jbYf2sT/AN1ZtZtEkQJJ2H5+lax7dMPnfB//ACA+k2/1qh8NwihxO56zABQ94egH51kZUmhxWvhz93HS9K8utmAc5mOpA6ep/SrTwTk1dCQAf9dary8z9m2ZyCPejVTGuvdBjpvOkxG9enE+0iCYtgf1OY08NPx+VZMsWZMKYh89n2itawPKtkDUr8xUwnKFkjQr8DNfPGJ58uMe6xHw/wBz9a6OHc/Xp1MKu5G/46/MVTF2RKy3Te17yKS7pLNArdMZygq/aFRlzAC2dGU1VOD8zftLdnnuE5c2/d0IBA6n5Vz83cWOGzLaUXHtEdtPupIHcBnvMJE9BtqazzhSPlLW7Dod69+ysDqG5Vj4jwuxiFyv3W8R4/gfjVK41yS9nvBsyfeGoHhmG6/UVw4X2i2yQL1rKOrWtSP6GZf/ALVYeHcxWLofssUgEGLd+bfaDKJAmVndYzax509Fi5mNwuuikMgDmqX+wuhJiMv4ePpXu7DPuIbxEQZAInoNCDNWS/cRbpRla2yn3LmWP6CCQwg6byD16w3EcFFoNYPeUZQNy8j3p2GVV66aCK0GTFxpwopluU5virR7KnC4y2Do2crBEH/lX8w+i/MVudfP3s6YjHYVyDJIDEmQSZAZNOo0MztX0ADWvhfpd5/ZZeUbfq6rl4rxNMPaa7cPdUdNSfAAdSayNvari8bfKYcLaSCVMS06xJ/Sr9z5cIt2x0zMfiF0/Gsm4bx23hLihsrG8mhymbTE792Sw7ugG0+RlTPyZGkxxjel2Fg06iuq5xrGvbN0Xr4K++BcYeGoj/QrpXnbH4UC4LzXbZMAXQHHoTow+DCobh3PHZo+HbVbgzA5SSDBhB1A6fLpXssc3W7mGbDlFzKcwkEl5IhfhM/Os4SZUZsDa+vL8JhzGbjoaWuckc8pxBXUr2d+3GdJkEHZ0PVfqDp4E2isS5a5itPjsHcsjK8rZvAHfMqqxbyLEEeg8K22t/EmMrLcKI4pGVmh1JSlKbVSUpShCUpShCyL29v/APqIJzuWC+WqSfoKzfi9/KVtr7qCPiRr+JFaF7azOPwA6ZLh+q1mnEred7m5MnQecfrWVkbygH1yTUX6V34LldCA99mc3UzqiMFyzIBd4JgjYLrprXLb4rgFuBTYtQoKki27KSSO8SbuYkRv5mrNgOXLt7ALew4zoqBHAMsCFAJA6jyFU3glhsOb1tsML5uLlErqu+2hI3G0HQUrF/k1a3HbgLrqPkrH0KpTvMPLGEbDPdtW+ydVzq1tmZHjWCrE5ZHUVT+BWg+dfIH5TWj8A5VxLWUtupQZcoze8ZH3ZkDXrFcN3k48PvIGILNr8DIEjWOtUw5rGB0JfqPLe1Lu7INLo5Gt/sjtiLghLSMdZgmcyjXWCVC+siq9xLEns8mr3cS6s7eZLM2n8xrU8Vwi2mAssB3gpzHowAAXTw2NU7hfD0ui8CskkBXgZkg6lSfdOn46a0rDmNcXPd1H4+HNTDei6sJw3DYW3AVJUTcu3FzweoUSJI8Tp+FV2/zWrs0IWtHuljaskDePdtiNzoGBqX4zyziOxZQrFWBHiR0nTeYmq5hbWMGGOCyRbZpJyNm94NHzA6TTOG2F4L5HBxvr8/woSl10FNcR4DZvKX7tohQRk9wgbkAmVMH3Z2Gh3Fc3DmZSEtsA05LmfvSAwJB6lWhTU7b5NuXcI5uEWbaqAM+7RGgG42mTFVey6Fr62pZRd/dufeddVQknXoNKhE7WwjVde+uXoK5tB9AcQrnycCLttG3S6h8d21jyrcawrlTH9piwsQyZVbzIO/1rdAK0uy7AeD1HzCVy6sUqxz+YsWz/AP0y/NH/ADArGm4rZttdAS2e4WDRLZjIGp2iToPGtf8Aaaw/Y9fvr/r61k/FeIYDC5i9rO5aCB0PgNdBSvaAByK0k2BsFOB1R2eq/eEWLAs5mw69oAcpnMzSB/bJ6dK88Jw63bw8dmO3ICll1JJbQ+EAn6V68Fz7hGgC0V6AGKl8dxi0LRNsAsQYXT6+VZUhma+nNIs9fWyvDgRsrHybyoHu2LgQLbsGS2gzsogDxMGGJPgB100yovlnhgw+Es2gIyoJ6Sx1Y/FiTUpXrMXHEEYaPf5rNkeXmylKUppVpSlKEJSlKELIPblYIxGAudB2i/gaze4+S8xHRs3z1/Otf9unDy+Bt3VGtm6r/A90/jWLcVgEGN1nXxHr5R86zMhlyJqI7LROR+JdkgFtiTOq+IygR6jLIHgTGoNTXEuLDV5CxE9DqY/E1jaY1VXSA3QwdOoPd16R1Gu3Ud2E4uxJJu94g5gJZXEaZsz5pk+GlYU3ZWuQyX8kyJBwWvcExsmVgnx3qm8w4tr2OuXLkhLWVRHUwQN/Aya4OVuZOwujPOUkAwe6PFj1Gnh49amOZcPZxF0X8M3aSO/b31H2gNmInako8f8Ap8g6hsRQPrgpg6uCsOO4zZuYNEtPmKpDkbLqIk+EjfzqD5TBGJurGjqXU9DDAMPmzfCKh+0Ck5mAaMpU6N5qV3+EVNcGKYYdroJkabKJEgnbcbdKJIRFE5rRx+qlpI3Ksd9GRTHyqFvcdKmBvUVxrnxQ/ccuBsoORP6mOrnyAIqqX+Z7jmQyoGP2VYkT46Ex8fhRi9myOFvCrdIAp3mjj7G3lZpLaROgEw3z931PlUdy7gwz5j7q/vD55DI+bsT6CoRW7W+M7EpI1bRnidxJyjTrsI8dbPZNtMPdeEljkXRdlGpHhqSPQCtV0Qgj7tvE/uuNeSdS6PZkhucQunp2ij5H/KvoSsN9iWCzXA5HvMX+UxW5Vs4Q3efGvgAEpOdx5Kje1e9GGUepPwGn1r585yuZr93wDz8wB+Vbh7V8XPc/lX+5h+tYTx15fEH+MD/XyqhrtWU49NvoraqEKN4XrdQfxj8a0nB21a/kHgoP9VxVH0J+dZ3wdR2tv+dfxrReWxmxIPjdtD/rSo527x65hci2aV9EgV+0pWwk0pSlCEpSlCEpSlCFGcy8KGJwt20wkMpr5x5g4LluNmHu906/2kDz8POvqGsv554Ha/aTkdBcyi5lJA7pLCT4QQ0Gs7NDm1K3lxTWORekrD8MNQjDrEHxnT4zVlxXI2IyhlsDUe6GWR6gkEfjVn4fwfB27/bvettcGsF1yg9Gg7nwM+dWy1eVxKsGHipBH0rByu03MIMbfO7TAj5LJcFyRi3YKbTIswSzAD1iZI9BXRgvZ7jkve+qpM5kfpIMD7S7Ve+OYbE5T2IzktIm61vIIAgKsB9ZMlp8qheHXcSHyvjEHSJFzXyY5gfmfyqLc+eRhc0t8qJ+66Ixa5uO8gXLg/duCxDZizNqxkg6yWk9Sa5OAcn45EdLlxraXFysguCCJ+1kmRqdPM1dXwd1hpiY/lVfqZg+kCuLHYnFWV0u4d4+/CH5bUrHnTlvdhzT5g2puY07lVX/ANEXQdLTRrtfRQZOmkEgfOvRf5OvBiDhzqABlu6bAdE30+dXrgz4lznvZFQjRQNTPXyH1qXK1x3aczHUaPkT91wMHRZXjeBXEj9y9ojSVZIOgGkR4b9a9HFuLRh1shCptplkn3i0AH4zNavcSfOqDzraN0qttQLVth2rmFVWIOUeLQCxIAOsDem8XL757Q8cPH15DzRp6K++xnh8WnuD3R3FPiBufiRWlVQvZNzHbxFm7ZRMnYsMviyEaMfAypkelXTiOI7O1cb7qk/TSvT4wDIh8SkZ77wgrJOb8WL+NVZ07Rm+FtTH1Zaxnitz/mH710/Sf1q/4Tiw/acXcb7KXGE+WWfnlFZxjD3UHlmP9R/QCs7DBMzifD52fsmcgaGhq93L9stiLQ/in5f7VovKqRilU/41n6sv6VSuTrIF4sfsj6k1feUbebG2j43LH0c/pXcp1zBvl9VXGP8AGSt/pSlbSTSlKUISlKUISlK8L14IpZjAGpNCF44nErbUsxgCvnn2qY83OIPc2BRAB/CAfzmr3zHzut692aGYmB0WNJPidfyrOuYMH21xmz97p4GOh/WsmXMa+TuxwT0DRH7T1XbHGXURow8GAqdvc6o9kI2Cw4ca9oAyt8wT+NV3HoRlBTKQIJ+951yqh6UGCN+5Ce7vULCt/AudexLSohjurvI0j3XZlYHwhT/EKmcVjsBiGzPns3TEugKNPiQJB9ZJqh4HC53VWYKCYJOw+deFxQpIABgkSNJ89KVfhRufqaSD4FQOO7hfxV9tcNwqMP8A8hlH3SFU/KR49QakrK4HDntC/av9498yPAAQDWYpcjUFh8TXmbviSfUk/nVL8Bz9jIfkPop9yVpGM58H/tIYG5ZT/sKjL/PFyNWj0gVVMHZV1cl1XKJAInMfATXOwP2foAPwrrOzIW8lAQOJ/UfgrP8A+uLgDDM+oMEETPqwIjyFQGL4ncvQGYkDYSSBFc4wzHf61N8G4Y+NvWrK5VhYLRGgkkn7xq7uoYAX0BXFXta1nEqV5A4zfwN3tbds3A8KyRBZQZbKxICsAQ2v51o/tC57tW8G2SWJAJGxiRI/z/GoHD2FVbWE7NHUE9ncIh17zEqSND19Zrw5p5Ca9h3cEDs1JKjdlEyB4kdBSDe1bcITwd8a9fBKzNa9+tZRicU11Gue72qkmNoLwR81NQV589zTaYHoNvoK6cRmt28hJ00H9RJ+HXTzru5S4T2j522GgHia3wWwsL+XJKyOMrwFP8q8BbKTGpBP0qzci4Rv+JYRJkZi7f8Axo5H1NTfDsALVuI1O/6VJ+z/AIMP265d6W7cDyNxtPorfSsPEyTkZVHr9Fa+mxkBaXSlK9Ws5KUpQhKUpQhKy/2r835btvB23yk9+7GpI+ynlJ+e1ahXzrxxjc4tjbja9ncKj0QSf9edK5b9MZVsQty4+N8ILWAytDMQW31AkgfA61zYW7lUhycqqpJ3MuAVHwAn1Jqfxls9hbBEEb/KojF8OItXSATn7xnpEREeABHxrz8M1t0uPPb4/ZPkA7LixaRpoysJU9GHj+XkZFcgwanpHpXRgszAC7IRyQG3ysNzp8JHhr0Feu6jWmKOII+PxnqCNZrYiLXbHismUS4x9gmuS6cLwUPoHj1H6Guq/wApMqZyykaCAYYz4A1y2cZl2rrxXFmyLlM7jad1I/BvhXZY9LSW8V2DtHKdK1hIrnsujg3I1/EKzpZXIBMs40jwCsJP6GufH8ui3cyMpA0Icd5YPU9RrM77da93Cefhh/3Z9yCDJIkH0MadB89q7MTxFb1xEQ9rZKhiVD6Ft7ZJA6xJ21iscuyWvtw29eqWwMhx/wBlHf8AA0X3iT6R+deq5hrY2B+Jn8ql8TvFRXELRGtegjxtQteYd2rkOdpL/guW7aUCYqT5NxJTFAj7jfh/nULcvdKkuVhN1j4LHzIFJ57AIHA9Exiue+UFxtWO/wAS7Ps2YxDkyN47xP0iuTF+0izlZUuXGJBjovx6kVF8Sx2cgDXKHP8A1R+g+dSWH9l+GIBzPJ8/mKwO6xowHZF+FLccDQIWZ8UftbxyEsCek9euutaFyJy4yqGcEDfXy2FWHhfJGFw5zKmZvFtamjptU8ztQSs7qIbdSq2M0m+a8LrVdeS+GdlYLt715s58hACD+0T6k1XeAcEOIuSw/dqZY+P8Px6+VaCBT3YmIWAzO58PuqZ3/wCoSlKV6NKpSlKEJSlKEJWEc84H9nx+KMaXJceeZf8AI1u9Z17T7Ni7ctWswGIZWKKftBdcvqR+FJZrNUd9FdAadSzu1iw1trn3LnZkTuCJXTps0HyNW3lbAWsSI2B2DRJ/WswLtaZ7ZJHeEj+UNB+TGpng3MptuVTZe9kiC0L3ipnMHAG2oIGgrzuTiOcw6CnQ7qrNzL7PbuDzXLAN60TmuYc76fatnxHz9RtXCbeMQ2wQtxNLLNpI/wAJ9suux+y0/ZMrsPLfMgxVtVfUsoZGiMwOx9azfm7kx7WJuOnuE5tATA8GAnQSYYaACDsCIRZDWvrV5E8b/wCruRPjzCqezvG6XLOrrFCQZBBgg6EEbgjoQa91jHiIP+3hU3zVwYsqXRBuFFYgbusdfC4vukHUx4iTShdNejglbOy/issxFjr6K/cKxvDnRf2qwO1XTMEMEdJyEZoBjvD5713Y3m5I7PDoLdsaagAn0A0UfX0rOFxBr32sUaqZ2fF3oe4k9ATsPIKySd5YWhX7hzB9Zr38Vwo7MnwqrcH4rkOu1S3FOPBkKr1r07CzQvFzY8wyAR1VbxB70CrDwdxYw128f5V8zsI+Jn4VDYfhrXG0/wBTUvzZltWcPh17xjtCvrIUn+Yyf5YP2hXl85wlcIhzO/kF7PCbXtdPquThtnupnIHaECfuoCWY/wBoP9wqQxPFsQ9wXbecI5OVQCdFgAkdC2/yr84Nw0uyvdUnQJbTqx3gAbk7k7D5V2Y1r4vKyZmYHKbeoGnQAbRB38KyZHtMlbE+PD1w3Wy0EK08sWMViFnsXI2zaAT/AFEVccByaxIN1gB91dT6TsPhVV9nXN032QrlUnL5GND/AFK2hHgRWrU7hdn47xrc32uY5JSeRwdQ4L12LCooVQABsBXspSt4CkolKUoQlKUoQlKUoQvyvn7mLG9vxPE32lltMbdsDQ9yBA8CW0mvoB2gH0r5o4ziWtlt5Lsfjr+bVn5zjQYOaYgHErp5qwJu2VxOUBwBnj7a6DOPiY/3qBwtoO2YkBguknKCRtJ8CJHTfepS9xmWzEFkS0tplkDMioqMB5mCw84qLfg95bhtWgXJGa2QJDoYIYeWXf4is+KwynGvsmHVal8LzwmGY5Mw1ka+4RI7kE6HTQ+RmKslrnA37Zv52LqCSsgmBG06GZGnjpO1ZPeypiIuo2RTDKe60TqNtKvvBeSJJuYXFstt1KsjDvhXGqGNCCOsDYEbTVWXi4zGhz9vHiD4IY5zt62XVir1u46qiN+9ykMEZV1jYsoIjqOkaGKkMb7P7f7ztVsOSf3bYd+zIE/bB0Y+eutR3EOVcYFSzbvAWi03GkgAAEliDG0bA6mNt69HCuJW4uGy2Ia1a9687YcISNO6l1lzT0AM0n7Rbqx3/X3WdqvpzUnNZe4tR3FeQXt6ocy+cT6BgSpPlofKoH/hDTABkdNjV9wXHRcDFCt0HdLYbtEUTIayQM0d0CA3Xc615XsCpGdNgxWSDlkGIB6ToYOuo3p2HPmj9mYWlJMYOFxlUfD8KuT7pqfwXAT9v5VMW8UiiXBXQ7gkd3eCN9/XWqzxvnDP+7sA66T1PkK0hlOlFMWX/TyudThSmsJxaxad5XMltTopjO591FjWTrJGwk7xPlhrBvZ8TiAFX33aNyBARB0VVhFHlX7ydygQouXxvrlPXb6aa+MAbb9vNWPUXLdski2hDPlE6jbQbhRqfVaxZpw+Uxx7nmfLotuCERNVj4FwF1w/7XeGRnH7q3/h2+gP8TbmobjmtztF0DDUjow6/KPrXss80ftAFntRAjLv3pmI841iobjfE/2cBCGy3BKOQQskkAjxEqfkKzmQvdMTW/Tw/nf8q/VtuV6OE40ribz6w15nk+LnMfLZt/SvoHhmK7Wzbf7ygn1jX61894S+rWHbYoRc1+62n4rW3ch4rtOH4dvFevqa9J2e4945vrb+UtkNAAVgpSlbKTSlKUISlKUISlKUIXiyzWAe0DgTKTdUEhWJYDp0J9JE19A1ReY8Hkvtpo3eHx3+s1l9pamtbI3kfqmIDuQvnprsqoiZ0mYjzq4cgc2rmbCXm3P7tmO5PvJPrJX1I8Ku3/BbEz2NufHIv6VHYrkDBXTJshT/AAEp9AYrEk7RglaY5GkeVGj8kzocDYUi7BCBcXODoLhUNp4N1+OxryxHC1bW2ezeIDLp8CBEiv3C4VbcqNANNydBtv8AjUdzJzAMHZBS2Wkd2B3BMRJHjIgdfKsZoe94bHxKYsN3Vf8AaJzEQv7KjEAj98/XL9wde918tOpqjcP4c7Ib4XRTltg7ZvvHyWR6sVGutTNzlfFYoG/fK2EJmbpyzP8ACBPzAqO4e9281vB50VVZlzzoF1LGZgwA8Hc5iJ1r1mKxkMOiMgkfq/f7eASLzqdZXv4Bw5yHCAELBe9rnVgZC2mnun7zCTE+U2Dh/G2IW0zJ2zXUI7zIuIy9Ly2zCMRC9qQZBPrXNj+IdoRgsCoWzbHfdtBp7z3CRoJ8dzGkwo/eF37VgXP2W0+JuouZ78bZSD10VTBIAJYxr4VVI5zwXOG/IcwOrjwF9P5UxXD17l043Eh9LTB9XYlTmW3lIgGfswYEksQNda7eSeAWFLOy/vCZUMZgeXpX5L4zD9uht4e2+YXZUS2YFGYHYkzl1g7ajWuTAYoKzrYLMqqOzf3ocrsGIAMk9Oo00NJP1Ojcxpo8/DzPD8K1tc/ctDuvAn5VinNnMPb3nKHugwh1mNZO8d467bR4VoXDuZ/2iwrMpYk9m6gEDaHb5HYeI2qSw/J+DUaYa1BHVc31aaUxZW4TyZmkngK+a7I0ltNWJ2+JPpJMAgx5iOu+wq38U4xe4k1u5fKplQhDlAVYYH3conyJJ6+lXm7yRhDqtpU/lAH4gxXVb4DZUQLan1AP41oSdqxOFsbRVIi3slUDheDvX/3bGFZVViNZCtmknbX5VvvI2H7PBW16Cfxqj28IF0UAegArSuC4fJYtr/DPz1/Omuy5TNK51UAPX0UcigAu2lKVvpNKUpQhKUpQhKUpQhKrvOVsZEbrMfT/ACqxVVfaPaLYQgbmR/0mlsuu5dasi/WFWTdA6j515JiB4j51RluBkKscwhVAOomJ66T0nyr8scoW7p91lO0ZiPLqDXi340dkudXu/IWmCrnfvjOFmC4MERMrG0yJgk/Co/DYp0Fyyri9dQl7ZcmSpYe80QWQkjTWMu010cG9l9u2oe32pvDVCXLKCB1GkAxB9a8cebhUXBcS2EggMBrHvI7se4Dqugnzpcd3wYbHUitx8fLii7VLu8IxeOJuYtv2awPvaMfILp9Y/qqt8ZtYXOlvChgQ2U3HfRpgSdgus/Cr/wAwcHt4tRfOJdLOuYASDqFhZjLqCIgyTMVUMVw63i7iYbAWdEMtdYkk9JZui+Q3O1ehwpwdzsByAprfMniUtI3b18l6bds3YwmFIFsd67d2DZfeuOeiL9lfDzY1b8HzBg8JbXD2ZueSrmZ2O5KjcnwMaabVEYmytlRgMGO0uXCO1ubZyOk/ZRdz+cmfzCYO9wt3tpaW9evLFq5bBJUg95YIkd05p/lnSoTBk4onxAui7/0en2+Q32T62VnsYq6ERFs2cJaEAi44zQxJEW1EITqYZj1mufiGDYAZzas2y0gITmJWZIkAAeMydhOwrk4Vwq0bLtjLJa+s5hdOYHNJXIAcsGIn3pBEzArvwCK6k2lF/IxsozaquQnvGdPdZRMEmDvMVnupjiW8jv087JN+Z5cFcF6OWriurxoQ2ZhEakCT6Eg1acHd0g9Nqrd3CNaN24HDMVXMY0BBA+Iyg+e3jXp4pyKuIt274Z7lxl7wN5UAjYBWt7QPvbzVEkccr9TnUD9fkrb9lXOa9TOKo/CuXXSzfBtOLmUhNrmbT7xEW/UDzrh5e4Xmu2xe7qMygwzMdWEa7D1gxXBhspxEl14flQtaTgrHaXFSYzED9a0lVgRWLeya493FLn3UFvAaHTTptW1V6rsuERRuHO0jkGyEpSlaqXSlKUISlKUISlKUISoXmyxmw5P3SD+X51NV6cXhxcRkOzAj51XKzWwt6hSaaIK+duPYG5YulVBNu9cBWBOusJ82Omx08NPfw3mwYRil4arB0HjrqxY5pEazV6xWEa3cKOIZT/sw8j0NVXEcmWcX2Vy4WBAUMBEMF6GRI2iR0ryBlZvHkNoDj1v0Fp0dOpqsWG9rtsJkUZXInvKZGm8D6VX+B8cS/euqwDMGLqrBSwaTnAnQSdR8a5r3JdvFFbvaNbZCyHKAQQrtGh2gGPSK9mI5aL3luYdgj2HCMDMOoAiSOsE6+flUCccs7sOOw58G/wA9fiu6HNcdvypprptkvd7NLbHvKTqDAhyxMMdIKgecmobH8JxKKbdgYexY3Z1bINfERmOnnrtpVha0FbPkLvsOu/hJhQetc2LwgZOzvMgzf8siB2ZKwMuY94iZDQPQaUlFLpIPrzA8OpXXBV7haraJs4L97fYfvL7Dp5A6Is+On8xio/iXCb+Dc4gYpGuIDca2c2qsVVtW3zd3cAmNNhUhypijgbzYPEKAbjZrd0A/vCdACTv5TsZB317cVyYHv5jcZl0Y5tYP3tZFxzrBOiDodK0jM2KYh59ki7IvWPPkOVDh8lTVt2/hQmLxS48KcVcXDZSzW1EvdOeMswvcQADcS0k6CDU/yrYt2cM6942Q7ZXdSDcDHokZogKNu8c0CN57D4a3ZUKihRPQSWJ3J6sTuSdepNdFITZge3u2ght7C+Hlt9SVMMo2eKg+KXJwt4i2UCoSAwgnLr7v2Rp6118O54RbNu0wTMAAdesSd9PGum5bzLlJDSY8vPTXwNVYckWVJsZnY3Fdy5IzLBXJHkCSY6yZqEbYJWlst7GxXz9c1OieClb/ABppzKIkwNRBPgNdTodvA1CcSxdsMxVoY6lPukka6ab6j1r24PlBbCph2uFzcZ2zwFKlVBVlEnUNBnyHQV3NwrLctm8/bvdbKzMqjurbeFCjQAaaU00QRn2Dfu4gfwUAONWrH7KMIDdu3RsUUD4AAn+4t8q02qvyLgclt2CwphV6aLO3lrVor1eACIGk89/XuWdMbeUpSlPKlKUpQhKUpQhKUpQhKUpQhcXEuD2sQALiyRswJDL6Ea1Vr/It63pYuqyzoLoIYT0zKIPyFXalKz4kM/8AyNtWMkczgVnVjk3GWgYFtszFtDliemrV44fknGguw7BS5khixiBH2QZ+daPSlf7TjWSRxVv9VIqKnIGInO+JTMBoi2yEPkWLFviBUNisMLGbt17OTBNw90+QY90jyFanXHxPhdvEWzburmUmY9PxqvJ7IhkbUY0kdP3QzIcDvusgvcOsuRGKICnMq57VzKfFDcVmT4Gpiy6AABw0CJLST5k9TVpb2aYE72V/tT/wr0t7K8Af/YX+y3/4VmP7GmcAC76fhXDIYoIOv3l+denF3bYWXZI82AH41YB7KMB/gr/Zb/8ACvOz7K8ApnsV/stj8F0qodhSXx+i7/UtVLOMuZ1NnDu9oiQ4BUNPVSVhhA3kV4i7eOI7X9nfKLeTRrZMkzMZ9um9bJbthQFAgAQAOgGwryrT/ssQ4HlXP7hVjLcOSxp/2i5iLbrhrhCBgZKT3o2AY+FTvDeVL+JvW3up2Nu2SxnVmkEQOg0Pn+ukUq2LsiJjg529eup6rjspxGy8LNkIoVRAAgAV50pWxwSiUpShCUpShCUpShCUpShCUpShCUpShCUpShCUpShCUpShCUpShCUpShCUpShCUpShCUpShCUpShCUpShC/9k="/>
          <p:cNvSpPr>
            <a:spLocks noChangeAspect="1" noChangeArrowheads="1"/>
          </p:cNvSpPr>
          <p:nvPr/>
        </p:nvSpPr>
        <p:spPr bwMode="auto">
          <a:xfrm>
            <a:off x="155575" y="-1790700"/>
            <a:ext cx="30099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1002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9" descr="CH1_PPT_Slide47"/>
          <p:cNvPicPr>
            <a:picLocks noChangeAspect="1" noChangeArrowheads="1"/>
          </p:cNvPicPr>
          <p:nvPr/>
        </p:nvPicPr>
        <p:blipFill>
          <a:blip r:embed="rId3">
            <a:extLst>
              <a:ext uri="{28A0092B-C50C-407E-A947-70E740481C1C}">
                <a14:useLocalDpi xmlns:a14="http://schemas.microsoft.com/office/drawing/2010/main" val="0"/>
              </a:ext>
            </a:extLst>
          </a:blip>
          <a:srcRect t="10080" b="7314"/>
          <a:stretch>
            <a:fillRect/>
          </a:stretch>
        </p:blipFill>
        <p:spPr bwMode="auto">
          <a:xfrm>
            <a:off x="32850" y="903343"/>
            <a:ext cx="8882550" cy="564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2"/>
          <p:cNvSpPr>
            <a:spLocks noGrp="1" noChangeArrowheads="1"/>
          </p:cNvSpPr>
          <p:nvPr>
            <p:ph type="body" idx="1"/>
          </p:nvPr>
        </p:nvSpPr>
        <p:spPr>
          <a:xfrm>
            <a:off x="228600" y="138168"/>
            <a:ext cx="8331200" cy="1524000"/>
          </a:xfrm>
        </p:spPr>
        <p:txBody>
          <a:bodyPr/>
          <a:lstStyle/>
          <a:p>
            <a:pPr marL="0" indent="12700">
              <a:spcBef>
                <a:spcPct val="0"/>
              </a:spcBef>
              <a:buClrTx/>
              <a:buFontTx/>
              <a:buNone/>
            </a:pPr>
            <a:r>
              <a:rPr lang="en-US" sz="2800" dirty="0" smtClean="0">
                <a:latin typeface="Times New Roman" pitchFamily="-1" charset="0"/>
              </a:rPr>
              <a:t>A particle has velocity     as it accelerates from 1 to 2. What is its velocity vector     as it moves away from point 2 on its way to point 3?</a:t>
            </a:r>
          </a:p>
        </p:txBody>
      </p:sp>
      <p:pic>
        <p:nvPicPr>
          <p:cNvPr id="110598" name="Picture 20" descr="CH1_PPT_Slide_1-45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181031"/>
            <a:ext cx="3619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21" descr="CH1_PPT_Slide_1-45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0988" y="604893"/>
            <a:ext cx="374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63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90488"/>
            <a:ext cx="8229600" cy="615950"/>
          </a:xfrm>
        </p:spPr>
        <p:txBody>
          <a:bodyPr/>
          <a:lstStyle/>
          <a:p>
            <a:pPr eaLnBrk="1" hangingPunct="1"/>
            <a:r>
              <a:rPr lang="en-US" smtClean="0">
                <a:ea typeface="ＭＳ Ｐゴシック" pitchFamily="-1" charset="-128"/>
                <a:cs typeface="ＭＳ Ｐゴシック" pitchFamily="-1" charset="-128"/>
              </a:rPr>
              <a:t>Unit Conversions</a:t>
            </a:r>
          </a:p>
        </p:txBody>
      </p:sp>
      <p:sp>
        <p:nvSpPr>
          <p:cNvPr id="128003" name="Text Box 3"/>
          <p:cNvSpPr txBox="1">
            <a:spLocks noChangeArrowheads="1"/>
          </p:cNvSpPr>
          <p:nvPr/>
        </p:nvSpPr>
        <p:spPr bwMode="auto">
          <a:xfrm>
            <a:off x="206375" y="727075"/>
            <a:ext cx="5003800" cy="2385268"/>
          </a:xfrm>
          <a:prstGeom prst="rect">
            <a:avLst/>
          </a:prstGeom>
          <a:noFill/>
          <a:ln w="9525">
            <a:noFill/>
            <a:miter lim="800000"/>
            <a:headEnd/>
            <a:tailEnd/>
          </a:ln>
        </p:spPr>
        <p:txBody>
          <a:bodyPr>
            <a:prstTxWarp prst="textNoShape">
              <a:avLst/>
            </a:prstTxWarp>
            <a:spAutoFit/>
          </a:bodyPr>
          <a:lstStyle/>
          <a:p>
            <a:pPr marL="342900" indent="-342900">
              <a:spcAft>
                <a:spcPts val="600"/>
              </a:spcAft>
              <a:buClr>
                <a:srgbClr val="FF0000"/>
              </a:buClr>
              <a:buFont typeface="Wingdings" pitchFamily="-1" charset="2"/>
              <a:buChar char="§"/>
            </a:pPr>
            <a:r>
              <a:rPr lang="en-US" sz="2400" dirty="0">
                <a:ea typeface="Arial" pitchFamily="-1" charset="0"/>
                <a:cs typeface="Arial" pitchFamily="-1" charset="0"/>
              </a:rPr>
              <a:t>It is important to be able to convert back and forth between SI units and other units</a:t>
            </a:r>
          </a:p>
          <a:p>
            <a:pPr marL="342900" indent="-342900">
              <a:spcAft>
                <a:spcPts val="600"/>
              </a:spcAft>
              <a:buClr>
                <a:srgbClr val="FF0000"/>
              </a:buClr>
              <a:buFont typeface="Wingdings" pitchFamily="-1" charset="2"/>
              <a:buChar char="§"/>
            </a:pPr>
            <a:r>
              <a:rPr lang="en-US" sz="2400" dirty="0">
                <a:ea typeface="Arial" pitchFamily="-1" charset="0"/>
                <a:cs typeface="Arial" pitchFamily="-1" charset="0"/>
              </a:rPr>
              <a:t>One effective method is to write the conversion factor as a ratio equal to one</a:t>
            </a:r>
          </a:p>
        </p:txBody>
      </p:sp>
      <p:sp>
        <p:nvSpPr>
          <p:cNvPr id="128005" name="Text Box 3"/>
          <p:cNvSpPr txBox="1">
            <a:spLocks noChangeArrowheads="1"/>
          </p:cNvSpPr>
          <p:nvPr/>
        </p:nvSpPr>
        <p:spPr bwMode="auto">
          <a:xfrm>
            <a:off x="131763" y="3376613"/>
            <a:ext cx="8596312" cy="1646605"/>
          </a:xfrm>
          <a:prstGeom prst="rect">
            <a:avLst/>
          </a:prstGeom>
          <a:noFill/>
          <a:ln w="9525">
            <a:noFill/>
            <a:miter lim="800000"/>
            <a:headEnd/>
            <a:tailEnd/>
          </a:ln>
        </p:spPr>
        <p:txBody>
          <a:bodyPr>
            <a:prstTxWarp prst="textNoShape">
              <a:avLst/>
            </a:prstTxWarp>
            <a:spAutoFit/>
          </a:bodyPr>
          <a:lstStyle/>
          <a:p>
            <a:pPr marL="342900" indent="-342900">
              <a:spcAft>
                <a:spcPts val="600"/>
              </a:spcAft>
              <a:buClr>
                <a:srgbClr val="FF0000"/>
              </a:buClr>
              <a:buFont typeface="Wingdings" pitchFamily="-1" charset="2"/>
              <a:buChar char="§"/>
            </a:pPr>
            <a:r>
              <a:rPr lang="en-US" sz="2400" dirty="0">
                <a:ea typeface="Arial" pitchFamily="-1" charset="0"/>
                <a:cs typeface="Arial" pitchFamily="-1" charset="0"/>
              </a:rPr>
              <a:t>Because multiplying by 1 does not change a value, these ratios are easily used for unit conversions</a:t>
            </a:r>
          </a:p>
          <a:p>
            <a:pPr marL="342900" indent="-342900">
              <a:spcAft>
                <a:spcPts val="600"/>
              </a:spcAft>
              <a:buClr>
                <a:srgbClr val="FF0000"/>
              </a:buClr>
              <a:buFont typeface="Wingdings" pitchFamily="-1" charset="2"/>
              <a:buChar char="§"/>
            </a:pPr>
            <a:r>
              <a:rPr lang="en-US" sz="2400" dirty="0">
                <a:ea typeface="Arial" pitchFamily="-1" charset="0"/>
                <a:cs typeface="Arial" pitchFamily="-1" charset="0"/>
              </a:rPr>
              <a:t>For example, to convert the length 2.00 feet to meters, use the ratio:</a:t>
            </a:r>
          </a:p>
        </p:txBody>
      </p:sp>
      <p:pic>
        <p:nvPicPr>
          <p:cNvPr id="128006" name="Picture 8"/>
          <p:cNvPicPr>
            <a:picLocks noChangeAspect="1"/>
          </p:cNvPicPr>
          <p:nvPr/>
        </p:nvPicPr>
        <p:blipFill>
          <a:blip r:embed="rId3"/>
          <a:srcRect/>
          <a:stretch>
            <a:fillRect/>
          </a:stretch>
        </p:blipFill>
        <p:spPr bwMode="auto">
          <a:xfrm>
            <a:off x="3648075" y="4759325"/>
            <a:ext cx="1725613" cy="831850"/>
          </a:xfrm>
          <a:prstGeom prst="rect">
            <a:avLst/>
          </a:prstGeom>
          <a:noFill/>
          <a:ln w="9525">
            <a:noFill/>
            <a:miter lim="800000"/>
            <a:headEnd/>
            <a:tailEnd/>
          </a:ln>
        </p:spPr>
      </p:pic>
      <p:sp>
        <p:nvSpPr>
          <p:cNvPr id="128007" name="Text Box 3"/>
          <p:cNvSpPr txBox="1">
            <a:spLocks noChangeArrowheads="1"/>
          </p:cNvSpPr>
          <p:nvPr/>
        </p:nvSpPr>
        <p:spPr bwMode="auto">
          <a:xfrm>
            <a:off x="165100" y="5351463"/>
            <a:ext cx="8594725" cy="493712"/>
          </a:xfrm>
          <a:prstGeom prst="rect">
            <a:avLst/>
          </a:prstGeom>
          <a:noFill/>
          <a:ln w="9525">
            <a:noFill/>
            <a:miter lim="800000"/>
            <a:headEnd/>
            <a:tailEnd/>
          </a:ln>
        </p:spPr>
        <p:txBody>
          <a:bodyPr>
            <a:prstTxWarp prst="textNoShape">
              <a:avLst/>
            </a:prstTxWarp>
            <a:spAutoFit/>
          </a:bodyPr>
          <a:lstStyle/>
          <a:p>
            <a:pPr marL="342900" indent="-342900">
              <a:spcAft>
                <a:spcPts val="600"/>
              </a:spcAft>
              <a:buClr>
                <a:srgbClr val="FF0000"/>
              </a:buClr>
              <a:buFont typeface="Wingdings" pitchFamily="-1" charset="2"/>
              <a:buChar char="§"/>
            </a:pPr>
            <a:r>
              <a:rPr lang="en-US" sz="2600" dirty="0">
                <a:ea typeface="Arial" pitchFamily="-1" charset="0"/>
                <a:cs typeface="Arial" pitchFamily="-1" charset="0"/>
              </a:rPr>
              <a:t>So that:</a:t>
            </a:r>
          </a:p>
        </p:txBody>
      </p:sp>
      <p:pic>
        <p:nvPicPr>
          <p:cNvPr id="128008" name="Picture 11"/>
          <p:cNvPicPr>
            <a:picLocks noChangeAspect="1"/>
          </p:cNvPicPr>
          <p:nvPr/>
        </p:nvPicPr>
        <p:blipFill>
          <a:blip r:embed="rId4"/>
          <a:srcRect/>
          <a:stretch>
            <a:fillRect/>
          </a:stretch>
        </p:blipFill>
        <p:spPr bwMode="auto">
          <a:xfrm>
            <a:off x="2036763" y="5753100"/>
            <a:ext cx="5132387" cy="793750"/>
          </a:xfrm>
          <a:prstGeom prst="rect">
            <a:avLst/>
          </a:prstGeom>
          <a:noFill/>
          <a:ln w="9525">
            <a:noFill/>
            <a:miter lim="800000"/>
            <a:headEnd/>
            <a:tailEnd/>
          </a:ln>
        </p:spPr>
      </p:pic>
      <p:pic>
        <p:nvPicPr>
          <p:cNvPr id="10" name="Picture 9"/>
          <p:cNvPicPr>
            <a:picLocks noChangeAspect="1"/>
          </p:cNvPicPr>
          <p:nvPr/>
        </p:nvPicPr>
        <p:blipFill>
          <a:blip r:embed="rId5"/>
          <a:stretch>
            <a:fillRect/>
          </a:stretch>
        </p:blipFill>
        <p:spPr>
          <a:xfrm>
            <a:off x="6188023" y="249678"/>
            <a:ext cx="2684601" cy="2789879"/>
          </a:xfrm>
          <a:prstGeom prst="rect">
            <a:avLst/>
          </a:prstGeom>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41DC41E4-161D-AD48-AF17-D1FE093EF1F0}" type="slidenum">
              <a:rPr lang="en-US" smtClean="0"/>
              <a:pPr/>
              <a:t>8</a:t>
            </a:fld>
            <a:endParaRPr lang="en-US"/>
          </a:p>
        </p:txBody>
      </p:sp>
    </p:spTree>
    <p:extLst>
      <p:ext uri="{BB962C8B-B14F-4D97-AF65-F5344CB8AC3E}">
        <p14:creationId xmlns:p14="http://schemas.microsoft.com/office/powerpoint/2010/main" val="108242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0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00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0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0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8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P spid="128005" grpId="0" build="p"/>
      <p:bldP spid="1280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lstStyle/>
          <a:p>
            <a:r>
              <a:rPr lang="en-CA" sz="3600" dirty="0" smtClean="0"/>
              <a:t>Suggested Problem Solving Strategy</a:t>
            </a:r>
            <a:endParaRPr lang="en-CA" sz="3600" dirty="0"/>
          </a:p>
        </p:txBody>
      </p:sp>
      <p:sp>
        <p:nvSpPr>
          <p:cNvPr id="3" name="Content Placeholder 2"/>
          <p:cNvSpPr>
            <a:spLocks noGrp="1"/>
          </p:cNvSpPr>
          <p:nvPr>
            <p:ph idx="1"/>
          </p:nvPr>
        </p:nvSpPr>
        <p:spPr>
          <a:xfrm>
            <a:off x="381000" y="1066800"/>
            <a:ext cx="2819400" cy="4525963"/>
          </a:xfrm>
        </p:spPr>
        <p:txBody>
          <a:bodyPr/>
          <a:lstStyle/>
          <a:p>
            <a:r>
              <a:rPr lang="en-CA" dirty="0" smtClean="0">
                <a:solidFill>
                  <a:srgbClr val="990000"/>
                </a:solidFill>
              </a:rPr>
              <a:t>MODEL</a:t>
            </a:r>
          </a:p>
          <a:p>
            <a:endParaRPr lang="en-CA" dirty="0" smtClean="0">
              <a:solidFill>
                <a:srgbClr val="990000"/>
              </a:solidFill>
            </a:endParaRPr>
          </a:p>
          <a:p>
            <a:r>
              <a:rPr lang="en-CA" dirty="0" smtClean="0">
                <a:solidFill>
                  <a:srgbClr val="990000"/>
                </a:solidFill>
              </a:rPr>
              <a:t>VISUALIZE</a:t>
            </a:r>
          </a:p>
          <a:p>
            <a:endParaRPr lang="en-CA" dirty="0" smtClean="0">
              <a:solidFill>
                <a:srgbClr val="990000"/>
              </a:solidFill>
            </a:endParaRPr>
          </a:p>
          <a:p>
            <a:r>
              <a:rPr lang="en-CA" dirty="0" smtClean="0">
                <a:solidFill>
                  <a:srgbClr val="990000"/>
                </a:solidFill>
              </a:rPr>
              <a:t>SOLVE</a:t>
            </a:r>
          </a:p>
          <a:p>
            <a:endParaRPr lang="en-CA" dirty="0" smtClean="0">
              <a:solidFill>
                <a:srgbClr val="990000"/>
              </a:solidFill>
            </a:endParaRPr>
          </a:p>
          <a:p>
            <a:r>
              <a:rPr lang="en-CA" dirty="0" smtClean="0">
                <a:solidFill>
                  <a:srgbClr val="990000"/>
                </a:solidFill>
              </a:rPr>
              <a:t>ASSESS</a:t>
            </a:r>
            <a:endParaRPr lang="en-CA" dirty="0">
              <a:solidFill>
                <a:srgbClr val="990000"/>
              </a:solidFill>
            </a:endParaRPr>
          </a:p>
        </p:txBody>
      </p:sp>
      <p:sp>
        <p:nvSpPr>
          <p:cNvPr id="4" name="TextBox 3"/>
          <p:cNvSpPr txBox="1"/>
          <p:nvPr/>
        </p:nvSpPr>
        <p:spPr>
          <a:xfrm>
            <a:off x="2514600" y="990600"/>
            <a:ext cx="6172200" cy="830997"/>
          </a:xfrm>
          <a:prstGeom prst="rect">
            <a:avLst/>
          </a:prstGeom>
          <a:noFill/>
        </p:spPr>
        <p:txBody>
          <a:bodyPr wrap="square" rtlCol="0">
            <a:spAutoFit/>
          </a:bodyPr>
          <a:lstStyle/>
          <a:p>
            <a:r>
              <a:rPr lang="en-CA" sz="2400" dirty="0" smtClean="0"/>
              <a:t>Think about and simplify the situation, guess at what the right answer might be.</a:t>
            </a:r>
            <a:endParaRPr lang="en-CA" sz="2400" dirty="0"/>
          </a:p>
        </p:txBody>
      </p:sp>
      <p:sp>
        <p:nvSpPr>
          <p:cNvPr id="5" name="TextBox 4"/>
          <p:cNvSpPr txBox="1"/>
          <p:nvPr/>
        </p:nvSpPr>
        <p:spPr>
          <a:xfrm>
            <a:off x="3160486" y="2209800"/>
            <a:ext cx="5602514" cy="830997"/>
          </a:xfrm>
          <a:prstGeom prst="rect">
            <a:avLst/>
          </a:prstGeom>
          <a:noFill/>
        </p:spPr>
        <p:txBody>
          <a:bodyPr wrap="square" rtlCol="0">
            <a:spAutoFit/>
          </a:bodyPr>
          <a:lstStyle/>
          <a:p>
            <a:r>
              <a:rPr lang="en-CA" sz="2400" dirty="0" smtClean="0"/>
              <a:t>Draw a diagram.  It doesn’t have to be artistic: stick figures and blobs are okay!</a:t>
            </a:r>
            <a:endParaRPr lang="en-CA" sz="2400" dirty="0"/>
          </a:p>
        </p:txBody>
      </p:sp>
      <p:sp>
        <p:nvSpPr>
          <p:cNvPr id="6" name="TextBox 5"/>
          <p:cNvSpPr txBox="1"/>
          <p:nvPr/>
        </p:nvSpPr>
        <p:spPr>
          <a:xfrm>
            <a:off x="2481943" y="3429000"/>
            <a:ext cx="5602514" cy="830997"/>
          </a:xfrm>
          <a:prstGeom prst="rect">
            <a:avLst/>
          </a:prstGeom>
          <a:noFill/>
        </p:spPr>
        <p:txBody>
          <a:bodyPr wrap="square" rtlCol="0">
            <a:spAutoFit/>
          </a:bodyPr>
          <a:lstStyle/>
          <a:p>
            <a:r>
              <a:rPr lang="en-CA" sz="2400" dirty="0" smtClean="0"/>
              <a:t>Set up the equations, solve for what you want to find.  (This takes time..)</a:t>
            </a:r>
            <a:endParaRPr lang="en-CA" sz="2400" dirty="0"/>
          </a:p>
        </p:txBody>
      </p:sp>
      <p:sp>
        <p:nvSpPr>
          <p:cNvPr id="7" name="TextBox 6"/>
          <p:cNvSpPr txBox="1"/>
          <p:nvPr/>
        </p:nvSpPr>
        <p:spPr>
          <a:xfrm>
            <a:off x="2634342" y="4648199"/>
            <a:ext cx="6357257" cy="830997"/>
          </a:xfrm>
          <a:prstGeom prst="rect">
            <a:avLst/>
          </a:prstGeom>
          <a:noFill/>
        </p:spPr>
        <p:txBody>
          <a:bodyPr wrap="square" rtlCol="0">
            <a:spAutoFit/>
          </a:bodyPr>
          <a:lstStyle/>
          <a:p>
            <a:r>
              <a:rPr lang="en-CA" sz="2400" dirty="0" smtClean="0"/>
              <a:t>Check your units, significant figures, do a “sanity check”: does my answer make sense?</a:t>
            </a:r>
            <a:endParaRPr lang="en-CA" sz="2400" dirty="0"/>
          </a:p>
        </p:txBody>
      </p:sp>
      <p:sp>
        <p:nvSpPr>
          <p:cNvPr id="8" name="TextBox 7"/>
          <p:cNvSpPr txBox="1"/>
          <p:nvPr/>
        </p:nvSpPr>
        <p:spPr>
          <a:xfrm>
            <a:off x="304800" y="5562600"/>
            <a:ext cx="8610600" cy="1200329"/>
          </a:xfrm>
          <a:prstGeom prst="rect">
            <a:avLst/>
          </a:prstGeom>
          <a:noFill/>
        </p:spPr>
        <p:txBody>
          <a:bodyPr wrap="square" rtlCol="0">
            <a:spAutoFit/>
          </a:bodyPr>
          <a:lstStyle/>
          <a:p>
            <a:r>
              <a:rPr lang="en-CA" sz="2400" dirty="0" smtClean="0">
                <a:latin typeface="Comic Sans MS" pitchFamily="66" charset="0"/>
              </a:rPr>
              <a:t>This is just a suggested strategy.  Whatever method works for </a:t>
            </a:r>
            <a:r>
              <a:rPr lang="en-CA" sz="2400" b="1" i="1" dirty="0" smtClean="0">
                <a:latin typeface="Comic Sans MS" pitchFamily="66" charset="0"/>
              </a:rPr>
              <a:t>you</a:t>
            </a:r>
            <a:r>
              <a:rPr lang="en-CA" sz="2400" dirty="0" smtClean="0">
                <a:latin typeface="Comic Sans MS" pitchFamily="66" charset="0"/>
              </a:rPr>
              <a:t> is fine, as long as you don’t make a mistake, and you show how you got to the correct answer, it’s 100%!</a:t>
            </a:r>
            <a:endParaRPr lang="en-CA" sz="2400" dirty="0">
              <a:latin typeface="Comic Sans MS" pitchFamily="66" charset="0"/>
            </a:endParaRPr>
          </a:p>
        </p:txBody>
      </p:sp>
    </p:spTree>
    <p:extLst>
      <p:ext uri="{BB962C8B-B14F-4D97-AF65-F5344CB8AC3E}">
        <p14:creationId xmlns:p14="http://schemas.microsoft.com/office/powerpoint/2010/main" val="19877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7|3.3|7|2.3|6.6|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4223</TotalTime>
  <Words>3785</Words>
  <Application>Microsoft Office PowerPoint</Application>
  <PresentationFormat>On-screen Show (4:3)</PresentationFormat>
  <Paragraphs>421</Paragraphs>
  <Slides>60</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0" baseType="lpstr">
      <vt:lpstr>ＭＳ Ｐゴシック</vt:lpstr>
      <vt:lpstr>ＭＳ Ｐゴシック</vt:lpstr>
      <vt:lpstr>Arial</vt:lpstr>
      <vt:lpstr>Comic Sans MS</vt:lpstr>
      <vt:lpstr>Mael</vt:lpstr>
      <vt:lpstr>Symbol</vt:lpstr>
      <vt:lpstr>Times New Roman</vt:lpstr>
      <vt:lpstr>Wingdings</vt:lpstr>
      <vt:lpstr>Default Design</vt:lpstr>
      <vt:lpstr>Equation</vt:lpstr>
      <vt:lpstr>PowerPoint Presentation</vt:lpstr>
      <vt:lpstr>The Particle Model</vt:lpstr>
      <vt:lpstr>Position-versus-Time Graphs</vt:lpstr>
      <vt:lpstr>Two balls are launched along a pair of tracks with equal velocities, as shown. Both balls reach the end of the track. Predict: Which ball will reach the end of the track first? </vt:lpstr>
      <vt:lpstr>Acceleration</vt:lpstr>
      <vt:lpstr>Acceleration (a.k.a. “instantaneous acceleration”)</vt:lpstr>
      <vt:lpstr>PowerPoint Presentation</vt:lpstr>
      <vt:lpstr>Unit Conversions</vt:lpstr>
      <vt:lpstr>Suggested Problem Solving Strategy</vt:lpstr>
      <vt:lpstr>Error Analysis</vt:lpstr>
      <vt:lpstr>Errors</vt:lpstr>
      <vt:lpstr>Estimating the Mean from a Sample</vt:lpstr>
      <vt:lpstr>Estimating the Standard Deviation from a Sample</vt:lpstr>
      <vt:lpstr>Reading Error   (Digital)</vt:lpstr>
      <vt:lpstr>Propagation of Errors</vt:lpstr>
      <vt:lpstr>Propagation of Errors</vt:lpstr>
      <vt:lpstr>The Error in the Mean</vt:lpstr>
      <vt:lpstr>Free Fall</vt:lpstr>
      <vt:lpstr>Free Fall</vt:lpstr>
      <vt:lpstr>Two-Dimensional Kinematics</vt:lpstr>
      <vt:lpstr>Projectile Motion</vt:lpstr>
      <vt:lpstr>Projectile Motion</vt:lpstr>
      <vt:lpstr>Reasoning About Projectile Motion</vt:lpstr>
      <vt:lpstr>Range of a Projectile</vt:lpstr>
      <vt:lpstr>Reference Frames</vt:lpstr>
      <vt:lpstr>Relative Motion</vt:lpstr>
      <vt:lpstr>What is a force?</vt:lpstr>
      <vt:lpstr>Tactics: Drawing force vectors</vt:lpstr>
      <vt:lpstr>PowerPoint Presentation</vt:lpstr>
      <vt:lpstr>Equilibrium</vt:lpstr>
      <vt:lpstr>PowerPoint Presentation</vt:lpstr>
      <vt:lpstr>PowerPoint Presentation</vt:lpstr>
      <vt:lpstr>Time Management</vt:lpstr>
      <vt:lpstr>Food and Exercise</vt:lpstr>
      <vt:lpstr>Study Groups – working with Peers</vt:lpstr>
      <vt:lpstr>Past Tests and Exams</vt:lpstr>
      <vt:lpstr>The Final Exam Cometh…</vt:lpstr>
      <vt:lpstr>Aids Allowed on the Final Exam</vt:lpstr>
      <vt:lpstr>Mon. Dec. 16 evening: Go see an early movie!</vt:lpstr>
      <vt:lpstr>During the Exam</vt:lpstr>
      <vt:lpstr>Non-Equilibrium</vt:lpstr>
      <vt:lpstr>Gravity: FG = mg is just a short form!</vt:lpstr>
      <vt:lpstr>Weight: A Measurement</vt:lpstr>
      <vt:lpstr>PowerPoint Presentation</vt:lpstr>
      <vt:lpstr>Normal Force</vt:lpstr>
      <vt:lpstr>Tension Force</vt:lpstr>
      <vt:lpstr>PowerPoint Presentation</vt:lpstr>
      <vt:lpstr>A Model of Friction</vt:lpstr>
      <vt:lpstr>Rolling Motion</vt:lpstr>
      <vt:lpstr>Drag</vt:lpstr>
      <vt:lpstr>Drag</vt:lpstr>
      <vt:lpstr>Cross Sectional Area depends on size, shape, and direction of motion.</vt:lpstr>
      <vt:lpstr>Terminal Speed</vt:lpstr>
      <vt:lpstr>Terminal Speed</vt:lpstr>
      <vt:lpstr>Propulsion</vt:lpstr>
      <vt:lpstr>Acceleration Constraints</vt:lpstr>
      <vt:lpstr>Acceleration Constraints</vt:lpstr>
      <vt:lpstr>The Massless String Approximation</vt:lpstr>
      <vt:lpstr>PowerPoint Presentation</vt:lpstr>
      <vt:lpstr>Good Luck!!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PHY132 Introduction to Physics II</dc:title>
  <dc:creator>Jason Harlow</dc:creator>
  <cp:lastModifiedBy>Jason Harlow</cp:lastModifiedBy>
  <cp:revision>109</cp:revision>
  <cp:lastPrinted>2012-12-06T14:32:46Z</cp:lastPrinted>
  <dcterms:created xsi:type="dcterms:W3CDTF">2012-07-19T19:28:32Z</dcterms:created>
  <dcterms:modified xsi:type="dcterms:W3CDTF">2013-12-02T18:09:27Z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