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1" r:id="rId2"/>
    <p:sldId id="284" r:id="rId3"/>
    <p:sldId id="324" r:id="rId4"/>
    <p:sldId id="285" r:id="rId5"/>
    <p:sldId id="286" r:id="rId6"/>
    <p:sldId id="287" r:id="rId7"/>
    <p:sldId id="296" r:id="rId8"/>
    <p:sldId id="289" r:id="rId9"/>
    <p:sldId id="298" r:id="rId10"/>
    <p:sldId id="300" r:id="rId11"/>
    <p:sldId id="304" r:id="rId12"/>
    <p:sldId id="321" r:id="rId13"/>
    <p:sldId id="307" r:id="rId14"/>
    <p:sldId id="311" r:id="rId15"/>
    <p:sldId id="322" r:id="rId16"/>
    <p:sldId id="314" r:id="rId17"/>
    <p:sldId id="315" r:id="rId18"/>
    <p:sldId id="323" r:id="rId19"/>
    <p:sldId id="273" r:id="rId20"/>
    <p:sldId id="274" r:id="rId21"/>
    <p:sldId id="319" r:id="rId22"/>
    <p:sldId id="320" r:id="rId23"/>
    <p:sldId id="294" r:id="rId24"/>
    <p:sldId id="295" r:id="rId25"/>
  </p:sldIdLst>
  <p:sldSz cx="9144000" cy="5715000" type="screen16x1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73" autoAdjust="0"/>
  </p:normalViewPr>
  <p:slideViewPr>
    <p:cSldViewPr>
      <p:cViewPr varScale="1">
        <p:scale>
          <a:sx n="67" d="100"/>
          <a:sy n="67" d="100"/>
        </p:scale>
        <p:origin x="600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1350" y="698500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9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5"/>
            <a:ext cx="8229600" cy="4876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8229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82157"/>
            <a:ext cx="8229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85739" indent="-285739" algn="l" rtl="0" fontAlgn="base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nol/shared/spl/hi/pop_ups/05/sci_nat_the_large_hadron_collider/img/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www.universetoday.com/17905/large-hadron-collider-worst-case-scenario/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railforthevalley.com/wp-content/uploads/2011/10/500_toronto_street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87" y="3951678"/>
            <a:ext cx="2561513" cy="17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drew Meyertho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018835"/>
            <a:ext cx="1984375" cy="230981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799" y="92463"/>
            <a:ext cx="6260727" cy="1549135"/>
          </a:xfrm>
        </p:spPr>
        <p:txBody>
          <a:bodyPr/>
          <a:lstStyle/>
          <a:p>
            <a:pPr eaLnBrk="1" hangingPunct="1"/>
            <a:r>
              <a:rPr lang="en-US" sz="3167" dirty="0"/>
              <a:t>PHY131H1F </a:t>
            </a:r>
            <a:br>
              <a:rPr lang="en-US" sz="3167" dirty="0"/>
            </a:br>
            <a:r>
              <a:rPr lang="en-US" sz="3167" dirty="0"/>
              <a:t>Introduction to Physics </a:t>
            </a:r>
            <a:r>
              <a:rPr lang="en-US" sz="3167" dirty="0">
                <a:latin typeface="Times New Roman" charset="0"/>
              </a:rPr>
              <a:t>I</a:t>
            </a:r>
            <a:br>
              <a:rPr lang="en-US" sz="3167" dirty="0">
                <a:latin typeface="Times New Roman" charset="0"/>
              </a:rPr>
            </a:br>
            <a:r>
              <a:rPr lang="en-US" sz="3167" dirty="0">
                <a:latin typeface="Times New Roman" charset="0"/>
              </a:rPr>
              <a:t>Class 1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0861" y="1734911"/>
            <a:ext cx="6324227" cy="2075089"/>
          </a:xfrm>
        </p:spPr>
        <p:txBody>
          <a:bodyPr/>
          <a:lstStyle/>
          <a:p>
            <a:pPr eaLnBrk="1" hangingPunct="1"/>
            <a:r>
              <a:rPr lang="en-US" sz="2333" dirty="0"/>
              <a:t>Welcome  - please make yourself comfortable!</a:t>
            </a:r>
          </a:p>
          <a:p>
            <a:pPr eaLnBrk="1" hangingPunct="1"/>
            <a:r>
              <a:rPr lang="en-US" sz="2333" dirty="0"/>
              <a:t>We are </a:t>
            </a:r>
            <a:r>
              <a:rPr lang="en-US" sz="2333" b="1" dirty="0"/>
              <a:t>Jason Harlow</a:t>
            </a:r>
            <a:r>
              <a:rPr lang="en-US" sz="2333" dirty="0"/>
              <a:t> and </a:t>
            </a:r>
            <a:r>
              <a:rPr lang="en-US" sz="2333" b="1" dirty="0"/>
              <a:t>Andrew </a:t>
            </a:r>
            <a:r>
              <a:rPr lang="en-US" sz="2333" b="1" dirty="0" err="1"/>
              <a:t>Meyertholen</a:t>
            </a:r>
            <a:r>
              <a:rPr lang="en-US" sz="2333" b="1" dirty="0"/>
              <a:t>.  </a:t>
            </a:r>
            <a:r>
              <a:rPr lang="en-US" sz="2333" dirty="0"/>
              <a:t>We will be sharing the teaching between now and December.</a:t>
            </a:r>
          </a:p>
        </p:txBody>
      </p:sp>
      <p:pic>
        <p:nvPicPr>
          <p:cNvPr id="1026" name="Picture 2" descr="Ja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27" y="127000"/>
            <a:ext cx="1115171" cy="137781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889000" y="3619500"/>
            <a:ext cx="510116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33" dirty="0"/>
              <a:t>Today will be an introduction and team lecture</a:t>
            </a:r>
          </a:p>
          <a:p>
            <a:r>
              <a:rPr lang="en-US" sz="2333" dirty="0"/>
              <a:t>On Wednesday Dr. Harlow will take over for the first half of the semester, starting with Chapter 1!</a:t>
            </a:r>
          </a:p>
        </p:txBody>
      </p:sp>
      <p:pic>
        <p:nvPicPr>
          <p:cNvPr id="9" name="Picture 4" descr="http://gridservices.org/wp-content/uploads/2010/05/Musical-Instruments-Vector-E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0131" y="61133"/>
            <a:ext cx="1472999" cy="15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469635"/>
          </a:xfrm>
        </p:spPr>
        <p:txBody>
          <a:bodyPr/>
          <a:lstStyle/>
          <a:p>
            <a:r>
              <a:rPr lang="en-US" dirty="0" smtClean="0"/>
              <a:t>Physics at U of 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11" y="630724"/>
            <a:ext cx="5789083" cy="4837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946776"/>
            <a:ext cx="2667000" cy="374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891589"/>
            <a:ext cx="3741053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865"/>
            <a:ext cx="6858000" cy="469635"/>
          </a:xfrm>
        </p:spPr>
        <p:txBody>
          <a:bodyPr/>
          <a:lstStyle/>
          <a:p>
            <a:r>
              <a:rPr lang="en-US" sz="3333" b="1" dirty="0"/>
              <a:t>Superconductivity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06500" y="762000"/>
            <a:ext cx="6921500" cy="1778000"/>
          </a:xfrm>
        </p:spPr>
        <p:txBody>
          <a:bodyPr/>
          <a:lstStyle/>
          <a:p>
            <a:r>
              <a:rPr lang="en-US" sz="2000" dirty="0"/>
              <a:t>For some materials, the resistivity vanishes at some low temperature; they become Superconductive. Superconductors have the ability to conduct electrical current with </a:t>
            </a:r>
            <a:r>
              <a:rPr lang="en-US" sz="2000" i="1" u="sng" dirty="0"/>
              <a:t>no</a:t>
            </a:r>
            <a:r>
              <a:rPr lang="en-US" sz="2000" dirty="0"/>
              <a:t> </a:t>
            </a:r>
            <a:r>
              <a:rPr lang="en-US" sz="2000" i="1" u="sng" dirty="0"/>
              <a:t>resistance</a:t>
            </a:r>
            <a:r>
              <a:rPr lang="en-US" sz="2000" dirty="0"/>
              <a:t>(!!!), thus no loss of energy.</a:t>
            </a:r>
          </a:p>
          <a:p>
            <a:endParaRPr lang="en-US" sz="1500" dirty="0"/>
          </a:p>
          <a:p>
            <a:endParaRPr lang="en-US" sz="1500" dirty="0"/>
          </a:p>
          <a:p>
            <a:pPr>
              <a:buFont typeface="Wingdings" pitchFamily="2" charset="2"/>
              <a:buNone/>
            </a:pPr>
            <a:endParaRPr lang="en-US" sz="1500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00" y="2286000"/>
            <a:ext cx="4713432" cy="292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0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164" y="228865"/>
            <a:ext cx="2079336" cy="1485635"/>
          </a:xfrm>
        </p:spPr>
        <p:txBody>
          <a:bodyPr/>
          <a:lstStyle/>
          <a:p>
            <a:r>
              <a:rPr lang="en-CA" sz="3000" dirty="0"/>
              <a:t>The Large Hadron Collider</a:t>
            </a:r>
          </a:p>
        </p:txBody>
      </p:sp>
      <p:pic>
        <p:nvPicPr>
          <p:cNvPr id="1026" name="Picture 2" descr="http://news.bbc.co.uk/nol/shared/spl/hi/pop_ups/05/sci_nat_the_large_hadron_collider/img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7" y="2231137"/>
            <a:ext cx="47625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164" y="5381575"/>
            <a:ext cx="4762499" cy="3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33" dirty="0"/>
              <a:t>[Photo courtesy of BBC News, credited to </a:t>
            </a:r>
            <a:r>
              <a:rPr lang="en-CA" sz="833" dirty="0" err="1"/>
              <a:t>Cern</a:t>
            </a:r>
            <a:r>
              <a:rPr lang="en-CA" sz="833" dirty="0"/>
              <a:t>/</a:t>
            </a:r>
            <a:r>
              <a:rPr lang="en-CA" sz="833" dirty="0" err="1"/>
              <a:t>Maximilien</a:t>
            </a:r>
            <a:r>
              <a:rPr lang="en-CA" sz="833" dirty="0"/>
              <a:t> Brice, from </a:t>
            </a:r>
            <a:r>
              <a:rPr lang="en-CA" sz="833" dirty="0">
                <a:hlinkClick r:id="rId3"/>
              </a:rPr>
              <a:t>http://news.bbc.co.uk/nol/shared/spl/hi/pop_ups/05/sci_nat_the_large_hadron_collider/img/1.jpg</a:t>
            </a:r>
            <a:r>
              <a:rPr lang="en-CA" sz="833" dirty="0"/>
              <a:t> ]</a:t>
            </a:r>
          </a:p>
        </p:txBody>
      </p:sp>
      <p:pic>
        <p:nvPicPr>
          <p:cNvPr id="1028" name="Picture 4" descr="http://d1jqu7g1y74ds1.cloudfront.net/wp-content/uploads/2008/09/lhc-s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90" y="48220"/>
            <a:ext cx="5497946" cy="19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3501" y="1989564"/>
            <a:ext cx="5353239" cy="22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33" dirty="0"/>
              <a:t>[image from </a:t>
            </a:r>
            <a:r>
              <a:rPr lang="en-CA" sz="833" dirty="0">
                <a:hlinkClick r:id="rId5"/>
              </a:rPr>
              <a:t>http://www.universetoday.com/17905/large-hadron-collider-worst-case-scenario/</a:t>
            </a:r>
            <a:r>
              <a:rPr lang="en-CA" sz="833" dirty="0"/>
              <a:t> ]</a:t>
            </a:r>
          </a:p>
        </p:txBody>
      </p:sp>
      <p:pic>
        <p:nvPicPr>
          <p:cNvPr id="1030" name="Picture 6" descr="http://upload.wikimedia.org/wikipedia/commons/thumb/1/1c/CMS_Higgs-event.jpg/240px-CMS_Higgs-ev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440164"/>
            <a:ext cx="1905000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588000" y="3786668"/>
            <a:ext cx="2841338" cy="14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sz="2000" kern="0" dirty="0"/>
              <a:t>Higgs Boson discovered July 4,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5870" y="5509816"/>
            <a:ext cx="2180405" cy="220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33" dirty="0"/>
              <a:t>[http://en.wikipedia.org/wiki/Higgs_boson ]</a:t>
            </a:r>
          </a:p>
        </p:txBody>
      </p:sp>
    </p:spTree>
    <p:extLst>
      <p:ext uri="{BB962C8B-B14F-4D97-AF65-F5344CB8AC3E}">
        <p14:creationId xmlns:p14="http://schemas.microsoft.com/office/powerpoint/2010/main" val="17067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9" y="371277"/>
            <a:ext cx="7648466" cy="523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8500" y="63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July 4, 2012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25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000" y="3175000"/>
            <a:ext cx="9704917" cy="33443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469635"/>
          </a:xfrm>
        </p:spPr>
        <p:txBody>
          <a:bodyPr/>
          <a:lstStyle/>
          <a:p>
            <a:r>
              <a:rPr lang="en-US" dirty="0" smtClean="0"/>
              <a:t>Physics at U of 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635000"/>
            <a:ext cx="9704917" cy="3344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603500"/>
            <a:ext cx="2974066" cy="273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97000"/>
            <a:ext cx="2603500" cy="17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2999" y="2470592"/>
            <a:ext cx="7832069" cy="3234823"/>
            <a:chOff x="1142999" y="2470592"/>
            <a:chExt cx="7832069" cy="3234823"/>
          </a:xfrm>
        </p:grpSpPr>
        <p:pic>
          <p:nvPicPr>
            <p:cNvPr id="2056" name="Picture 8" descr="http://3.bp.blogspot.com/-P2ao1s6akpM/UHWeg7N7RMI/AAAAAAAABVg/SHbi329OwZk/s1600/bacterial+flagella+in+detai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650" y="2470592"/>
              <a:ext cx="4147418" cy="3234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42999" y="3920188"/>
              <a:ext cx="38687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2000" dirty="0"/>
                <a:t>How do </a:t>
              </a:r>
              <a:r>
                <a:rPr lang="en-CA" sz="2000" dirty="0" err="1"/>
                <a:t>nano</a:t>
              </a:r>
              <a:r>
                <a:rPr lang="en-CA" sz="2000" dirty="0"/>
                <a:t>-motors transport molecules into, out of, and within cells?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469635"/>
          </a:xfrm>
        </p:spPr>
        <p:txBody>
          <a:bodyPr/>
          <a:lstStyle/>
          <a:p>
            <a:r>
              <a:rPr lang="en-US" dirty="0" smtClean="0"/>
              <a:t>Biological Physics at U of 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7873" y="847519"/>
            <a:ext cx="538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/>
              <a:t>How do simple creatures like </a:t>
            </a:r>
            <a:r>
              <a:rPr lang="en-CA" sz="2000" i="1" dirty="0"/>
              <a:t>C. </a:t>
            </a:r>
            <a:r>
              <a:rPr lang="en-CA" sz="2000" i="1" dirty="0" err="1"/>
              <a:t>elegans</a:t>
            </a:r>
            <a:r>
              <a:rPr lang="en-CA" sz="2000" i="1" dirty="0"/>
              <a:t> </a:t>
            </a:r>
            <a:r>
              <a:rPr lang="en-CA" sz="2000" dirty="0"/>
              <a:t>make decisions?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4312" y="1646685"/>
            <a:ext cx="7024687" cy="1825625"/>
            <a:chOff x="214312" y="1646685"/>
            <a:chExt cx="7024687" cy="1825625"/>
          </a:xfrm>
        </p:grpSpPr>
        <p:pic>
          <p:nvPicPr>
            <p:cNvPr id="2054" name="Picture 6" descr="RNA Fold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" y="1646685"/>
              <a:ext cx="1857375" cy="182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05000" y="2055115"/>
              <a:ext cx="53339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/>
                <a:t>What is the physics behind RNA folding, molecular motors and DNA replication?  </a:t>
              </a:r>
            </a:p>
          </p:txBody>
        </p:sp>
      </p:grpSp>
      <p:pic>
        <p:nvPicPr>
          <p:cNvPr id="2058" name="Picture 10" descr="http://blog.neuinfo.org/wp-content/uploads/2011/06/celeg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4735"/>
            <a:ext cx="1924668" cy="14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114300"/>
            <a:ext cx="6858000" cy="1079500"/>
          </a:xfrm>
        </p:spPr>
        <p:txBody>
          <a:bodyPr/>
          <a:lstStyle/>
          <a:p>
            <a:r>
              <a:rPr lang="en-US" sz="3000" dirty="0"/>
              <a:t>What Does Taking PHY131/132</a:t>
            </a:r>
            <a:br>
              <a:rPr lang="en-US" sz="3000" dirty="0"/>
            </a:br>
            <a:r>
              <a:rPr lang="en-US" sz="3000" dirty="0"/>
              <a:t> Get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2500"/>
            <a:ext cx="8001000" cy="4254500"/>
          </a:xfrm>
        </p:spPr>
        <p:txBody>
          <a:bodyPr/>
          <a:lstStyle/>
          <a:p>
            <a:r>
              <a:rPr lang="en-US" sz="2333" dirty="0"/>
              <a:t>Lots of fun!</a:t>
            </a:r>
          </a:p>
          <a:p>
            <a:endParaRPr lang="en-US" sz="2333" dirty="0"/>
          </a:p>
          <a:p>
            <a:r>
              <a:rPr lang="en-US" sz="2333" dirty="0"/>
              <a:t>PHY131/132 is an acceptable pre-requisite for all second-year physics courses in case you decide to switch and pursue a POST in physics</a:t>
            </a:r>
          </a:p>
          <a:p>
            <a:r>
              <a:rPr lang="en-US" sz="2333" dirty="0"/>
              <a:t>This course will help prepare you for the physics portion of the Medical College Admission Test (MCAT) in case you want to be a doctor some day</a:t>
            </a:r>
          </a:p>
          <a:p>
            <a:r>
              <a:rPr lang="en-US" sz="2333" dirty="0"/>
              <a:t>Many health-science post-graduate programs require 2 semesters of lab-based physics</a:t>
            </a:r>
          </a:p>
        </p:txBody>
      </p:sp>
      <p:pic>
        <p:nvPicPr>
          <p:cNvPr id="3074" name="Picture 2" descr="Jason Harlow and Physics Practicals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69" y="0"/>
            <a:ext cx="2193131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6858000" cy="1079500"/>
          </a:xfrm>
        </p:spPr>
        <p:txBody>
          <a:bodyPr/>
          <a:lstStyle/>
          <a:p>
            <a:r>
              <a:rPr lang="en-US" sz="3000" dirty="0"/>
              <a:t>Does Taking PHY131 Exclude Me From Any Other Courses?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73301"/>
            <a:ext cx="7175500" cy="2412999"/>
          </a:xfrm>
        </p:spPr>
        <p:txBody>
          <a:bodyPr/>
          <a:lstStyle/>
          <a:p>
            <a:r>
              <a:rPr lang="en-US" sz="2333" dirty="0"/>
              <a:t>Yes: After taking this course, you cannot take “breadth courses” in physics, such as PHY100 “Magic of Physics” or PHY205 “Physics of Everyday Life” - - these courses are meant to be taken by non-science students.</a:t>
            </a:r>
          </a:p>
        </p:txBody>
      </p:sp>
      <p:pic>
        <p:nvPicPr>
          <p:cNvPr id="4" name="Picture 8" descr="http://www.physics.utoronto.ca/log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1"/>
            <a:ext cx="2819400" cy="6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406401"/>
            <a:ext cx="6858000" cy="1079500"/>
          </a:xfrm>
        </p:spPr>
        <p:txBody>
          <a:bodyPr/>
          <a:lstStyle/>
          <a:p>
            <a:pPr algn="l"/>
            <a:r>
              <a:rPr lang="en-US" sz="3000" dirty="0" smtClean="0"/>
              <a:t>Pre-Requisite for PHY131: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305800" cy="1219200"/>
          </a:xfrm>
        </p:spPr>
        <p:txBody>
          <a:bodyPr/>
          <a:lstStyle/>
          <a:p>
            <a:r>
              <a:rPr lang="en-CA" sz="2333" dirty="0"/>
              <a:t>To be able to do PHY131H1 a student must have Grade 12 Calculus or Functions or their equivalent from another province or country.  </a:t>
            </a:r>
            <a:endParaRPr lang="en-CA" sz="2333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2625725"/>
            <a:ext cx="6858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80985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761970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142954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523939" algn="ctr" rtl="0" fontAlgn="base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000" kern="0" dirty="0" smtClean="0"/>
              <a:t>Co-Requisite for PHY131:</a:t>
            </a:r>
            <a:endParaRPr lang="en-US" sz="30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9087" y="3844925"/>
            <a:ext cx="8305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39" indent="-28573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333" kern="0" dirty="0" smtClean="0"/>
              <a:t>To be able to do PHY131H1 a student must do (or have done already) MAT135H1 or MAT137Y1 or MAT157Y1, or equivalent from another university or campus.  </a:t>
            </a:r>
            <a:endParaRPr lang="en-CA" sz="2333" kern="0" dirty="0"/>
          </a:p>
        </p:txBody>
      </p:sp>
      <p:sp>
        <p:nvSpPr>
          <p:cNvPr id="6" name="AutoShape 4" descr="data:image/jpeg;base64,/9j/4AAQSkZJRgABAQAAAQABAAD/2wCEAAkGBhQSEBQUExQWFRUWFx0XGRgYGBwYGBoYGBsaFyAaHRoZGyceGBwnHyAWIC8hIycpLCwsFiAxNTMqNSYrLC0BCQoKDgwOGg8PGiwkHyQyNC81MDI1LCwtLDQsLC0sLCwvLC8sLCwtLCksLCwsLSwsLCwsMCwsLywsLCwsLCwsLP/AABEIAHABOgMBIgACEQEDEQH/xAAcAAEAAwADAQEAAAAAAAAAAAAABQYHAgMECAH/xABKEAACAQMCAwYDAwcHCgcBAAABAgMABBESIQUGMQcTIkFRYRQycUKBkSNSYnKhsbIVM1OCksHRCBYlNUNjc6KzwiR0lKPS4fAX/8QAGQEBAAMBAQAAAAAAAAAAAAAAAAECAwQF/8QALhEAAgIBBAAFAgQHAAAAAAAAAAECEQMSITFBBBMiUWEyoXGBkfAjM0KxwdHh/9oADAMBAAIRAxEAPwDca4vIB1IH12rlVA58vdc2gpGVgGSkmGaQTeEPHGcBgpBUtqyNT4AIBq8I6nRWTpHZzdzCe+ZBKix27I0irIyTPqVtlKtgEeSsMEgDJJxUPPx+diEmmnS4DmIwx6UdlMbmJwoLeNnCsSMgDrpXOaxdJNKJreOJQYT/ADkkeZFFw2mSAd5kzaXddMnUYyPmFSU9jFHN/wCImuu8FqDJA50M0ynCYI3kXX3jDTrHTqNq7ljjFUc7k2aJwznaEpidu7lTCyqykBX0gknGQi7/AGjt0O9WMGsY4JcuxKXSTpI8ba4SzxCRncYlBZvEpIJckoFAAGflrSOS+JSS25EhVzGdHeqxZZDgMSCQCcZ053B09a5suJR3RrCd8lgpSlc5qKUpQClKUApSlAKUpQClKUApSlAKUpQClKUApSlAKUpQClKUApSlAKUpQClKUApSlAKUpQCsu5l4GY7l2k0AajIkrxNM0zN8sDbEBVOlcZXKufQmtRrovLJJUKSKGU4yD02II/aAa0xz0MrKOpGKQW0ndrFJEkEkKaZXC5Ugg7MBjLkaiuQCDFqVmGAO/i3CLiUiQI8kqzaFclSpIabUsewEmoLHksPs74GTWn8TtbWC2aMgIr/KqfzjP1BTzLg6SD5YHQCq9bcQSGSydtEcAiOrSAqJPJ1bA+UNklfVSSNs11LK3ukYuFbMpa8BlkLTtrxcKIY4ygm1hCrGMOWxBIcE7AIuHGVxWtcu2s6K/fE4LZRC5lZF8wZCBqydwN8dMny77fhduzidI4yx8QkUA5J21ZHU+9SFYZMuvY0hChSlKwNBSlKAUpSgFKUoBSlKAUpSgFKUoBSlKAUpSgFKUoBSlKAUpSgFKUoBSlKAUpSgFKUoBSlKAjr3jsccndkSM+kORHE8mFJZQSUUgZKt+FR3FuLiaF41W5QsMavhpvUHBwoOD0OCDgmvTB/rGb/y0X/VuKmMVfaJXdmQcT5JM10J9cqrgAwm0upIiBuVw2DoPp67jHlwbk7VdNNHI6oSBJbi1uXiOADoYbHG+QD8uQRiu++45M91KpklSaN2bGoBFjUk5WMDDjAO7SD67ZMTZ392AuppV7+Np850d8FO51BiUOnSM6SdxkYJNd611yc7r2LBwjlxoOILcrLcpEGZmt0t7nQWZcHGoYwTvuPKr5/nIn9Fc/8Appv/AIVXezfi7zd8uXaFMaWkIY6jnIDYBZdjuR5Y8t7viuTK/VUujaC22Oqzu1lQOucH1BU7HBBB3BzkYNd1RvLx/ID9eX/qvUlWLVMuhSlKgkVGcc5jgs0D3DlEO2rQ7KOnUopC9ds4zUnVL7YSP5HuM/oY+utavjipSSZWTpNlis+YIZYDOhdoxvnupASNjlUKa2G43ANdFhzdbzQyTRM7Rx/MRDL5HBwCmWxg50g4xvXq4CuLWAf7pP4BUXyEmLM46G4uCPobiU1NRpv5FvYkeBcx295GZLeUSKDpOMgg+hVgCPvFdA5sg+J+G/KCY/ZMMo8OSNeopp0ZBGrOKzKw4RcWcQ4pY5YF5fibc9HRZpBqUeWB6dOo2yKt3LvMcV9xJJoTlTYnI+0rGYZVh5EY/bnzrWWFK2t1/b8Sim2TN/z1aQzdzJI6yk4CdzMSx/RxGdf1XNcuMc7Wlrp+IkaPWAVLRS4Od8ZCYz6r1HmKr/N8QPHOEH/j/sQEVP8AO/LIv7KWD7eNUZ/NkXdT9/Q+zGq6YLTd7/7om5b0ScvE0WHvjq0aQ3825bB/QC6/uxkVGW/PFpJbPcpIzQp8ziGXA9/kyQPMjYeeKq/B+b3uuFxQoSLyRjZt+cjKPHKf1Y8tn87Aqzcf4ekPCbiGMaY0tJEUegETCoeNRdS5sam90dSdolkYjKJJDGBkuLecrgdfF3WP217+Jc029vAk8rlYnAIfQ7DDAEZ0qdGcj5selUblnid2nBIBHaJIndhdRk15Rm0ljCFywAJyufKrB2oQheC3SqAAsagAdAA6fuFWeOKmo/NcoKTqz3WvPtm7xoJSplx3feRyRrJnppaRArZ2xvvmpfiXFIreMyTOEQYGT5k7AADdifIDc1k/Ebx79eHcNljFtqSKVZnYNrVExiLSMBzvsSOmPTN4595dnuY4GtnVZ7eYTRh/kcr5H/8Af40ljimk9rIUm0ySsObLeafuFZ1l0lgkkUsbFRjJHeINtx+Nee758s4pu5eRxKTgJ3ExZsZ+UCPxjY7jI2qF4BzeZb2O3v7Q214qsYjnKOCPHoPuFz1I8PXIrq5jUf5x8M/4U38L/wD3RY1qp+1k6nVosfEec7WCURSOwcoJMCKRyFbIGdCEqdjscHavCvafw8qzLMzKuclYZiBjrkiPA++rMluoZmCgM2NRAwTgYGT54FUDsZhHwl1ncG8lGPYBBVYxg4t77V++CW5XRZOK882lto76UoJAGQ93IVYMMjDKhUnHlnIr0cS5qt7eFZpWdI26MYZds4A1AJlNyB4gK58b5bgurVraRB3ZXCgbaMDClfQjy/DpVK5KW4uJ2tbtldOGvjIzmZ9+6Z8+SKCfdtJO67zGMHG/bkhtp0aFY3qzRrImrS3TUrIfT5XAYfeK76VG8yXbxWdxJGMyJC7L+sqkisUrdIvwjzcQ5ytYXZGkLMnziOOSXR5+MxqQh9jg17uEcahuoxJBIsidMqeh9COqn2O9QHZaUPCrdk3LAtIfNpSx1lj1J1Z6+1Q3DrP4XmSSOEYiuLbvpEHyhwxXVjyyQf7Zrby4+pdr/BTU9n7liPaDZiV4tcneJ8yC3nLL9QIsjy/GpDgnMcF2HMDlu7bQ2UdCGxnGHUGqNbXEqcxX5ghEx7iLUDII8eFN8kHJ9quPK0skkcks0CwSvK4ZR1IjPdqWb7Z0geIbEAYpOEYq18drv4EZNsm6UpWBoKUpQEAt0icSm1uq5tYcamAz+VufWpX+VYf6WP8Atr/jWJdvMeeI249YAP8A3JK9vCuzG0FoWkDSO8DyBixGhkD40hTjyHzAiux4Y6VNvkw1u2kiy87WaSXSSIQ+U061bV3ZBOT4DqwVwCMEHyHzVCzcOiwdDRSdfycaSq2kjBjHhUBPPSSAT9a8vOHZhZpGxhBhZGROpcNrOMsGJOfpgb1nnLHAFurgRsxChkBwBkhpFQ4z0ODnzroxwi4WpcGc206o+i+VXigtI4zIikAkguuxJJxjOwHp+O+al/5Vh/pY/wC2v+NZiOzPh6mEdyThpAxaR/HojLDVpbHUZ8GPSqP2g8mQWmh4SwDqGKNhgMsy4B6428yTWCwwyS+p7/H/AE0c3FcG+8tsDbgg5BeTBG4P5V6k6q3Zh/qiz/4f/c1WmuWaqTRtHhClM1+ZqhJ+1G8xcCjvLaS3lzpkGMjqCNww9wcGpHNfualNp2hyVGx4BxGKFbcXkOhV0CUwMZgoGB/tNBYDGCR5edTlnwk29osFuQDGgVGkBYZH2mAILE7k7jc1JUqzm2VUUiA5S4DPaRdzJMksa5K4jKMCzFjk6yCNzjbP1rz8F5EitL+a6gOlZo9LRY2D6g2pT5A/m+vT0qz5pTzJb/I0opnGuT7qe+hu/iIVNuW7pO6YjD7HWe8yTjHTHSrjEDpGrGrAzjYZ88e1cq/M1EpuSSfRKVFb4RyRHBxG5vFxmYABcfKTu5/rEKfxqR5l4W9zayQRusfeqUZipbCsCDgAjfHnUpSpc23bGlVRT+F8rX1taLbRXkIVF0q5tyXA3/3ukn30138Y5Qll4atkk4UFQkkjqXdgMEkeIYYtvk561aaVPmSu/wAyNKKldcifEWUdvcyAyQY7meJSjpoACnBY77b74OB0IrlPy7eyRw6rmNbiByVmWMkOhQoQ8ZbGTnfB8sjB6WumaeZIaUVu05Yle6iuryVJJIFZYlijMaKXADMdTszMRt1wPSvBxLk66lv4r34iEPAGWNO5bTpbUPEe8yTg9Rjp0q50oskkNKPLepKYiImRZNvEyll9/CGB9cb1XeR+TZeHB0+IWWOR2kIMelhI2kZDayMYHTH31bM0qqm0miaV2cXzg4642z0zVU5a5TuLa7uLh5o3Fy2qVRGy4IB06CXOBvvkGrbTNFJpNLsNWK/GUEEHcHYiv2vzNVJKdw7kqeykk+AuESCRixgmjMioxxkoyurAbDY+n31McC5aEDyTO5muJsd5KwA2XoiKNkQem/uTUzmmau8knyVUUim8O5OuouITXvxERafSsid02nQuAAp7zIbA6nI9qudKVEpOXJKSXApSlVJFKUoDH+3uww1ncYOAWjbH1Dj/AL6qlt2klYxDmTuwpQECMMEOcjodXU9Tjetj7SOXTe8OljUZkX8pGPMum+B7kZX76+abG07yVI9SprYLqc4VcnGWPkBXq+G0zx1Lo48txla7Lpfdphl8LiQoWDNnQWYruMNgFPpuPaqzwLjIt5GffVsVxg4ZXDjIbqMjpWr8u9i9ubdZZS8jtGHVT4QGK53VT4hnBAyD5GrfJy9A1mIFghSV4chREow2Bknw4XxHz96h58UfTFBY5vdmR/8A9RYkFu9ypJAVkUEsCp2C+DYnp99QnMvN5vEAYNlcBdlACgk4OkDVuTvgVJdp3KMdpKkkKlI5Sw7s58LKRuM/ZYEMB5fhUd2dctm94hFGRmNT3knpoQg4P1OF/rV0RWNR8xGb1XpZ9EcncPMHD7WI7FYUBHoSASPxJqYpSvEbt2d6VbGa2vKV7e3M9215PZxu5WOOPIYxxnQrMCQFzgnGM7586je0DgF1w+zNxHxO9ch1XS0hAwxxnY1rlUXtoXPCJfZ4/wCMV048rlNLoynBKLZVOzfhV3xK3kmk4leR6Ze7AWQ4OFVs7n9L9lS3MXJd7bCO5jvrm6EEqSGFyzFlV1zjSfEcZ2I6Zr0dg6/6Mf3uH/gjFaPVsuVxyNLgQgnFEbx/j8VnbvPM2EXy82PkqjzY1UOFQX3Fo+/mmeztX3jhgOmV08meQjIB9B1qpdtHFTPxG3s84jTQSPV5Wxn7lxj9Y1tcMQRQqgBVAAA6ADYD8Ko4+XBPt/YlPVJrpGe8U7JmVS9nfXUcw3GuUsrH0JGCv13+lQfKXatcW9z8HxQbhtHekAMjdBrxsy9PGPI53G9bDWO9vfLy4hu1GCT3MnvsWQn3GGH3j0q+GayPRk7KzjpWqJsJ3FYp2rJc8NeA297d6JQ2Vad20smnoc5wQfP0rQOy3jDXPC4Hc5ZQYyfXuyVB/DTVN/ygx+Ts/wBaT9y1Hh045tDJyO4WTHLXIxubGCaW9vu9ljDlhcNgFhkAA52G1VfiHNHEOB3oinma7t2wy95uWTODhjlkcemSOm29aNyTxOJOF2muWNcQJnLqMeHzydqzTtQ4mOLX1vbWI78xhgWXdcuVz4umlQoy3Tf2rTE3LI4yXp3/ACKypRTXJttpdLLGkiHKuoZT6hhkVB87c6RcOg7xxrdto4x1dv7lG2T7+9SnA+G/D2sMOc91GqZ9SoAzWO8RvPjuaY45N44ZdCqen5FWkO3u4JNYYsalJ3wtzScmkvdl2tOVLy9QS393NDrGRb2x7pUB3AZsEu3rmorjvZvd2yGbh17cl137qSQtrxvsehPswwa0+lVWeSe3Ht0S8aZmfZv2rG6kFrdgJP0RwNIkI6qR9l/bofbpV94zwr4iLR3ksW4IeFzG4I9x5e1Yf2y8H+E4klxF4e+AlBG2JUIBI/5G+pNbhwDiXxFrBN/SRq/3sAT+2tc0ElHJDhlINu4y6MJ4zzRf8K4m8fxcs6xMPDK7MrowDAMCcA4I3HQ1t/LHM0N/brNCdjsyn5kYdVYev7xvWe8S5ZhvuPXsEw2a1Qhh8yMAgDL7/vFUq3nu+X+IEEakPUf7OaPPUejD8VO3Q77yhHNFJfVX6mak4Pfg+guKcMWeMxuXUHByjtG2xz8ykGsrtuCXH8uPY/H3ggEXfLidtZGF8OScdSd8dBWncA49FeQJPA2pG/FT5qw8mHpVQix/nQ3tYj+MVy4m46l8Gs0nTJrmaKWDhxgtzLLLJiBHdmdgZTpLu/UBQWOo9MCoXh/ZpcpEqtxW8yBjCMQo9hkk4rQKVRZZJUizgmz5556v77h96bdeIXUg0qwZpGB8WfINWlQdnlwUU/ytfaiAfn23Hpms77ak/wBML7xRfxOK36NcAD0FdWabjCDXf4GUI3KVlI5M4Hc2V/cRzzSXKSxLIsr6jurFShySA2CDt1H0rnzNzxJ8UthYKsl03zu28cC+ZbHUgb48sjqTirNzBxP4a0nn/oomcfVVJA/HFZb2CQd5Je3DnVISqknr4yzsfvIH4VlH1J5ZdF3s1FFsk7NTMM3N/eySHqVkEaA/oxquFHtVR5jseKcFxPBdSXNsCAwly+nPkyk7A9NSkb+nnsldF7ZpLG8cgDI6lWB8wRg1SGdp+rdexLxrogOReeYuJQa1GiVMCSMnJUnzHqp3wfY1Zq+eOQbhuH8eEBJ0mV7ZvcEkKffxBD95r6HqfEY1jltwxjlqW5Vuc744WMajGmma4CDxNDqKiMdPmIYkDqsTDzrF+0blhop3njg7uI6e8CMrxRySAsFVlxsRhsEDBb0Kk7Zzbwlm/KJqIwokVDhiI2aRCpwSMMWBIBIDZG6iqzw+90QtEwSaJx+VhK+Fiy6ndCoOhNRRR8wLnA04zW2CehWjPJHVszNeR+e/gHLlSx0nYZLSHBwrMz6UQHB2Qnw1fez3tBknmVO7MjPgORGsUceXkf8AnDIdfzthdIJxt51nHNnKYgYyW5LwHJ3wXj3xhsEhgDga1JHQHBqSuOck+HS14dDIjMojLHGokjDaVTOXclsuxyBsAtdeTHHIrS5+xjGTjszu7WObhxC8SKDLxw5RMDOuRiAxUDqNlA9cZ86sXJ/LcltbKqxaLySbSJSQXiljIbSUXpD3eosSfFq3GCprz8icuJYhLqUK87nREXOmCNiGJw3+1fSDuvhAyNXnVs4VeTC470KXnlyhRgEbCal8QxlIw3d+NSVIU7sSucZySjohwvuXirep8l34Xfd9CkmNJI3X81gdLL74YEfdXqry8Lsu6iVC2ojJZsYyzEsxx5ZJJxXqrzXzsdSFUTtpbHCJPd4/4hV7JrJ+2PnC0msO4iuI5JDIhwjBsBckkkbVtgi3kVe5TI/SyS7CW/0Y3tcP/ChrRqxrsV5wtbe2mhnnSJjNrXWcAhkVdj06r+2tlqfExayOxifpRgPbdYNFxNJh0kjVlP6UZ0kfUeA/1hW4cD4qtzbRTp0kQN9CRuPuOR91RPPvJicStTGSFkU6on/NbGMH9E9D+PlWY8oc3XHBJDaX8LiAsSpAzpJ6sh6Oh6kA58/UHX+diSXMSn0TbfDNyrPe3KVRwrB6tMgX6jJP7M1Nr2m8NKa/i48em+v6aMas+2KrF1wObjd3HLPG8FhCcojjTJMT1Yr1QHAG/l03JIyxRcJKUtki83apE72ScMaHhMAYYL6pcH0diR/y4/Gqp/lBn8lafryfwrWtIgUAAAADAA2AA/cKxDty5kt7hraKGVJDHrL6GDAatIAyNidj0rTw7c8+ork9OOidbspt7nhETQxKl0YEcPk+J9IbDZOMN0zjbOaiexbmkW8z2E6iNmY6CQFbvBsYmPUnbbPnkeYq9dnPNttcWdvEkqd8kSq0eQHBQYPhPUbZyKge1Hsya4PxdmMXC7ug2MmnoynykH7ceo3sp25Ysvf2KuNVKJp1fO3MEx4fzE0zDCrcCX6xybnH9UsPqK0vs/7SUuEFvdnuruPwsH8HeY8xno3qvruNunLtS7PDxCNZYcC4iBAB2EiddBPkc5IPTc+uRXD/AApuM+HsTP1xuJeo5AwBByCMgjoQfOuVY5yJ2mmyAsuJI8Xd+FHZTlV8lcdSB5MM7fjV6ue03h6rlbhZWPyxxAySMfQKBnP1xWM8E4uqs0jkTRRv8oGQE2aDd/yhx7HQP2n91adyvw429lbwnrHEin6hRn9uap/A+VZr6/HEb9O7CYFvbndlCnIZ/fJLY9T5AAVfL/iEcEZkldY0HVnIUDO3U1fJL0xxrorFbuTKJwhs8z3ntbIP2Rn++rPzfylDxC3MMowRujgeJG9R6j1HmPurLuG9oFrHzFc3DSDuJVEQkG4GlUAbbfSSp39xWw8K4xDcx95BKkqZxqQ5GRg49juNvepzKUHGXwhBppo+f+EcWu+AX7RyKShI1p9mRPKRCfP0P1Bq+8vcYjuuYzNC2uN7EEH08SZBHkQc5FW3nbkqLiNv3b+GRcmOTG6N/ep8x/eKy/sj4LLacblgmXS6QPn0I1R4YHzU9Qa31xywc/6qM9LhJLo3KlK8nEuLw26a55UiXOMuwUE+gz1NeelfB0mGdtD/AOmI/aKL+NzW/CvmntR49FdcTeWBxIgVFDDoSo3xnruetbzyzzha3iKIZ0d9AZkB8Y6A5U7jfau3xEH5cNujDG1qkd3NvDjPYXMS/M8Lqv62k4/bish7B+MiO8mt2OO+TK5/PjySPrpLH+qa3WsU7Q+zie2ufjrAMRr7wqgy8b5yWVftITvgdMnyqnh5Jxljl2TkTTUl0bXQ1nvKvbJaTxhblhbTDZg2dBI81by+jYI9+te7i3aPG6mLhwN5csMKIwTGhP2pH+UAdcZ39utYvDNOmi+uNWZ6nD/iea27vpHcd4x8h3IUt+LDT9WrdRVQ7PORfgI3klYSXUx1Sv1xk50g+Yzkk+Z+gq4VfPNSaS4SojHGlv2Kg+N8LgRXuC3c92DIzgAqCBu5QgjVj7Qw3Tepyo3mOzMtrIijUSAdIxltLBsb7b4xv61jF7l3wV2NWSO0iltlQGVVjYENkEMGEinJV2j1E7uDvls7Vw4rybZWNvPPFAF1Fe8IyxERdRIqj7KlNeQvXOOlRXHbQNI5ggKAIO6ylwhSTI1HSowilSy4UfY9DXH4fXkFJdJk6Fbn+bIXZwcgr8+cZY5A6ZNdST5v9/qY2T3E43uZoY7lRbxPnugNMjswBYo2fDG4UZAAYbHxeVWTh3Co4ARGuCcamJLM2NhqY7n29OgxVL5fsS3wymFhNHNqaTQ+kQqrYUPIBjqBpX09BmtArHJtsaR33FKUrEuK88fD416RoPooH91eilAdJtE/MX+yP8K7qUoBXXPbq66XUMD5MAR+BrspQHhteB28bao4Ikb1WNVP4gV7qUqW75ArzRcNiUYWNAPQIo/cK9NKiweZeHRBg4jQMOjaVyM7bHGRXppSgIzi3LNrdfz8EcpHQsoLD+t1/bUhDCEVVUYVQFAHQADAFc6VNuqIo895w+OUYljSQejqGH/MDXCy4RDD/NQxx/qIq/wgV66Ut8E0K65rdXGHUMOuGAI29jXZSoB0fAR/0af2R/hXZFCq/KoXO+wA36eX3VzpSwK6zbLrD6V1gaQ2BqCnfGeuM42rspQCuua3V8B1VsHIyAcH13rspQHUtsg6Ko+4V+x2yqchVBPmAAfxrspQClKUB4LrgNvK2qSCF29WjRj+JGa9VvapGulFVF9FAUfgK7aVNsihSlKgk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SEBQUExQWFRUWFx0XGRgYGBwYGBoYGBsaFyAaHRoZGyceGBwnHyAWIC8hIycpLCwsFiAxNTMqNSYrLC0BCQoKDgwOGg8PGiwkHyQyNC81MDI1LCwtLDQsLC0sLCwvLC8sLCwtLCksLCwsLSwsLCwsMCwsLywsLCwsLCwsLP/AABEIAHABOgMBIgACEQEDEQH/xAAcAAEAAwADAQEAAAAAAAAAAAAABQYHAgMECAH/xABKEAACAQMCAwYDAwcHCgcBAAABAgMABBESIQUGMQcTIkFRYRQycUKBkSNSYnKhsbIVM1OCksHRCBYlNUNjc6KzwiR0lKPS4fAX/8QAGQEBAAMBAQAAAAAAAAAAAAAAAAECAwQF/8QALhEAAgIBBAAFAgQHAAAAAAAAAAECEQMSITFBBBMiUWEyoXGBkfAjM0KxwdHh/9oADAMBAAIRAxEAPwDca4vIB1IH12rlVA58vdc2gpGVgGSkmGaQTeEPHGcBgpBUtqyNT4AIBq8I6nRWTpHZzdzCe+ZBKix27I0irIyTPqVtlKtgEeSsMEgDJJxUPPx+diEmmnS4DmIwx6UdlMbmJwoLeNnCsSMgDrpXOaxdJNKJreOJQYT/ADkkeZFFw2mSAd5kzaXddMnUYyPmFSU9jFHN/wCImuu8FqDJA50M0ynCYI3kXX3jDTrHTqNq7ljjFUc7k2aJwznaEpidu7lTCyqykBX0gknGQi7/AGjt0O9WMGsY4JcuxKXSTpI8ba4SzxCRncYlBZvEpIJckoFAAGflrSOS+JSS25EhVzGdHeqxZZDgMSCQCcZ053B09a5suJR3RrCd8lgpSlc5qKUpQClKUApSlAKUpQClKUApSlAKUpQClKUApSlAKUpQClKUApSlAKUpQClKUApSlAKUpQCsu5l4GY7l2k0AajIkrxNM0zN8sDbEBVOlcZXKufQmtRrovLJJUKSKGU4yD02II/aAa0xz0MrKOpGKQW0ndrFJEkEkKaZXC5Ugg7MBjLkaiuQCDFqVmGAO/i3CLiUiQI8kqzaFclSpIabUsewEmoLHksPs74GTWn8TtbWC2aMgIr/KqfzjP1BTzLg6SD5YHQCq9bcQSGSydtEcAiOrSAqJPJ1bA+UNklfVSSNs11LK3ukYuFbMpa8BlkLTtrxcKIY4ygm1hCrGMOWxBIcE7AIuHGVxWtcu2s6K/fE4LZRC5lZF8wZCBqydwN8dMny77fhduzidI4yx8QkUA5J21ZHU+9SFYZMuvY0hChSlKwNBSlKAUpSgFKUoBSlKAUpSgFKUoBSlKAUpSgFKUoBSlKAUpSgFKUoBSlKAUpSgFKUoBSlKAjr3jsccndkSM+kORHE8mFJZQSUUgZKt+FR3FuLiaF41W5QsMavhpvUHBwoOD0OCDgmvTB/rGb/y0X/VuKmMVfaJXdmQcT5JM10J9cqrgAwm0upIiBuVw2DoPp67jHlwbk7VdNNHI6oSBJbi1uXiOADoYbHG+QD8uQRiu++45M91KpklSaN2bGoBFjUk5WMDDjAO7SD67ZMTZ392AuppV7+Np850d8FO51BiUOnSM6SdxkYJNd611yc7r2LBwjlxoOILcrLcpEGZmt0t7nQWZcHGoYwTvuPKr5/nIn9Fc/8Appv/AIVXezfi7zd8uXaFMaWkIY6jnIDYBZdjuR5Y8t7viuTK/VUujaC22Oqzu1lQOucH1BU7HBBB3BzkYNd1RvLx/ID9eX/qvUlWLVMuhSlKgkVGcc5jgs0D3DlEO2rQ7KOnUopC9ds4zUnVL7YSP5HuM/oY+utavjipSSZWTpNlis+YIZYDOhdoxvnupASNjlUKa2G43ANdFhzdbzQyTRM7Rx/MRDL5HBwCmWxg50g4xvXq4CuLWAf7pP4BUXyEmLM46G4uCPobiU1NRpv5FvYkeBcx295GZLeUSKDpOMgg+hVgCPvFdA5sg+J+G/KCY/ZMMo8OSNeopp0ZBGrOKzKw4RcWcQ4pY5YF5fibc9HRZpBqUeWB6dOo2yKt3LvMcV9xJJoTlTYnI+0rGYZVh5EY/bnzrWWFK2t1/b8Sim2TN/z1aQzdzJI6yk4CdzMSx/RxGdf1XNcuMc7Wlrp+IkaPWAVLRS4Od8ZCYz6r1HmKr/N8QPHOEH/j/sQEVP8AO/LIv7KWD7eNUZ/NkXdT9/Q+zGq6YLTd7/7om5b0ScvE0WHvjq0aQ3825bB/QC6/uxkVGW/PFpJbPcpIzQp8ziGXA9/kyQPMjYeeKq/B+b3uuFxQoSLyRjZt+cjKPHKf1Y8tn87Aqzcf4ekPCbiGMaY0tJEUegETCoeNRdS5sam90dSdolkYjKJJDGBkuLecrgdfF3WP217+Jc029vAk8rlYnAIfQ7DDAEZ0qdGcj5selUblnid2nBIBHaJIndhdRk15Rm0ljCFywAJyufKrB2oQheC3SqAAsagAdAA6fuFWeOKmo/NcoKTqz3WvPtm7xoJSplx3feRyRrJnppaRArZ2xvvmpfiXFIreMyTOEQYGT5k7AADdifIDc1k/Ebx79eHcNljFtqSKVZnYNrVExiLSMBzvsSOmPTN4595dnuY4GtnVZ7eYTRh/kcr5H/8Af40ljimk9rIUm0ySsObLeafuFZ1l0lgkkUsbFRjJHeINtx+Nee758s4pu5eRxKTgJ3ExZsZ+UCPxjY7jI2qF4BzeZb2O3v7Q214qsYjnKOCPHoPuFz1I8PXIrq5jUf5x8M/4U38L/wD3RY1qp+1k6nVosfEec7WCURSOwcoJMCKRyFbIGdCEqdjscHavCvafw8qzLMzKuclYZiBjrkiPA++rMluoZmCgM2NRAwTgYGT54FUDsZhHwl1ncG8lGPYBBVYxg4t77V++CW5XRZOK882lto76UoJAGQ93IVYMMjDKhUnHlnIr0cS5qt7eFZpWdI26MYZds4A1AJlNyB4gK58b5bgurVraRB3ZXCgbaMDClfQjy/DpVK5KW4uJ2tbtldOGvjIzmZ9+6Z8+SKCfdtJO67zGMHG/bkhtp0aFY3qzRrImrS3TUrIfT5XAYfeK76VG8yXbxWdxJGMyJC7L+sqkisUrdIvwjzcQ5ytYXZGkLMnziOOSXR5+MxqQh9jg17uEcahuoxJBIsidMqeh9COqn2O9QHZaUPCrdk3LAtIfNpSx1lj1J1Z6+1Q3DrP4XmSSOEYiuLbvpEHyhwxXVjyyQf7Zrby4+pdr/BTU9n7liPaDZiV4tcneJ8yC3nLL9QIsjy/GpDgnMcF2HMDlu7bQ2UdCGxnGHUGqNbXEqcxX5ghEx7iLUDII8eFN8kHJ9quPK0skkcks0CwSvK4ZR1IjPdqWb7Z0geIbEAYpOEYq18drv4EZNsm6UpWBoKUpQEAt0icSm1uq5tYcamAz+VufWpX+VYf6WP8Atr/jWJdvMeeI249YAP8A3JK9vCuzG0FoWkDSO8DyBixGhkD40hTjyHzAiux4Y6VNvkw1u2kiy87WaSXSSIQ+U061bV3ZBOT4DqwVwCMEHyHzVCzcOiwdDRSdfycaSq2kjBjHhUBPPSSAT9a8vOHZhZpGxhBhZGROpcNrOMsGJOfpgb1nnLHAFurgRsxChkBwBkhpFQ4z0ODnzroxwi4WpcGc206o+i+VXigtI4zIikAkguuxJJxjOwHp+O+al/5Vh/pY/wC2v+NZiOzPh6mEdyThpAxaR/HojLDVpbHUZ8GPSqP2g8mQWmh4SwDqGKNhgMsy4B6428yTWCwwyS+p7/H/AE0c3FcG+8tsDbgg5BeTBG4P5V6k6q3Zh/qiz/4f/c1WmuWaqTRtHhClM1+ZqhJ+1G8xcCjvLaS3lzpkGMjqCNww9wcGpHNfualNp2hyVGx4BxGKFbcXkOhV0CUwMZgoGB/tNBYDGCR5edTlnwk29osFuQDGgVGkBYZH2mAILE7k7jc1JUqzm2VUUiA5S4DPaRdzJMksa5K4jKMCzFjk6yCNzjbP1rz8F5EitL+a6gOlZo9LRY2D6g2pT5A/m+vT0qz5pTzJb/I0opnGuT7qe+hu/iIVNuW7pO6YjD7HWe8yTjHTHSrjEDpGrGrAzjYZ88e1cq/M1EpuSSfRKVFb4RyRHBxG5vFxmYABcfKTu5/rEKfxqR5l4W9zayQRusfeqUZipbCsCDgAjfHnUpSpc23bGlVRT+F8rX1taLbRXkIVF0q5tyXA3/3ukn30138Y5Qll4atkk4UFQkkjqXdgMEkeIYYtvk561aaVPmSu/wAyNKKldcifEWUdvcyAyQY7meJSjpoACnBY77b74OB0IrlPy7eyRw6rmNbiByVmWMkOhQoQ8ZbGTnfB8sjB6WumaeZIaUVu05Yle6iuryVJJIFZYlijMaKXADMdTszMRt1wPSvBxLk66lv4r34iEPAGWNO5bTpbUPEe8yTg9Rjp0q50oskkNKPLepKYiImRZNvEyll9/CGB9cb1XeR+TZeHB0+IWWOR2kIMelhI2kZDayMYHTH31bM0qqm0miaV2cXzg4642z0zVU5a5TuLa7uLh5o3Fy2qVRGy4IB06CXOBvvkGrbTNFJpNLsNWK/GUEEHcHYiv2vzNVJKdw7kqeykk+AuESCRixgmjMioxxkoyurAbDY+n31McC5aEDyTO5muJsd5KwA2XoiKNkQem/uTUzmmau8knyVUUim8O5OuouITXvxERafSsid02nQuAAp7zIbA6nI9qudKVEpOXJKSXApSlVJFKUoDH+3uww1ncYOAWjbH1Dj/AL6qlt2klYxDmTuwpQECMMEOcjodXU9Tjetj7SOXTe8OljUZkX8pGPMum+B7kZX76+abG07yVI9SprYLqc4VcnGWPkBXq+G0zx1Lo48txla7Lpfdphl8LiQoWDNnQWYruMNgFPpuPaqzwLjIt5GffVsVxg4ZXDjIbqMjpWr8u9i9ubdZZS8jtGHVT4QGK53VT4hnBAyD5GrfJy9A1mIFghSV4chREow2Bknw4XxHz96h58UfTFBY5vdmR/8A9RYkFu9ypJAVkUEsCp2C+DYnp99QnMvN5vEAYNlcBdlACgk4OkDVuTvgVJdp3KMdpKkkKlI5Sw7s58LKRuM/ZYEMB5fhUd2dctm94hFGRmNT3knpoQg4P1OF/rV0RWNR8xGb1XpZ9EcncPMHD7WI7FYUBHoSASPxJqYpSvEbt2d6VbGa2vKV7e3M9215PZxu5WOOPIYxxnQrMCQFzgnGM7586je0DgF1w+zNxHxO9ch1XS0hAwxxnY1rlUXtoXPCJfZ4/wCMV048rlNLoynBKLZVOzfhV3xK3kmk4leR6Ze7AWQ4OFVs7n9L9lS3MXJd7bCO5jvrm6EEqSGFyzFlV1zjSfEcZ2I6Zr0dg6/6Mf3uH/gjFaPVsuVxyNLgQgnFEbx/j8VnbvPM2EXy82PkqjzY1UOFQX3Fo+/mmeztX3jhgOmV08meQjIB9B1qpdtHFTPxG3s84jTQSPV5Wxn7lxj9Y1tcMQRQqgBVAAA6ADYD8Ko4+XBPt/YlPVJrpGe8U7JmVS9nfXUcw3GuUsrH0JGCv13+lQfKXatcW9z8HxQbhtHekAMjdBrxsy9PGPI53G9bDWO9vfLy4hu1GCT3MnvsWQn3GGH3j0q+GayPRk7KzjpWqJsJ3FYp2rJc8NeA297d6JQ2Vad20smnoc5wQfP0rQOy3jDXPC4Hc5ZQYyfXuyVB/DTVN/ygx+Ts/wBaT9y1Hh045tDJyO4WTHLXIxubGCaW9vu9ljDlhcNgFhkAA52G1VfiHNHEOB3oinma7t2wy95uWTODhjlkcemSOm29aNyTxOJOF2muWNcQJnLqMeHzydqzTtQ4mOLX1vbWI78xhgWXdcuVz4umlQoy3Tf2rTE3LI4yXp3/ACKypRTXJttpdLLGkiHKuoZT6hhkVB87c6RcOg7xxrdto4x1dv7lG2T7+9SnA+G/D2sMOc91GqZ9SoAzWO8RvPjuaY45N44ZdCqen5FWkO3u4JNYYsalJ3wtzScmkvdl2tOVLy9QS393NDrGRb2x7pUB3AZsEu3rmorjvZvd2yGbh17cl137qSQtrxvsehPswwa0+lVWeSe3Ht0S8aZmfZv2rG6kFrdgJP0RwNIkI6qR9l/bofbpV94zwr4iLR3ksW4IeFzG4I9x5e1Yf2y8H+E4klxF4e+AlBG2JUIBI/5G+pNbhwDiXxFrBN/SRq/3sAT+2tc0ElHJDhlINu4y6MJ4zzRf8K4m8fxcs6xMPDK7MrowDAMCcA4I3HQ1t/LHM0N/brNCdjsyn5kYdVYev7xvWe8S5ZhvuPXsEw2a1Qhh8yMAgDL7/vFUq3nu+X+IEEakPUf7OaPPUejD8VO3Q77yhHNFJfVX6mak4Pfg+guKcMWeMxuXUHByjtG2xz8ykGsrtuCXH8uPY/H3ggEXfLidtZGF8OScdSd8dBWncA49FeQJPA2pG/FT5qw8mHpVQix/nQ3tYj+MVy4m46l8Gs0nTJrmaKWDhxgtzLLLJiBHdmdgZTpLu/UBQWOo9MCoXh/ZpcpEqtxW8yBjCMQo9hkk4rQKVRZZJUizgmz5556v77h96bdeIXUg0qwZpGB8WfINWlQdnlwUU/ytfaiAfn23Hpms77ak/wBML7xRfxOK36NcAD0FdWabjCDXf4GUI3KVlI5M4Hc2V/cRzzSXKSxLIsr6jurFShySA2CDt1H0rnzNzxJ8UthYKsl03zu28cC+ZbHUgb48sjqTirNzBxP4a0nn/oomcfVVJA/HFZb2CQd5Je3DnVISqknr4yzsfvIH4VlH1J5ZdF3s1FFsk7NTMM3N/eySHqVkEaA/oxquFHtVR5jseKcFxPBdSXNsCAwly+nPkyk7A9NSkb+nnsldF7ZpLG8cgDI6lWB8wRg1SGdp+rdexLxrogOReeYuJQa1GiVMCSMnJUnzHqp3wfY1Zq+eOQbhuH8eEBJ0mV7ZvcEkKffxBD95r6HqfEY1jltwxjlqW5Vuc744WMajGmma4CDxNDqKiMdPmIYkDqsTDzrF+0blhop3njg7uI6e8CMrxRySAsFVlxsRhsEDBb0Kk7Zzbwlm/KJqIwokVDhiI2aRCpwSMMWBIBIDZG6iqzw+90QtEwSaJx+VhK+Fiy6ndCoOhNRRR8wLnA04zW2CehWjPJHVszNeR+e/gHLlSx0nYZLSHBwrMz6UQHB2Qnw1fez3tBknmVO7MjPgORGsUceXkf8AnDIdfzthdIJxt51nHNnKYgYyW5LwHJ3wXj3xhsEhgDga1JHQHBqSuOck+HS14dDIjMojLHGokjDaVTOXclsuxyBsAtdeTHHIrS5+xjGTjszu7WObhxC8SKDLxw5RMDOuRiAxUDqNlA9cZ86sXJ/LcltbKqxaLySbSJSQXiljIbSUXpD3eosSfFq3GCprz8icuJYhLqUK87nREXOmCNiGJw3+1fSDuvhAyNXnVs4VeTC470KXnlyhRgEbCal8QxlIw3d+NSVIU7sSucZySjohwvuXirep8l34Xfd9CkmNJI3X81gdLL74YEfdXqry8Lsu6iVC2ojJZsYyzEsxx5ZJJxXqrzXzsdSFUTtpbHCJPd4/4hV7JrJ+2PnC0msO4iuI5JDIhwjBsBckkkbVtgi3kVe5TI/SyS7CW/0Y3tcP/ChrRqxrsV5wtbe2mhnnSJjNrXWcAhkVdj06r+2tlqfExayOxifpRgPbdYNFxNJh0kjVlP6UZ0kfUeA/1hW4cD4qtzbRTp0kQN9CRuPuOR91RPPvJicStTGSFkU6on/NbGMH9E9D+PlWY8oc3XHBJDaX8LiAsSpAzpJ6sh6Oh6kA58/UHX+diSXMSn0TbfDNyrPe3KVRwrB6tMgX6jJP7M1Nr2m8NKa/i48em+v6aMas+2KrF1wObjd3HLPG8FhCcojjTJMT1Yr1QHAG/l03JIyxRcJKUtki83apE72ScMaHhMAYYL6pcH0diR/y4/Gqp/lBn8lafryfwrWtIgUAAAADAA2AA/cKxDty5kt7hraKGVJDHrL6GDAatIAyNidj0rTw7c8+ork9OOidbspt7nhETQxKl0YEcPk+J9IbDZOMN0zjbOaiexbmkW8z2E6iNmY6CQFbvBsYmPUnbbPnkeYq9dnPNttcWdvEkqd8kSq0eQHBQYPhPUbZyKge1Hsya4PxdmMXC7ug2MmnoynykH7ceo3sp25Ysvf2KuNVKJp1fO3MEx4fzE0zDCrcCX6xybnH9UsPqK0vs/7SUuEFvdnuruPwsH8HeY8xno3qvruNunLtS7PDxCNZYcC4iBAB2EiddBPkc5IPTc+uRXD/AApuM+HsTP1xuJeo5AwBByCMgjoQfOuVY5yJ2mmyAsuJI8Xd+FHZTlV8lcdSB5MM7fjV6ue03h6rlbhZWPyxxAySMfQKBnP1xWM8E4uqs0jkTRRv8oGQE2aDd/yhx7HQP2n91adyvw429lbwnrHEin6hRn9uap/A+VZr6/HEb9O7CYFvbndlCnIZ/fJLY9T5AAVfL/iEcEZkldY0HVnIUDO3U1fJL0xxrorFbuTKJwhs8z3ntbIP2Rn++rPzfylDxC3MMowRujgeJG9R6j1HmPurLuG9oFrHzFc3DSDuJVEQkG4GlUAbbfSSp39xWw8K4xDcx95BKkqZxqQ5GRg49juNvepzKUHGXwhBppo+f+EcWu+AX7RyKShI1p9mRPKRCfP0P1Bq+8vcYjuuYzNC2uN7EEH08SZBHkQc5FW3nbkqLiNv3b+GRcmOTG6N/ep8x/eKy/sj4LLacblgmXS6QPn0I1R4YHzU9Qa31xywc/6qM9LhJLo3KlK8nEuLw26a55UiXOMuwUE+gz1NeelfB0mGdtD/AOmI/aKL+NzW/CvmntR49FdcTeWBxIgVFDDoSo3xnruetbzyzzha3iKIZ0d9AZkB8Y6A5U7jfau3xEH5cNujDG1qkd3NvDjPYXMS/M8Lqv62k4/bish7B+MiO8mt2OO+TK5/PjySPrpLH+qa3WsU7Q+zie2ufjrAMRr7wqgy8b5yWVftITvgdMnyqnh5Jxljl2TkTTUl0bXQ1nvKvbJaTxhblhbTDZg2dBI81by+jYI9+te7i3aPG6mLhwN5csMKIwTGhP2pH+UAdcZ39utYvDNOmi+uNWZ6nD/iea27vpHcd4x8h3IUt+LDT9WrdRVQ7PORfgI3klYSXUx1Sv1xk50g+Yzkk+Z+gq4VfPNSaS4SojHGlv2Kg+N8LgRXuC3c92DIzgAqCBu5QgjVj7Qw3Tepyo3mOzMtrIijUSAdIxltLBsb7b4xv61jF7l3wV2NWSO0iltlQGVVjYENkEMGEinJV2j1E7uDvls7Vw4rybZWNvPPFAF1Fe8IyxERdRIqj7KlNeQvXOOlRXHbQNI5ggKAIO6ylwhSTI1HSowilSy4UfY9DXH4fXkFJdJk6Fbn+bIXZwcgr8+cZY5A6ZNdST5v9/qY2T3E43uZoY7lRbxPnugNMjswBYo2fDG4UZAAYbHxeVWTh3Co4ARGuCcamJLM2NhqY7n29OgxVL5fsS3wymFhNHNqaTQ+kQqrYUPIBjqBpX09BmtArHJtsaR33FKUrEuK88fD416RoPooH91eilAdJtE/MX+yP8K7qUoBXXPbq66XUMD5MAR+BrspQHhteB28bao4Ikb1WNVP4gV7qUqW75ArzRcNiUYWNAPQIo/cK9NKiweZeHRBg4jQMOjaVyM7bHGRXppSgIzi3LNrdfz8EcpHQsoLD+t1/bUhDCEVVUYVQFAHQADAFc6VNuqIo895w+OUYljSQejqGH/MDXCy4RDD/NQxx/qIq/wgV66Ut8E0K65rdXGHUMOuGAI29jXZSoB0fAR/0af2R/hXZFCq/KoXO+wA36eX3VzpSwK6zbLrD6V1gaQ2BqCnfGeuM42rspQCuua3V8B1VsHIyAcH13rspQHUtsg6Ko+4V+x2yqchVBPmAAfxrspQClKUB4LrgNvK2qSCF29WjRj+JGa9VvapGulFVF9FAUfgK7aVNsihSlKg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physics.utoronto.ca/log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1"/>
            <a:ext cx="2819400" cy="6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660136"/>
          </a:xfrm>
        </p:spPr>
        <p:txBody>
          <a:bodyPr/>
          <a:lstStyle/>
          <a:p>
            <a:r>
              <a:rPr lang="en-US" dirty="0" smtClean="0"/>
              <a:t>What can you expect of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889000"/>
            <a:ext cx="7175500" cy="4572000"/>
          </a:xfrm>
        </p:spPr>
        <p:txBody>
          <a:bodyPr/>
          <a:lstStyle/>
          <a:p>
            <a:r>
              <a:rPr lang="en-US" dirty="0" smtClean="0"/>
              <a:t>To try to teach well and explain physics clearly, at an appropriate level</a:t>
            </a:r>
          </a:p>
          <a:p>
            <a:r>
              <a:rPr lang="en-US" dirty="0" smtClean="0"/>
              <a:t>To treat you with courtesy, respect and kindness</a:t>
            </a:r>
          </a:p>
          <a:p>
            <a:r>
              <a:rPr lang="en-US" dirty="0" smtClean="0"/>
              <a:t>To be fair</a:t>
            </a:r>
          </a:p>
          <a:p>
            <a:r>
              <a:rPr lang="en-US" dirty="0" smtClean="0"/>
              <a:t>To be in my office at scheduled office hours</a:t>
            </a:r>
          </a:p>
          <a:p>
            <a:r>
              <a:rPr lang="en-US" dirty="0" smtClean="0"/>
              <a:t>To answer emails within 48 hours</a:t>
            </a:r>
          </a:p>
          <a:p>
            <a:r>
              <a:rPr lang="en-US" dirty="0" smtClean="0"/>
              <a:t>To begin class at 11:10am and end class at or slightly before noon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865"/>
            <a:ext cx="6858000" cy="533135"/>
          </a:xfrm>
        </p:spPr>
        <p:txBody>
          <a:bodyPr/>
          <a:lstStyle/>
          <a:p>
            <a:r>
              <a:rPr lang="en-CA" dirty="0" smtClean="0"/>
              <a:t>Today’s 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183282"/>
            <a:ext cx="6858000" cy="4152636"/>
          </a:xfrm>
        </p:spPr>
        <p:txBody>
          <a:bodyPr/>
          <a:lstStyle/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Introduction   </a:t>
            </a:r>
            <a:r>
              <a:rPr lang="en-CA" dirty="0" smtClean="0"/>
              <a:t>Who are we? What is physics? </a:t>
            </a:r>
          </a:p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Run </a:t>
            </a:r>
            <a:r>
              <a:rPr lang="en-CA" b="1" dirty="0"/>
              <a:t>of the </a:t>
            </a:r>
            <a:r>
              <a:rPr lang="en-CA" b="1" dirty="0" smtClean="0"/>
              <a:t>Course   </a:t>
            </a:r>
            <a:r>
              <a:rPr lang="en-CA" dirty="0" smtClean="0"/>
              <a:t>Online Assignments, </a:t>
            </a:r>
            <a:r>
              <a:rPr lang="en-CA" dirty="0" err="1"/>
              <a:t>P</a:t>
            </a:r>
            <a:r>
              <a:rPr lang="en-CA" dirty="0" err="1" smtClean="0"/>
              <a:t>racticals</a:t>
            </a:r>
            <a:r>
              <a:rPr lang="en-CA" dirty="0" smtClean="0"/>
              <a:t>, Tests and Exam </a:t>
            </a:r>
          </a:p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Physics Education Research   </a:t>
            </a:r>
            <a:r>
              <a:rPr lang="en-CA" dirty="0" smtClean="0"/>
              <a:t>Why all the clickers, pre-class quizzes, </a:t>
            </a:r>
            <a:r>
              <a:rPr lang="en-CA" dirty="0" err="1" smtClean="0"/>
              <a:t>practicals</a:t>
            </a:r>
            <a:r>
              <a:rPr lang="en-CA" dirty="0" smtClean="0"/>
              <a:t>?</a:t>
            </a:r>
          </a:p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Why </a:t>
            </a:r>
            <a:r>
              <a:rPr lang="en-CA" b="1" dirty="0"/>
              <a:t>are </a:t>
            </a:r>
            <a:r>
              <a:rPr lang="en-CA" b="1" dirty="0" smtClean="0"/>
              <a:t>We </a:t>
            </a:r>
            <a:r>
              <a:rPr lang="en-CA" b="1" dirty="0"/>
              <a:t>in </a:t>
            </a:r>
            <a:r>
              <a:rPr lang="en-CA" b="1" dirty="0" smtClean="0"/>
              <a:t>This </a:t>
            </a:r>
            <a:r>
              <a:rPr lang="en-CA" b="1" dirty="0"/>
              <a:t>C</a:t>
            </a:r>
            <a:r>
              <a:rPr lang="en-CA" b="1" dirty="0" smtClean="0"/>
              <a:t>lass? </a:t>
            </a:r>
          </a:p>
          <a:p>
            <a:pPr marL="428608" indent="-428608">
              <a:buFont typeface="+mj-lt"/>
              <a:buAutoNum type="arabicPeriod"/>
            </a:pPr>
            <a:r>
              <a:rPr lang="en-CA" b="1" dirty="0" smtClean="0"/>
              <a:t>Tips </a:t>
            </a:r>
            <a:r>
              <a:rPr lang="en-CA" b="1" dirty="0"/>
              <a:t>for </a:t>
            </a:r>
            <a:r>
              <a:rPr lang="en-CA" b="1" dirty="0" smtClean="0"/>
              <a:t>Class Success </a:t>
            </a:r>
            <a:endParaRPr lang="en-CA" b="1" dirty="0"/>
          </a:p>
        </p:txBody>
      </p:sp>
      <p:pic>
        <p:nvPicPr>
          <p:cNvPr id="4" name="Picture 4" descr="http://bloggingshakespeare.com/wp-content/uploads/2012/12/The_su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9984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a.msu.edu/people/frenchj/moon/moon-5day-1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88370"/>
            <a:ext cx="1166812" cy="15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190500"/>
            <a:ext cx="6858000" cy="660136"/>
          </a:xfrm>
        </p:spPr>
        <p:txBody>
          <a:bodyPr/>
          <a:lstStyle/>
          <a:p>
            <a:r>
              <a:rPr lang="en-US" dirty="0" smtClean="0"/>
              <a:t>What do I expect of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0636"/>
            <a:ext cx="7112000" cy="4445000"/>
          </a:xfrm>
        </p:spPr>
        <p:txBody>
          <a:bodyPr/>
          <a:lstStyle/>
          <a:p>
            <a:r>
              <a:rPr lang="en-US" sz="2333" dirty="0"/>
              <a:t>To read the assigned </a:t>
            </a:r>
            <a:r>
              <a:rPr lang="en-US" sz="2333" dirty="0" smtClean="0"/>
              <a:t>reading </a:t>
            </a:r>
            <a:r>
              <a:rPr lang="en-US" sz="2333" b="1" i="1" dirty="0" smtClean="0"/>
              <a:t>before </a:t>
            </a:r>
            <a:r>
              <a:rPr lang="en-US" sz="2333" dirty="0"/>
              <a:t>coming to class (or at least watch the pre-class video)</a:t>
            </a:r>
          </a:p>
          <a:p>
            <a:r>
              <a:rPr lang="en-US" sz="2333" dirty="0"/>
              <a:t>To keep up with the online homework</a:t>
            </a:r>
          </a:p>
          <a:p>
            <a:r>
              <a:rPr lang="en-US" sz="2333" dirty="0"/>
              <a:t>To be seated and ready for class at 11:10</a:t>
            </a:r>
          </a:p>
          <a:p>
            <a:r>
              <a:rPr lang="en-US" sz="2333" dirty="0"/>
              <a:t>To </a:t>
            </a:r>
            <a:r>
              <a:rPr lang="en-US" sz="2333" b="1" dirty="0"/>
              <a:t>not have more than one clicker with you </a:t>
            </a:r>
            <a:r>
              <a:rPr lang="en-US" sz="2333" dirty="0"/>
              <a:t>(bringing a friend’s clicker to class is an academic offense called impersonation)</a:t>
            </a:r>
          </a:p>
          <a:p>
            <a:r>
              <a:rPr lang="en-US" sz="2333" dirty="0"/>
              <a:t>To not make lots of noise during class or do stuff which distracts your </a:t>
            </a:r>
            <a:r>
              <a:rPr lang="en-US" sz="2333" dirty="0" err="1"/>
              <a:t>neighbours</a:t>
            </a:r>
            <a:endParaRPr lang="en-US" sz="2333" dirty="0"/>
          </a:p>
          <a:p>
            <a:r>
              <a:rPr lang="en-US" sz="2333" dirty="0"/>
              <a:t>To be patient with me when I make mistakes, and also to point out any mistakes I don’t notice right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7000"/>
            <a:ext cx="6858000" cy="406136"/>
          </a:xfrm>
        </p:spPr>
        <p:txBody>
          <a:bodyPr/>
          <a:lstStyle/>
          <a:p>
            <a:pPr eaLnBrk="1" hangingPunct="1"/>
            <a:r>
              <a:rPr lang="en-US" sz="2667" b="1" dirty="0"/>
              <a:t>Online Homework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393347"/>
            <a:ext cx="7112000" cy="4032251"/>
          </a:xfrm>
        </p:spPr>
        <p:txBody>
          <a:bodyPr/>
          <a:lstStyle/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You should purchase a                               Student Access Kit, either as part of the textbook package or as a stand-alone</a:t>
            </a:r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Register with your name (same name on your student card) and </a:t>
            </a:r>
            <a:r>
              <a:rPr lang="en-CA" sz="2333" dirty="0" err="1"/>
              <a:t>UTORid</a:t>
            </a:r>
            <a:endParaRPr lang="en-CA" sz="2333" dirty="0"/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Enrol in this course: </a:t>
            </a:r>
            <a:r>
              <a:rPr lang="en-CA" sz="2333" b="1" dirty="0"/>
              <a:t>MPPHY131F13</a:t>
            </a:r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333" b="1" dirty="0"/>
              <a:t>Problem Sets </a:t>
            </a:r>
            <a:r>
              <a:rPr lang="en-CA" sz="2333" dirty="0"/>
              <a:t>(worth 9% of course mark) are quite long – make take between 1 and </a:t>
            </a:r>
            <a:r>
              <a:rPr lang="en-CA" sz="2333"/>
              <a:t>3 </a:t>
            </a:r>
            <a:r>
              <a:rPr lang="en-CA" sz="2333" smtClean="0"/>
              <a:t>hours per week</a:t>
            </a:r>
            <a:endParaRPr lang="en-US" sz="2333" dirty="0"/>
          </a:p>
        </p:txBody>
      </p:sp>
      <p:pic>
        <p:nvPicPr>
          <p:cNvPr id="1026" name="Picture 2" descr="Mastering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88" y="1356265"/>
            <a:ext cx="2713869" cy="5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865"/>
            <a:ext cx="6858000" cy="648415"/>
          </a:xfrm>
        </p:spPr>
        <p:txBody>
          <a:bodyPr/>
          <a:lstStyle/>
          <a:p>
            <a:pPr eaLnBrk="1" hangingPunct="1"/>
            <a:r>
              <a:rPr lang="en-US" dirty="0" smtClean="0"/>
              <a:t>Pre-Class Reading Quizzes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790" y="1032716"/>
            <a:ext cx="7044420" cy="4419600"/>
          </a:xfrm>
        </p:spPr>
        <p:txBody>
          <a:bodyPr/>
          <a:lstStyle/>
          <a:p>
            <a:pPr eaLnBrk="1" hangingPunct="1"/>
            <a:r>
              <a:rPr lang="en-US" sz="2000" dirty="0"/>
              <a:t>In order to get the best out of our classes (which will include lots of clicker questions and discussion) you must read the chapters </a:t>
            </a:r>
            <a:r>
              <a:rPr lang="en-US" sz="2000" b="1" i="1" dirty="0"/>
              <a:t>before</a:t>
            </a:r>
            <a:r>
              <a:rPr lang="en-US" sz="2000" dirty="0"/>
              <a:t> coming to class</a:t>
            </a:r>
          </a:p>
          <a:p>
            <a:pPr eaLnBrk="1" hangingPunct="1"/>
            <a:r>
              <a:rPr lang="en-US" sz="2000" dirty="0"/>
              <a:t>If you hate reading, I have also posted pre-class videos, which go over the main points from each day’s reading</a:t>
            </a:r>
          </a:p>
          <a:p>
            <a:pPr eaLnBrk="1" hangingPunct="1"/>
            <a:r>
              <a:rPr lang="en-US" sz="2000" dirty="0"/>
              <a:t>Beginning this Wednesday, there will be a short online multiple choice quiz on                                due by 8:00am before class.</a:t>
            </a:r>
          </a:p>
          <a:p>
            <a:pPr eaLnBrk="1" hangingPunct="1"/>
            <a:r>
              <a:rPr lang="en-US" sz="2000" dirty="0"/>
              <a:t>The quiz will be based on your reading or watching of the pre-class video.</a:t>
            </a:r>
          </a:p>
          <a:p>
            <a:pPr eaLnBrk="1" hangingPunct="1"/>
            <a:r>
              <a:rPr lang="en-US" sz="2000" dirty="0"/>
              <a:t>The questions are not too tricky – if you’ve read the material, you should find them quite straightforward.</a:t>
            </a:r>
          </a:p>
          <a:p>
            <a:pPr eaLnBrk="1" hangingPunct="1"/>
            <a:r>
              <a:rPr lang="en-US" sz="2000" dirty="0"/>
              <a:t>These quizzes are worth 3% of your course mark</a:t>
            </a:r>
          </a:p>
          <a:p>
            <a:pPr eaLnBrk="1" hangingPunct="1"/>
            <a:endParaRPr lang="en-US" sz="2000" b="1" dirty="0"/>
          </a:p>
        </p:txBody>
      </p:sp>
      <p:pic>
        <p:nvPicPr>
          <p:cNvPr id="4" name="Picture 2" descr="Mastering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998877"/>
            <a:ext cx="2085103" cy="3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7000"/>
            <a:ext cx="6858000" cy="406136"/>
          </a:xfrm>
        </p:spPr>
        <p:txBody>
          <a:bodyPr/>
          <a:lstStyle/>
          <a:p>
            <a:pPr eaLnBrk="1" hangingPunct="1"/>
            <a:r>
              <a:rPr lang="en-US" sz="2667" b="1" dirty="0"/>
              <a:t>Tests and Exam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635000"/>
            <a:ext cx="7175500" cy="4889500"/>
          </a:xfrm>
        </p:spPr>
        <p:txBody>
          <a:bodyPr/>
          <a:lstStyle/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b="1" dirty="0"/>
              <a:t>Test 1</a:t>
            </a:r>
            <a:r>
              <a:rPr lang="en-US" sz="2333" dirty="0"/>
              <a:t> is </a:t>
            </a:r>
            <a:r>
              <a:rPr lang="en-CA" sz="2333" b="1" dirty="0"/>
              <a:t>Tuesday October 8, 8:00-9:30PM </a:t>
            </a:r>
            <a:r>
              <a:rPr lang="en-CA" sz="2333" dirty="0"/>
              <a:t>in room(s) to be announced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An alternate sitting will be scheduled just before the main sitting of the test for students who demonstrate a conflict with another academic activity at U of T – you must visit April in MP129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333" b="1" dirty="0"/>
              <a:t>Test 1</a:t>
            </a:r>
            <a:r>
              <a:rPr lang="en-CA" sz="2333" dirty="0"/>
              <a:t> is worth 15% of the course mark, and covers Chapters 1-5, and the Error Analysis Document 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333" b="1" dirty="0"/>
              <a:t>Test 2</a:t>
            </a:r>
            <a:r>
              <a:rPr lang="en-CA" sz="2333" dirty="0"/>
              <a:t>, also worth 15%, is Tue. Nov. 19, 8:00PM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333" dirty="0"/>
              <a:t>The </a:t>
            </a:r>
            <a:r>
              <a:rPr lang="en-CA" sz="2333" b="1" dirty="0"/>
              <a:t>Final Exam </a:t>
            </a:r>
            <a:r>
              <a:rPr lang="en-CA" sz="2333" dirty="0"/>
              <a:t>is worth 40% of the course mark, covers the entire course, and will be held some time TBA between Dec.9-20</a:t>
            </a:r>
            <a:endParaRPr lang="en-US" sz="2333" dirty="0"/>
          </a:p>
        </p:txBody>
      </p:sp>
    </p:spTree>
    <p:extLst>
      <p:ext uri="{BB962C8B-B14F-4D97-AF65-F5344CB8AC3E}">
        <p14:creationId xmlns:p14="http://schemas.microsoft.com/office/powerpoint/2010/main" val="39425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7000"/>
            <a:ext cx="6858000" cy="406136"/>
          </a:xfrm>
        </p:spPr>
        <p:txBody>
          <a:bodyPr/>
          <a:lstStyle/>
          <a:p>
            <a:pPr eaLnBrk="1" hangingPunct="1"/>
            <a:r>
              <a:rPr lang="en-US" sz="2667" b="1" dirty="0"/>
              <a:t>How to get more information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635000"/>
            <a:ext cx="7112000" cy="4889500"/>
          </a:xfrm>
        </p:spPr>
        <p:txBody>
          <a:bodyPr/>
          <a:lstStyle/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main way of keeping up with what’s going on in the course is the web-site at:</a:t>
            </a:r>
          </a:p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dirty="0"/>
              <a:t>https://</a:t>
            </a:r>
            <a:r>
              <a:rPr lang="en-US" dirty="0" smtClean="0"/>
              <a:t>portal.utoronto.ca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Course Information page on the portal page for this course has all the rules for the course – PLEASE READ IT!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Also, we will email you from time to time at your utoronto.ca email address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above forms of electronic communication are mandatory – please use them!</a:t>
            </a:r>
          </a:p>
        </p:txBody>
      </p:sp>
    </p:spTree>
    <p:extLst>
      <p:ext uri="{BB962C8B-B14F-4D97-AF65-F5344CB8AC3E}">
        <p14:creationId xmlns:p14="http://schemas.microsoft.com/office/powerpoint/2010/main" val="1717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495035"/>
          </a:xfrm>
        </p:spPr>
        <p:txBody>
          <a:bodyPr/>
          <a:lstStyle/>
          <a:p>
            <a:pPr eaLnBrk="1" hangingPunct="1"/>
            <a:r>
              <a:rPr lang="en-US" dirty="0" smtClean="0"/>
              <a:t>Clickers…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2604"/>
            <a:ext cx="8610600" cy="38132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000" dirty="0" smtClean="0"/>
              <a:t>You will receive marks participation only; there is no penalty for getting the wrong answer. </a:t>
            </a:r>
          </a:p>
          <a:p>
            <a:pPr>
              <a:spcAft>
                <a:spcPts val="600"/>
              </a:spcAft>
            </a:pPr>
            <a:r>
              <a:rPr lang="en-CA" sz="2000" dirty="0" smtClean="0"/>
              <a:t>Clicker Participation is worth </a:t>
            </a:r>
            <a:r>
              <a:rPr lang="en-CA" sz="2000" dirty="0" smtClean="0"/>
              <a:t>2% </a:t>
            </a:r>
            <a:r>
              <a:rPr lang="en-CA" sz="2000" dirty="0" smtClean="0"/>
              <a:t>of your course mark. </a:t>
            </a:r>
          </a:p>
          <a:p>
            <a:pPr>
              <a:spcAft>
                <a:spcPts val="600"/>
              </a:spcAft>
            </a:pPr>
            <a:r>
              <a:rPr lang="en-CA" sz="2000" dirty="0" smtClean="0"/>
              <a:t>Clickers cost $42 at the bookstore new, and can be sold back for half-price after you are done.  Many courses at U of T use these clickers.</a:t>
            </a:r>
          </a:p>
          <a:p>
            <a:pPr>
              <a:spcAft>
                <a:spcPts val="600"/>
              </a:spcAft>
            </a:pPr>
            <a:r>
              <a:rPr lang="en-CA" sz="2000" dirty="0" smtClean="0"/>
              <a:t>In this course </a:t>
            </a:r>
            <a:r>
              <a:rPr lang="en-US" sz="2000" dirty="0" smtClean="0"/>
              <a:t>you </a:t>
            </a:r>
            <a:r>
              <a:rPr lang="en-US" sz="2000" dirty="0"/>
              <a:t>have the option of using an </a:t>
            </a:r>
            <a:r>
              <a:rPr lang="en-US" sz="2000" dirty="0" err="1"/>
              <a:t>i</a:t>
            </a:r>
            <a:r>
              <a:rPr lang="en-US" sz="2000" dirty="0"/>
              <a:t>&gt;clicker, </a:t>
            </a:r>
            <a:r>
              <a:rPr lang="en-US" sz="2000" dirty="0" err="1"/>
              <a:t>i</a:t>
            </a:r>
            <a:r>
              <a:rPr lang="en-US" sz="2000" dirty="0"/>
              <a:t>&gt;clicker+, or </a:t>
            </a:r>
            <a:r>
              <a:rPr lang="en-US" sz="2000" dirty="0" err="1"/>
              <a:t>i</a:t>
            </a:r>
            <a:r>
              <a:rPr lang="en-US" sz="2000" dirty="0"/>
              <a:t>&gt;clicker2 remote, or using </a:t>
            </a:r>
            <a:r>
              <a:rPr lang="en-US" sz="2000" dirty="0" err="1"/>
              <a:t>i</a:t>
            </a:r>
            <a:r>
              <a:rPr lang="en-US" sz="2000" dirty="0"/>
              <a:t>&gt;clicker GO, which enables you to vote via a web-enabled device like a laptop or smart phone.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err="1" smtClean="0"/>
              <a:t>i</a:t>
            </a:r>
            <a:r>
              <a:rPr lang="en-US" sz="2000" dirty="0" smtClean="0"/>
              <a:t>&gt;clicker GO is a free app for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or android, but an account costs $10 per semester, non-refundable.</a:t>
            </a:r>
            <a:endParaRPr lang="en-US" sz="2000" dirty="0"/>
          </a:p>
        </p:txBody>
      </p:sp>
      <p:pic>
        <p:nvPicPr>
          <p:cNvPr id="212994" name="Picture 2" descr="http://www.classrooms.uci.edu/ars/packag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7102" y="-280535"/>
            <a:ext cx="1371600" cy="19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&gt;clicker GO  mobile polling and audience response application for smart devices and lapt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989">
            <a:off x="248924" y="-325458"/>
            <a:ext cx="702072" cy="18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&gt;clicker + audience response remote with LED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232">
            <a:off x="6093578" y="-343034"/>
            <a:ext cx="7239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723900"/>
            <a:ext cx="6019800" cy="76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39" indent="-28573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kern="0" dirty="0" smtClean="0"/>
              <a:t>Beginning Wednesday, we will be asking in-class clicker questions every class.  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011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drew Meyerth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4" y="2857500"/>
            <a:ext cx="1984375" cy="230981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15258"/>
            <a:ext cx="6260727" cy="587043"/>
          </a:xfrm>
        </p:spPr>
        <p:txBody>
          <a:bodyPr/>
          <a:lstStyle/>
          <a:p>
            <a:pPr eaLnBrk="1" hangingPunct="1"/>
            <a:r>
              <a:rPr lang="en-US" sz="3167" dirty="0"/>
              <a:t>Who is teaching this course?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39070" y="1333112"/>
            <a:ext cx="5715513" cy="1050726"/>
          </a:xfrm>
        </p:spPr>
        <p:txBody>
          <a:bodyPr/>
          <a:lstStyle/>
          <a:p>
            <a:pPr marL="0" indent="0">
              <a:buNone/>
            </a:pPr>
            <a:r>
              <a:rPr lang="en-US" sz="2333" dirty="0"/>
              <a:t>First half, now until late October:</a:t>
            </a:r>
          </a:p>
          <a:p>
            <a:pPr eaLnBrk="1" hangingPunct="1"/>
            <a:r>
              <a:rPr lang="en-US" sz="2333" b="1" dirty="0"/>
              <a:t>Jason Harlow</a:t>
            </a:r>
            <a:endParaRPr lang="en-US" sz="2333" dirty="0"/>
          </a:p>
        </p:txBody>
      </p:sp>
      <p:pic>
        <p:nvPicPr>
          <p:cNvPr id="1026" name="Picture 2" descr="Ja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4" y="1169566"/>
            <a:ext cx="1115171" cy="137781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819400" y="3619500"/>
            <a:ext cx="6148917" cy="127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33" kern="0" dirty="0"/>
              <a:t>Second half, October 28 to December 4:</a:t>
            </a:r>
          </a:p>
          <a:p>
            <a:r>
              <a:rPr lang="en-US" sz="2333" b="1" kern="0" dirty="0"/>
              <a:t>Andrew </a:t>
            </a:r>
            <a:r>
              <a:rPr lang="en-US" sz="2333" b="1" kern="0" dirty="0" err="1"/>
              <a:t>Meyertholen</a:t>
            </a:r>
            <a:endParaRPr lang="en-US" sz="2333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862882" y="2297504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B.Sc. University of Toronto 1993</a:t>
            </a:r>
          </a:p>
          <a:p>
            <a:r>
              <a:rPr lang="en-CA" dirty="0" smtClean="0"/>
              <a:t>Ph.D. Pennsylvania State University 2000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47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60500" y="127000"/>
            <a:ext cx="6260727" cy="587043"/>
          </a:xfrm>
        </p:spPr>
        <p:txBody>
          <a:bodyPr/>
          <a:lstStyle/>
          <a:p>
            <a:pPr eaLnBrk="1" hangingPunct="1"/>
            <a:r>
              <a:rPr lang="en-US" sz="3167" dirty="0"/>
              <a:t>My contact information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77170" y="1333500"/>
            <a:ext cx="6504830" cy="3746500"/>
          </a:xfrm>
        </p:spPr>
        <p:txBody>
          <a:bodyPr/>
          <a:lstStyle/>
          <a:p>
            <a:pPr eaLnBrk="1" hangingPunct="1"/>
            <a:r>
              <a:rPr lang="en-US" sz="2333" b="1" dirty="0"/>
              <a:t>Jason Harlow</a:t>
            </a:r>
            <a:r>
              <a:rPr lang="en-US" sz="2333" dirty="0"/>
              <a:t>, teaching first half of course</a:t>
            </a:r>
          </a:p>
          <a:p>
            <a:pPr eaLnBrk="1" hangingPunct="1"/>
            <a:r>
              <a:rPr lang="en-US" sz="2333" dirty="0"/>
              <a:t>jharlow@physics.utoronto.ca</a:t>
            </a:r>
          </a:p>
          <a:p>
            <a:r>
              <a:rPr lang="en-US" sz="2333" b="1" dirty="0"/>
              <a:t>Office: MP121B</a:t>
            </a:r>
          </a:p>
          <a:p>
            <a:pPr eaLnBrk="1" hangingPunct="1"/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www.facebook.com/harlowphysics</a:t>
            </a:r>
          </a:p>
          <a:p>
            <a:r>
              <a:rPr lang="en-US" sz="2333" dirty="0"/>
              <a:t>Twitter 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jasonjbharlow</a:t>
            </a: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/>
              <a:t>Voice line (no texts): 416-946-4071</a:t>
            </a:r>
          </a:p>
          <a:p>
            <a:endParaRPr lang="en-US" sz="2333" dirty="0"/>
          </a:p>
          <a:p>
            <a:pPr eaLnBrk="1" hangingPunct="1"/>
            <a:r>
              <a:rPr lang="en-US" sz="2333" dirty="0" smtClean="0"/>
              <a:t>Fall 2013 office </a:t>
            </a:r>
            <a:r>
              <a:rPr lang="en-US" sz="2333" dirty="0"/>
              <a:t>hours: </a:t>
            </a:r>
            <a:r>
              <a:rPr lang="en-US" sz="2333" dirty="0" smtClean="0"/>
              <a:t>T2, R10 </a:t>
            </a:r>
            <a:r>
              <a:rPr lang="en-US" sz="2333" dirty="0"/>
              <a:t>and </a:t>
            </a:r>
            <a:r>
              <a:rPr lang="en-US" sz="2333" dirty="0" smtClean="0"/>
              <a:t>F10</a:t>
            </a:r>
            <a:r>
              <a:rPr lang="en-US" sz="2333" dirty="0"/>
              <a:t>, starting </a:t>
            </a:r>
            <a:r>
              <a:rPr lang="en-US" sz="2333" dirty="0" smtClean="0"/>
              <a:t>tomorrow.</a:t>
            </a:r>
            <a:endParaRPr lang="en-US" sz="2333" dirty="0"/>
          </a:p>
        </p:txBody>
      </p:sp>
      <p:pic>
        <p:nvPicPr>
          <p:cNvPr id="1026" name="Picture 2" descr="J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3500"/>
            <a:ext cx="1115171" cy="137781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60500" y="127000"/>
            <a:ext cx="6260727" cy="587043"/>
          </a:xfrm>
        </p:spPr>
        <p:txBody>
          <a:bodyPr/>
          <a:lstStyle/>
          <a:p>
            <a:pPr eaLnBrk="1" hangingPunct="1"/>
            <a:r>
              <a:rPr lang="en-US" sz="3167" dirty="0"/>
              <a:t>Other important contacts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12842" y="698500"/>
            <a:ext cx="6242158" cy="4708592"/>
          </a:xfrm>
        </p:spPr>
        <p:txBody>
          <a:bodyPr/>
          <a:lstStyle/>
          <a:p>
            <a:pPr eaLnBrk="1" hangingPunct="1"/>
            <a:r>
              <a:rPr lang="en-US" sz="2333" b="1" dirty="0"/>
              <a:t>Dr. Pierre </a:t>
            </a:r>
            <a:r>
              <a:rPr lang="en-US" sz="2333" b="1" dirty="0" err="1"/>
              <a:t>Savaria</a:t>
            </a:r>
            <a:r>
              <a:rPr lang="en-US" sz="2333" dirty="0"/>
              <a:t>, Course Coordinator</a:t>
            </a:r>
          </a:p>
          <a:p>
            <a:pPr eaLnBrk="1" hangingPunct="1"/>
            <a:r>
              <a:rPr lang="en-US" sz="2333" dirty="0"/>
              <a:t>phy131@physics.utoronto.ca</a:t>
            </a:r>
          </a:p>
          <a:p>
            <a:r>
              <a:rPr lang="en-US" sz="2333" dirty="0"/>
              <a:t>Office: MP129E</a:t>
            </a:r>
          </a:p>
          <a:p>
            <a:pPr eaLnBrk="1" hangingPunct="1"/>
            <a:r>
              <a:rPr lang="en-US" sz="2000" dirty="0"/>
              <a:t>Voice line: 416-978-4135</a:t>
            </a:r>
          </a:p>
          <a:p>
            <a:pPr eaLnBrk="1" hangingPunct="1"/>
            <a:endParaRPr lang="en-US" sz="2333" dirty="0"/>
          </a:p>
          <a:p>
            <a:pPr eaLnBrk="1" hangingPunct="1"/>
            <a:r>
              <a:rPr lang="en-US" sz="2333" b="1" dirty="0"/>
              <a:t>Ms. April Seeley</a:t>
            </a:r>
            <a:r>
              <a:rPr lang="en-US" sz="2333" dirty="0"/>
              <a:t>, Course Administrator</a:t>
            </a:r>
          </a:p>
          <a:p>
            <a:pPr eaLnBrk="1" hangingPunct="1"/>
            <a:r>
              <a:rPr lang="en-US" sz="2333" dirty="0"/>
              <a:t>seeley@physics.utoronto.ca</a:t>
            </a:r>
          </a:p>
          <a:p>
            <a:r>
              <a:rPr lang="en-US" sz="2333" dirty="0"/>
              <a:t>Office: MP129</a:t>
            </a:r>
          </a:p>
          <a:p>
            <a:pPr eaLnBrk="1" hangingPunct="1"/>
            <a:r>
              <a:rPr lang="en-US" sz="2000" dirty="0"/>
              <a:t>Voice line: 416-946-0531</a:t>
            </a:r>
          </a:p>
          <a:p>
            <a:pPr eaLnBrk="1" hangingPunct="1"/>
            <a:r>
              <a:rPr lang="en-US" sz="2333" dirty="0"/>
              <a:t>Office hours: </a:t>
            </a:r>
            <a:r>
              <a:rPr lang="en-CA" sz="2333" dirty="0" err="1"/>
              <a:t>Monday,Tuesday</a:t>
            </a:r>
            <a:r>
              <a:rPr lang="en-CA" sz="2333" dirty="0"/>
              <a:t>, Thursday, Friday 9:30am to 5:00pm, and Wednesdays from 9:30am to 4:30pm</a:t>
            </a:r>
            <a:endParaRPr lang="en-US" sz="2333" dirty="0"/>
          </a:p>
          <a:p>
            <a:pPr eaLnBrk="1" hangingPunct="1"/>
            <a:endParaRPr lang="en-US" sz="2333" dirty="0"/>
          </a:p>
        </p:txBody>
      </p:sp>
      <p:sp>
        <p:nvSpPr>
          <p:cNvPr id="2" name="AutoShape 2" descr="https://portal.utoronto.ca/courses/1/Fall-2012-PHY131H1-F-LEC5101.LEC0101/staffinformation/_397472_1/SavariaPierre.jpg"/>
          <p:cNvSpPr>
            <a:spLocks noChangeAspect="1" noChangeArrowheads="1"/>
          </p:cNvSpPr>
          <p:nvPr/>
        </p:nvSpPr>
        <p:spPr bwMode="auto">
          <a:xfrm>
            <a:off x="891646" y="-57150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https://portal.utoronto.ca/courses/1/Fall-2012-PHY131H1-F-LEC5101.LEC0101/staffinformation/_397472_1/SavariaPierre.jpg"/>
          <p:cNvSpPr>
            <a:spLocks noChangeAspect="1" noChangeArrowheads="1"/>
          </p:cNvSpPr>
          <p:nvPr/>
        </p:nvSpPr>
        <p:spPr bwMode="auto">
          <a:xfrm>
            <a:off x="1018646" y="-44450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 descr="http://www.physics.utoronto.ca/images/portrait/Savaria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1" y="832331"/>
            <a:ext cx="1391071" cy="1453669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chard Feynman No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81300"/>
            <a:ext cx="15875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3500"/>
            <a:ext cx="6858000" cy="1016000"/>
          </a:xfrm>
        </p:spPr>
        <p:txBody>
          <a:bodyPr/>
          <a:lstStyle/>
          <a:p>
            <a:pPr eaLnBrk="1" hangingPunct="1"/>
            <a:r>
              <a:rPr lang="en-US" dirty="0"/>
              <a:t>What is Physics?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35210"/>
            <a:ext cx="7429500" cy="1397000"/>
          </a:xfrm>
          <a:noFill/>
        </p:spPr>
        <p:txBody>
          <a:bodyPr/>
          <a:lstStyle/>
          <a:p>
            <a:pPr eaLnBrk="1" hangingPunct="1"/>
            <a:r>
              <a:rPr lang="en-CA" sz="2333" dirty="0"/>
              <a:t>“</a:t>
            </a:r>
            <a:r>
              <a:rPr lang="en-CA" sz="2333" b="1" dirty="0"/>
              <a:t>Physics is like sex</a:t>
            </a:r>
            <a:r>
              <a:rPr lang="en-CA" sz="2333" dirty="0"/>
              <a:t>. Sure you can get some interesting results, but that's not why we do it.”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Richard Feynman, 1918-1988</a:t>
            </a:r>
            <a:endParaRPr lang="en-US" sz="2000" dirty="0"/>
          </a:p>
          <a:p>
            <a:pPr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3500"/>
            <a:ext cx="6858000" cy="660136"/>
          </a:xfrm>
        </p:spPr>
        <p:txBody>
          <a:bodyPr/>
          <a:lstStyle/>
          <a:p>
            <a:pPr eaLnBrk="1" hangingPunct="1"/>
            <a:r>
              <a:rPr lang="en-US" dirty="0"/>
              <a:t>What is Physics?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257300"/>
            <a:ext cx="7239000" cy="37465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2333" dirty="0"/>
              <a:t>The main purpose of this course is to teach you the </a:t>
            </a:r>
            <a:r>
              <a:rPr lang="en-US" sz="2333" b="1" i="1" dirty="0"/>
              <a:t>methods</a:t>
            </a:r>
            <a:r>
              <a:rPr lang="en-US" sz="2333" dirty="0"/>
              <a:t> by which physicists have come to understand the laws of nature.</a:t>
            </a:r>
          </a:p>
          <a:p>
            <a:endParaRPr lang="en-US" sz="2333" dirty="0"/>
          </a:p>
          <a:p>
            <a:r>
              <a:rPr lang="en-US" sz="2333" dirty="0"/>
              <a:t>By the time you finish this course, you will be able to recognize the evidence upon which our present knowledge of the universe is based.</a:t>
            </a:r>
          </a:p>
          <a:p>
            <a:pPr eaLnBrk="1" hangingPunct="1">
              <a:buNone/>
            </a:pPr>
            <a:endParaRPr lang="en-US" dirty="0"/>
          </a:p>
        </p:txBody>
      </p:sp>
      <p:pic>
        <p:nvPicPr>
          <p:cNvPr id="5122" name="Picture 2" descr="http://upload.wikimedia.org/wikipedia/commons/thumb/f/fc/CERN_LHC_Tunnel1.jpg/800px-CERN_LHC_Tunn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865896"/>
            <a:ext cx="2466975" cy="18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Physics Logo_Bl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-63500"/>
            <a:ext cx="5397500" cy="1360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6500" y="317500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www.physics.utoronto.ca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1206500"/>
            <a:ext cx="6731000" cy="4390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967528"/>
            <a:ext cx="4000500" cy="2464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583" dirty="0"/>
              <a:t> 55 Researching Faculty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583" dirty="0"/>
              <a:t> 6 Teaching Faculty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583" dirty="0"/>
              <a:t> 4 Specialist Programs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583" dirty="0"/>
              <a:t> Major and Minor options available </a:t>
            </a:r>
          </a:p>
        </p:txBody>
      </p:sp>
    </p:spTree>
    <p:extLst>
      <p:ext uri="{BB962C8B-B14F-4D97-AF65-F5344CB8AC3E}">
        <p14:creationId xmlns:p14="http://schemas.microsoft.com/office/powerpoint/2010/main" val="14566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4365</TotalTime>
  <Words>1334</Words>
  <Application>Microsoft Office PowerPoint</Application>
  <PresentationFormat>On-screen Show (16:10)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</vt:lpstr>
      <vt:lpstr>Default Design</vt:lpstr>
      <vt:lpstr>PHY131H1F  Introduction to Physics I Class 1</vt:lpstr>
      <vt:lpstr>Today’s Outline</vt:lpstr>
      <vt:lpstr>Clickers…</vt:lpstr>
      <vt:lpstr>Who is teaching this course?</vt:lpstr>
      <vt:lpstr>My contact information</vt:lpstr>
      <vt:lpstr>Other important contacts</vt:lpstr>
      <vt:lpstr>What is Physics?</vt:lpstr>
      <vt:lpstr>What is Physics?</vt:lpstr>
      <vt:lpstr>PowerPoint Presentation</vt:lpstr>
      <vt:lpstr>Physics at U of T</vt:lpstr>
      <vt:lpstr>Superconductivity</vt:lpstr>
      <vt:lpstr>The Large Hadron Collider</vt:lpstr>
      <vt:lpstr>PowerPoint Presentation</vt:lpstr>
      <vt:lpstr>Physics at U of T</vt:lpstr>
      <vt:lpstr>Biological Physics at U of T</vt:lpstr>
      <vt:lpstr>What Does Taking PHY131/132  Get You?</vt:lpstr>
      <vt:lpstr>Does Taking PHY131 Exclude Me From Any Other Courses?</vt:lpstr>
      <vt:lpstr>Pre-Requisite for PHY131:</vt:lpstr>
      <vt:lpstr>What can you expect of me?</vt:lpstr>
      <vt:lpstr>What do I expect of you?</vt:lpstr>
      <vt:lpstr>Online Homework</vt:lpstr>
      <vt:lpstr>Pre-Class Reading Quizzes</vt:lpstr>
      <vt:lpstr>Tests and Exam</vt:lpstr>
      <vt:lpstr>How to get 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85</cp:revision>
  <cp:lastPrinted>2013-09-09T14:41:13Z</cp:lastPrinted>
  <dcterms:created xsi:type="dcterms:W3CDTF">2012-07-19T19:28:32Z</dcterms:created>
  <dcterms:modified xsi:type="dcterms:W3CDTF">2013-09-10T20:19:23Z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