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71" r:id="rId2"/>
    <p:sldId id="284" r:id="rId3"/>
    <p:sldId id="324" r:id="rId4"/>
    <p:sldId id="285" r:id="rId5"/>
    <p:sldId id="286" r:id="rId6"/>
    <p:sldId id="287" r:id="rId7"/>
    <p:sldId id="326" r:id="rId8"/>
    <p:sldId id="333" r:id="rId9"/>
    <p:sldId id="334" r:id="rId10"/>
    <p:sldId id="335" r:id="rId11"/>
    <p:sldId id="337" r:id="rId12"/>
    <p:sldId id="345" r:id="rId13"/>
    <p:sldId id="346" r:id="rId14"/>
    <p:sldId id="314" r:id="rId15"/>
    <p:sldId id="323" r:id="rId16"/>
    <p:sldId id="325" r:id="rId17"/>
    <p:sldId id="273" r:id="rId18"/>
    <p:sldId id="274" r:id="rId19"/>
    <p:sldId id="319" r:id="rId20"/>
    <p:sldId id="320" r:id="rId21"/>
    <p:sldId id="294" r:id="rId22"/>
    <p:sldId id="295" r:id="rId23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773" autoAdjust="0"/>
  </p:normalViewPr>
  <p:slideViewPr>
    <p:cSldViewPr>
      <p:cViewPr varScale="1">
        <p:scale>
          <a:sx n="61" d="100"/>
          <a:sy n="61" d="100"/>
        </p:scale>
        <p:origin x="-7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316" tIns="43658" rIns="87316" bIns="43658" numCol="1" anchor="t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414" y="1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316" tIns="43658" rIns="87316" bIns="43658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59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316" tIns="43658" rIns="87316" bIns="43658" numCol="1" anchor="b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414" y="8830659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316" tIns="43658" rIns="87316" bIns="43658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2F1AC7A-A382-1944-9F1F-F30449D4AF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302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 defTabSz="923186">
              <a:defRPr sz="1200"/>
            </a:lvl1pPr>
          </a:lstStyle>
          <a:p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414" y="1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 algn="r" defTabSz="923186">
              <a:defRPr sz="1200"/>
            </a:lvl1pPr>
          </a:lstStyle>
          <a:p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6098" y="4416099"/>
            <a:ext cx="5485805" cy="4182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59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 defTabSz="923186">
              <a:defRPr sz="1200"/>
            </a:lvl1pPr>
          </a:lstStyle>
          <a:p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414" y="8830659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 algn="r" defTabSz="923186">
              <a:defRPr sz="1200"/>
            </a:lvl1pPr>
          </a:lstStyle>
          <a:p>
            <a:fld id="{6FF646D4-3BFA-E74D-A4AF-6678D14BEF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6096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80985" indent="0" algn="ctr">
              <a:buNone/>
              <a:defRPr/>
            </a:lvl2pPr>
            <a:lvl3pPr marL="761970" indent="0" algn="ctr">
              <a:buNone/>
              <a:defRPr/>
            </a:lvl3pPr>
            <a:lvl4pPr marL="1142954" indent="0" algn="ctr">
              <a:buNone/>
              <a:defRPr/>
            </a:lvl4pPr>
            <a:lvl5pPr marL="1523939" indent="0" algn="ctr">
              <a:buNone/>
              <a:defRPr/>
            </a:lvl5pPr>
            <a:lvl6pPr marL="1904924" indent="0" algn="ctr">
              <a:buNone/>
              <a:defRPr/>
            </a:lvl6pPr>
            <a:lvl7pPr marL="2285909" indent="0" algn="ctr">
              <a:buNone/>
              <a:defRPr/>
            </a:lvl7pPr>
            <a:lvl8pPr marL="2666893" indent="0" algn="ctr">
              <a:buNone/>
              <a:defRPr/>
            </a:lvl8pPr>
            <a:lvl9pPr marL="304787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A4F68FB-EE49-9343-A0ED-B0856B509A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20A5F7B-88EF-7B45-8812-1532E15AA2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1F44708-FAB7-2045-8B3A-6927164A3E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41DC41E4-161D-AD48-AF17-D1FE093EF1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ED8FF46A-E926-D546-BE79-04D6CFA622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9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B1C2E7EE-3F0F-F04F-BC9B-A63CA1690A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0576F906-14E8-7945-A91B-E55F877418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8ED08B8-F681-A54C-8FFA-FC0952B85C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6"/>
          </a:xfr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667"/>
            </a:lvl1pPr>
            <a:lvl2pPr marL="380985" indent="0">
              <a:buNone/>
              <a:defRPr sz="1500"/>
            </a:lvl2pPr>
            <a:lvl3pPr marL="761970" indent="0">
              <a:buNone/>
              <a:defRPr sz="1333"/>
            </a:lvl3pPr>
            <a:lvl4pPr marL="1142954" indent="0">
              <a:buNone/>
              <a:defRPr sz="1167"/>
            </a:lvl4pPr>
            <a:lvl5pPr marL="1523939" indent="0">
              <a:buNone/>
              <a:defRPr sz="1167"/>
            </a:lvl5pPr>
            <a:lvl6pPr marL="1904924" indent="0">
              <a:buNone/>
              <a:defRPr sz="1167"/>
            </a:lvl6pPr>
            <a:lvl7pPr marL="2285909" indent="0">
              <a:buNone/>
              <a:defRPr sz="1167"/>
            </a:lvl7pPr>
            <a:lvl8pPr marL="2666893" indent="0">
              <a:buNone/>
              <a:defRPr sz="1167"/>
            </a:lvl8pPr>
            <a:lvl9pPr marL="3047878" indent="0">
              <a:buNone/>
              <a:defRPr sz="116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727D9AC-3F73-A348-BDD5-1BA1C41221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FAA60D5-5E86-4146-B7DB-47C3ADEC7B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22122C6-74C2-914D-A144-6F089015A4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26DD08A-62AC-B24A-8465-7668FA5057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96E55F0-21D3-514B-BCC5-621A064953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88BF4E4-0EF4-544A-89A3-67E2D5BDC6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1FEE343-5AAC-6B4F-B0C7-7D21E6D067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9E62B28E-DA43-FF4F-BBBD-88F512B7E93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380985" algn="ctr" rtl="0" fontAlgn="base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761970" algn="ctr" rtl="0" fontAlgn="base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142954" algn="ctr" rtl="0" fontAlgn="base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523939" algn="ctr" rtl="0" fontAlgn="base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285739" indent="-285739" algn="l" rtl="0" fontAlgn="base">
        <a:spcBef>
          <a:spcPct val="20000"/>
        </a:spcBef>
        <a:spcAft>
          <a:spcPct val="0"/>
        </a:spcAft>
        <a:buChar char="•"/>
        <a:defRPr sz="2667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>
        <a:spcBef>
          <a:spcPct val="20000"/>
        </a:spcBef>
        <a:spcAft>
          <a:spcPct val="0"/>
        </a:spcAft>
        <a:buChar char="–"/>
        <a:defRPr sz="2333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>
        <a:spcBef>
          <a:spcPct val="20000"/>
        </a:spcBef>
        <a:spcAft>
          <a:spcPct val="0"/>
        </a:spcAft>
        <a:buChar char="–"/>
        <a:defRPr sz="1667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>
        <a:spcBef>
          <a:spcPct val="20000"/>
        </a:spcBef>
        <a:spcAft>
          <a:spcPct val="0"/>
        </a:spcAft>
        <a:buChar char="»"/>
        <a:defRPr sz="1667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rtl="0" fontAlgn="base">
        <a:spcBef>
          <a:spcPct val="20000"/>
        </a:spcBef>
        <a:spcAft>
          <a:spcPct val="0"/>
        </a:spcAft>
        <a:buChar char="»"/>
        <a:defRPr sz="1667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rtl="0" fontAlgn="base">
        <a:spcBef>
          <a:spcPct val="20000"/>
        </a:spcBef>
        <a:spcAft>
          <a:spcPct val="0"/>
        </a:spcAft>
        <a:buChar char="»"/>
        <a:defRPr sz="1667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rtl="0" fontAlgn="base">
        <a:spcBef>
          <a:spcPct val="20000"/>
        </a:spcBef>
        <a:spcAft>
          <a:spcPct val="0"/>
        </a:spcAft>
        <a:buChar char="»"/>
        <a:defRPr sz="1667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rtl="0" fontAlgn="base">
        <a:spcBef>
          <a:spcPct val="20000"/>
        </a:spcBef>
        <a:spcAft>
          <a:spcPct val="0"/>
        </a:spcAft>
        <a:buChar char="»"/>
        <a:defRPr sz="1667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news.bbc.co.uk/nol/shared/spl/hi/pop_ups/05/sci_nat_the_large_hadron_collider/img/1.jpg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hyperlink" Target="http://www.universetoday.com/17905/large-hadron-collider-worst-case-scenario/" TargetMode="Externa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ndrew Meyerthol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26" y="1222602"/>
            <a:ext cx="2212974" cy="2771776"/>
          </a:xfrm>
          <a:prstGeom prst="rect">
            <a:avLst/>
          </a:prstGeom>
          <a:noFill/>
          <a:effectLst>
            <a:softEdge rad="444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1659397" y="636877"/>
            <a:ext cx="6260727" cy="1858962"/>
          </a:xfrm>
        </p:spPr>
        <p:txBody>
          <a:bodyPr/>
          <a:lstStyle/>
          <a:p>
            <a:pPr eaLnBrk="1" hangingPunct="1"/>
            <a:r>
              <a:rPr lang="en-US" sz="3167" dirty="0"/>
              <a:t>PHY131H1F </a:t>
            </a:r>
            <a:br>
              <a:rPr lang="en-US" sz="3167" dirty="0"/>
            </a:br>
            <a:r>
              <a:rPr lang="en-US" sz="3167" dirty="0"/>
              <a:t>Introduction to Physics </a:t>
            </a:r>
            <a:r>
              <a:rPr lang="en-US" sz="3167" dirty="0">
                <a:latin typeface="Times New Roman" charset="0"/>
              </a:rPr>
              <a:t>I</a:t>
            </a:r>
            <a:br>
              <a:rPr lang="en-US" sz="3167" dirty="0">
                <a:latin typeface="Times New Roman" charset="0"/>
              </a:rPr>
            </a:br>
            <a:r>
              <a:rPr lang="en-US" sz="3167" dirty="0">
                <a:latin typeface="Times New Roman" charset="0"/>
              </a:rPr>
              <a:t>Class 1</a:t>
            </a:r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6199" y="3198084"/>
            <a:ext cx="7158889" cy="1752601"/>
          </a:xfrm>
        </p:spPr>
        <p:txBody>
          <a:bodyPr/>
          <a:lstStyle/>
          <a:p>
            <a:pPr eaLnBrk="1" hangingPunct="1"/>
            <a:r>
              <a:rPr lang="en-US" sz="2333" dirty="0"/>
              <a:t>Welcome  - please make yourself comfortable!</a:t>
            </a:r>
          </a:p>
          <a:p>
            <a:pPr eaLnBrk="1" hangingPunct="1"/>
            <a:r>
              <a:rPr lang="en-US" sz="2333" dirty="0"/>
              <a:t>We are </a:t>
            </a:r>
            <a:r>
              <a:rPr lang="en-US" sz="2333" b="1" dirty="0"/>
              <a:t>Jason Harlow</a:t>
            </a:r>
            <a:r>
              <a:rPr lang="en-US" sz="2333" dirty="0"/>
              <a:t> and </a:t>
            </a:r>
            <a:r>
              <a:rPr lang="en-US" sz="2333" b="1" dirty="0"/>
              <a:t>Andrew </a:t>
            </a:r>
            <a:r>
              <a:rPr lang="en-US" sz="2333" b="1" dirty="0" err="1"/>
              <a:t>Meyertholen</a:t>
            </a:r>
            <a:r>
              <a:rPr lang="en-US" sz="2333" b="1" dirty="0"/>
              <a:t>.  </a:t>
            </a:r>
            <a:r>
              <a:rPr lang="en-US" sz="2333" dirty="0"/>
              <a:t>We will be sharing the teaching between now and December.</a:t>
            </a:r>
          </a:p>
        </p:txBody>
      </p:sp>
      <p:pic>
        <p:nvPicPr>
          <p:cNvPr id="1026" name="Picture 2" descr="Jason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228" y="152400"/>
            <a:ext cx="1321172" cy="1653382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228600" y="4722084"/>
            <a:ext cx="576156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333" dirty="0"/>
              <a:t>Today will be an introduction and team lecture</a:t>
            </a:r>
          </a:p>
          <a:p>
            <a:r>
              <a:rPr lang="en-US" sz="2333" dirty="0"/>
              <a:t>On Wednesday Dr. Harlow will take over for the first half of the semester, starting with Chapter 1!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9800" cy="313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839" y="4572000"/>
            <a:ext cx="3344934" cy="21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iac.ethz.ch/edu/courses/master/modules/numerical_modelling_of_weather_and_climate/Climate_model?hi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675" y="769913"/>
            <a:ext cx="6324600" cy="737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/>
          <a:lstStyle/>
          <a:p>
            <a:r>
              <a:rPr lang="en-US" dirty="0" smtClean="0"/>
              <a:t>Atmospheric Physics at U of T</a:t>
            </a:r>
            <a:endParaRPr lang="en-US" dirty="0"/>
          </a:p>
        </p:txBody>
      </p:sp>
      <p:pic>
        <p:nvPicPr>
          <p:cNvPr id="1028" name="Picture 4" descr="LA sm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5" y="3914775"/>
            <a:ext cx="3190875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OPITT viewing geometri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5" y="750608"/>
            <a:ext cx="3038475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9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43000" y="2964711"/>
            <a:ext cx="7832069" cy="3881788"/>
            <a:chOff x="1142999" y="2470592"/>
            <a:chExt cx="7832069" cy="3234823"/>
          </a:xfrm>
        </p:grpSpPr>
        <p:pic>
          <p:nvPicPr>
            <p:cNvPr id="2056" name="Picture 8" descr="http://3.bp.blogspot.com/-P2ao1s6akpM/UHWeg7N7RMI/AAAAAAAABVg/SHbi329OwZk/s1600/bacterial+flagella+in+detail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7650" y="2470592"/>
              <a:ext cx="4147418" cy="32348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1142999" y="3920188"/>
              <a:ext cx="3868710" cy="846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CA" sz="2000" dirty="0"/>
                <a:t>How do </a:t>
              </a:r>
              <a:r>
                <a:rPr lang="en-CA" sz="2000" dirty="0" err="1"/>
                <a:t>nano</a:t>
              </a:r>
              <a:r>
                <a:rPr lang="en-CA" sz="2000" dirty="0"/>
                <a:t>-motors transport molecules into, out of, and within cells?</a:t>
              </a:r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4313" y="152401"/>
            <a:ext cx="8568355" cy="563562"/>
          </a:xfrm>
        </p:spPr>
        <p:txBody>
          <a:bodyPr/>
          <a:lstStyle/>
          <a:p>
            <a:r>
              <a:rPr lang="en-US" dirty="0" smtClean="0"/>
              <a:t>Biological Physics at U of T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477874" y="1017023"/>
            <a:ext cx="5380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2000" dirty="0"/>
              <a:t>How do simple creatures like </a:t>
            </a:r>
            <a:r>
              <a:rPr lang="en-CA" sz="2000" i="1" dirty="0"/>
              <a:t>C. </a:t>
            </a:r>
            <a:r>
              <a:rPr lang="en-CA" sz="2000" i="1" dirty="0" err="1"/>
              <a:t>elegans</a:t>
            </a:r>
            <a:r>
              <a:rPr lang="en-CA" sz="2000" i="1" dirty="0"/>
              <a:t> </a:t>
            </a:r>
            <a:r>
              <a:rPr lang="en-CA" sz="2000" dirty="0"/>
              <a:t>make decisions? 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14313" y="1976023"/>
            <a:ext cx="7024687" cy="2190750"/>
            <a:chOff x="214312" y="1646685"/>
            <a:chExt cx="7024687" cy="1825625"/>
          </a:xfrm>
        </p:grpSpPr>
        <p:pic>
          <p:nvPicPr>
            <p:cNvPr id="2054" name="Picture 6" descr="RNA Foldi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312" y="1646685"/>
              <a:ext cx="1857375" cy="1825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1905000" y="2055115"/>
              <a:ext cx="5333999" cy="589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000" dirty="0"/>
                <a:t>What is the physics behind RNA folding, molecular motors and DNA replication?  </a:t>
              </a:r>
            </a:p>
          </p:txBody>
        </p:sp>
      </p:grpSp>
      <p:pic>
        <p:nvPicPr>
          <p:cNvPr id="2058" name="Picture 10" descr="http://blog.neuinfo.org/wp-content/uploads/2011/06/celegan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761682"/>
            <a:ext cx="1924668" cy="172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47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8" y="445532"/>
            <a:ext cx="9178159" cy="628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43800" y="76200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July 4, 2012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5563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96" y="274638"/>
            <a:ext cx="2495203" cy="1782762"/>
          </a:xfrm>
        </p:spPr>
        <p:txBody>
          <a:bodyPr/>
          <a:lstStyle/>
          <a:p>
            <a:r>
              <a:rPr lang="en-CA" sz="3600" dirty="0" smtClean="0"/>
              <a:t>The Large Hadron Collider</a:t>
            </a:r>
            <a:endParaRPr lang="en-CA" sz="3600" dirty="0"/>
          </a:p>
        </p:txBody>
      </p:sp>
      <p:pic>
        <p:nvPicPr>
          <p:cNvPr id="1026" name="Picture 2" descr="http://news.bbc.co.uk/nol/shared/spl/hi/pop_ups/05/sci_nat_the_large_hadron_collider/img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4789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396" y="6457890"/>
            <a:ext cx="5714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 smtClean="0"/>
              <a:t>[Photo courtesy of BBC News, credited to </a:t>
            </a:r>
            <a:r>
              <a:rPr lang="en-CA" sz="1000" dirty="0" err="1" smtClean="0"/>
              <a:t>Cern</a:t>
            </a:r>
            <a:r>
              <a:rPr lang="en-CA" sz="1000" dirty="0" smtClean="0"/>
              <a:t>/</a:t>
            </a:r>
            <a:r>
              <a:rPr lang="en-CA" sz="1000" dirty="0" err="1" smtClean="0"/>
              <a:t>Maximilien</a:t>
            </a:r>
            <a:r>
              <a:rPr lang="en-CA" sz="1000" dirty="0" smtClean="0"/>
              <a:t> Brice, from </a:t>
            </a:r>
            <a:r>
              <a:rPr lang="en-CA" sz="1000" dirty="0">
                <a:hlinkClick r:id="rId3"/>
              </a:rPr>
              <a:t>http://</a:t>
            </a:r>
            <a:r>
              <a:rPr lang="en-CA" sz="1000" dirty="0" smtClean="0">
                <a:hlinkClick r:id="rId3"/>
              </a:rPr>
              <a:t>news.bbc.co.uk/nol/shared/spl/hi/pop_ups/05/sci_nat_the_large_hadron_collider/img/1.jpg</a:t>
            </a:r>
            <a:r>
              <a:rPr lang="en-CA" sz="1000" dirty="0" smtClean="0"/>
              <a:t> ]</a:t>
            </a:r>
            <a:endParaRPr lang="en-CA" sz="1000" dirty="0"/>
          </a:p>
        </p:txBody>
      </p:sp>
      <p:pic>
        <p:nvPicPr>
          <p:cNvPr id="1028" name="Picture 4" descr="http://d1jqu7g1y74ds1.cloudfront.net/wp-content/uploads/2008/09/lhc-si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627" y="57863"/>
            <a:ext cx="6597535" cy="230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33800" y="2387476"/>
            <a:ext cx="64238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/>
              <a:t>[image </a:t>
            </a:r>
            <a:r>
              <a:rPr lang="en-CA" sz="1000" dirty="0" smtClean="0"/>
              <a:t>from </a:t>
            </a:r>
            <a:r>
              <a:rPr lang="en-CA" sz="1000" dirty="0">
                <a:hlinkClick r:id="rId5"/>
              </a:rPr>
              <a:t>http://www.universetoday.com/17905/large-hadron-collider-worst-case-scenario</a:t>
            </a:r>
            <a:r>
              <a:rPr lang="en-CA" sz="1000" dirty="0" smtClean="0">
                <a:hlinkClick r:id="rId5"/>
              </a:rPr>
              <a:t>/</a:t>
            </a:r>
            <a:r>
              <a:rPr lang="en-CA" sz="1000" dirty="0" smtClean="0"/>
              <a:t> ]</a:t>
            </a:r>
            <a:endParaRPr lang="en-CA" sz="1000" dirty="0"/>
          </a:p>
        </p:txBody>
      </p:sp>
      <p:pic>
        <p:nvPicPr>
          <p:cNvPr id="1030" name="Picture 6" descr="http://upload.wikimedia.org/wikipedia/commons/thumb/1/1c/CMS_Higgs-event.jpg/240px-CMS_Higgs-even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928196"/>
            <a:ext cx="22860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5791200" y="4544001"/>
            <a:ext cx="3409605" cy="178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Arial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CA" sz="2400" kern="0" dirty="0" smtClean="0"/>
              <a:t>Higgs Boson discovered July 4, 2012</a:t>
            </a:r>
            <a:endParaRPr lang="en-CA" sz="2400" kern="0" dirty="0"/>
          </a:p>
        </p:txBody>
      </p:sp>
      <p:sp>
        <p:nvSpPr>
          <p:cNvPr id="6" name="TextBox 5"/>
          <p:cNvSpPr txBox="1"/>
          <p:nvPr/>
        </p:nvSpPr>
        <p:spPr>
          <a:xfrm>
            <a:off x="6340643" y="6611779"/>
            <a:ext cx="25587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00" dirty="0"/>
              <a:t>[http://</a:t>
            </a:r>
            <a:r>
              <a:rPr lang="en-CA" sz="1000" dirty="0" smtClean="0"/>
              <a:t>en.wikipedia.org/wiki/Higgs_boson ]</a:t>
            </a:r>
            <a:endParaRPr lang="en-CA" sz="1000" dirty="0"/>
          </a:p>
        </p:txBody>
      </p:sp>
    </p:spTree>
    <p:extLst>
      <p:ext uri="{BB962C8B-B14F-4D97-AF65-F5344CB8AC3E}">
        <p14:creationId xmlns:p14="http://schemas.microsoft.com/office/powerpoint/2010/main" val="132408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3447" y="17929"/>
            <a:ext cx="6858000" cy="1295400"/>
          </a:xfrm>
        </p:spPr>
        <p:txBody>
          <a:bodyPr/>
          <a:lstStyle/>
          <a:p>
            <a:r>
              <a:rPr lang="en-US" sz="3000" dirty="0"/>
              <a:t>What Does Taking PHY131/132</a:t>
            </a:r>
            <a:br>
              <a:rPr lang="en-US" sz="3000" dirty="0"/>
            </a:br>
            <a:r>
              <a:rPr lang="en-US" sz="3000" dirty="0"/>
              <a:t> Get You?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8001000" cy="5105400"/>
          </a:xfrm>
        </p:spPr>
        <p:txBody>
          <a:bodyPr/>
          <a:lstStyle/>
          <a:p>
            <a:r>
              <a:rPr lang="en-US" sz="2333" dirty="0"/>
              <a:t>Lots of fun!</a:t>
            </a:r>
          </a:p>
          <a:p>
            <a:endParaRPr lang="en-US" sz="2333" dirty="0"/>
          </a:p>
          <a:p>
            <a:r>
              <a:rPr lang="en-US" sz="2333" dirty="0"/>
              <a:t>PHY131/132 is an acceptable pre-requisite for all second-year physics courses in case you decide to switch and pursue a POST in physics</a:t>
            </a:r>
          </a:p>
          <a:p>
            <a:r>
              <a:rPr lang="en-US" sz="2333" dirty="0"/>
              <a:t>This course will help prepare you for the physics portion of the Medical College Admission Test (MCAT) in case you want to be a doctor some day</a:t>
            </a:r>
          </a:p>
          <a:p>
            <a:r>
              <a:rPr lang="en-US" sz="2333" dirty="0"/>
              <a:t>Many health-science post-graduate programs require 2 semesters of lab-based </a:t>
            </a:r>
            <a:r>
              <a:rPr lang="en-US" sz="2333" dirty="0" smtClean="0"/>
              <a:t>physics</a:t>
            </a:r>
          </a:p>
          <a:p>
            <a:r>
              <a:rPr lang="en-US" sz="2333" dirty="0" smtClean="0"/>
              <a:t>Important knowledge and skills which will last a lifetime.</a:t>
            </a:r>
            <a:endParaRPr lang="en-US" sz="2333" dirty="0"/>
          </a:p>
        </p:txBody>
      </p:sp>
      <p:pic>
        <p:nvPicPr>
          <p:cNvPr id="3074" name="Picture 2" descr="Jason Harlow and Physics Practicals stud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0"/>
            <a:ext cx="2667001" cy="175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17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04800" y="487681"/>
            <a:ext cx="6858000" cy="1295400"/>
          </a:xfrm>
        </p:spPr>
        <p:txBody>
          <a:bodyPr/>
          <a:lstStyle/>
          <a:p>
            <a:pPr algn="l"/>
            <a:r>
              <a:rPr lang="en-US" sz="3000" dirty="0" smtClean="0"/>
              <a:t>Pre-Requisite for PHY131: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3081"/>
            <a:ext cx="8305800" cy="1463040"/>
          </a:xfrm>
        </p:spPr>
        <p:txBody>
          <a:bodyPr/>
          <a:lstStyle/>
          <a:p>
            <a:r>
              <a:rPr lang="en-CA" sz="2400" dirty="0" smtClean="0"/>
              <a:t>MCV4U </a:t>
            </a:r>
            <a:r>
              <a:rPr lang="en-CA" sz="2400" dirty="0"/>
              <a:t>Calculus and Vectors or MHF4U Functions and Calculus or course equivalent from another province, country. </a:t>
            </a:r>
            <a:endParaRPr lang="en-CA" sz="2333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04800" y="3150870"/>
            <a:ext cx="6858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380985" algn="ctr" rtl="0" fontAlgn="base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761970" algn="ctr" rtl="0" fontAlgn="base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142954" algn="ctr" rtl="0" fontAlgn="base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523939" algn="ctr" rtl="0" fontAlgn="base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3000" kern="0" dirty="0" smtClean="0"/>
              <a:t>Co-Requisite for PHY131:</a:t>
            </a:r>
            <a:endParaRPr lang="en-US" sz="3000" kern="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19087" y="4613911"/>
            <a:ext cx="83058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39" indent="-285739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6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9100" indent="-238115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33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2462" indent="-190492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3447" indent="-190492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4431" indent="-190492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5416" indent="-190492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333" kern="0" dirty="0" smtClean="0"/>
              <a:t>To be able to do PHY131H1 a student must do (or have done already) </a:t>
            </a:r>
            <a:r>
              <a:rPr lang="en-CA" sz="2400" dirty="0"/>
              <a:t>MAT135H1 or MAT137Y1 or MAT157Y1 or course equivalent from another </a:t>
            </a:r>
            <a:r>
              <a:rPr lang="en-CA" sz="2400" dirty="0" smtClean="0"/>
              <a:t>college/university.</a:t>
            </a:r>
          </a:p>
        </p:txBody>
      </p:sp>
      <p:sp>
        <p:nvSpPr>
          <p:cNvPr id="6" name="AutoShape 4" descr="data:image/jpeg;base64,/9j/4AAQSkZJRgABAQAAAQABAAD/2wCEAAkGBhQSEBQUExQWFRUWFx0XGRgYGBwYGBoYGBsaFyAaHRoZGyceGBwnHyAWIC8hIycpLCwsFiAxNTMqNSYrLC0BCQoKDgwOGg8PGiwkHyQyNC81MDI1LCwtLDQsLC0sLCwvLC8sLCwtLCksLCwsLSwsLCwsMCwsLywsLCwsLCwsLP/AABEIAHABOgMBIgACEQEDEQH/xAAcAAEAAwADAQEAAAAAAAAAAAAABQYHAgMECAH/xABKEAACAQMCAwYDAwcHCgcBAAABAgMABBESIQUGMQcTIkFRYRQycUKBkSNSYnKhsbIVM1OCksHRCBYlNUNjc6KzwiR0lKPS4fAX/8QAGQEBAAMBAQAAAAAAAAAAAAAAAAECAwQF/8QALhEAAgIBBAAFAgQHAAAAAAAAAAECEQMSITFBBBMiUWEyoXGBkfAjM0KxwdHh/9oADAMBAAIRAxEAPwDca4vIB1IH12rlVA58vdc2gpGVgGSkmGaQTeEPHGcBgpBUtqyNT4AIBq8I6nRWTpHZzdzCe+ZBKix27I0irIyTPqVtlKtgEeSsMEgDJJxUPPx+diEmmnS4DmIwx6UdlMbmJwoLeNnCsSMgDrpXOaxdJNKJreOJQYT/ADkkeZFFw2mSAd5kzaXddMnUYyPmFSU9jFHN/wCImuu8FqDJA50M0ynCYI3kXX3jDTrHTqNq7ljjFUc7k2aJwznaEpidu7lTCyqykBX0gknGQi7/AGjt0O9WMGsY4JcuxKXSTpI8ba4SzxCRncYlBZvEpIJckoFAAGflrSOS+JSS25EhVzGdHeqxZZDgMSCQCcZ053B09a5suJR3RrCd8lgpSlc5qKUpQClKUApSlAKUpQClKUApSlAKUpQClKUApSlAKUpQClKUApSlAKUpQClKUApSlAKUpQCsu5l4GY7l2k0AajIkrxNM0zN8sDbEBVOlcZXKufQmtRrovLJJUKSKGU4yD02II/aAa0xz0MrKOpGKQW0ndrFJEkEkKaZXC5Ugg7MBjLkaiuQCDFqVmGAO/i3CLiUiQI8kqzaFclSpIabUsewEmoLHksPs74GTWn8TtbWC2aMgIr/KqfzjP1BTzLg6SD5YHQCq9bcQSGSydtEcAiOrSAqJPJ1bA+UNklfVSSNs11LK3ukYuFbMpa8BlkLTtrxcKIY4ygm1hCrGMOWxBIcE7AIuHGVxWtcu2s6K/fE4LZRC5lZF8wZCBqydwN8dMny77fhduzidI4yx8QkUA5J21ZHU+9SFYZMuvY0hChSlKwNBSlKAUpSgFKUoBSlKAUpSgFKUoBSlKAUpSgFKUoBSlKAUpSgFKUoBSlKAUpSgFKUoBSlKAjr3jsccndkSM+kORHE8mFJZQSUUgZKt+FR3FuLiaF41W5QsMavhpvUHBwoOD0OCDgmvTB/rGb/y0X/VuKmMVfaJXdmQcT5JM10J9cqrgAwm0upIiBuVw2DoPp67jHlwbk7VdNNHI6oSBJbi1uXiOADoYbHG+QD8uQRiu++45M91KpklSaN2bGoBFjUk5WMDDjAO7SD67ZMTZ392AuppV7+Np850d8FO51BiUOnSM6SdxkYJNd611yc7r2LBwjlxoOILcrLcpEGZmt0t7nQWZcHGoYwTvuPKr5/nIn9Fc/8Appv/AIVXezfi7zd8uXaFMaWkIY6jnIDYBZdjuR5Y8t7viuTK/VUujaC22Oqzu1lQOucH1BU7HBBB3BzkYNd1RvLx/ID9eX/qvUlWLVMuhSlKgkVGcc5jgs0D3DlEO2rQ7KOnUopC9ds4zUnVL7YSP5HuM/oY+utavjipSSZWTpNlis+YIZYDOhdoxvnupASNjlUKa2G43ANdFhzdbzQyTRM7Rx/MRDL5HBwCmWxg50g4xvXq4CuLWAf7pP4BUXyEmLM46G4uCPobiU1NRpv5FvYkeBcx295GZLeUSKDpOMgg+hVgCPvFdA5sg+J+G/KCY/ZMMo8OSNeopp0ZBGrOKzKw4RcWcQ4pY5YF5fibc9HRZpBqUeWB6dOo2yKt3LvMcV9xJJoTlTYnI+0rGYZVh5EY/bnzrWWFK2t1/b8Sim2TN/z1aQzdzJI6yk4CdzMSx/RxGdf1XNcuMc7Wlrp+IkaPWAVLRS4Od8ZCYz6r1HmKr/N8QPHOEH/j/sQEVP8AO/LIv7KWD7eNUZ/NkXdT9/Q+zGq6YLTd7/7om5b0ScvE0WHvjq0aQ3825bB/QC6/uxkVGW/PFpJbPcpIzQp8ziGXA9/kyQPMjYeeKq/B+b3uuFxQoSLyRjZt+cjKPHKf1Y8tn87Aqzcf4ekPCbiGMaY0tJEUegETCoeNRdS5sam90dSdolkYjKJJDGBkuLecrgdfF3WP217+Jc029vAk8rlYnAIfQ7DDAEZ0qdGcj5selUblnid2nBIBHaJIndhdRk15Rm0ljCFywAJyufKrB2oQheC3SqAAsagAdAA6fuFWeOKmo/NcoKTqz3WvPtm7xoJSplx3feRyRrJnppaRArZ2xvvmpfiXFIreMyTOEQYGT5k7AADdifIDc1k/Ebx79eHcNljFtqSKVZnYNrVExiLSMBzvsSOmPTN4595dnuY4GtnVZ7eYTRh/kcr5H/8Af40ljimk9rIUm0ySsObLeafuFZ1l0lgkkUsbFRjJHeINtx+Nee758s4pu5eRxKTgJ3ExZsZ+UCPxjY7jI2qF4BzeZb2O3v7Q214qsYjnKOCPHoPuFz1I8PXIrq5jUf5x8M/4U38L/wD3RY1qp+1k6nVosfEec7WCURSOwcoJMCKRyFbIGdCEqdjscHavCvafw8qzLMzKuclYZiBjrkiPA++rMluoZmCgM2NRAwTgYGT54FUDsZhHwl1ncG8lGPYBBVYxg4t77V++CW5XRZOK882lto76UoJAGQ93IVYMMjDKhUnHlnIr0cS5qt7eFZpWdI26MYZds4A1AJlNyB4gK58b5bgurVraRB3ZXCgbaMDClfQjy/DpVK5KW4uJ2tbtldOGvjIzmZ9+6Z8+SKCfdtJO67zGMHG/bkhtp0aFY3qzRrImrS3TUrIfT5XAYfeK76VG8yXbxWdxJGMyJC7L+sqkisUrdIvwjzcQ5ytYXZGkLMnziOOSXR5+MxqQh9jg17uEcahuoxJBIsidMqeh9COqn2O9QHZaUPCrdk3LAtIfNpSx1lj1J1Z6+1Q3DrP4XmSSOEYiuLbvpEHyhwxXVjyyQf7Zrby4+pdr/BTU9n7liPaDZiV4tcneJ8yC3nLL9QIsjy/GpDgnMcF2HMDlu7bQ2UdCGxnGHUGqNbXEqcxX5ghEx7iLUDII8eFN8kHJ9quPK0skkcks0CwSvK4ZR1IjPdqWb7Z0geIbEAYpOEYq18drv4EZNsm6UpWBoKUpQEAt0icSm1uq5tYcamAz+VufWpX+VYf6WP8Atr/jWJdvMeeI249YAP8A3JK9vCuzG0FoWkDSO8DyBixGhkD40hTjyHzAiux4Y6VNvkw1u2kiy87WaSXSSIQ+U061bV3ZBOT4DqwVwCMEHyHzVCzcOiwdDRSdfycaSq2kjBjHhUBPPSSAT9a8vOHZhZpGxhBhZGROpcNrOMsGJOfpgb1nnLHAFurgRsxChkBwBkhpFQ4z0ODnzroxwi4WpcGc206o+i+VXigtI4zIikAkguuxJJxjOwHp+O+al/5Vh/pY/wC2v+NZiOzPh6mEdyThpAxaR/HojLDVpbHUZ8GPSqP2g8mQWmh4SwDqGKNhgMsy4B6428yTWCwwyS+p7/H/AE0c3FcG+8tsDbgg5BeTBG4P5V6k6q3Zh/qiz/4f/c1WmuWaqTRtHhClM1+ZqhJ+1G8xcCjvLaS3lzpkGMjqCNww9wcGpHNfualNp2hyVGx4BxGKFbcXkOhV0CUwMZgoGB/tNBYDGCR5edTlnwk29osFuQDGgVGkBYZH2mAILE7k7jc1JUqzm2VUUiA5S4DPaRdzJMksa5K4jKMCzFjk6yCNzjbP1rz8F5EitL+a6gOlZo9LRY2D6g2pT5A/m+vT0qz5pTzJb/I0opnGuT7qe+hu/iIVNuW7pO6YjD7HWe8yTjHTHSrjEDpGrGrAzjYZ88e1cq/M1EpuSSfRKVFb4RyRHBxG5vFxmYABcfKTu5/rEKfxqR5l4W9zayQRusfeqUZipbCsCDgAjfHnUpSpc23bGlVRT+F8rX1taLbRXkIVF0q5tyXA3/3ukn30138Y5Qll4atkk4UFQkkjqXdgMEkeIYYtvk561aaVPmSu/wAyNKKldcifEWUdvcyAyQY7meJSjpoACnBY77b74OB0IrlPy7eyRw6rmNbiByVmWMkOhQoQ8ZbGTnfB8sjB6WumaeZIaUVu05Yle6iuryVJJIFZYlijMaKXADMdTszMRt1wPSvBxLk66lv4r34iEPAGWNO5bTpbUPEe8yTg9Rjp0q50oskkNKPLepKYiImRZNvEyll9/CGB9cb1XeR+TZeHB0+IWWOR2kIMelhI2kZDayMYHTH31bM0qqm0miaV2cXzg4642z0zVU5a5TuLa7uLh5o3Fy2qVRGy4IB06CXOBvvkGrbTNFJpNLsNWK/GUEEHcHYiv2vzNVJKdw7kqeykk+AuESCRixgmjMioxxkoyurAbDY+n31McC5aEDyTO5muJsd5KwA2XoiKNkQem/uTUzmmau8knyVUUim8O5OuouITXvxERafSsid02nQuAAp7zIbA6nI9qudKVEpOXJKSXApSlVJFKUoDH+3uww1ncYOAWjbH1Dj/AL6qlt2klYxDmTuwpQECMMEOcjodXU9Tjetj7SOXTe8OljUZkX8pGPMum+B7kZX76+abG07yVI9SprYLqc4VcnGWPkBXq+G0zx1Lo48txla7Lpfdphl8LiQoWDNnQWYruMNgFPpuPaqzwLjIt5GffVsVxg4ZXDjIbqMjpWr8u9i9ubdZZS8jtGHVT4QGK53VT4hnBAyD5GrfJy9A1mIFghSV4chREow2Bknw4XxHz96h58UfTFBY5vdmR/8A9RYkFu9ypJAVkUEsCp2C+DYnp99QnMvN5vEAYNlcBdlACgk4OkDVuTvgVJdp3KMdpKkkKlI5Sw7s58LKRuM/ZYEMB5fhUd2dctm94hFGRmNT3knpoQg4P1OF/rV0RWNR8xGb1XpZ9EcncPMHD7WI7FYUBHoSASPxJqYpSvEbt2d6VbGa2vKV7e3M9215PZxu5WOOPIYxxnQrMCQFzgnGM7586je0DgF1w+zNxHxO9ch1XS0hAwxxnY1rlUXtoXPCJfZ4/wCMV048rlNLoynBKLZVOzfhV3xK3kmk4leR6Ze7AWQ4OFVs7n9L9lS3MXJd7bCO5jvrm6EEqSGFyzFlV1zjSfEcZ2I6Zr0dg6/6Mf3uH/gjFaPVsuVxyNLgQgnFEbx/j8VnbvPM2EXy82PkqjzY1UOFQX3Fo+/mmeztX3jhgOmV08meQjIB9B1qpdtHFTPxG3s84jTQSPV5Wxn7lxj9Y1tcMQRQqgBVAAA6ADYD8Ko4+XBPt/YlPVJrpGe8U7JmVS9nfXUcw3GuUsrH0JGCv13+lQfKXatcW9z8HxQbhtHekAMjdBrxsy9PGPI53G9bDWO9vfLy4hu1GCT3MnvsWQn3GGH3j0q+GayPRk7KzjpWqJsJ3FYp2rJc8NeA297d6JQ2Vad20smnoc5wQfP0rQOy3jDXPC4Hc5ZQYyfXuyVB/DTVN/ygx+Ts/wBaT9y1Hh045tDJyO4WTHLXIxubGCaW9vu9ljDlhcNgFhkAA52G1VfiHNHEOB3oinma7t2wy95uWTODhjlkcemSOm29aNyTxOJOF2muWNcQJnLqMeHzydqzTtQ4mOLX1vbWI78xhgWXdcuVz4umlQoy3Tf2rTE3LI4yXp3/ACKypRTXJttpdLLGkiHKuoZT6hhkVB87c6RcOg7xxrdto4x1dv7lG2T7+9SnA+G/D2sMOc91GqZ9SoAzWO8RvPjuaY45N44ZdCqen5FWkO3u4JNYYsalJ3wtzScmkvdl2tOVLy9QS393NDrGRb2x7pUB3AZsEu3rmorjvZvd2yGbh17cl137qSQtrxvsehPswwa0+lVWeSe3Ht0S8aZmfZv2rG6kFrdgJP0RwNIkI6qR9l/bofbpV94zwr4iLR3ksW4IeFzG4I9x5e1Yf2y8H+E4klxF4e+AlBG2JUIBI/5G+pNbhwDiXxFrBN/SRq/3sAT+2tc0ElHJDhlINu4y6MJ4zzRf8K4m8fxcs6xMPDK7MrowDAMCcA4I3HQ1t/LHM0N/brNCdjsyn5kYdVYev7xvWe8S5ZhvuPXsEw2a1Qhh8yMAgDL7/vFUq3nu+X+IEEakPUf7OaPPUejD8VO3Q77yhHNFJfVX6mak4Pfg+guKcMWeMxuXUHByjtG2xz8ykGsrtuCXH8uPY/H3ggEXfLidtZGF8OScdSd8dBWncA49FeQJPA2pG/FT5qw8mHpVQix/nQ3tYj+MVy4m46l8Gs0nTJrmaKWDhxgtzLLLJiBHdmdgZTpLu/UBQWOo9MCoXh/ZpcpEqtxW8yBjCMQo9hkk4rQKVRZZJUizgmz5556v77h96bdeIXUg0qwZpGB8WfINWlQdnlwUU/ytfaiAfn23Hpms77ak/wBML7xRfxOK36NcAD0FdWabjCDXf4GUI3KVlI5M4Hc2V/cRzzSXKSxLIsr6jurFShySA2CDt1H0rnzNzxJ8UthYKsl03zu28cC+ZbHUgb48sjqTirNzBxP4a0nn/oomcfVVJA/HFZb2CQd5Je3DnVISqknr4yzsfvIH4VlH1J5ZdF3s1FFsk7NTMM3N/eySHqVkEaA/oxquFHtVR5jseKcFxPBdSXNsCAwly+nPkyk7A9NSkb+nnsldF7ZpLG8cgDI6lWB8wRg1SGdp+rdexLxrogOReeYuJQa1GiVMCSMnJUnzHqp3wfY1Zq+eOQbhuH8eEBJ0mV7ZvcEkKffxBD95r6HqfEY1jltwxjlqW5Vuc744WMajGmma4CDxNDqKiMdPmIYkDqsTDzrF+0blhop3njg7uI6e8CMrxRySAsFVlxsRhsEDBb0Kk7Zzbwlm/KJqIwokVDhiI2aRCpwSMMWBIBIDZG6iqzw+90QtEwSaJx+VhK+Fiy6ndCoOhNRRR8wLnA04zW2CehWjPJHVszNeR+e/gHLlSx0nYZLSHBwrMz6UQHB2Qnw1fez3tBknmVO7MjPgORGsUceXkf8AnDIdfzthdIJxt51nHNnKYgYyW5LwHJ3wXj3xhsEhgDga1JHQHBqSuOck+HS14dDIjMojLHGokjDaVTOXclsuxyBsAtdeTHHIrS5+xjGTjszu7WObhxC8SKDLxw5RMDOuRiAxUDqNlA9cZ86sXJ/LcltbKqxaLySbSJSQXiljIbSUXpD3eosSfFq3GCprz8icuJYhLqUK87nREXOmCNiGJw3+1fSDuvhAyNXnVs4VeTC470KXnlyhRgEbCal8QxlIw3d+NSVIU7sSucZySjohwvuXirep8l34Xfd9CkmNJI3X81gdLL74YEfdXqry8Lsu6iVC2ojJZsYyzEsxx5ZJJxXqrzXzsdSFUTtpbHCJPd4/4hV7JrJ+2PnC0msO4iuI5JDIhwjBsBckkkbVtgi3kVe5TI/SyS7CW/0Y3tcP/ChrRqxrsV5wtbe2mhnnSJjNrXWcAhkVdj06r+2tlqfExayOxifpRgPbdYNFxNJh0kjVlP6UZ0kfUeA/1hW4cD4qtzbRTp0kQN9CRuPuOR91RPPvJicStTGSFkU6on/NbGMH9E9D+PlWY8oc3XHBJDaX8LiAsSpAzpJ6sh6Oh6kA58/UHX+diSXMSn0TbfDNyrPe3KVRwrB6tMgX6jJP7M1Nr2m8NKa/i48em+v6aMas+2KrF1wObjd3HLPG8FhCcojjTJMT1Yr1QHAG/l03JIyxRcJKUtki83apE72ScMaHhMAYYL6pcH0diR/y4/Gqp/lBn8lafryfwrWtIgUAAAADAA2AA/cKxDty5kt7hraKGVJDHrL6GDAatIAyNidj0rTw7c8+ork9OOidbspt7nhETQxKl0YEcPk+J9IbDZOMN0zjbOaiexbmkW8z2E6iNmY6CQFbvBsYmPUnbbPnkeYq9dnPNttcWdvEkqd8kSq0eQHBQYPhPUbZyKge1Hsya4PxdmMXC7ug2MmnoynykH7ceo3sp25Ysvf2KuNVKJp1fO3MEx4fzE0zDCrcCX6xybnH9UsPqK0vs/7SUuEFvdnuruPwsH8HeY8xno3qvruNunLtS7PDxCNZYcC4iBAB2EiddBPkc5IPTc+uRXD/AApuM+HsTP1xuJeo5AwBByCMgjoQfOuVY5yJ2mmyAsuJI8Xd+FHZTlV8lcdSB5MM7fjV6ue03h6rlbhZWPyxxAySMfQKBnP1xWM8E4uqs0jkTRRv8oGQE2aDd/yhx7HQP2n91adyvw429lbwnrHEin6hRn9uap/A+VZr6/HEb9O7CYFvbndlCnIZ/fJLY9T5AAVfL/iEcEZkldY0HVnIUDO3U1fJL0xxrorFbuTKJwhs8z3ntbIP2Rn++rPzfylDxC3MMowRujgeJG9R6j1HmPurLuG9oFrHzFc3DSDuJVEQkG4GlUAbbfSSp39xWw8K4xDcx95BKkqZxqQ5GRg49juNvepzKUHGXwhBppo+f+EcWu+AX7RyKShI1p9mRPKRCfP0P1Bq+8vcYjuuYzNC2uN7EEH08SZBHkQc5FW3nbkqLiNv3b+GRcmOTG6N/ep8x/eKy/sj4LLacblgmXS6QPn0I1R4YHzU9Qa31xywc/6qM9LhJLo3KlK8nEuLw26a55UiXOMuwUE+gz1NeelfB0mGdtD/AOmI/aKL+NzW/CvmntR49FdcTeWBxIgVFDDoSo3xnruetbzyzzha3iKIZ0d9AZkB8Y6A5U7jfau3xEH5cNujDG1qkd3NvDjPYXMS/M8Lqv62k4/bish7B+MiO8mt2OO+TK5/PjySPrpLH+qa3WsU7Q+zie2ufjrAMRr7wqgy8b5yWVftITvgdMnyqnh5Jxljl2TkTTUl0bXQ1nvKvbJaTxhblhbTDZg2dBI81by+jYI9+te7i3aPG6mLhwN5csMKIwTGhP2pH+UAdcZ39utYvDNOmi+uNWZ6nD/iea27vpHcd4x8h3IUt+LDT9WrdRVQ7PORfgI3klYSXUx1Sv1xk50g+Yzkk+Z+gq4VfPNSaS4SojHGlv2Kg+N8LgRXuC3c92DIzgAqCBu5QgjVj7Qw3Tepyo3mOzMtrIijUSAdIxltLBsb7b4xv61jF7l3wV2NWSO0iltlQGVVjYENkEMGEinJV2j1E7uDvls7Vw4rybZWNvPPFAF1Fe8IyxERdRIqj7KlNeQvXOOlRXHbQNI5ggKAIO6ylwhSTI1HSowilSy4UfY9DXH4fXkFJdJk6Fbn+bIXZwcgr8+cZY5A6ZNdST5v9/qY2T3E43uZoY7lRbxPnugNMjswBYo2fDG4UZAAYbHxeVWTh3Co4ARGuCcamJLM2NhqY7n29OgxVL5fsS3wymFhNHNqaTQ+kQqrYUPIBjqBpX09BmtArHJtsaR33FKUrEuK88fD416RoPooH91eilAdJtE/MX+yP8K7qUoBXXPbq66XUMD5MAR+BrspQHhteB28bao4Ikb1WNVP4gV7qUqW75ArzRcNiUYWNAPQIo/cK9NKiweZeHRBg4jQMOjaVyM7bHGRXppSgIzi3LNrdfz8EcpHQsoLD+t1/bUhDCEVVUYVQFAHQADAFc6VNuqIo895w+OUYljSQejqGH/MDXCy4RDD/NQxx/qIq/wgV66Ut8E0K65rdXGHUMOuGAI29jXZSoB0fAR/0af2R/hXZFCq/KoXO+wA36eX3VzpSwK6zbLrD6V1gaQ2BqCnfGeuM42rspQCuua3V8B1VsHIyAcH13rspQHUtsg6Ko+4V+x2yqchVBPmAAfxrspQClKUB4LrgNvK2qSCF29WjRj+JGa9VvapGulFVF9FAUfgK7aVNsihSlKgk//Z"/>
          <p:cNvSpPr>
            <a:spLocks noChangeAspect="1" noChangeArrowheads="1"/>
          </p:cNvSpPr>
          <p:nvPr/>
        </p:nvSpPr>
        <p:spPr bwMode="auto">
          <a:xfrm>
            <a:off x="307975" y="9525"/>
            <a:ext cx="304800" cy="36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7" name="AutoShape 6" descr="data:image/jpeg;base64,/9j/4AAQSkZJRgABAQAAAQABAAD/2wCEAAkGBhQSEBQUExQWFRUWFx0XGRgYGBwYGBoYGBsaFyAaHRoZGyceGBwnHyAWIC8hIycpLCwsFiAxNTMqNSYrLC0BCQoKDgwOGg8PGiwkHyQyNC81MDI1LCwtLDQsLC0sLCwvLC8sLCwtLCksLCwsLSwsLCwsMCwsLywsLCwsLCwsLP/AABEIAHABOgMBIgACEQEDEQH/xAAcAAEAAwADAQEAAAAAAAAAAAAABQYHAgMECAH/xABKEAACAQMCAwYDAwcHCgcBAAABAgMABBESIQUGMQcTIkFRYRQycUKBkSNSYnKhsbIVM1OCksHRCBYlNUNjc6KzwiR0lKPS4fAX/8QAGQEBAAMBAQAAAAAAAAAAAAAAAAECAwQF/8QALhEAAgIBBAAFAgQHAAAAAAAAAAECEQMSITFBBBMiUWEyoXGBkfAjM0KxwdHh/9oADAMBAAIRAxEAPwDca4vIB1IH12rlVA58vdc2gpGVgGSkmGaQTeEPHGcBgpBUtqyNT4AIBq8I6nRWTpHZzdzCe+ZBKix27I0irIyTPqVtlKtgEeSsMEgDJJxUPPx+diEmmnS4DmIwx6UdlMbmJwoLeNnCsSMgDrpXOaxdJNKJreOJQYT/ADkkeZFFw2mSAd5kzaXddMnUYyPmFSU9jFHN/wCImuu8FqDJA50M0ynCYI3kXX3jDTrHTqNq7ljjFUc7k2aJwznaEpidu7lTCyqykBX0gknGQi7/AGjt0O9WMGsY4JcuxKXSTpI8ba4SzxCRncYlBZvEpIJckoFAAGflrSOS+JSS25EhVzGdHeqxZZDgMSCQCcZ053B09a5suJR3RrCd8lgpSlc5qKUpQClKUApSlAKUpQClKUApSlAKUpQClKUApSlAKUpQClKUApSlAKUpQClKUApSlAKUpQCsu5l4GY7l2k0AajIkrxNM0zN8sDbEBVOlcZXKufQmtRrovLJJUKSKGU4yD02II/aAa0xz0MrKOpGKQW0ndrFJEkEkKaZXC5Ugg7MBjLkaiuQCDFqVmGAO/i3CLiUiQI8kqzaFclSpIabUsewEmoLHksPs74GTWn8TtbWC2aMgIr/KqfzjP1BTzLg6SD5YHQCq9bcQSGSydtEcAiOrSAqJPJ1bA+UNklfVSSNs11LK3ukYuFbMpa8BlkLTtrxcKIY4ygm1hCrGMOWxBIcE7AIuHGVxWtcu2s6K/fE4LZRC5lZF8wZCBqydwN8dMny77fhduzidI4yx8QkUA5J21ZHU+9SFYZMuvY0hChSlKwNBSlKAUpSgFKUoBSlKAUpSgFKUoBSlKAUpSgFKUoBSlKAUpSgFKUoBSlKAUpSgFKUoBSlKAjr3jsccndkSM+kORHE8mFJZQSUUgZKt+FR3FuLiaF41W5QsMavhpvUHBwoOD0OCDgmvTB/rGb/y0X/VuKmMVfaJXdmQcT5JM10J9cqrgAwm0upIiBuVw2DoPp67jHlwbk7VdNNHI6oSBJbi1uXiOADoYbHG+QD8uQRiu++45M91KpklSaN2bGoBFjUk5WMDDjAO7SD67ZMTZ392AuppV7+Np850d8FO51BiUOnSM6SdxkYJNd611yc7r2LBwjlxoOILcrLcpEGZmt0t7nQWZcHGoYwTvuPKr5/nIn9Fc/8Appv/AIVXezfi7zd8uXaFMaWkIY6jnIDYBZdjuR5Y8t7viuTK/VUujaC22Oqzu1lQOucH1BU7HBBB3BzkYNd1RvLx/ID9eX/qvUlWLVMuhSlKgkVGcc5jgs0D3DlEO2rQ7KOnUopC9ds4zUnVL7YSP5HuM/oY+utavjipSSZWTpNlis+YIZYDOhdoxvnupASNjlUKa2G43ANdFhzdbzQyTRM7Rx/MRDL5HBwCmWxg50g4xvXq4CuLWAf7pP4BUXyEmLM46G4uCPobiU1NRpv5FvYkeBcx295GZLeUSKDpOMgg+hVgCPvFdA5sg+J+G/KCY/ZMMo8OSNeopp0ZBGrOKzKw4RcWcQ4pY5YF5fibc9HRZpBqUeWB6dOo2yKt3LvMcV9xJJoTlTYnI+0rGYZVh5EY/bnzrWWFK2t1/b8Sim2TN/z1aQzdzJI6yk4CdzMSx/RxGdf1XNcuMc7Wlrp+IkaPWAVLRS4Od8ZCYz6r1HmKr/N8QPHOEH/j/sQEVP8AO/LIv7KWD7eNUZ/NkXdT9/Q+zGq6YLTd7/7om5b0ScvE0WHvjq0aQ3825bB/QC6/uxkVGW/PFpJbPcpIzQp8ziGXA9/kyQPMjYeeKq/B+b3uuFxQoSLyRjZt+cjKPHKf1Y8tn87Aqzcf4ekPCbiGMaY0tJEUegETCoeNRdS5sam90dSdolkYjKJJDGBkuLecrgdfF3WP217+Jc029vAk8rlYnAIfQ7DDAEZ0qdGcj5selUblnid2nBIBHaJIndhdRk15Rm0ljCFywAJyufKrB2oQheC3SqAAsagAdAA6fuFWeOKmo/NcoKTqz3WvPtm7xoJSplx3feRyRrJnppaRArZ2xvvmpfiXFIreMyTOEQYGT5k7AADdifIDc1k/Ebx79eHcNljFtqSKVZnYNrVExiLSMBzvsSOmPTN4595dnuY4GtnVZ7eYTRh/kcr5H/8Af40ljimk9rIUm0ySsObLeafuFZ1l0lgkkUsbFRjJHeINtx+Nee758s4pu5eRxKTgJ3ExZsZ+UCPxjY7jI2qF4BzeZb2O3v7Q214qsYjnKOCPHoPuFz1I8PXIrq5jUf5x8M/4U38L/wD3RY1qp+1k6nVosfEec7WCURSOwcoJMCKRyFbIGdCEqdjscHavCvafw8qzLMzKuclYZiBjrkiPA++rMluoZmCgM2NRAwTgYGT54FUDsZhHwl1ncG8lGPYBBVYxg4t77V++CW5XRZOK882lto76UoJAGQ93IVYMMjDKhUnHlnIr0cS5qt7eFZpWdI26MYZds4A1AJlNyB4gK58b5bgurVraRB3ZXCgbaMDClfQjy/DpVK5KW4uJ2tbtldOGvjIzmZ9+6Z8+SKCfdtJO67zGMHG/bkhtp0aFY3qzRrImrS3TUrIfT5XAYfeK76VG8yXbxWdxJGMyJC7L+sqkisUrdIvwjzcQ5ytYXZGkLMnziOOSXR5+MxqQh9jg17uEcahuoxJBIsidMqeh9COqn2O9QHZaUPCrdk3LAtIfNpSx1lj1J1Z6+1Q3DrP4XmSSOEYiuLbvpEHyhwxXVjyyQf7Zrby4+pdr/BTU9n7liPaDZiV4tcneJ8yC3nLL9QIsjy/GpDgnMcF2HMDlu7bQ2UdCGxnGHUGqNbXEqcxX5ghEx7iLUDII8eFN8kHJ9quPK0skkcks0CwSvK4ZR1IjPdqWb7Z0geIbEAYpOEYq18drv4EZNsm6UpWBoKUpQEAt0icSm1uq5tYcamAz+VufWpX+VYf6WP8Atr/jWJdvMeeI249YAP8A3JK9vCuzG0FoWkDSO8DyBixGhkD40hTjyHzAiux4Y6VNvkw1u2kiy87WaSXSSIQ+U061bV3ZBOT4DqwVwCMEHyHzVCzcOiwdDRSdfycaSq2kjBjHhUBPPSSAT9a8vOHZhZpGxhBhZGROpcNrOMsGJOfpgb1nnLHAFurgRsxChkBwBkhpFQ4z0ODnzroxwi4WpcGc206o+i+VXigtI4zIikAkguuxJJxjOwHp+O+al/5Vh/pY/wC2v+NZiOzPh6mEdyThpAxaR/HojLDVpbHUZ8GPSqP2g8mQWmh4SwDqGKNhgMsy4B6428yTWCwwyS+p7/H/AE0c3FcG+8tsDbgg5BeTBG4P5V6k6q3Zh/qiz/4f/c1WmuWaqTRtHhClM1+ZqhJ+1G8xcCjvLaS3lzpkGMjqCNww9wcGpHNfualNp2hyVGx4BxGKFbcXkOhV0CUwMZgoGB/tNBYDGCR5edTlnwk29osFuQDGgVGkBYZH2mAILE7k7jc1JUqzm2VUUiA5S4DPaRdzJMksa5K4jKMCzFjk6yCNzjbP1rz8F5EitL+a6gOlZo9LRY2D6g2pT5A/m+vT0qz5pTzJb/I0opnGuT7qe+hu/iIVNuW7pO6YjD7HWe8yTjHTHSrjEDpGrGrAzjYZ88e1cq/M1EpuSSfRKVFb4RyRHBxG5vFxmYABcfKTu5/rEKfxqR5l4W9zayQRusfeqUZipbCsCDgAjfHnUpSpc23bGlVRT+F8rX1taLbRXkIVF0q5tyXA3/3ukn30138Y5Qll4atkk4UFQkkjqXdgMEkeIYYtvk561aaVPmSu/wAyNKKldcifEWUdvcyAyQY7meJSjpoACnBY77b74OB0IrlPy7eyRw6rmNbiByVmWMkOhQoQ8ZbGTnfB8sjB6WumaeZIaUVu05Yle6iuryVJJIFZYlijMaKXADMdTszMRt1wPSvBxLk66lv4r34iEPAGWNO5bTpbUPEe8yTg9Rjp0q50oskkNKPLepKYiImRZNvEyll9/CGB9cb1XeR+TZeHB0+IWWOR2kIMelhI2kZDayMYHTH31bM0qqm0miaV2cXzg4642z0zVU5a5TuLa7uLh5o3Fy2qVRGy4IB06CXOBvvkGrbTNFJpNLsNWK/GUEEHcHYiv2vzNVJKdw7kqeykk+AuESCRixgmjMioxxkoyurAbDY+n31McC5aEDyTO5muJsd5KwA2XoiKNkQem/uTUzmmau8knyVUUim8O5OuouITXvxERafSsid02nQuAAp7zIbA6nI9qudKVEpOXJKSXApSlVJFKUoDH+3uww1ncYOAWjbH1Dj/AL6qlt2klYxDmTuwpQECMMEOcjodXU9Tjetj7SOXTe8OljUZkX8pGPMum+B7kZX76+abG07yVI9SprYLqc4VcnGWPkBXq+G0zx1Lo48txla7Lpfdphl8LiQoWDNnQWYruMNgFPpuPaqzwLjIt5GffVsVxg4ZXDjIbqMjpWr8u9i9ubdZZS8jtGHVT4QGK53VT4hnBAyD5GrfJy9A1mIFghSV4chREow2Bknw4XxHz96h58UfTFBY5vdmR/8A9RYkFu9ypJAVkUEsCp2C+DYnp99QnMvN5vEAYNlcBdlACgk4OkDVuTvgVJdp3KMdpKkkKlI5Sw7s58LKRuM/ZYEMB5fhUd2dctm94hFGRmNT3knpoQg4P1OF/rV0RWNR8xGb1XpZ9EcncPMHD7WI7FYUBHoSASPxJqYpSvEbt2d6VbGa2vKV7e3M9215PZxu5WOOPIYxxnQrMCQFzgnGM7586je0DgF1w+zNxHxO9ch1XS0hAwxxnY1rlUXtoXPCJfZ4/wCMV048rlNLoynBKLZVOzfhV3xK3kmk4leR6Ze7AWQ4OFVs7n9L9lS3MXJd7bCO5jvrm6EEqSGFyzFlV1zjSfEcZ2I6Zr0dg6/6Mf3uH/gjFaPVsuVxyNLgQgnFEbx/j8VnbvPM2EXy82PkqjzY1UOFQX3Fo+/mmeztX3jhgOmV08meQjIB9B1qpdtHFTPxG3s84jTQSPV5Wxn7lxj9Y1tcMQRQqgBVAAA6ADYD8Ko4+XBPt/YlPVJrpGe8U7JmVS9nfXUcw3GuUsrH0JGCv13+lQfKXatcW9z8HxQbhtHekAMjdBrxsy9PGPI53G9bDWO9vfLy4hu1GCT3MnvsWQn3GGH3j0q+GayPRk7KzjpWqJsJ3FYp2rJc8NeA297d6JQ2Vad20smnoc5wQfP0rQOy3jDXPC4Hc5ZQYyfXuyVB/DTVN/ygx+Ts/wBaT9y1Hh045tDJyO4WTHLXIxubGCaW9vu9ljDlhcNgFhkAA52G1VfiHNHEOB3oinma7t2wy95uWTODhjlkcemSOm29aNyTxOJOF2muWNcQJnLqMeHzydqzTtQ4mOLX1vbWI78xhgWXdcuVz4umlQoy3Tf2rTE3LI4yXp3/ACKypRTXJttpdLLGkiHKuoZT6hhkVB87c6RcOg7xxrdto4x1dv7lG2T7+9SnA+G/D2sMOc91GqZ9SoAzWO8RvPjuaY45N44ZdCqen5FWkO3u4JNYYsalJ3wtzScmkvdl2tOVLy9QS393NDrGRb2x7pUB3AZsEu3rmorjvZvd2yGbh17cl137qSQtrxvsehPswwa0+lVWeSe3Ht0S8aZmfZv2rG6kFrdgJP0RwNIkI6qR9l/bofbpV94zwr4iLR3ksW4IeFzG4I9x5e1Yf2y8H+E4klxF4e+AlBG2JUIBI/5G+pNbhwDiXxFrBN/SRq/3sAT+2tc0ElHJDhlINu4y6MJ4zzRf8K4m8fxcs6xMPDK7MrowDAMCcA4I3HQ1t/LHM0N/brNCdjsyn5kYdVYev7xvWe8S5ZhvuPXsEw2a1Qhh8yMAgDL7/vFUq3nu+X+IEEakPUf7OaPPUejD8VO3Q77yhHNFJfVX6mak4Pfg+guKcMWeMxuXUHByjtG2xz8ykGsrtuCXH8uPY/H3ggEXfLidtZGF8OScdSd8dBWncA49FeQJPA2pG/FT5qw8mHpVQix/nQ3tYj+MVy4m46l8Gs0nTJrmaKWDhxgtzLLLJiBHdmdgZTpLu/UBQWOo9MCoXh/ZpcpEqtxW8yBjCMQo9hkk4rQKVRZZJUizgmz5556v77h96bdeIXUg0qwZpGB8WfINWlQdnlwUU/ytfaiAfn23Hpms77ak/wBML7xRfxOK36NcAD0FdWabjCDXf4GUI3KVlI5M4Hc2V/cRzzSXKSxLIsr6jurFShySA2CDt1H0rnzNzxJ8UthYKsl03zu28cC+ZbHUgb48sjqTirNzBxP4a0nn/oomcfVVJA/HFZb2CQd5Je3DnVISqknr4yzsfvIH4VlH1J5ZdF3s1FFsk7NTMM3N/eySHqVkEaA/oxquFHtVR5jseKcFxPBdSXNsCAwly+nPkyk7A9NSkb+nnsldF7ZpLG8cgDI6lWB8wRg1SGdp+rdexLxrogOReeYuJQa1GiVMCSMnJUnzHqp3wfY1Zq+eOQbhuH8eEBJ0mV7ZvcEkKffxBD95r6HqfEY1jltwxjlqW5Vuc744WMajGmma4CDxNDqKiMdPmIYkDqsTDzrF+0blhop3njg7uI6e8CMrxRySAsFVlxsRhsEDBb0Kk7Zzbwlm/KJqIwokVDhiI2aRCpwSMMWBIBIDZG6iqzw+90QtEwSaJx+VhK+Fiy6ndCoOhNRRR8wLnA04zW2CehWjPJHVszNeR+e/gHLlSx0nYZLSHBwrMz6UQHB2Qnw1fez3tBknmVO7MjPgORGsUceXkf8AnDIdfzthdIJxt51nHNnKYgYyW5LwHJ3wXj3xhsEhgDga1JHQHBqSuOck+HS14dDIjMojLHGokjDaVTOXclsuxyBsAtdeTHHIrS5+xjGTjszu7WObhxC8SKDLxw5RMDOuRiAxUDqNlA9cZ86sXJ/LcltbKqxaLySbSJSQXiljIbSUXpD3eosSfFq3GCprz8icuJYhLqUK87nREXOmCNiGJw3+1fSDuvhAyNXnVs4VeTC470KXnlyhRgEbCal8QxlIw3d+NSVIU7sSucZySjohwvuXirep8l34Xfd9CkmNJI3X81gdLL74YEfdXqry8Lsu6iVC2ojJZsYyzEsxx5ZJJxXqrzXzsdSFUTtpbHCJPd4/4hV7JrJ+2PnC0msO4iuI5JDIhwjBsBckkkbVtgi3kVe5TI/SyS7CW/0Y3tcP/ChrRqxrsV5wtbe2mhnnSJjNrXWcAhkVdj06r+2tlqfExayOxifpRgPbdYNFxNJh0kjVlP6UZ0kfUeA/1hW4cD4qtzbRTp0kQN9CRuPuOR91RPPvJicStTGSFkU6on/NbGMH9E9D+PlWY8oc3XHBJDaX8LiAsSpAzpJ6sh6Oh6kA58/UHX+diSXMSn0TbfDNyrPe3KVRwrB6tMgX6jJP7M1Nr2m8NKa/i48em+v6aMas+2KrF1wObjd3HLPG8FhCcojjTJMT1Yr1QHAG/l03JIyxRcJKUtki83apE72ScMaHhMAYYL6pcH0diR/y4/Gqp/lBn8lafryfwrWtIgUAAAADAA2AA/cKxDty5kt7hraKGVJDHrL6GDAatIAyNidj0rTw7c8+ork9OOidbspt7nhETQxKl0YEcPk+J9IbDZOMN0zjbOaiexbmkW8z2E6iNmY6CQFbvBsYmPUnbbPnkeYq9dnPNttcWdvEkqd8kSq0eQHBQYPhPUbZyKge1Hsya4PxdmMXC7ug2MmnoynykH7ceo3sp25Ysvf2KuNVKJp1fO3MEx4fzE0zDCrcCX6xybnH9UsPqK0vs/7SUuEFvdnuruPwsH8HeY8xno3qvruNunLtS7PDxCNZYcC4iBAB2EiddBPkc5IPTc+uRXD/AApuM+HsTP1xuJeo5AwBByCMgjoQfOuVY5yJ2mmyAsuJI8Xd+FHZTlV8lcdSB5MM7fjV6ue03h6rlbhZWPyxxAySMfQKBnP1xWM8E4uqs0jkTRRv8oGQE2aDd/yhx7HQP2n91adyvw429lbwnrHEin6hRn9uap/A+VZr6/HEb9O7CYFvbndlCnIZ/fJLY9T5AAVfL/iEcEZkldY0HVnIUDO3U1fJL0xxrorFbuTKJwhs8z3ntbIP2Rn++rPzfylDxC3MMowRujgeJG9R6j1HmPurLuG9oFrHzFc3DSDuJVEQkG4GlUAbbfSSp39xWw8K4xDcx95BKkqZxqQ5GRg49juNvepzKUHGXwhBppo+f+EcWu+AX7RyKShI1p9mRPKRCfP0P1Bq+8vcYjuuYzNC2uN7EEH08SZBHkQc5FW3nbkqLiNv3b+GRcmOTG6N/ep8x/eKy/sj4LLacblgmXS6QPn0I1R4YHzU9Qa31xywc/6qM9LhJLo3KlK8nEuLw26a55UiXOMuwUE+gz1NeelfB0mGdtD/AOmI/aKL+NzW/CvmntR49FdcTeWBxIgVFDDoSo3xnruetbzyzzha3iKIZ0d9AZkB8Y6A5U7jfau3xEH5cNujDG1qkd3NvDjPYXMS/M8Lqv62k4/bish7B+MiO8mt2OO+TK5/PjySPrpLH+qa3WsU7Q+zie2ufjrAMRr7wqgy8b5yWVftITvgdMnyqnh5Jxljl2TkTTUl0bXQ1nvKvbJaTxhblhbTDZg2dBI81by+jYI9+te7i3aPG6mLhwN5csMKIwTGhP2pH+UAdcZ39utYvDNOmi+uNWZ6nD/iea27vpHcd4x8h3IUt+LDT9WrdRVQ7PORfgI3klYSXUx1Sv1xk50g+Yzkk+Z+gq4VfPNSaS4SojHGlv2Kg+N8LgRXuC3c92DIzgAqCBu5QgjVj7Qw3Tepyo3mOzMtrIijUSAdIxltLBsb7b4xv61jF7l3wV2NWSO0iltlQGVVjYENkEMGEinJV2j1E7uDvls7Vw4rybZWNvPPFAF1Fe8IyxERdRIqj7KlNeQvXOOlRXHbQNI5ggKAIO6ylwhSTI1HSowilSy4UfY9DXH4fXkFJdJk6Fbn+bIXZwcgr8+cZY5A6ZNdST5v9/qY2T3E43uZoY7lRbxPnugNMjswBYo2fDG4UZAAYbHxeVWTh3Co4ARGuCcamJLM2NhqY7n29OgxVL5fsS3wymFhNHNqaTQ+kQqrYUPIBjqBpX09BmtArHJtsaR33FKUrEuK88fD416RoPooH91eilAdJtE/MX+yP8K7qUoBXXPbq66XUMD5MAR+BrspQHhteB28bao4Ikb1WNVP4gV7qUqW75ArzRcNiUYWNAPQIo/cK9NKiweZeHRBg4jQMOjaVyM7bHGRXppSgIzi3LNrdfz8EcpHQsoLD+t1/bUhDCEVVUYVQFAHQADAFc6VNuqIo895w+OUYljSQejqGH/MDXCy4RDD/NQxx/qIq/wgV66Ut8E0K65rdXGHUMOuGAI29jXZSoB0fAR/0af2R/hXZFCq/KoXO+wA36eX3VzpSwK6zbLrD6V1gaQ2BqCnfGeuM42rspQCuua3V8B1VsHIyAcH13rspQHUtsg6Ko+4V+x2yqchVBPmAAfxrspQClKUB4LrgNvK2qSCF29WjRj+JGa9VvapGulFVF9FAUfgK7aVNsihSlKgk//Z"/>
          <p:cNvSpPr>
            <a:spLocks noChangeAspect="1" noChangeArrowheads="1"/>
          </p:cNvSpPr>
          <p:nvPr/>
        </p:nvSpPr>
        <p:spPr bwMode="auto">
          <a:xfrm>
            <a:off x="155575" y="-173355"/>
            <a:ext cx="304800" cy="36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2056" name="Picture 8" descr="http://www.physics.utoronto.ca/logo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2918"/>
            <a:ext cx="3124200" cy="74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96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60374" y="872937"/>
            <a:ext cx="83200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380985" algn="ctr" rtl="0" fontAlgn="base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761970" algn="ctr" rtl="0" fontAlgn="base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142954" algn="ctr" rtl="0" fontAlgn="base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523939" algn="ctr" rtl="0" fontAlgn="base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3000" kern="0" dirty="0" smtClean="0"/>
              <a:t>Note on MAT135/137/157 Co-Requisite:</a:t>
            </a:r>
            <a:endParaRPr lang="en-US" sz="3000" kern="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74662" y="1981200"/>
            <a:ext cx="8305800" cy="414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39" indent="-285739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6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9100" indent="-238115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33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2462" indent="-190492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3447" indent="-190492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4431" indent="-190492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5416" indent="-190492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333" kern="0" dirty="0"/>
              <a:t>Students who are on the waitlist for any of the co-requisite courses can stay in the PHY131H1 until such time as the waitlists close (September 14).  </a:t>
            </a:r>
            <a:endParaRPr lang="en-CA" sz="2333" kern="0" dirty="0" smtClean="0"/>
          </a:p>
          <a:p>
            <a:r>
              <a:rPr lang="en-CA" sz="2333" kern="0" dirty="0" smtClean="0"/>
              <a:t>If </a:t>
            </a:r>
            <a:r>
              <a:rPr lang="en-CA" sz="2333" kern="0" dirty="0"/>
              <a:t>you were on the waitlist and were not put into one of the co-requisite courses then you will have to remove yourself from PHY131H1.  If you find that after the waitlists close you are put into one of the co-requisite courses then you can stay in PHY131H1</a:t>
            </a:r>
            <a:r>
              <a:rPr lang="en-CA" sz="2333" kern="0" dirty="0" smtClean="0"/>
              <a:t>.</a:t>
            </a:r>
            <a:endParaRPr lang="en-CA" sz="2333" kern="0" dirty="0"/>
          </a:p>
          <a:p>
            <a:r>
              <a:rPr lang="en-CA" sz="2333" kern="0" dirty="0"/>
              <a:t>Also if you leave the co-requisite course at anytime during the term then you will have to remove yourself from PHY131H1. </a:t>
            </a:r>
            <a:endParaRPr lang="en-CA" sz="2400" dirty="0" smtClean="0"/>
          </a:p>
        </p:txBody>
      </p:sp>
      <p:sp>
        <p:nvSpPr>
          <p:cNvPr id="6" name="AutoShape 4" descr="data:image/jpeg;base64,/9j/4AAQSkZJRgABAQAAAQABAAD/2wCEAAkGBhQSEBQUExQWFRUWFx0XGRgYGBwYGBoYGBsaFyAaHRoZGyceGBwnHyAWIC8hIycpLCwsFiAxNTMqNSYrLC0BCQoKDgwOGg8PGiwkHyQyNC81MDI1LCwtLDQsLC0sLCwvLC8sLCwtLCksLCwsLSwsLCwsMCwsLywsLCwsLCwsLP/AABEIAHABOgMBIgACEQEDEQH/xAAcAAEAAwADAQEAAAAAAAAAAAAABQYHAgMECAH/xABKEAACAQMCAwYDAwcHCgcBAAABAgMABBESIQUGMQcTIkFRYRQycUKBkSNSYnKhsbIVM1OCksHRCBYlNUNjc6KzwiR0lKPS4fAX/8QAGQEBAAMBAQAAAAAAAAAAAAAAAAECAwQF/8QALhEAAgIBBAAFAgQHAAAAAAAAAAECEQMSITFBBBMiUWEyoXGBkfAjM0KxwdHh/9oADAMBAAIRAxEAPwDca4vIB1IH12rlVA58vdc2gpGVgGSkmGaQTeEPHGcBgpBUtqyNT4AIBq8I6nRWTpHZzdzCe+ZBKix27I0irIyTPqVtlKtgEeSsMEgDJJxUPPx+diEmmnS4DmIwx6UdlMbmJwoLeNnCsSMgDrpXOaxdJNKJreOJQYT/ADkkeZFFw2mSAd5kzaXddMnUYyPmFSU9jFHN/wCImuu8FqDJA50M0ynCYI3kXX3jDTrHTqNq7ljjFUc7k2aJwznaEpidu7lTCyqykBX0gknGQi7/AGjt0O9WMGsY4JcuxKXSTpI8ba4SzxCRncYlBZvEpIJckoFAAGflrSOS+JSS25EhVzGdHeqxZZDgMSCQCcZ053B09a5suJR3RrCd8lgpSlc5qKUpQClKUApSlAKUpQClKUApSlAKUpQClKUApSlAKUpQClKUApSlAKUpQClKUApSlAKUpQCsu5l4GY7l2k0AajIkrxNM0zN8sDbEBVOlcZXKufQmtRrovLJJUKSKGU4yD02II/aAa0xz0MrKOpGKQW0ndrFJEkEkKaZXC5Ugg7MBjLkaiuQCDFqVmGAO/i3CLiUiQI8kqzaFclSpIabUsewEmoLHksPs74GTWn8TtbWC2aMgIr/KqfzjP1BTzLg6SD5YHQCq9bcQSGSydtEcAiOrSAqJPJ1bA+UNklfVSSNs11LK3ukYuFbMpa8BlkLTtrxcKIY4ygm1hCrGMOWxBIcE7AIuHGVxWtcu2s6K/fE4LZRC5lZF8wZCBqydwN8dMny77fhduzidI4yx8QkUA5J21ZHU+9SFYZMuvY0hChSlKwNBSlKAUpSgFKUoBSlKAUpSgFKUoBSlKAUpSgFKUoBSlKAUpSgFKUoBSlKAUpSgFKUoBSlKAjr3jsccndkSM+kORHE8mFJZQSUUgZKt+FR3FuLiaF41W5QsMavhpvUHBwoOD0OCDgmvTB/rGb/y0X/VuKmMVfaJXdmQcT5JM10J9cqrgAwm0upIiBuVw2DoPp67jHlwbk7VdNNHI6oSBJbi1uXiOADoYbHG+QD8uQRiu++45M91KpklSaN2bGoBFjUk5WMDDjAO7SD67ZMTZ392AuppV7+Np850d8FO51BiUOnSM6SdxkYJNd611yc7r2LBwjlxoOILcrLcpEGZmt0t7nQWZcHGoYwTvuPKr5/nIn9Fc/8Appv/AIVXezfi7zd8uXaFMaWkIY6jnIDYBZdjuR5Y8t7viuTK/VUujaC22Oqzu1lQOucH1BU7HBBB3BzkYNd1RvLx/ID9eX/qvUlWLVMuhSlKgkVGcc5jgs0D3DlEO2rQ7KOnUopC9ds4zUnVL7YSP5HuM/oY+utavjipSSZWTpNlis+YIZYDOhdoxvnupASNjlUKa2G43ANdFhzdbzQyTRM7Rx/MRDL5HBwCmWxg50g4xvXq4CuLWAf7pP4BUXyEmLM46G4uCPobiU1NRpv5FvYkeBcx295GZLeUSKDpOMgg+hVgCPvFdA5sg+J+G/KCY/ZMMo8OSNeopp0ZBGrOKzKw4RcWcQ4pY5YF5fibc9HRZpBqUeWB6dOo2yKt3LvMcV9xJJoTlTYnI+0rGYZVh5EY/bnzrWWFK2t1/b8Sim2TN/z1aQzdzJI6yk4CdzMSx/RxGdf1XNcuMc7Wlrp+IkaPWAVLRS4Od8ZCYz6r1HmKr/N8QPHOEH/j/sQEVP8AO/LIv7KWD7eNUZ/NkXdT9/Q+zGq6YLTd7/7om5b0ScvE0WHvjq0aQ3825bB/QC6/uxkVGW/PFpJbPcpIzQp8ziGXA9/kyQPMjYeeKq/B+b3uuFxQoSLyRjZt+cjKPHKf1Y8tn87Aqzcf4ekPCbiGMaY0tJEUegETCoeNRdS5sam90dSdolkYjKJJDGBkuLecrgdfF3WP217+Jc029vAk8rlYnAIfQ7DDAEZ0qdGcj5selUblnid2nBIBHaJIndhdRk15Rm0ljCFywAJyufKrB2oQheC3SqAAsagAdAA6fuFWeOKmo/NcoKTqz3WvPtm7xoJSplx3feRyRrJnppaRArZ2xvvmpfiXFIreMyTOEQYGT5k7AADdifIDc1k/Ebx79eHcNljFtqSKVZnYNrVExiLSMBzvsSOmPTN4595dnuY4GtnVZ7eYTRh/kcr5H/8Af40ljimk9rIUm0ySsObLeafuFZ1l0lgkkUsbFRjJHeINtx+Nee758s4pu5eRxKTgJ3ExZsZ+UCPxjY7jI2qF4BzeZb2O3v7Q214qsYjnKOCPHoPuFz1I8PXIrq5jUf5x8M/4U38L/wD3RY1qp+1k6nVosfEec7WCURSOwcoJMCKRyFbIGdCEqdjscHavCvafw8qzLMzKuclYZiBjrkiPA++rMluoZmCgM2NRAwTgYGT54FUDsZhHwl1ncG8lGPYBBVYxg4t77V++CW5XRZOK882lto76UoJAGQ93IVYMMjDKhUnHlnIr0cS5qt7eFZpWdI26MYZds4A1AJlNyB4gK58b5bgurVraRB3ZXCgbaMDClfQjy/DpVK5KW4uJ2tbtldOGvjIzmZ9+6Z8+SKCfdtJO67zGMHG/bkhtp0aFY3qzRrImrS3TUrIfT5XAYfeK76VG8yXbxWdxJGMyJC7L+sqkisUrdIvwjzcQ5ytYXZGkLMnziOOSXR5+MxqQh9jg17uEcahuoxJBIsidMqeh9COqn2O9QHZaUPCrdk3LAtIfNpSx1lj1J1Z6+1Q3DrP4XmSSOEYiuLbvpEHyhwxXVjyyQf7Zrby4+pdr/BTU9n7liPaDZiV4tcneJ8yC3nLL9QIsjy/GpDgnMcF2HMDlu7bQ2UdCGxnGHUGqNbXEqcxX5ghEx7iLUDII8eFN8kHJ9quPK0skkcks0CwSvK4ZR1IjPdqWb7Z0geIbEAYpOEYq18drv4EZNsm6UpWBoKUpQEAt0icSm1uq5tYcamAz+VufWpX+VYf6WP8Atr/jWJdvMeeI249YAP8A3JK9vCuzG0FoWkDSO8DyBixGhkD40hTjyHzAiux4Y6VNvkw1u2kiy87WaSXSSIQ+U061bV3ZBOT4DqwVwCMEHyHzVCzcOiwdDRSdfycaSq2kjBjHhUBPPSSAT9a8vOHZhZpGxhBhZGROpcNrOMsGJOfpgb1nnLHAFurgRsxChkBwBkhpFQ4z0ODnzroxwi4WpcGc206o+i+VXigtI4zIikAkguuxJJxjOwHp+O+al/5Vh/pY/wC2v+NZiOzPh6mEdyThpAxaR/HojLDVpbHUZ8GPSqP2g8mQWmh4SwDqGKNhgMsy4B6428yTWCwwyS+p7/H/AE0c3FcG+8tsDbgg5BeTBG4P5V6k6q3Zh/qiz/4f/c1WmuWaqTRtHhClM1+ZqhJ+1G8xcCjvLaS3lzpkGMjqCNww9wcGpHNfualNp2hyVGx4BxGKFbcXkOhV0CUwMZgoGB/tNBYDGCR5edTlnwk29osFuQDGgVGkBYZH2mAILE7k7jc1JUqzm2VUUiA5S4DPaRdzJMksa5K4jKMCzFjk6yCNzjbP1rz8F5EitL+a6gOlZo9LRY2D6g2pT5A/m+vT0qz5pTzJb/I0opnGuT7qe+hu/iIVNuW7pO6YjD7HWe8yTjHTHSrjEDpGrGrAzjYZ88e1cq/M1EpuSSfRKVFb4RyRHBxG5vFxmYABcfKTu5/rEKfxqR5l4W9zayQRusfeqUZipbCsCDgAjfHnUpSpc23bGlVRT+F8rX1taLbRXkIVF0q5tyXA3/3ukn30138Y5Qll4atkk4UFQkkjqXdgMEkeIYYtvk561aaVPmSu/wAyNKKldcifEWUdvcyAyQY7meJSjpoACnBY77b74OB0IrlPy7eyRw6rmNbiByVmWMkOhQoQ8ZbGTnfB8sjB6WumaeZIaUVu05Yle6iuryVJJIFZYlijMaKXADMdTszMRt1wPSvBxLk66lv4r34iEPAGWNO5bTpbUPEe8yTg9Rjp0q50oskkNKPLepKYiImRZNvEyll9/CGB9cb1XeR+TZeHB0+IWWOR2kIMelhI2kZDayMYHTH31bM0qqm0miaV2cXzg4642z0zVU5a5TuLa7uLh5o3Fy2qVRGy4IB06CXOBvvkGrbTNFJpNLsNWK/GUEEHcHYiv2vzNVJKdw7kqeykk+AuESCRixgmjMioxxkoyurAbDY+n31McC5aEDyTO5muJsd5KwA2XoiKNkQem/uTUzmmau8knyVUUim8O5OuouITXvxERafSsid02nQuAAp7zIbA6nI9qudKVEpOXJKSXApSlVJFKUoDH+3uww1ncYOAWjbH1Dj/AL6qlt2klYxDmTuwpQECMMEOcjodXU9Tjetj7SOXTe8OljUZkX8pGPMum+B7kZX76+abG07yVI9SprYLqc4VcnGWPkBXq+G0zx1Lo48txla7Lpfdphl8LiQoWDNnQWYruMNgFPpuPaqzwLjIt5GffVsVxg4ZXDjIbqMjpWr8u9i9ubdZZS8jtGHVT4QGK53VT4hnBAyD5GrfJy9A1mIFghSV4chREow2Bknw4XxHz96h58UfTFBY5vdmR/8A9RYkFu9ypJAVkUEsCp2C+DYnp99QnMvN5vEAYNlcBdlACgk4OkDVuTvgVJdp3KMdpKkkKlI5Sw7s58LKRuM/ZYEMB5fhUd2dctm94hFGRmNT3knpoQg4P1OF/rV0RWNR8xGb1XpZ9EcncPMHD7WI7FYUBHoSASPxJqYpSvEbt2d6VbGa2vKV7e3M9215PZxu5WOOPIYxxnQrMCQFzgnGM7586je0DgF1w+zNxHxO9ch1XS0hAwxxnY1rlUXtoXPCJfZ4/wCMV048rlNLoynBKLZVOzfhV3xK3kmk4leR6Ze7AWQ4OFVs7n9L9lS3MXJd7bCO5jvrm6EEqSGFyzFlV1zjSfEcZ2I6Zr0dg6/6Mf3uH/gjFaPVsuVxyNLgQgnFEbx/j8VnbvPM2EXy82PkqjzY1UOFQX3Fo+/mmeztX3jhgOmV08meQjIB9B1qpdtHFTPxG3s84jTQSPV5Wxn7lxj9Y1tcMQRQqgBVAAA6ADYD8Ko4+XBPt/YlPVJrpGe8U7JmVS9nfXUcw3GuUsrH0JGCv13+lQfKXatcW9z8HxQbhtHekAMjdBrxsy9PGPI53G9bDWO9vfLy4hu1GCT3MnvsWQn3GGH3j0q+GayPRk7KzjpWqJsJ3FYp2rJc8NeA297d6JQ2Vad20smnoc5wQfP0rQOy3jDXPC4Hc5ZQYyfXuyVB/DTVN/ygx+Ts/wBaT9y1Hh045tDJyO4WTHLXIxubGCaW9vu9ljDlhcNgFhkAA52G1VfiHNHEOB3oinma7t2wy95uWTODhjlkcemSOm29aNyTxOJOF2muWNcQJnLqMeHzydqzTtQ4mOLX1vbWI78xhgWXdcuVz4umlQoy3Tf2rTE3LI4yXp3/ACKypRTXJttpdLLGkiHKuoZT6hhkVB87c6RcOg7xxrdto4x1dv7lG2T7+9SnA+G/D2sMOc91GqZ9SoAzWO8RvPjuaY45N44ZdCqen5FWkO3u4JNYYsalJ3wtzScmkvdl2tOVLy9QS393NDrGRb2x7pUB3AZsEu3rmorjvZvd2yGbh17cl137qSQtrxvsehPswwa0+lVWeSe3Ht0S8aZmfZv2rG6kFrdgJP0RwNIkI6qR9l/bofbpV94zwr4iLR3ksW4IeFzG4I9x5e1Yf2y8H+E4klxF4e+AlBG2JUIBI/5G+pNbhwDiXxFrBN/SRq/3sAT+2tc0ElHJDhlINu4y6MJ4zzRf8K4m8fxcs6xMPDK7MrowDAMCcA4I3HQ1t/LHM0N/brNCdjsyn5kYdVYev7xvWe8S5ZhvuPXsEw2a1Qhh8yMAgDL7/vFUq3nu+X+IEEakPUf7OaPPUejD8VO3Q77yhHNFJfVX6mak4Pfg+guKcMWeMxuXUHByjtG2xz8ykGsrtuCXH8uPY/H3ggEXfLidtZGF8OScdSd8dBWncA49FeQJPA2pG/FT5qw8mHpVQix/nQ3tYj+MVy4m46l8Gs0nTJrmaKWDhxgtzLLLJiBHdmdgZTpLu/UBQWOo9MCoXh/ZpcpEqtxW8yBjCMQo9hkk4rQKVRZZJUizgmz5556v77h96bdeIXUg0qwZpGB8WfINWlQdnlwUU/ytfaiAfn23Hpms77ak/wBML7xRfxOK36NcAD0FdWabjCDXf4GUI3KVlI5M4Hc2V/cRzzSXKSxLIsr6jurFShySA2CDt1H0rnzNzxJ8UthYKsl03zu28cC+ZbHUgb48sjqTirNzBxP4a0nn/oomcfVVJA/HFZb2CQd5Je3DnVISqknr4yzsfvIH4VlH1J5ZdF3s1FFsk7NTMM3N/eySHqVkEaA/oxquFHtVR5jseKcFxPBdSXNsCAwly+nPkyk7A9NSkb+nnsldF7ZpLG8cgDI6lWB8wRg1SGdp+rdexLxrogOReeYuJQa1GiVMCSMnJUnzHqp3wfY1Zq+eOQbhuH8eEBJ0mV7ZvcEkKffxBD95r6HqfEY1jltwxjlqW5Vuc744WMajGmma4CDxNDqKiMdPmIYkDqsTDzrF+0blhop3njg7uI6e8CMrxRySAsFVlxsRhsEDBb0Kk7Zzbwlm/KJqIwokVDhiI2aRCpwSMMWBIBIDZG6iqzw+90QtEwSaJx+VhK+Fiy6ndCoOhNRRR8wLnA04zW2CehWjPJHVszNeR+e/gHLlSx0nYZLSHBwrMz6UQHB2Qnw1fez3tBknmVO7MjPgORGsUceXkf8AnDIdfzthdIJxt51nHNnKYgYyW5LwHJ3wXj3xhsEhgDga1JHQHBqSuOck+HS14dDIjMojLHGokjDaVTOXclsuxyBsAtdeTHHIrS5+xjGTjszu7WObhxC8SKDLxw5RMDOuRiAxUDqNlA9cZ86sXJ/LcltbKqxaLySbSJSQXiljIbSUXpD3eosSfFq3GCprz8icuJYhLqUK87nREXOmCNiGJw3+1fSDuvhAyNXnVs4VeTC470KXnlyhRgEbCal8QxlIw3d+NSVIU7sSucZySjohwvuXirep8l34Xfd9CkmNJI3X81gdLL74YEfdXqry8Lsu6iVC2ojJZsYyzEsxx5ZJJxXqrzXzsdSFUTtpbHCJPd4/4hV7JrJ+2PnC0msO4iuI5JDIhwjBsBckkkbVtgi3kVe5TI/SyS7CW/0Y3tcP/ChrRqxrsV5wtbe2mhnnSJjNrXWcAhkVdj06r+2tlqfExayOxifpRgPbdYNFxNJh0kjVlP6UZ0kfUeA/1hW4cD4qtzbRTp0kQN9CRuPuOR91RPPvJicStTGSFkU6on/NbGMH9E9D+PlWY8oc3XHBJDaX8LiAsSpAzpJ6sh6Oh6kA58/UHX+diSXMSn0TbfDNyrPe3KVRwrB6tMgX6jJP7M1Nr2m8NKa/i48em+v6aMas+2KrF1wObjd3HLPG8FhCcojjTJMT1Yr1QHAG/l03JIyxRcJKUtki83apE72ScMaHhMAYYL6pcH0diR/y4/Gqp/lBn8lafryfwrWtIgUAAAADAA2AA/cKxDty5kt7hraKGVJDHrL6GDAatIAyNidj0rTw7c8+ork9OOidbspt7nhETQxKl0YEcPk+J9IbDZOMN0zjbOaiexbmkW8z2E6iNmY6CQFbvBsYmPUnbbPnkeYq9dnPNttcWdvEkqd8kSq0eQHBQYPhPUbZyKge1Hsya4PxdmMXC7ug2MmnoynykH7ceo3sp25Ysvf2KuNVKJp1fO3MEx4fzE0zDCrcCX6xybnH9UsPqK0vs/7SUuEFvdnuruPwsH8HeY8xno3qvruNunLtS7PDxCNZYcC4iBAB2EiddBPkc5IPTc+uRXD/AApuM+HsTP1xuJeo5AwBByCMgjoQfOuVY5yJ2mmyAsuJI8Xd+FHZTlV8lcdSB5MM7fjV6ue03h6rlbhZWPyxxAySMfQKBnP1xWM8E4uqs0jkTRRv8oGQE2aDd/yhx7HQP2n91adyvw429lbwnrHEin6hRn9uap/A+VZr6/HEb9O7CYFvbndlCnIZ/fJLY9T5AAVfL/iEcEZkldY0HVnIUDO3U1fJL0xxrorFbuTKJwhs8z3ntbIP2Rn++rPzfylDxC3MMowRujgeJG9R6j1HmPurLuG9oFrHzFc3DSDuJVEQkG4GlUAbbfSSp39xWw8K4xDcx95BKkqZxqQ5GRg49juNvepzKUHGXwhBppo+f+EcWu+AX7RyKShI1p9mRPKRCfP0P1Bq+8vcYjuuYzNC2uN7EEH08SZBHkQc5FW3nbkqLiNv3b+GRcmOTG6N/ep8x/eKy/sj4LLacblgmXS6QPn0I1R4YHzU9Qa31xywc/6qM9LhJLo3KlK8nEuLw26a55UiXOMuwUE+gz1NeelfB0mGdtD/AOmI/aKL+NzW/CvmntR49FdcTeWBxIgVFDDoSo3xnruetbzyzzha3iKIZ0d9AZkB8Y6A5U7jfau3xEH5cNujDG1qkd3NvDjPYXMS/M8Lqv62k4/bish7B+MiO8mt2OO+TK5/PjySPrpLH+qa3WsU7Q+zie2ufjrAMRr7wqgy8b5yWVftITvgdMnyqnh5Jxljl2TkTTUl0bXQ1nvKvbJaTxhblhbTDZg2dBI81by+jYI9+te7i3aPG6mLhwN5csMKIwTGhP2pH+UAdcZ39utYvDNOmi+uNWZ6nD/iea27vpHcd4x8h3IUt+LDT9WrdRVQ7PORfgI3klYSXUx1Sv1xk50g+Yzkk+Z+gq4VfPNSaS4SojHGlv2Kg+N8LgRXuC3c92DIzgAqCBu5QgjVj7Qw3Tepyo3mOzMtrIijUSAdIxltLBsb7b4xv61jF7l3wV2NWSO0iltlQGVVjYENkEMGEinJV2j1E7uDvls7Vw4rybZWNvPPFAF1Fe8IyxERdRIqj7KlNeQvXOOlRXHbQNI5ggKAIO6ylwhSTI1HSowilSy4UfY9DXH4fXkFJdJk6Fbn+bIXZwcgr8+cZY5A6ZNdST5v9/qY2T3E43uZoY7lRbxPnugNMjswBYo2fDG4UZAAYbHxeVWTh3Co4ARGuCcamJLM2NhqY7n29OgxVL5fsS3wymFhNHNqaTQ+kQqrYUPIBjqBpX09BmtArHJtsaR33FKUrEuK88fD416RoPooH91eilAdJtE/MX+yP8K7qUoBXXPbq66XUMD5MAR+BrspQHhteB28bao4Ikb1WNVP4gV7qUqW75ArzRcNiUYWNAPQIo/cK9NKiweZeHRBg4jQMOjaVyM7bHGRXppSgIzi3LNrdfz8EcpHQsoLD+t1/bUhDCEVVUYVQFAHQADAFc6VNuqIo895w+OUYljSQejqGH/MDXCy4RDD/NQxx/qIq/wgV66Ut8E0K65rdXGHUMOuGAI29jXZSoB0fAR/0af2R/hXZFCq/KoXO+wA36eX3VzpSwK6zbLrD6V1gaQ2BqCnfGeuM42rspQCuua3V8B1VsHIyAcH13rspQHUtsg6Ko+4V+x2yqchVBPmAAfxrspQClKUB4LrgNvK2qSCF29WjRj+JGa9VvapGulFVF9FAUfgK7aVNsihSlKgk//Z"/>
          <p:cNvSpPr>
            <a:spLocks noChangeAspect="1" noChangeArrowheads="1"/>
          </p:cNvSpPr>
          <p:nvPr/>
        </p:nvSpPr>
        <p:spPr bwMode="auto">
          <a:xfrm>
            <a:off x="307975" y="9525"/>
            <a:ext cx="304800" cy="36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7" name="AutoShape 6" descr="data:image/jpeg;base64,/9j/4AAQSkZJRgABAQAAAQABAAD/2wCEAAkGBhQSEBQUExQWFRUWFx0XGRgYGBwYGBoYGBsaFyAaHRoZGyceGBwnHyAWIC8hIycpLCwsFiAxNTMqNSYrLC0BCQoKDgwOGg8PGiwkHyQyNC81MDI1LCwtLDQsLC0sLCwvLC8sLCwtLCksLCwsLSwsLCwsMCwsLywsLCwsLCwsLP/AABEIAHABOgMBIgACEQEDEQH/xAAcAAEAAwADAQEAAAAAAAAAAAAABQYHAgMECAH/xABKEAACAQMCAwYDAwcHCgcBAAABAgMABBESIQUGMQcTIkFRYRQycUKBkSNSYnKhsbIVM1OCksHRCBYlNUNjc6KzwiR0lKPS4fAX/8QAGQEBAAMBAQAAAAAAAAAAAAAAAAECAwQF/8QALhEAAgIBBAAFAgQHAAAAAAAAAAECEQMSITFBBBMiUWEyoXGBkfAjM0KxwdHh/9oADAMBAAIRAxEAPwDca4vIB1IH12rlVA58vdc2gpGVgGSkmGaQTeEPHGcBgpBUtqyNT4AIBq8I6nRWTpHZzdzCe+ZBKix27I0irIyTPqVtlKtgEeSsMEgDJJxUPPx+diEmmnS4DmIwx6UdlMbmJwoLeNnCsSMgDrpXOaxdJNKJreOJQYT/ADkkeZFFw2mSAd5kzaXddMnUYyPmFSU9jFHN/wCImuu8FqDJA50M0ynCYI3kXX3jDTrHTqNq7ljjFUc7k2aJwznaEpidu7lTCyqykBX0gknGQi7/AGjt0O9WMGsY4JcuxKXSTpI8ba4SzxCRncYlBZvEpIJckoFAAGflrSOS+JSS25EhVzGdHeqxZZDgMSCQCcZ053B09a5suJR3RrCd8lgpSlc5qKUpQClKUApSlAKUpQClKUApSlAKUpQClKUApSlAKUpQClKUApSlAKUpQClKUApSlAKUpQCsu5l4GY7l2k0AajIkrxNM0zN8sDbEBVOlcZXKufQmtRrovLJJUKSKGU4yD02II/aAa0xz0MrKOpGKQW0ndrFJEkEkKaZXC5Ugg7MBjLkaiuQCDFqVmGAO/i3CLiUiQI8kqzaFclSpIabUsewEmoLHksPs74GTWn8TtbWC2aMgIr/KqfzjP1BTzLg6SD5YHQCq9bcQSGSydtEcAiOrSAqJPJ1bA+UNklfVSSNs11LK3ukYuFbMpa8BlkLTtrxcKIY4ygm1hCrGMOWxBIcE7AIuHGVxWtcu2s6K/fE4LZRC5lZF8wZCBqydwN8dMny77fhduzidI4yx8QkUA5J21ZHU+9SFYZMuvY0hChSlKwNBSlKAUpSgFKUoBSlKAUpSgFKUoBSlKAUpSgFKUoBSlKAUpSgFKUoBSlKAUpSgFKUoBSlKAjr3jsccndkSM+kORHE8mFJZQSUUgZKt+FR3FuLiaF41W5QsMavhpvUHBwoOD0OCDgmvTB/rGb/y0X/VuKmMVfaJXdmQcT5JM10J9cqrgAwm0upIiBuVw2DoPp67jHlwbk7VdNNHI6oSBJbi1uXiOADoYbHG+QD8uQRiu++45M91KpklSaN2bGoBFjUk5WMDDjAO7SD67ZMTZ392AuppV7+Np850d8FO51BiUOnSM6SdxkYJNd611yc7r2LBwjlxoOILcrLcpEGZmt0t7nQWZcHGoYwTvuPKr5/nIn9Fc/8Appv/AIVXezfi7zd8uXaFMaWkIY6jnIDYBZdjuR5Y8t7viuTK/VUujaC22Oqzu1lQOucH1BU7HBBB3BzkYNd1RvLx/ID9eX/qvUlWLVMuhSlKgkVGcc5jgs0D3DlEO2rQ7KOnUopC9ds4zUnVL7YSP5HuM/oY+utavjipSSZWTpNlis+YIZYDOhdoxvnupASNjlUKa2G43ANdFhzdbzQyTRM7Rx/MRDL5HBwCmWxg50g4xvXq4CuLWAf7pP4BUXyEmLM46G4uCPobiU1NRpv5FvYkeBcx295GZLeUSKDpOMgg+hVgCPvFdA5sg+J+G/KCY/ZMMo8OSNeopp0ZBGrOKzKw4RcWcQ4pY5YF5fibc9HRZpBqUeWB6dOo2yKt3LvMcV9xJJoTlTYnI+0rGYZVh5EY/bnzrWWFK2t1/b8Sim2TN/z1aQzdzJI6yk4CdzMSx/RxGdf1XNcuMc7Wlrp+IkaPWAVLRS4Od8ZCYz6r1HmKr/N8QPHOEH/j/sQEVP8AO/LIv7KWD7eNUZ/NkXdT9/Q+zGq6YLTd7/7om5b0ScvE0WHvjq0aQ3825bB/QC6/uxkVGW/PFpJbPcpIzQp8ziGXA9/kyQPMjYeeKq/B+b3uuFxQoSLyRjZt+cjKPHKf1Y8tn87Aqzcf4ekPCbiGMaY0tJEUegETCoeNRdS5sam90dSdolkYjKJJDGBkuLecrgdfF3WP217+Jc029vAk8rlYnAIfQ7DDAEZ0qdGcj5selUblnid2nBIBHaJIndhdRk15Rm0ljCFywAJyufKrB2oQheC3SqAAsagAdAA6fuFWeOKmo/NcoKTqz3WvPtm7xoJSplx3feRyRrJnppaRArZ2xvvmpfiXFIreMyTOEQYGT5k7AADdifIDc1k/Ebx79eHcNljFtqSKVZnYNrVExiLSMBzvsSOmPTN4595dnuY4GtnVZ7eYTRh/kcr5H/8Af40ljimk9rIUm0ySsObLeafuFZ1l0lgkkUsbFRjJHeINtx+Nee758s4pu5eRxKTgJ3ExZsZ+UCPxjY7jI2qF4BzeZb2O3v7Q214qsYjnKOCPHoPuFz1I8PXIrq5jUf5x8M/4U38L/wD3RY1qp+1k6nVosfEec7WCURSOwcoJMCKRyFbIGdCEqdjscHavCvafw8qzLMzKuclYZiBjrkiPA++rMluoZmCgM2NRAwTgYGT54FUDsZhHwl1ncG8lGPYBBVYxg4t77V++CW5XRZOK882lto76UoJAGQ93IVYMMjDKhUnHlnIr0cS5qt7eFZpWdI26MYZds4A1AJlNyB4gK58b5bgurVraRB3ZXCgbaMDClfQjy/DpVK5KW4uJ2tbtldOGvjIzmZ9+6Z8+SKCfdtJO67zGMHG/bkhtp0aFY3qzRrImrS3TUrIfT5XAYfeK76VG8yXbxWdxJGMyJC7L+sqkisUrdIvwjzcQ5ytYXZGkLMnziOOSXR5+MxqQh9jg17uEcahuoxJBIsidMqeh9COqn2O9QHZaUPCrdk3LAtIfNpSx1lj1J1Z6+1Q3DrP4XmSSOEYiuLbvpEHyhwxXVjyyQf7Zrby4+pdr/BTU9n7liPaDZiV4tcneJ8yC3nLL9QIsjy/GpDgnMcF2HMDlu7bQ2UdCGxnGHUGqNbXEqcxX5ghEx7iLUDII8eFN8kHJ9quPK0skkcks0CwSvK4ZR1IjPdqWb7Z0geIbEAYpOEYq18drv4EZNsm6UpWBoKUpQEAt0icSm1uq5tYcamAz+VufWpX+VYf6WP8Atr/jWJdvMeeI249YAP8A3JK9vCuzG0FoWkDSO8DyBixGhkD40hTjyHzAiux4Y6VNvkw1u2kiy87WaSXSSIQ+U061bV3ZBOT4DqwVwCMEHyHzVCzcOiwdDRSdfycaSq2kjBjHhUBPPSSAT9a8vOHZhZpGxhBhZGROpcNrOMsGJOfpgb1nnLHAFurgRsxChkBwBkhpFQ4z0ODnzroxwi4WpcGc206o+i+VXigtI4zIikAkguuxJJxjOwHp+O+al/5Vh/pY/wC2v+NZiOzPh6mEdyThpAxaR/HojLDVpbHUZ8GPSqP2g8mQWmh4SwDqGKNhgMsy4B6428yTWCwwyS+p7/H/AE0c3FcG+8tsDbgg5BeTBG4P5V6k6q3Zh/qiz/4f/c1WmuWaqTRtHhClM1+ZqhJ+1G8xcCjvLaS3lzpkGMjqCNww9wcGpHNfualNp2hyVGx4BxGKFbcXkOhV0CUwMZgoGB/tNBYDGCR5edTlnwk29osFuQDGgVGkBYZH2mAILE7k7jc1JUqzm2VUUiA5S4DPaRdzJMksa5K4jKMCzFjk6yCNzjbP1rz8F5EitL+a6gOlZo9LRY2D6g2pT5A/m+vT0qz5pTzJb/I0opnGuT7qe+hu/iIVNuW7pO6YjD7HWe8yTjHTHSrjEDpGrGrAzjYZ88e1cq/M1EpuSSfRKVFb4RyRHBxG5vFxmYABcfKTu5/rEKfxqR5l4W9zayQRusfeqUZipbCsCDgAjfHnUpSpc23bGlVRT+F8rX1taLbRXkIVF0q5tyXA3/3ukn30138Y5Qll4atkk4UFQkkjqXdgMEkeIYYtvk561aaVPmSu/wAyNKKldcifEWUdvcyAyQY7meJSjpoACnBY77b74OB0IrlPy7eyRw6rmNbiByVmWMkOhQoQ8ZbGTnfB8sjB6WumaeZIaUVu05Yle6iuryVJJIFZYlijMaKXADMdTszMRt1wPSvBxLk66lv4r34iEPAGWNO5bTpbUPEe8yTg9Rjp0q50oskkNKPLepKYiImRZNvEyll9/CGB9cb1XeR+TZeHB0+IWWOR2kIMelhI2kZDayMYHTH31bM0qqm0miaV2cXzg4642z0zVU5a5TuLa7uLh5o3Fy2qVRGy4IB06CXOBvvkGrbTNFJpNLsNWK/GUEEHcHYiv2vzNVJKdw7kqeykk+AuESCRixgmjMioxxkoyurAbDY+n31McC5aEDyTO5muJsd5KwA2XoiKNkQem/uTUzmmau8knyVUUim8O5OuouITXvxERafSsid02nQuAAp7zIbA6nI9qudKVEpOXJKSXApSlVJFKUoDH+3uww1ncYOAWjbH1Dj/AL6qlt2klYxDmTuwpQECMMEOcjodXU9Tjetj7SOXTe8OljUZkX8pGPMum+B7kZX76+abG07yVI9SprYLqc4VcnGWPkBXq+G0zx1Lo48txla7Lpfdphl8LiQoWDNnQWYruMNgFPpuPaqzwLjIt5GffVsVxg4ZXDjIbqMjpWr8u9i9ubdZZS8jtGHVT4QGK53VT4hnBAyD5GrfJy9A1mIFghSV4chREow2Bknw4XxHz96h58UfTFBY5vdmR/8A9RYkFu9ypJAVkUEsCp2C+DYnp99QnMvN5vEAYNlcBdlACgk4OkDVuTvgVJdp3KMdpKkkKlI5Sw7s58LKRuM/ZYEMB5fhUd2dctm94hFGRmNT3knpoQg4P1OF/rV0RWNR8xGb1XpZ9EcncPMHD7WI7FYUBHoSASPxJqYpSvEbt2d6VbGa2vKV7e3M9215PZxu5WOOPIYxxnQrMCQFzgnGM7586je0DgF1w+zNxHxO9ch1XS0hAwxxnY1rlUXtoXPCJfZ4/wCMV048rlNLoynBKLZVOzfhV3xK3kmk4leR6Ze7AWQ4OFVs7n9L9lS3MXJd7bCO5jvrm6EEqSGFyzFlV1zjSfEcZ2I6Zr0dg6/6Mf3uH/gjFaPVsuVxyNLgQgnFEbx/j8VnbvPM2EXy82PkqjzY1UOFQX3Fo+/mmeztX3jhgOmV08meQjIB9B1qpdtHFTPxG3s84jTQSPV5Wxn7lxj9Y1tcMQRQqgBVAAA6ADYD8Ko4+XBPt/YlPVJrpGe8U7JmVS9nfXUcw3GuUsrH0JGCv13+lQfKXatcW9z8HxQbhtHekAMjdBrxsy9PGPI53G9bDWO9vfLy4hu1GCT3MnvsWQn3GGH3j0q+GayPRk7KzjpWqJsJ3FYp2rJc8NeA297d6JQ2Vad20smnoc5wQfP0rQOy3jDXPC4Hc5ZQYyfXuyVB/DTVN/ygx+Ts/wBaT9y1Hh045tDJyO4WTHLXIxubGCaW9vu9ljDlhcNgFhkAA52G1VfiHNHEOB3oinma7t2wy95uWTODhjlkcemSOm29aNyTxOJOF2muWNcQJnLqMeHzydqzTtQ4mOLX1vbWI78xhgWXdcuVz4umlQoy3Tf2rTE3LI4yXp3/ACKypRTXJttpdLLGkiHKuoZT6hhkVB87c6RcOg7xxrdto4x1dv7lG2T7+9SnA+G/D2sMOc91GqZ9SoAzWO8RvPjuaY45N44ZdCqen5FWkO3u4JNYYsalJ3wtzScmkvdl2tOVLy9QS393NDrGRb2x7pUB3AZsEu3rmorjvZvd2yGbh17cl137qSQtrxvsehPswwa0+lVWeSe3Ht0S8aZmfZv2rG6kFrdgJP0RwNIkI6qR9l/bofbpV94zwr4iLR3ksW4IeFzG4I9x5e1Yf2y8H+E4klxF4e+AlBG2JUIBI/5G+pNbhwDiXxFrBN/SRq/3sAT+2tc0ElHJDhlINu4y6MJ4zzRf8K4m8fxcs6xMPDK7MrowDAMCcA4I3HQ1t/LHM0N/brNCdjsyn5kYdVYev7xvWe8S5ZhvuPXsEw2a1Qhh8yMAgDL7/vFUq3nu+X+IEEakPUf7OaPPUejD8VO3Q77yhHNFJfVX6mak4Pfg+guKcMWeMxuXUHByjtG2xz8ykGsrtuCXH8uPY/H3ggEXfLidtZGF8OScdSd8dBWncA49FeQJPA2pG/FT5qw8mHpVQix/nQ3tYj+MVy4m46l8Gs0nTJrmaKWDhxgtzLLLJiBHdmdgZTpLu/UBQWOo9MCoXh/ZpcpEqtxW8yBjCMQo9hkk4rQKVRZZJUizgmz5556v77h96bdeIXUg0qwZpGB8WfINWlQdnlwUU/ytfaiAfn23Hpms77ak/wBML7xRfxOK36NcAD0FdWabjCDXf4GUI3KVlI5M4Hc2V/cRzzSXKSxLIsr6jurFShySA2CDt1H0rnzNzxJ8UthYKsl03zu28cC+ZbHUgb48sjqTirNzBxP4a0nn/oomcfVVJA/HFZb2CQd5Je3DnVISqknr4yzsfvIH4VlH1J5ZdF3s1FFsk7NTMM3N/eySHqVkEaA/oxquFHtVR5jseKcFxPBdSXNsCAwly+nPkyk7A9NSkb+nnsldF7ZpLG8cgDI6lWB8wRg1SGdp+rdexLxrogOReeYuJQa1GiVMCSMnJUnzHqp3wfY1Zq+eOQbhuH8eEBJ0mV7ZvcEkKffxBD95r6HqfEY1jltwxjlqW5Vuc744WMajGmma4CDxNDqKiMdPmIYkDqsTDzrF+0blhop3njg7uI6e8CMrxRySAsFVlxsRhsEDBb0Kk7Zzbwlm/KJqIwokVDhiI2aRCpwSMMWBIBIDZG6iqzw+90QtEwSaJx+VhK+Fiy6ndCoOhNRRR8wLnA04zW2CehWjPJHVszNeR+e/gHLlSx0nYZLSHBwrMz6UQHB2Qnw1fez3tBknmVO7MjPgORGsUceXkf8AnDIdfzthdIJxt51nHNnKYgYyW5LwHJ3wXj3xhsEhgDga1JHQHBqSuOck+HS14dDIjMojLHGokjDaVTOXclsuxyBsAtdeTHHIrS5+xjGTjszu7WObhxC8SKDLxw5RMDOuRiAxUDqNlA9cZ86sXJ/LcltbKqxaLySbSJSQXiljIbSUXpD3eosSfFq3GCprz8icuJYhLqUK87nREXOmCNiGJw3+1fSDuvhAyNXnVs4VeTC470KXnlyhRgEbCal8QxlIw3d+NSVIU7sSucZySjohwvuXirep8l34Xfd9CkmNJI3X81gdLL74YEfdXqry8Lsu6iVC2ojJZsYyzEsxx5ZJJxXqrzXzsdSFUTtpbHCJPd4/4hV7JrJ+2PnC0msO4iuI5JDIhwjBsBckkkbVtgi3kVe5TI/SyS7CW/0Y3tcP/ChrRqxrsV5wtbe2mhnnSJjNrXWcAhkVdj06r+2tlqfExayOxifpRgPbdYNFxNJh0kjVlP6UZ0kfUeA/1hW4cD4qtzbRTp0kQN9CRuPuOR91RPPvJicStTGSFkU6on/NbGMH9E9D+PlWY8oc3XHBJDaX8LiAsSpAzpJ6sh6Oh6kA58/UHX+diSXMSn0TbfDNyrPe3KVRwrB6tMgX6jJP7M1Nr2m8NKa/i48em+v6aMas+2KrF1wObjd3HLPG8FhCcojjTJMT1Yr1QHAG/l03JIyxRcJKUtki83apE72ScMaHhMAYYL6pcH0diR/y4/Gqp/lBn8lafryfwrWtIgUAAAADAA2AA/cKxDty5kt7hraKGVJDHrL6GDAatIAyNidj0rTw7c8+ork9OOidbspt7nhETQxKl0YEcPk+J9IbDZOMN0zjbOaiexbmkW8z2E6iNmY6CQFbvBsYmPUnbbPnkeYq9dnPNttcWdvEkqd8kSq0eQHBQYPhPUbZyKge1Hsya4PxdmMXC7ug2MmnoynykH7ceo3sp25Ysvf2KuNVKJp1fO3MEx4fzE0zDCrcCX6xybnH9UsPqK0vs/7SUuEFvdnuruPwsH8HeY8xno3qvruNunLtS7PDxCNZYcC4iBAB2EiddBPkc5IPTc+uRXD/AApuM+HsTP1xuJeo5AwBByCMgjoQfOuVY5yJ2mmyAsuJI8Xd+FHZTlV8lcdSB5MM7fjV6ue03h6rlbhZWPyxxAySMfQKBnP1xWM8E4uqs0jkTRRv8oGQE2aDd/yhx7HQP2n91adyvw429lbwnrHEin6hRn9uap/A+VZr6/HEb9O7CYFvbndlCnIZ/fJLY9T5AAVfL/iEcEZkldY0HVnIUDO3U1fJL0xxrorFbuTKJwhs8z3ntbIP2Rn++rPzfylDxC3MMowRujgeJG9R6j1HmPurLuG9oFrHzFc3DSDuJVEQkG4GlUAbbfSSp39xWw8K4xDcx95BKkqZxqQ5GRg49juNvepzKUHGXwhBppo+f+EcWu+AX7RyKShI1p9mRPKRCfP0P1Bq+8vcYjuuYzNC2uN7EEH08SZBHkQc5FW3nbkqLiNv3b+GRcmOTG6N/ep8x/eKy/sj4LLacblgmXS6QPn0I1R4YHzU9Qa31xywc/6qM9LhJLo3KlK8nEuLw26a55UiXOMuwUE+gz1NeelfB0mGdtD/AOmI/aKL+NzW/CvmntR49FdcTeWBxIgVFDDoSo3xnruetbzyzzha3iKIZ0d9AZkB8Y6A5U7jfau3xEH5cNujDG1qkd3NvDjPYXMS/M8Lqv62k4/bish7B+MiO8mt2OO+TK5/PjySPrpLH+qa3WsU7Q+zie2ufjrAMRr7wqgy8b5yWVftITvgdMnyqnh5Jxljl2TkTTUl0bXQ1nvKvbJaTxhblhbTDZg2dBI81by+jYI9+te7i3aPG6mLhwN5csMKIwTGhP2pH+UAdcZ39utYvDNOmi+uNWZ6nD/iea27vpHcd4x8h3IUt+LDT9WrdRVQ7PORfgI3klYSXUx1Sv1xk50g+Yzkk+Z+gq4VfPNSaS4SojHGlv2Kg+N8LgRXuC3c92DIzgAqCBu5QgjVj7Qw3Tepyo3mOzMtrIijUSAdIxltLBsb7b4xv61jF7l3wV2NWSO0iltlQGVVjYENkEMGEinJV2j1E7uDvls7Vw4rybZWNvPPFAF1Fe8IyxERdRIqj7KlNeQvXOOlRXHbQNI5ggKAIO6ylwhSTI1HSowilSy4UfY9DXH4fXkFJdJk6Fbn+bIXZwcgr8+cZY5A6ZNdST5v9/qY2T3E43uZoY7lRbxPnugNMjswBYo2fDG4UZAAYbHxeVWTh3Co4ARGuCcamJLM2NhqY7n29OgxVL5fsS3wymFhNHNqaTQ+kQqrYUPIBjqBpX09BmtArHJtsaR33FKUrEuK88fD416RoPooH91eilAdJtE/MX+yP8K7qUoBXXPbq66XUMD5MAR+BrspQHhteB28bao4Ikb1WNVP4gV7qUqW75ArzRcNiUYWNAPQIo/cK9NKiweZeHRBg4jQMOjaVyM7bHGRXppSgIzi3LNrdfz8EcpHQsoLD+t1/bUhDCEVVUYVQFAHQADAFc6VNuqIo895w+OUYljSQejqGH/MDXCy4RDD/NQxx/qIq/wgV66Ut8E0K65rdXGHUMOuGAI29jXZSoB0fAR/0af2R/hXZFCq/KoXO+wA36eX3VzpSwK6zbLrD6V1gaQ2BqCnfGeuM42rspQCuua3V8B1VsHIyAcH13rspQHUtsg6Ko+4V+x2yqchVBPmAAfxrspQClKUB4LrgNvK2qSCF29WjRj+JGa9VvapGulFVF9FAUfgK7aVNsihSlKgk//Z"/>
          <p:cNvSpPr>
            <a:spLocks noChangeAspect="1" noChangeArrowheads="1"/>
          </p:cNvSpPr>
          <p:nvPr/>
        </p:nvSpPr>
        <p:spPr bwMode="auto">
          <a:xfrm>
            <a:off x="155575" y="-173355"/>
            <a:ext cx="304800" cy="36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2056" name="Picture 8" descr="http://www.physics.utoronto.ca/logo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2918"/>
            <a:ext cx="3124200" cy="74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42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6858000" cy="792163"/>
          </a:xfrm>
        </p:spPr>
        <p:txBody>
          <a:bodyPr/>
          <a:lstStyle/>
          <a:p>
            <a:r>
              <a:rPr lang="en-US" dirty="0" smtClean="0"/>
              <a:t>What can you expect of me?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1066800"/>
            <a:ext cx="7175500" cy="5486400"/>
          </a:xfrm>
        </p:spPr>
        <p:txBody>
          <a:bodyPr/>
          <a:lstStyle/>
          <a:p>
            <a:r>
              <a:rPr lang="en-US" dirty="0" smtClean="0"/>
              <a:t>To try to teach well and explain physics clearly, at an appropriate level</a:t>
            </a:r>
          </a:p>
          <a:p>
            <a:r>
              <a:rPr lang="en-US" dirty="0" smtClean="0"/>
              <a:t>To treat you with courtesy, respect and kindness</a:t>
            </a:r>
          </a:p>
          <a:p>
            <a:r>
              <a:rPr lang="en-US" dirty="0" smtClean="0"/>
              <a:t>To be fair</a:t>
            </a:r>
          </a:p>
          <a:p>
            <a:r>
              <a:rPr lang="en-US" dirty="0" smtClean="0"/>
              <a:t>To be in my office at scheduled office hours</a:t>
            </a:r>
          </a:p>
          <a:p>
            <a:r>
              <a:rPr lang="en-US" dirty="0" smtClean="0"/>
              <a:t>To answer emails within 48 hours</a:t>
            </a:r>
          </a:p>
          <a:p>
            <a:r>
              <a:rPr lang="en-US" dirty="0" smtClean="0"/>
              <a:t>To begin class at 11:10am and end class at or slightly before noon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6858000" cy="792163"/>
          </a:xfrm>
        </p:spPr>
        <p:txBody>
          <a:bodyPr/>
          <a:lstStyle/>
          <a:p>
            <a:r>
              <a:rPr lang="en-US" dirty="0" smtClean="0"/>
              <a:t>What do I expect of you?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020763"/>
            <a:ext cx="7112000" cy="5334000"/>
          </a:xfrm>
        </p:spPr>
        <p:txBody>
          <a:bodyPr/>
          <a:lstStyle/>
          <a:p>
            <a:r>
              <a:rPr lang="en-US" sz="2333" dirty="0"/>
              <a:t>To read the assigned </a:t>
            </a:r>
            <a:r>
              <a:rPr lang="en-US" sz="2333" dirty="0" smtClean="0"/>
              <a:t>reading </a:t>
            </a:r>
            <a:r>
              <a:rPr lang="en-US" sz="2333" b="1" i="1" dirty="0" smtClean="0"/>
              <a:t>before </a:t>
            </a:r>
            <a:r>
              <a:rPr lang="en-US" sz="2333" dirty="0"/>
              <a:t>coming to class (or at least watch the pre-class video)</a:t>
            </a:r>
          </a:p>
          <a:p>
            <a:r>
              <a:rPr lang="en-US" sz="2333" dirty="0"/>
              <a:t>To keep up with the online homework</a:t>
            </a:r>
          </a:p>
          <a:p>
            <a:r>
              <a:rPr lang="en-US" sz="2333" dirty="0"/>
              <a:t>To be seated and ready for class at 11:10</a:t>
            </a:r>
          </a:p>
          <a:p>
            <a:r>
              <a:rPr lang="en-US" sz="2333" dirty="0"/>
              <a:t>To </a:t>
            </a:r>
            <a:r>
              <a:rPr lang="en-US" sz="2333" b="1" dirty="0"/>
              <a:t>not have more than one clicker with you </a:t>
            </a:r>
            <a:r>
              <a:rPr lang="en-US" sz="2333" dirty="0"/>
              <a:t>(bringing a friend’s clicker to class is an academic offense called </a:t>
            </a:r>
            <a:r>
              <a:rPr lang="en-US" sz="2333" i="1" dirty="0"/>
              <a:t>impersonation</a:t>
            </a:r>
            <a:r>
              <a:rPr lang="en-US" sz="2333" dirty="0"/>
              <a:t>)</a:t>
            </a:r>
          </a:p>
          <a:p>
            <a:r>
              <a:rPr lang="en-US" sz="2333" dirty="0"/>
              <a:t>To not make lots of noise during class or do stuff which distracts your </a:t>
            </a:r>
            <a:r>
              <a:rPr lang="en-US" sz="2333" dirty="0" err="1"/>
              <a:t>neighbours</a:t>
            </a:r>
            <a:endParaRPr lang="en-US" sz="2333" dirty="0"/>
          </a:p>
          <a:p>
            <a:r>
              <a:rPr lang="en-US" sz="2333" dirty="0"/>
              <a:t>To be patient with me when I make mistakes, and also to point out any mistakes I don’t notice right away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6858000" cy="487363"/>
          </a:xfrm>
        </p:spPr>
        <p:txBody>
          <a:bodyPr/>
          <a:lstStyle/>
          <a:p>
            <a:pPr eaLnBrk="1" hangingPunct="1"/>
            <a:r>
              <a:rPr lang="en-US" sz="2667" b="1" dirty="0"/>
              <a:t>Online Homework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6000" y="1672017"/>
            <a:ext cx="7112000" cy="4838701"/>
          </a:xfrm>
        </p:spPr>
        <p:txBody>
          <a:bodyPr/>
          <a:lstStyle/>
          <a:p>
            <a:pPr marL="444482" indent="-359986">
              <a:lnSpc>
                <a:spcPct val="90000"/>
              </a:lnSpc>
              <a:spcAft>
                <a:spcPts val="500"/>
              </a:spcAft>
            </a:pPr>
            <a:r>
              <a:rPr lang="en-CA" sz="2333" dirty="0"/>
              <a:t>You should purchase a                               Student Access Kit, either as part of the textbook package or as a stand-alone</a:t>
            </a:r>
          </a:p>
          <a:p>
            <a:pPr marL="444482" indent="-359986">
              <a:lnSpc>
                <a:spcPct val="90000"/>
              </a:lnSpc>
              <a:spcAft>
                <a:spcPts val="500"/>
              </a:spcAft>
            </a:pPr>
            <a:r>
              <a:rPr lang="en-CA" sz="2333" dirty="0"/>
              <a:t>Register with your name (same name on your student card) and </a:t>
            </a:r>
            <a:r>
              <a:rPr lang="en-CA" sz="2333" dirty="0" err="1"/>
              <a:t>UTORid</a:t>
            </a:r>
            <a:endParaRPr lang="en-CA" sz="2333" dirty="0"/>
          </a:p>
          <a:p>
            <a:pPr marL="444482" indent="-359986">
              <a:lnSpc>
                <a:spcPct val="90000"/>
              </a:lnSpc>
              <a:spcAft>
                <a:spcPts val="500"/>
              </a:spcAft>
            </a:pPr>
            <a:r>
              <a:rPr lang="en-CA" sz="2333" dirty="0"/>
              <a:t>Enrol in this course: </a:t>
            </a:r>
            <a:r>
              <a:rPr lang="en-CA" sz="2333" b="1" dirty="0" smtClean="0"/>
              <a:t>MPPHY131F14</a:t>
            </a:r>
            <a:endParaRPr lang="en-CA" sz="2333" b="1" dirty="0"/>
          </a:p>
          <a:p>
            <a:pPr marL="444482" indent="-359986">
              <a:lnSpc>
                <a:spcPct val="90000"/>
              </a:lnSpc>
              <a:spcAft>
                <a:spcPts val="500"/>
              </a:spcAft>
            </a:pPr>
            <a:r>
              <a:rPr lang="en-CA" sz="2333" b="1" dirty="0"/>
              <a:t>Problem Sets </a:t>
            </a:r>
            <a:r>
              <a:rPr lang="en-CA" sz="2333" dirty="0"/>
              <a:t>(worth 9% of course mark) are quite long – make take between 1 and 3 </a:t>
            </a:r>
            <a:r>
              <a:rPr lang="en-CA" sz="2333" dirty="0" smtClean="0"/>
              <a:t>hours per week</a:t>
            </a:r>
            <a:endParaRPr lang="en-US" sz="2333" dirty="0"/>
          </a:p>
        </p:txBody>
      </p:sp>
      <p:pic>
        <p:nvPicPr>
          <p:cNvPr id="1026" name="Picture 2" descr="MasteringPhys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389" y="1627518"/>
            <a:ext cx="2713869" cy="605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93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9"/>
            <a:ext cx="6858000" cy="639762"/>
          </a:xfrm>
        </p:spPr>
        <p:txBody>
          <a:bodyPr/>
          <a:lstStyle/>
          <a:p>
            <a:r>
              <a:rPr lang="en-CA" dirty="0" smtClean="0"/>
              <a:t>Today’s Outline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1419938"/>
            <a:ext cx="6858000" cy="4983163"/>
          </a:xfrm>
        </p:spPr>
        <p:txBody>
          <a:bodyPr/>
          <a:lstStyle/>
          <a:p>
            <a:pPr marL="428608" indent="-428608">
              <a:buFont typeface="+mj-lt"/>
              <a:buAutoNum type="arabicPeriod"/>
            </a:pPr>
            <a:r>
              <a:rPr lang="en-CA" b="1" dirty="0" smtClean="0"/>
              <a:t>Introduction   </a:t>
            </a:r>
            <a:r>
              <a:rPr lang="en-CA" dirty="0" smtClean="0"/>
              <a:t>Who are we? What is physics? </a:t>
            </a:r>
          </a:p>
          <a:p>
            <a:pPr marL="428608" indent="-428608">
              <a:buFont typeface="+mj-lt"/>
              <a:buAutoNum type="arabicPeriod"/>
            </a:pPr>
            <a:r>
              <a:rPr lang="en-CA" b="1" dirty="0" smtClean="0"/>
              <a:t>Run </a:t>
            </a:r>
            <a:r>
              <a:rPr lang="en-CA" b="1" dirty="0"/>
              <a:t>of the </a:t>
            </a:r>
            <a:r>
              <a:rPr lang="en-CA" b="1" dirty="0" smtClean="0"/>
              <a:t>Course   </a:t>
            </a:r>
            <a:r>
              <a:rPr lang="en-CA" dirty="0" smtClean="0"/>
              <a:t>Online Assignments, </a:t>
            </a:r>
            <a:r>
              <a:rPr lang="en-CA" dirty="0" err="1"/>
              <a:t>P</a:t>
            </a:r>
            <a:r>
              <a:rPr lang="en-CA" dirty="0" err="1" smtClean="0"/>
              <a:t>racticals</a:t>
            </a:r>
            <a:r>
              <a:rPr lang="en-CA" dirty="0" smtClean="0"/>
              <a:t>, Tests and Exam </a:t>
            </a:r>
          </a:p>
          <a:p>
            <a:pPr marL="428608" indent="-428608">
              <a:buFont typeface="+mj-lt"/>
              <a:buAutoNum type="arabicPeriod"/>
            </a:pPr>
            <a:r>
              <a:rPr lang="en-CA" b="1" dirty="0" smtClean="0"/>
              <a:t>Physics Education Research   </a:t>
            </a:r>
            <a:r>
              <a:rPr lang="en-CA" dirty="0" smtClean="0"/>
              <a:t>Why all the clickers, pre-class quizzes, </a:t>
            </a:r>
            <a:r>
              <a:rPr lang="en-CA" dirty="0" err="1" smtClean="0"/>
              <a:t>practicals</a:t>
            </a:r>
            <a:r>
              <a:rPr lang="en-CA" dirty="0" smtClean="0"/>
              <a:t>?</a:t>
            </a:r>
          </a:p>
          <a:p>
            <a:pPr marL="428608" indent="-428608">
              <a:buFont typeface="+mj-lt"/>
              <a:buAutoNum type="arabicPeriod"/>
            </a:pPr>
            <a:r>
              <a:rPr lang="en-CA" b="1" dirty="0" smtClean="0"/>
              <a:t>Why </a:t>
            </a:r>
            <a:r>
              <a:rPr lang="en-CA" b="1" dirty="0"/>
              <a:t>are </a:t>
            </a:r>
            <a:r>
              <a:rPr lang="en-CA" b="1" dirty="0" smtClean="0"/>
              <a:t>We </a:t>
            </a:r>
            <a:r>
              <a:rPr lang="en-CA" b="1" dirty="0"/>
              <a:t>in </a:t>
            </a:r>
            <a:r>
              <a:rPr lang="en-CA" b="1" dirty="0" smtClean="0"/>
              <a:t>This </a:t>
            </a:r>
            <a:r>
              <a:rPr lang="en-CA" b="1" dirty="0"/>
              <a:t>C</a:t>
            </a:r>
            <a:r>
              <a:rPr lang="en-CA" b="1" dirty="0" smtClean="0"/>
              <a:t>lass? </a:t>
            </a:r>
          </a:p>
          <a:p>
            <a:pPr marL="428608" indent="-428608">
              <a:buFont typeface="+mj-lt"/>
              <a:buAutoNum type="arabicPeriod"/>
            </a:pPr>
            <a:r>
              <a:rPr lang="en-CA" b="1" dirty="0" smtClean="0"/>
              <a:t>Tips </a:t>
            </a:r>
            <a:r>
              <a:rPr lang="en-CA" b="1" dirty="0"/>
              <a:t>for </a:t>
            </a:r>
            <a:r>
              <a:rPr lang="en-CA" b="1" dirty="0" smtClean="0"/>
              <a:t>Class Success </a:t>
            </a:r>
            <a:endParaRPr lang="en-CA" b="1" dirty="0"/>
          </a:p>
        </p:txBody>
      </p:sp>
      <p:pic>
        <p:nvPicPr>
          <p:cNvPr id="4" name="Picture 4" descr="http://bloggingshakespeare.com/wp-content/uploads/2012/12/The_sun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39984" cy="138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pa.msu.edu/people/frenchj/moon/moon-5day-18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026044"/>
            <a:ext cx="1471612" cy="186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6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74639"/>
            <a:ext cx="6858000" cy="778098"/>
          </a:xfrm>
        </p:spPr>
        <p:txBody>
          <a:bodyPr/>
          <a:lstStyle/>
          <a:p>
            <a:pPr eaLnBrk="1" hangingPunct="1"/>
            <a:r>
              <a:rPr lang="en-US" dirty="0" smtClean="0"/>
              <a:t>Pre-Class Reading Quizzes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9790" y="1239259"/>
            <a:ext cx="7044420" cy="5303520"/>
          </a:xfrm>
        </p:spPr>
        <p:txBody>
          <a:bodyPr/>
          <a:lstStyle/>
          <a:p>
            <a:pPr eaLnBrk="1" hangingPunct="1"/>
            <a:r>
              <a:rPr lang="en-US" sz="2000" dirty="0"/>
              <a:t>In order to get the best out of our classes (which will include lots of clicker questions and discussion) you must read the chapters </a:t>
            </a:r>
            <a:r>
              <a:rPr lang="en-US" sz="2000" b="1" i="1" dirty="0"/>
              <a:t>before</a:t>
            </a:r>
            <a:r>
              <a:rPr lang="en-US" sz="2000" dirty="0"/>
              <a:t> coming to class</a:t>
            </a:r>
          </a:p>
          <a:p>
            <a:pPr eaLnBrk="1" hangingPunct="1"/>
            <a:r>
              <a:rPr lang="en-US" sz="2000" dirty="0"/>
              <a:t>If you hate reading, I have also posted pre-class videos, which go over the main points from each day’s reading</a:t>
            </a:r>
          </a:p>
          <a:p>
            <a:pPr eaLnBrk="1" hangingPunct="1"/>
            <a:r>
              <a:rPr lang="en-US" sz="2000" dirty="0"/>
              <a:t>Beginning this Wednesday, there will be a short online multiple choice quiz on                                due by 8:00am before class.</a:t>
            </a:r>
          </a:p>
          <a:p>
            <a:pPr eaLnBrk="1" hangingPunct="1"/>
            <a:r>
              <a:rPr lang="en-US" sz="2000" dirty="0"/>
              <a:t>The quiz will be based on your reading or watching of the pre-class video.</a:t>
            </a:r>
          </a:p>
          <a:p>
            <a:pPr eaLnBrk="1" hangingPunct="1"/>
            <a:r>
              <a:rPr lang="en-US" sz="2000" dirty="0"/>
              <a:t>The questions are not too tricky – if you’ve read the material, you should find them quite straightforward.</a:t>
            </a:r>
          </a:p>
          <a:p>
            <a:pPr eaLnBrk="1" hangingPunct="1"/>
            <a:r>
              <a:rPr lang="en-US" sz="2000" dirty="0"/>
              <a:t>These quizzes are worth 3% of your course mark</a:t>
            </a:r>
          </a:p>
          <a:p>
            <a:pPr eaLnBrk="1" hangingPunct="1"/>
            <a:endParaRPr lang="en-US" sz="2000" b="1" dirty="0"/>
          </a:p>
        </p:txBody>
      </p:sp>
      <p:pic>
        <p:nvPicPr>
          <p:cNvPr id="4" name="Picture 2" descr="MasteringPhys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097" y="3192604"/>
            <a:ext cx="2085103" cy="464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15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6858000" cy="487363"/>
          </a:xfrm>
        </p:spPr>
        <p:txBody>
          <a:bodyPr/>
          <a:lstStyle/>
          <a:p>
            <a:pPr eaLnBrk="1" hangingPunct="1"/>
            <a:r>
              <a:rPr lang="en-US" sz="2667" b="1" dirty="0"/>
              <a:t>Tests and Exam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6000" y="762000"/>
            <a:ext cx="7175500" cy="5867400"/>
          </a:xfrm>
        </p:spPr>
        <p:txBody>
          <a:bodyPr/>
          <a:lstStyle/>
          <a:p>
            <a:pPr marL="444482" indent="-444482">
              <a:lnSpc>
                <a:spcPct val="90000"/>
              </a:lnSpc>
              <a:spcAft>
                <a:spcPts val="500"/>
              </a:spcAft>
            </a:pPr>
            <a:r>
              <a:rPr lang="en-US" sz="2333" b="1" dirty="0"/>
              <a:t>Test 1</a:t>
            </a:r>
            <a:r>
              <a:rPr lang="en-US" sz="2333" dirty="0"/>
              <a:t> is </a:t>
            </a:r>
            <a:r>
              <a:rPr lang="en-CA" sz="2333" b="1" dirty="0"/>
              <a:t>Tuesday </a:t>
            </a:r>
            <a:r>
              <a:rPr lang="en-CA" sz="2333" b="1" dirty="0" smtClean="0"/>
              <a:t>September 30, 6:00-7:30PM </a:t>
            </a:r>
            <a:r>
              <a:rPr lang="en-CA" sz="2333" dirty="0"/>
              <a:t>in room(s) to be </a:t>
            </a:r>
            <a:r>
              <a:rPr lang="en-CA" sz="2333" dirty="0" smtClean="0"/>
              <a:t>announced (only 3 weeks away!)</a:t>
            </a:r>
            <a:endParaRPr lang="en-CA" sz="2333" dirty="0"/>
          </a:p>
          <a:p>
            <a:pPr marL="444482" indent="-444482">
              <a:lnSpc>
                <a:spcPct val="90000"/>
              </a:lnSpc>
              <a:spcAft>
                <a:spcPts val="500"/>
              </a:spcAft>
            </a:pPr>
            <a:r>
              <a:rPr lang="en-CA" sz="2333" dirty="0"/>
              <a:t>An alternate sitting will be scheduled just before the main sitting of the test for students who demonstrate a conflict with another academic activity at U of T – you must visit April in MP129</a:t>
            </a:r>
          </a:p>
          <a:p>
            <a:pPr marL="444482" indent="-444482">
              <a:lnSpc>
                <a:spcPct val="90000"/>
              </a:lnSpc>
              <a:spcAft>
                <a:spcPts val="500"/>
              </a:spcAft>
            </a:pPr>
            <a:r>
              <a:rPr lang="en-CA" sz="2333" b="1" dirty="0"/>
              <a:t>Test 1</a:t>
            </a:r>
            <a:r>
              <a:rPr lang="en-CA" sz="2333" dirty="0"/>
              <a:t> is worth 15% of the course mark, and covers Chapters </a:t>
            </a:r>
            <a:r>
              <a:rPr lang="en-CA" sz="2333" dirty="0" smtClean="0"/>
              <a:t>1-3, </a:t>
            </a:r>
            <a:r>
              <a:rPr lang="en-CA" sz="2333" dirty="0"/>
              <a:t>and the Error Analysis Document </a:t>
            </a:r>
          </a:p>
          <a:p>
            <a:pPr marL="444482" indent="-444482">
              <a:lnSpc>
                <a:spcPct val="90000"/>
              </a:lnSpc>
              <a:spcAft>
                <a:spcPts val="500"/>
              </a:spcAft>
            </a:pPr>
            <a:r>
              <a:rPr lang="en-CA" sz="2333" b="1" dirty="0"/>
              <a:t>Test 2</a:t>
            </a:r>
            <a:r>
              <a:rPr lang="en-CA" sz="2333" dirty="0"/>
              <a:t>, also worth 15%, is Tue. Nov. </a:t>
            </a:r>
            <a:r>
              <a:rPr lang="en-CA" sz="2333" dirty="0" smtClean="0"/>
              <a:t>11, </a:t>
            </a:r>
            <a:r>
              <a:rPr lang="en-CA" sz="2333" dirty="0"/>
              <a:t>6</a:t>
            </a:r>
            <a:r>
              <a:rPr lang="en-CA" sz="2333" dirty="0" smtClean="0"/>
              <a:t>:00PM</a:t>
            </a:r>
            <a:endParaRPr lang="en-CA" sz="2333" dirty="0"/>
          </a:p>
          <a:p>
            <a:pPr marL="444482" indent="-444482">
              <a:lnSpc>
                <a:spcPct val="90000"/>
              </a:lnSpc>
              <a:spcAft>
                <a:spcPts val="500"/>
              </a:spcAft>
            </a:pPr>
            <a:r>
              <a:rPr lang="en-CA" sz="2333" dirty="0"/>
              <a:t>The </a:t>
            </a:r>
            <a:r>
              <a:rPr lang="en-CA" sz="2333" b="1" dirty="0"/>
              <a:t>Final Exam </a:t>
            </a:r>
            <a:r>
              <a:rPr lang="en-CA" sz="2333" dirty="0"/>
              <a:t>is worth 40% of the course mark, covers the entire course, and will be held some time TBA between </a:t>
            </a:r>
            <a:r>
              <a:rPr lang="en-CA" sz="2333" dirty="0" smtClean="0"/>
              <a:t>Dec.8-19</a:t>
            </a:r>
            <a:endParaRPr lang="en-US" sz="2333" dirty="0"/>
          </a:p>
        </p:txBody>
      </p:sp>
    </p:spTree>
    <p:extLst>
      <p:ext uri="{BB962C8B-B14F-4D97-AF65-F5344CB8AC3E}">
        <p14:creationId xmlns:p14="http://schemas.microsoft.com/office/powerpoint/2010/main" val="394256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6858000" cy="487363"/>
          </a:xfrm>
        </p:spPr>
        <p:txBody>
          <a:bodyPr/>
          <a:lstStyle/>
          <a:p>
            <a:pPr eaLnBrk="1" hangingPunct="1"/>
            <a:r>
              <a:rPr lang="en-US" sz="2667" b="1" dirty="0"/>
              <a:t>How to get more information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6000" y="762000"/>
            <a:ext cx="7112000" cy="5867400"/>
          </a:xfrm>
        </p:spPr>
        <p:txBody>
          <a:bodyPr/>
          <a:lstStyle/>
          <a:p>
            <a:pPr marL="444482" indent="-444482">
              <a:lnSpc>
                <a:spcPct val="90000"/>
              </a:lnSpc>
              <a:spcAft>
                <a:spcPts val="500"/>
              </a:spcAft>
            </a:pPr>
            <a:r>
              <a:rPr lang="en-US" sz="2333" dirty="0"/>
              <a:t>The main way of keeping up with what’s going on in the course is the web-site at:</a:t>
            </a:r>
          </a:p>
          <a:p>
            <a:pPr marL="0" indent="0" algn="ctr">
              <a:lnSpc>
                <a:spcPct val="90000"/>
              </a:lnSpc>
              <a:spcAft>
                <a:spcPts val="500"/>
              </a:spcAft>
              <a:buNone/>
            </a:pPr>
            <a:r>
              <a:rPr lang="en-US" dirty="0"/>
              <a:t>https://</a:t>
            </a:r>
            <a:r>
              <a:rPr lang="en-US" dirty="0" smtClean="0"/>
              <a:t>portal.utoronto.ca</a:t>
            </a:r>
          </a:p>
          <a:p>
            <a:pPr marL="444482" indent="-444482">
              <a:lnSpc>
                <a:spcPct val="90000"/>
              </a:lnSpc>
              <a:spcAft>
                <a:spcPts val="500"/>
              </a:spcAft>
            </a:pPr>
            <a:r>
              <a:rPr lang="en-US" sz="2333" dirty="0"/>
              <a:t>The Course Information page on the portal page for this course has all the rules for the course – PLEASE READ IT!</a:t>
            </a:r>
          </a:p>
          <a:p>
            <a:pPr marL="444482" indent="-444482">
              <a:lnSpc>
                <a:spcPct val="90000"/>
              </a:lnSpc>
              <a:spcAft>
                <a:spcPts val="500"/>
              </a:spcAft>
            </a:pPr>
            <a:r>
              <a:rPr lang="en-US" sz="2333" dirty="0"/>
              <a:t>Also, we will email you from time to time at your utoronto.ca email address</a:t>
            </a:r>
          </a:p>
          <a:p>
            <a:pPr marL="444482" indent="-444482">
              <a:lnSpc>
                <a:spcPct val="90000"/>
              </a:lnSpc>
              <a:spcAft>
                <a:spcPts val="500"/>
              </a:spcAft>
            </a:pPr>
            <a:r>
              <a:rPr lang="en-US" sz="2333" dirty="0"/>
              <a:t>The above forms of electronic communication are mandatory – please use them!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4724400"/>
            <a:ext cx="8686800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Wednesday’s reading assignment is Chapter 1.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Please go on </a:t>
            </a:r>
            <a:r>
              <a:rPr lang="en-CA" sz="2400" dirty="0" err="1" smtClean="0"/>
              <a:t>MasteringPhysics</a:t>
            </a:r>
            <a:r>
              <a:rPr lang="en-CA" sz="2400" dirty="0" smtClean="0"/>
              <a:t> today or tomorrow and complete the Chapter 1 </a:t>
            </a:r>
            <a:r>
              <a:rPr lang="en-CA" sz="2400" dirty="0" err="1" smtClean="0"/>
              <a:t>Preclass</a:t>
            </a:r>
            <a:r>
              <a:rPr lang="en-CA" sz="2400" dirty="0" smtClean="0"/>
              <a:t> Quiz!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This is for marks!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Don’t forget your clicker on Wednesday!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7173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7161"/>
            <a:ext cx="8229600" cy="594042"/>
          </a:xfrm>
        </p:spPr>
        <p:txBody>
          <a:bodyPr/>
          <a:lstStyle/>
          <a:p>
            <a:pPr eaLnBrk="1" hangingPunct="1"/>
            <a:r>
              <a:rPr lang="en-US" dirty="0" smtClean="0"/>
              <a:t>Clickers…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79125"/>
            <a:ext cx="8610600" cy="457595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CA" sz="2400" dirty="0" smtClean="0"/>
              <a:t>You will receive marks 100 marks per question for participation only; getting the correct answer gets you one extra mark (so 101 per correct question). </a:t>
            </a:r>
          </a:p>
          <a:p>
            <a:pPr>
              <a:spcAft>
                <a:spcPts val="600"/>
              </a:spcAft>
            </a:pPr>
            <a:r>
              <a:rPr lang="en-CA" sz="2400" dirty="0" smtClean="0"/>
              <a:t>Clicker Participation is worth 2% of your course mark. </a:t>
            </a:r>
          </a:p>
          <a:p>
            <a:pPr>
              <a:spcAft>
                <a:spcPts val="600"/>
              </a:spcAft>
            </a:pPr>
            <a:r>
              <a:rPr lang="en-CA" sz="2400" dirty="0" smtClean="0"/>
              <a:t>Clickers cost $46 at the bookstore new, $32 used, and can be sold back for half-price after you are done.  Many courses at U of T use these clickers.</a:t>
            </a:r>
          </a:p>
          <a:p>
            <a:pPr>
              <a:spcAft>
                <a:spcPts val="600"/>
              </a:spcAft>
            </a:pPr>
            <a:r>
              <a:rPr lang="en-US" sz="2400" dirty="0" err="1" smtClean="0"/>
              <a:t>i</a:t>
            </a:r>
            <a:r>
              <a:rPr lang="en-US" sz="2400" dirty="0" smtClean="0"/>
              <a:t>&gt;clicker GO app registration costs $10 per semester, non-refundable.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You must register your </a:t>
            </a:r>
            <a:r>
              <a:rPr lang="en-US" sz="2400" dirty="0" err="1" smtClean="0"/>
              <a:t>iclicker</a:t>
            </a:r>
            <a:r>
              <a:rPr lang="en-US" sz="2400" dirty="0" smtClean="0"/>
              <a:t> ID on portal in order to obtain marks</a:t>
            </a:r>
            <a:endParaRPr lang="en-US" sz="2400" dirty="0"/>
          </a:p>
        </p:txBody>
      </p:sp>
      <p:pic>
        <p:nvPicPr>
          <p:cNvPr id="212994" name="Picture 2" descr="http://www.classrooms.uci.edu/ars/packag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49942" y="-141470"/>
            <a:ext cx="1645920" cy="195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&gt;clicker GO  mobile polling and audience response application for smart devices and lapto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8989">
            <a:off x="248924" y="-390550"/>
            <a:ext cx="702072" cy="218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&gt;clicker + audience response remote with LED ligh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45232">
            <a:off x="6021188" y="-270671"/>
            <a:ext cx="86868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066800" y="868681"/>
            <a:ext cx="6019800" cy="91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39" indent="-285739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6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9100" indent="-238115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33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2462" indent="-190492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3447" indent="-190492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4431" indent="-190492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5416" indent="-190492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400" kern="0" dirty="0" smtClean="0"/>
              <a:t>Beginning Wednesday, we will be asking in-class clicker questions every class.  </a:t>
            </a:r>
            <a:endParaRPr 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160110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ndrew Meyerthol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3429000"/>
            <a:ext cx="2146120" cy="2771776"/>
          </a:xfrm>
          <a:prstGeom prst="rect">
            <a:avLst/>
          </a:prstGeom>
          <a:noFill/>
          <a:effectLst>
            <a:softEdge rad="444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1" y="258310"/>
            <a:ext cx="6260727" cy="704452"/>
          </a:xfrm>
        </p:spPr>
        <p:txBody>
          <a:bodyPr/>
          <a:lstStyle/>
          <a:p>
            <a:pPr eaLnBrk="1" hangingPunct="1"/>
            <a:r>
              <a:rPr lang="en-US" sz="3167" dirty="0"/>
              <a:t>Who is teaching this course?</a:t>
            </a:r>
            <a:endParaRPr lang="en-US" sz="3167" dirty="0">
              <a:latin typeface="Times New Roman" charset="0"/>
            </a:endParaRPr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839071" y="1599735"/>
            <a:ext cx="5715513" cy="1260871"/>
          </a:xfrm>
        </p:spPr>
        <p:txBody>
          <a:bodyPr/>
          <a:lstStyle/>
          <a:p>
            <a:pPr marL="0" indent="0">
              <a:buNone/>
            </a:pPr>
            <a:r>
              <a:rPr lang="en-US" sz="2333" dirty="0"/>
              <a:t>First half, now until late October:</a:t>
            </a:r>
          </a:p>
          <a:p>
            <a:pPr eaLnBrk="1" hangingPunct="1"/>
            <a:r>
              <a:rPr lang="en-US" sz="2333" b="1" dirty="0"/>
              <a:t>Jason Harlow</a:t>
            </a:r>
            <a:endParaRPr lang="en-US" sz="2333" dirty="0"/>
          </a:p>
        </p:txBody>
      </p:sp>
      <p:pic>
        <p:nvPicPr>
          <p:cNvPr id="1026" name="Picture 2" descr="Jas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1403479"/>
            <a:ext cx="1276916" cy="1653382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2819401" y="4343400"/>
            <a:ext cx="6148917" cy="153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333" kern="0" dirty="0"/>
              <a:t>Second half, October 28 to December 4:</a:t>
            </a:r>
          </a:p>
          <a:p>
            <a:r>
              <a:rPr lang="en-US" sz="2333" b="1" kern="0" dirty="0"/>
              <a:t>Andrew </a:t>
            </a:r>
            <a:r>
              <a:rPr lang="en-US" sz="2333" b="1" kern="0" dirty="0" err="1"/>
              <a:t>Meyertholen</a:t>
            </a:r>
            <a:endParaRPr lang="en-US" sz="2333" kern="0" dirty="0"/>
          </a:p>
        </p:txBody>
      </p:sp>
      <p:sp>
        <p:nvSpPr>
          <p:cNvPr id="2" name="TextBox 1"/>
          <p:cNvSpPr txBox="1"/>
          <p:nvPr/>
        </p:nvSpPr>
        <p:spPr>
          <a:xfrm>
            <a:off x="1862882" y="2757006"/>
            <a:ext cx="44550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B.Sc. University of Toronto 1993</a:t>
            </a:r>
          </a:p>
          <a:p>
            <a:r>
              <a:rPr lang="en-CA" dirty="0" smtClean="0"/>
              <a:t>Ph.D. Pennsylvania State University 2000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4475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1460501" y="152400"/>
            <a:ext cx="6260727" cy="704452"/>
          </a:xfrm>
        </p:spPr>
        <p:txBody>
          <a:bodyPr/>
          <a:lstStyle/>
          <a:p>
            <a:pPr eaLnBrk="1" hangingPunct="1"/>
            <a:r>
              <a:rPr lang="en-US" sz="3167" dirty="0"/>
              <a:t>My contact information</a:t>
            </a:r>
            <a:endParaRPr lang="en-US" sz="3167" dirty="0">
              <a:latin typeface="Times New Roman" charset="0"/>
            </a:endParaRPr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877173" y="1005682"/>
            <a:ext cx="6504830" cy="5395118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333" b="1" dirty="0"/>
              <a:t>Jason Harlow</a:t>
            </a:r>
            <a:r>
              <a:rPr lang="en-US" sz="2333" dirty="0"/>
              <a:t>, teaching first half of course</a:t>
            </a:r>
          </a:p>
          <a:p>
            <a:pPr eaLnBrk="1" hangingPunct="1">
              <a:lnSpc>
                <a:spcPct val="150000"/>
              </a:lnSpc>
            </a:pPr>
            <a:r>
              <a:rPr lang="en-US" sz="2333" dirty="0"/>
              <a:t>jharlow@physics.utoronto.ca</a:t>
            </a:r>
          </a:p>
          <a:p>
            <a:pPr>
              <a:lnSpc>
                <a:spcPct val="150000"/>
              </a:lnSpc>
            </a:pPr>
            <a:r>
              <a:rPr lang="en-US" sz="2333" b="1" dirty="0"/>
              <a:t>Office: MP121B</a:t>
            </a:r>
          </a:p>
          <a:p>
            <a:pPr eaLnBrk="1" hangingPunct="1">
              <a:lnSpc>
                <a:spcPct val="150000"/>
              </a:lnSpc>
            </a:pPr>
            <a:r>
              <a:rPr lang="en-US" sz="2333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/harlowphysics</a:t>
            </a:r>
          </a:p>
          <a:p>
            <a:pPr eaLnBrk="1" hangingPunct="1">
              <a:lnSpc>
                <a:spcPct val="150000"/>
              </a:lnSpc>
            </a:pPr>
            <a:r>
              <a:rPr lang="en-US" sz="2333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/phy131uoft       (77 “likes” as of this morning)</a:t>
            </a:r>
            <a:endParaRPr lang="en-US" sz="23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333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@</a:t>
            </a:r>
            <a:r>
              <a:rPr lang="en-US" sz="2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jasonjbharlow</a:t>
            </a:r>
            <a:endParaRPr lang="en-US" sz="23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/>
              <a:t>Voice line (no texts): 416-946-4071</a:t>
            </a:r>
          </a:p>
          <a:p>
            <a:pPr eaLnBrk="1" hangingPunct="1">
              <a:lnSpc>
                <a:spcPct val="150000"/>
              </a:lnSpc>
            </a:pPr>
            <a:r>
              <a:rPr lang="en-US" sz="2333" dirty="0" smtClean="0"/>
              <a:t>Fall 2014 office </a:t>
            </a:r>
            <a:r>
              <a:rPr lang="en-US" sz="2333" dirty="0"/>
              <a:t>hours: </a:t>
            </a:r>
            <a:r>
              <a:rPr lang="en-US" sz="2333" dirty="0" smtClean="0"/>
              <a:t>T12 and F10</a:t>
            </a:r>
            <a:r>
              <a:rPr lang="en-US" sz="2333" dirty="0"/>
              <a:t>, starting </a:t>
            </a:r>
            <a:r>
              <a:rPr lang="en-US" sz="2333" dirty="0" smtClean="0"/>
              <a:t>tomorrow.</a:t>
            </a:r>
            <a:endParaRPr lang="en-US" sz="2333" dirty="0"/>
          </a:p>
        </p:txBody>
      </p:sp>
      <p:pic>
        <p:nvPicPr>
          <p:cNvPr id="1026" name="Picture 2" descr="Ja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0536"/>
            <a:ext cx="1706844" cy="2226355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950789"/>
            <a:ext cx="405768" cy="402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541" y="3591277"/>
            <a:ext cx="423862" cy="37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s://g.twimg.com/Twitter_logo_blu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957" y="4148686"/>
            <a:ext cx="479611" cy="39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15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1460501" y="152400"/>
            <a:ext cx="6260727" cy="704452"/>
          </a:xfrm>
        </p:spPr>
        <p:txBody>
          <a:bodyPr/>
          <a:lstStyle/>
          <a:p>
            <a:pPr eaLnBrk="1" hangingPunct="1"/>
            <a:r>
              <a:rPr lang="en-US" sz="3167" dirty="0"/>
              <a:t>Other important contacts</a:t>
            </a:r>
            <a:endParaRPr lang="en-US" sz="3167" dirty="0">
              <a:latin typeface="Times New Roman" charset="0"/>
            </a:endParaRPr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012842" y="838200"/>
            <a:ext cx="6242158" cy="5650310"/>
          </a:xfrm>
        </p:spPr>
        <p:txBody>
          <a:bodyPr/>
          <a:lstStyle/>
          <a:p>
            <a:pPr eaLnBrk="1" hangingPunct="1"/>
            <a:r>
              <a:rPr lang="en-US" sz="2333" b="1" dirty="0"/>
              <a:t>Dr. Pierre </a:t>
            </a:r>
            <a:r>
              <a:rPr lang="en-US" sz="2333" b="1" dirty="0" err="1"/>
              <a:t>Savaria</a:t>
            </a:r>
            <a:r>
              <a:rPr lang="en-US" sz="2333" dirty="0"/>
              <a:t>, Course Coordinator</a:t>
            </a:r>
          </a:p>
          <a:p>
            <a:pPr eaLnBrk="1" hangingPunct="1"/>
            <a:r>
              <a:rPr lang="en-US" sz="2333" dirty="0"/>
              <a:t>phy131@physics.utoronto.ca</a:t>
            </a:r>
          </a:p>
          <a:p>
            <a:r>
              <a:rPr lang="en-US" sz="2333" dirty="0"/>
              <a:t>Office: MP129E</a:t>
            </a:r>
          </a:p>
          <a:p>
            <a:pPr eaLnBrk="1" hangingPunct="1"/>
            <a:r>
              <a:rPr lang="en-US" sz="2000" dirty="0"/>
              <a:t>Voice line: 416-978-4135</a:t>
            </a:r>
          </a:p>
          <a:p>
            <a:pPr eaLnBrk="1" hangingPunct="1"/>
            <a:endParaRPr lang="en-US" sz="2333" dirty="0"/>
          </a:p>
          <a:p>
            <a:pPr eaLnBrk="1" hangingPunct="1"/>
            <a:r>
              <a:rPr lang="en-US" sz="2333" b="1" dirty="0"/>
              <a:t>Ms. April Seeley</a:t>
            </a:r>
            <a:r>
              <a:rPr lang="en-US" sz="2333" dirty="0"/>
              <a:t>, Course Administrator</a:t>
            </a:r>
          </a:p>
          <a:p>
            <a:pPr eaLnBrk="1" hangingPunct="1"/>
            <a:r>
              <a:rPr lang="en-US" sz="2333" dirty="0"/>
              <a:t>seeley@physics.utoronto.ca</a:t>
            </a:r>
          </a:p>
          <a:p>
            <a:r>
              <a:rPr lang="en-US" sz="2333" dirty="0"/>
              <a:t>Office: MP129</a:t>
            </a:r>
          </a:p>
          <a:p>
            <a:pPr eaLnBrk="1" hangingPunct="1"/>
            <a:r>
              <a:rPr lang="en-US" sz="2000" dirty="0"/>
              <a:t>Voice line: 416-946-0531</a:t>
            </a:r>
          </a:p>
          <a:p>
            <a:pPr eaLnBrk="1" hangingPunct="1"/>
            <a:r>
              <a:rPr lang="en-US" sz="2333" dirty="0"/>
              <a:t>Office hours: </a:t>
            </a:r>
            <a:r>
              <a:rPr lang="en-CA" sz="2333" dirty="0" err="1"/>
              <a:t>Monday,Tuesday</a:t>
            </a:r>
            <a:r>
              <a:rPr lang="en-CA" sz="2333" dirty="0"/>
              <a:t>, Thursday, Friday 9:30am to 5:00pm, and Wednesdays from 9:30am to 4:30pm</a:t>
            </a:r>
            <a:endParaRPr lang="en-US" sz="2333" dirty="0"/>
          </a:p>
          <a:p>
            <a:pPr eaLnBrk="1" hangingPunct="1"/>
            <a:endParaRPr lang="en-US" sz="2333" dirty="0"/>
          </a:p>
        </p:txBody>
      </p:sp>
      <p:sp>
        <p:nvSpPr>
          <p:cNvPr id="2" name="AutoShape 2" descr="https://portal.utoronto.ca/courses/1/Fall-2012-PHY131H1-F-LEC5101.LEC0101/staffinformation/_397472_1/SavariaPierre.jpg"/>
          <p:cNvSpPr>
            <a:spLocks noChangeAspect="1" noChangeArrowheads="1"/>
          </p:cNvSpPr>
          <p:nvPr/>
        </p:nvSpPr>
        <p:spPr bwMode="auto">
          <a:xfrm>
            <a:off x="891647" y="-685799"/>
            <a:ext cx="11906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" name="AutoShape 4" descr="https://portal.utoronto.ca/courses/1/Fall-2012-PHY131H1-F-LEC5101.LEC0101/staffinformation/_397472_1/SavariaPierre.jpg"/>
          <p:cNvSpPr>
            <a:spLocks noChangeAspect="1" noChangeArrowheads="1"/>
          </p:cNvSpPr>
          <p:nvPr/>
        </p:nvSpPr>
        <p:spPr bwMode="auto">
          <a:xfrm>
            <a:off x="1018646" y="-533399"/>
            <a:ext cx="11906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030" name="Picture 6" descr="http://www.physics.utoronto.ca/images/portrait/SavariaPier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998798"/>
            <a:ext cx="1479442" cy="1744403"/>
          </a:xfrm>
          <a:prstGeom prst="rect">
            <a:avLst/>
          </a:prstGeom>
          <a:noFill/>
          <a:effectLst>
            <a:softEdge rad="266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29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198" y="76200"/>
            <a:ext cx="4191001" cy="1219200"/>
          </a:xfrm>
        </p:spPr>
        <p:txBody>
          <a:bodyPr/>
          <a:lstStyle/>
          <a:p>
            <a:pPr eaLnBrk="1" hangingPunct="1"/>
            <a:r>
              <a:rPr lang="en-US" dirty="0"/>
              <a:t>What is Physics?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88" y="1980050"/>
            <a:ext cx="7924800" cy="3196184"/>
          </a:xfrm>
          <a:noFill/>
        </p:spPr>
        <p:txBody>
          <a:bodyPr/>
          <a:lstStyle/>
          <a:p>
            <a:pPr eaLnBrk="1" hangingPunct="1"/>
            <a:r>
              <a:rPr lang="en-CA" sz="2800" dirty="0" smtClean="0"/>
              <a:t>“Physics is </a:t>
            </a:r>
            <a:r>
              <a:rPr lang="en-CA" sz="2800" dirty="0"/>
              <a:t>the natural science that involves the study of </a:t>
            </a:r>
            <a:r>
              <a:rPr lang="en-CA" sz="2800" dirty="0" smtClean="0"/>
              <a:t>matter and </a:t>
            </a:r>
            <a:r>
              <a:rPr lang="en-CA" sz="2800" dirty="0"/>
              <a:t>its motion through space and time, along with related concepts such as energy and </a:t>
            </a:r>
            <a:r>
              <a:rPr lang="en-CA" sz="2800" dirty="0" smtClean="0"/>
              <a:t>force.</a:t>
            </a:r>
          </a:p>
          <a:p>
            <a:pPr eaLnBrk="1" hangingPunct="1"/>
            <a:r>
              <a:rPr lang="en-CA" sz="2800" dirty="0" smtClean="0"/>
              <a:t>More </a:t>
            </a:r>
            <a:r>
              <a:rPr lang="en-CA" sz="2800" dirty="0"/>
              <a:t>broadly, </a:t>
            </a:r>
            <a:r>
              <a:rPr lang="en-CA" sz="2800" dirty="0" smtClean="0"/>
              <a:t>physics is </a:t>
            </a:r>
            <a:r>
              <a:rPr lang="en-CA" sz="2800" dirty="0"/>
              <a:t>the general analysis of nature, conducted in order to understand how the universe behaves</a:t>
            </a:r>
            <a:r>
              <a:rPr lang="en-CA" sz="2800" dirty="0" smtClean="0"/>
              <a:t>.”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13663" y="5118969"/>
            <a:ext cx="5113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 http</a:t>
            </a:r>
            <a:r>
              <a:rPr lang="en-US" sz="2400" dirty="0"/>
              <a:t>://en.wikipedia.org/wiki/Physics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" y="-29227"/>
            <a:ext cx="2360111" cy="1864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475" y="0"/>
            <a:ext cx="2676525" cy="2114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563" y="3810000"/>
            <a:ext cx="153835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0634"/>
            <a:ext cx="6705600" cy="129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880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New Physics Logo_Blu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-76200"/>
            <a:ext cx="6477000" cy="16331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05400" y="381000"/>
            <a:ext cx="3377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www.physics.utoronto.ca</a:t>
            </a:r>
            <a:r>
              <a:rPr lang="en-US" dirty="0" smtClean="0"/>
              <a:t>/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447800"/>
            <a:ext cx="8077200" cy="52691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43400" y="2438400"/>
            <a:ext cx="4800600" cy="40472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3100" dirty="0" smtClean="0"/>
              <a:t> 55 Researching Faculty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3100" dirty="0" smtClean="0"/>
              <a:t> 6 Teaching Faculty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3100" dirty="0"/>
              <a:t> 2 Librarians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3100" dirty="0" smtClean="0"/>
              <a:t> 20 Technologists and Information Technology  Specialists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3100" dirty="0" smtClean="0"/>
              <a:t> 20 Administrators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140457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/>
          <a:lstStyle/>
          <a:p>
            <a:r>
              <a:rPr lang="en-US" dirty="0" smtClean="0"/>
              <a:t>Physics at U of T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838200"/>
            <a:ext cx="8686800" cy="5791200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Some of the top research fields in our department are:</a:t>
            </a:r>
          </a:p>
          <a:p>
            <a:r>
              <a:rPr lang="en-US" sz="2800" b="1" dirty="0" smtClean="0"/>
              <a:t>Atmospheric</a:t>
            </a:r>
            <a:r>
              <a:rPr lang="en-US" sz="2800" dirty="0" smtClean="0"/>
              <a:t> – Observational and Computational</a:t>
            </a:r>
          </a:p>
          <a:p>
            <a:r>
              <a:rPr lang="en-US" sz="2800" b="1" dirty="0" smtClean="0"/>
              <a:t>Biological Physics</a:t>
            </a:r>
          </a:p>
          <a:p>
            <a:r>
              <a:rPr lang="en-US" sz="2800" b="1" dirty="0" smtClean="0"/>
              <a:t>Condensed Matter Physics </a:t>
            </a:r>
            <a:r>
              <a:rPr lang="en-US" sz="2800" dirty="0" smtClean="0"/>
              <a:t>– Theoretical and Experimental</a:t>
            </a:r>
          </a:p>
          <a:p>
            <a:r>
              <a:rPr lang="en-US" sz="2800" b="1" dirty="0" smtClean="0"/>
              <a:t>High Energy Particle Physics </a:t>
            </a:r>
            <a:r>
              <a:rPr lang="en-US" sz="2800" dirty="0" smtClean="0"/>
              <a:t>– Theoretical and Experimental</a:t>
            </a:r>
          </a:p>
          <a:p>
            <a:r>
              <a:rPr lang="en-US" sz="2800" b="1" dirty="0" smtClean="0"/>
              <a:t>Geophysics</a:t>
            </a:r>
          </a:p>
          <a:p>
            <a:r>
              <a:rPr lang="en-US" sz="2800" b="1" dirty="0" smtClean="0"/>
              <a:t>Quantum Optics</a:t>
            </a:r>
          </a:p>
          <a:p>
            <a:r>
              <a:rPr lang="en-US" sz="2800" b="1" dirty="0" smtClean="0"/>
              <a:t>Physics Education Research</a:t>
            </a:r>
          </a:p>
          <a:p>
            <a:endParaRPr lang="en-US" sz="2800" dirty="0" smtClean="0"/>
          </a:p>
          <a:p>
            <a:pPr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09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5716</TotalTime>
  <Words>1399</Words>
  <Application>Microsoft Office PowerPoint</Application>
  <PresentationFormat>On-screen Show (4:3)</PresentationFormat>
  <Paragraphs>132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Default Design</vt:lpstr>
      <vt:lpstr>PHY131H1F  Introduction to Physics I Class 1</vt:lpstr>
      <vt:lpstr>Today’s Outline</vt:lpstr>
      <vt:lpstr>Clickers…</vt:lpstr>
      <vt:lpstr>Who is teaching this course?</vt:lpstr>
      <vt:lpstr>My contact information</vt:lpstr>
      <vt:lpstr>Other important contacts</vt:lpstr>
      <vt:lpstr>What is Physics?</vt:lpstr>
      <vt:lpstr>PowerPoint Presentation</vt:lpstr>
      <vt:lpstr>Physics at U of T</vt:lpstr>
      <vt:lpstr>Atmospheric Physics at U of T</vt:lpstr>
      <vt:lpstr>Biological Physics at U of T</vt:lpstr>
      <vt:lpstr>PowerPoint Presentation</vt:lpstr>
      <vt:lpstr>The Large Hadron Collider</vt:lpstr>
      <vt:lpstr>What Does Taking PHY131/132  Get You?</vt:lpstr>
      <vt:lpstr>Pre-Requisite for PHY131:</vt:lpstr>
      <vt:lpstr>PowerPoint Presentation</vt:lpstr>
      <vt:lpstr>What can you expect of me?</vt:lpstr>
      <vt:lpstr>What do I expect of you?</vt:lpstr>
      <vt:lpstr>Online Homework</vt:lpstr>
      <vt:lpstr>Pre-Class Reading Quizzes</vt:lpstr>
      <vt:lpstr>Tests and Exam</vt:lpstr>
      <vt:lpstr>How to get more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PHY132 Introduction to Physics II</dc:title>
  <dc:creator>Jason Harlow</dc:creator>
  <cp:lastModifiedBy>Jason Harlow</cp:lastModifiedBy>
  <cp:revision>97</cp:revision>
  <cp:lastPrinted>2013-09-09T14:41:13Z</cp:lastPrinted>
  <dcterms:created xsi:type="dcterms:W3CDTF">2012-07-19T19:28:32Z</dcterms:created>
  <dcterms:modified xsi:type="dcterms:W3CDTF">2014-09-08T18:13:20Z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