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259" r:id="rId3"/>
    <p:sldId id="258" r:id="rId4"/>
    <p:sldId id="269" r:id="rId5"/>
    <p:sldId id="293" r:id="rId6"/>
    <p:sldId id="297" r:id="rId7"/>
    <p:sldId id="301" r:id="rId8"/>
    <p:sldId id="280" r:id="rId9"/>
    <p:sldId id="281" r:id="rId10"/>
    <p:sldId id="302" r:id="rId11"/>
    <p:sldId id="282" r:id="rId12"/>
    <p:sldId id="284" r:id="rId13"/>
    <p:sldId id="285" r:id="rId14"/>
    <p:sldId id="311" r:id="rId15"/>
    <p:sldId id="286" r:id="rId16"/>
    <p:sldId id="262" r:id="rId17"/>
    <p:sldId id="299" r:id="rId18"/>
    <p:sldId id="260" r:id="rId19"/>
    <p:sldId id="261" r:id="rId20"/>
    <p:sldId id="304" r:id="rId21"/>
    <p:sldId id="305" r:id="rId22"/>
    <p:sldId id="306" r:id="rId23"/>
    <p:sldId id="276" r:id="rId24"/>
    <p:sldId id="307" r:id="rId25"/>
    <p:sldId id="266" r:id="rId26"/>
    <p:sldId id="267" r:id="rId27"/>
    <p:sldId id="303" r:id="rId28"/>
    <p:sldId id="290" r:id="rId29"/>
    <p:sldId id="309" r:id="rId30"/>
    <p:sldId id="274" r:id="rId31"/>
  </p:sldIdLst>
  <p:sldSz cx="12192000" cy="6858000"/>
  <p:notesSz cx="6858000" cy="929005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clrMru>
    <a:srgbClr val="99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6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harlow\Documents\Documents\teaching\phy131f12\p131f12_test1-mark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0012207046152"/>
          <c:y val="7.662863920557654E-2"/>
          <c:w val="0.86000104980596892"/>
          <c:h val="0.67050059304879472"/>
        </c:manualLayout>
      </c:layout>
      <c:barChart>
        <c:barDir val="col"/>
        <c:grouping val="clustered"/>
        <c:varyColors val="0"/>
        <c:ser>
          <c:idx val="0"/>
          <c:order val="0"/>
          <c:spPr>
            <a:solidFill>
              <a:srgbClr val="004586"/>
            </a:solidFill>
            <a:ln w="3175">
              <a:solidFill>
                <a:srgbClr val="000000"/>
              </a:solidFill>
              <a:prstDash val="solid"/>
            </a:ln>
          </c:spPr>
          <c:invertIfNegative val="0"/>
          <c:cat>
            <c:strRef>
              <c:f>Sheet1!$M$5:$M$14</c:f>
              <c:strCache>
                <c:ptCount val="10"/>
                <c:pt idx="0">
                  <c:v>0-9</c:v>
                </c:pt>
                <c:pt idx="1">
                  <c:v>10-19</c:v>
                </c:pt>
                <c:pt idx="2">
                  <c:v>20-29</c:v>
                </c:pt>
                <c:pt idx="3">
                  <c:v>30-39</c:v>
                </c:pt>
                <c:pt idx="4">
                  <c:v>40-49</c:v>
                </c:pt>
                <c:pt idx="5">
                  <c:v>50-59</c:v>
                </c:pt>
                <c:pt idx="6">
                  <c:v>60-69</c:v>
                </c:pt>
                <c:pt idx="7">
                  <c:v>70-79</c:v>
                </c:pt>
                <c:pt idx="8">
                  <c:v>80-89</c:v>
                </c:pt>
                <c:pt idx="9">
                  <c:v>90-100</c:v>
                </c:pt>
              </c:strCache>
            </c:strRef>
          </c:cat>
          <c:val>
            <c:numRef>
              <c:f>Sheet1!$N$5:$N$14</c:f>
              <c:numCache>
                <c:formatCode>General</c:formatCode>
                <c:ptCount val="10"/>
                <c:pt idx="0">
                  <c:v>1</c:v>
                </c:pt>
                <c:pt idx="1">
                  <c:v>7</c:v>
                </c:pt>
                <c:pt idx="2">
                  <c:v>20</c:v>
                </c:pt>
                <c:pt idx="3">
                  <c:v>58</c:v>
                </c:pt>
                <c:pt idx="4">
                  <c:v>114</c:v>
                </c:pt>
                <c:pt idx="5">
                  <c:v>140</c:v>
                </c:pt>
                <c:pt idx="6">
                  <c:v>160</c:v>
                </c:pt>
                <c:pt idx="7">
                  <c:v>151</c:v>
                </c:pt>
                <c:pt idx="8">
                  <c:v>106</c:v>
                </c:pt>
                <c:pt idx="9">
                  <c:v>66</c:v>
                </c:pt>
              </c:numCache>
            </c:numRef>
          </c:val>
        </c:ser>
        <c:dLbls>
          <c:showLegendKey val="0"/>
          <c:showVal val="0"/>
          <c:showCatName val="0"/>
          <c:showSerName val="0"/>
          <c:showPercent val="0"/>
          <c:showBubbleSize val="0"/>
        </c:dLbls>
        <c:gapWidth val="100"/>
        <c:axId val="59543936"/>
        <c:axId val="59545472"/>
      </c:barChart>
      <c:catAx>
        <c:axId val="59543936"/>
        <c:scaling>
          <c:orientation val="minMax"/>
        </c:scaling>
        <c:delete val="0"/>
        <c:axPos val="b"/>
        <c:numFmt formatCode="General" sourceLinked="1"/>
        <c:majorTickMark val="out"/>
        <c:minorTickMark val="none"/>
        <c:tickLblPos val="low"/>
        <c:spPr>
          <a:ln w="3175">
            <a:solidFill>
              <a:srgbClr val="B3B3B3"/>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59545472"/>
        <c:crossesAt val="0"/>
        <c:auto val="0"/>
        <c:lblAlgn val="ctr"/>
        <c:lblOffset val="100"/>
        <c:tickLblSkip val="1"/>
        <c:tickMarkSkip val="1"/>
        <c:noMultiLvlLbl val="0"/>
      </c:catAx>
      <c:valAx>
        <c:axId val="59545472"/>
        <c:scaling>
          <c:orientation val="minMax"/>
        </c:scaling>
        <c:delete val="0"/>
        <c:axPos val="l"/>
        <c:majorGridlines>
          <c:spPr>
            <a:ln w="3175">
              <a:solidFill>
                <a:srgbClr val="B3B3B3"/>
              </a:solidFill>
              <a:prstDash val="solid"/>
            </a:ln>
          </c:spPr>
        </c:majorGridlines>
        <c:numFmt formatCode="General" sourceLinked="1"/>
        <c:majorTickMark val="out"/>
        <c:minorTickMark val="none"/>
        <c:tickLblPos val="nextTo"/>
        <c:spPr>
          <a:ln w="3175">
            <a:solidFill>
              <a:srgbClr val="B3B3B3"/>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59543936"/>
        <c:crossesAt val="1"/>
        <c:crossBetween val="between"/>
      </c:valAx>
      <c:spPr>
        <a:noFill/>
        <a:ln w="3175">
          <a:solidFill>
            <a:srgbClr val="B3B3B3"/>
          </a:solidFill>
          <a:prstDash val="solid"/>
        </a:ln>
      </c:spPr>
    </c:plotArea>
    <c:plotVisOnly val="0"/>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1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10.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defTabSz="922799">
              <a:defRPr sz="1200"/>
            </a:lvl1pPr>
          </a:lstStyle>
          <a:p>
            <a:pPr>
              <a:defRPr/>
            </a:pPr>
            <a:endParaRPr lang="en-US"/>
          </a:p>
        </p:txBody>
      </p:sp>
      <p:sp>
        <p:nvSpPr>
          <p:cNvPr id="48131" name="Rectangle 3"/>
          <p:cNvSpPr>
            <a:spLocks noGrp="1" noChangeArrowheads="1"/>
          </p:cNvSpPr>
          <p:nvPr>
            <p:ph type="dt" sz="quarter" idx="1"/>
          </p:nvPr>
        </p:nvSpPr>
        <p:spPr bwMode="auto">
          <a:xfrm>
            <a:off x="3884414"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algn="r" defTabSz="922799">
              <a:defRPr sz="1200"/>
            </a:lvl1pPr>
          </a:lstStyle>
          <a:p>
            <a:pPr>
              <a:defRPr/>
            </a:pPr>
            <a:endParaRPr lang="en-US"/>
          </a:p>
        </p:txBody>
      </p:sp>
      <p:sp>
        <p:nvSpPr>
          <p:cNvPr id="48132" name="Rectangle 4"/>
          <p:cNvSpPr>
            <a:spLocks noGrp="1" noChangeArrowheads="1"/>
          </p:cNvSpPr>
          <p:nvPr>
            <p:ph type="ftr" sz="quarter" idx="2"/>
          </p:nvPr>
        </p:nvSpPr>
        <p:spPr bwMode="auto">
          <a:xfrm>
            <a:off x="0"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defTabSz="922799">
              <a:defRPr sz="1200"/>
            </a:lvl1pPr>
          </a:lstStyle>
          <a:p>
            <a:pPr>
              <a:defRPr/>
            </a:pPr>
            <a:endParaRPr lang="en-US"/>
          </a:p>
        </p:txBody>
      </p:sp>
      <p:sp>
        <p:nvSpPr>
          <p:cNvPr id="48133" name="Rectangle 5"/>
          <p:cNvSpPr>
            <a:spLocks noGrp="1" noChangeArrowheads="1"/>
          </p:cNvSpPr>
          <p:nvPr>
            <p:ph type="sldNum" sz="quarter" idx="3"/>
          </p:nvPr>
        </p:nvSpPr>
        <p:spPr bwMode="auto">
          <a:xfrm>
            <a:off x="3884414"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algn="r" defTabSz="922799">
              <a:defRPr sz="1200"/>
            </a:lvl1pPr>
          </a:lstStyle>
          <a:p>
            <a:pPr>
              <a:defRPr/>
            </a:pPr>
            <a:fld id="{EE0CE762-0A18-6249-9CA5-DE404A1321DD}" type="slidenum">
              <a:rPr lang="en-US"/>
              <a:pPr>
                <a:defRPr/>
              </a:pPr>
              <a:t>‹#›</a:t>
            </a:fld>
            <a:endParaRPr lang="en-US"/>
          </a:p>
        </p:txBody>
      </p:sp>
    </p:spTree>
    <p:extLst>
      <p:ext uri="{BB962C8B-B14F-4D97-AF65-F5344CB8AC3E}">
        <p14:creationId xmlns:p14="http://schemas.microsoft.com/office/powerpoint/2010/main" val="34003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defTabSz="922799">
              <a:defRPr sz="1200"/>
            </a:lvl1pPr>
          </a:lstStyle>
          <a:p>
            <a:pPr>
              <a:defRPr/>
            </a:pPr>
            <a:endParaRPr lang="en-US"/>
          </a:p>
        </p:txBody>
      </p:sp>
      <p:sp>
        <p:nvSpPr>
          <p:cNvPr id="12291" name="Rectangle 3"/>
          <p:cNvSpPr>
            <a:spLocks noGrp="1" noChangeArrowheads="1"/>
          </p:cNvSpPr>
          <p:nvPr>
            <p:ph type="dt" idx="1"/>
          </p:nvPr>
        </p:nvSpPr>
        <p:spPr bwMode="auto">
          <a:xfrm>
            <a:off x="3884414"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algn="r" defTabSz="922799">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333375" y="696913"/>
            <a:ext cx="6192838" cy="3484562"/>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6098" y="4413082"/>
            <a:ext cx="5485805" cy="4179600"/>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defTabSz="922799">
              <a:defRPr sz="1200"/>
            </a:lvl1pPr>
          </a:lstStyle>
          <a:p>
            <a:pPr>
              <a:defRPr/>
            </a:pPr>
            <a:endParaRPr lang="en-US"/>
          </a:p>
        </p:txBody>
      </p:sp>
      <p:sp>
        <p:nvSpPr>
          <p:cNvPr id="12295" name="Rectangle 7"/>
          <p:cNvSpPr>
            <a:spLocks noGrp="1" noChangeArrowheads="1"/>
          </p:cNvSpPr>
          <p:nvPr>
            <p:ph type="sldNum" sz="quarter" idx="5"/>
          </p:nvPr>
        </p:nvSpPr>
        <p:spPr bwMode="auto">
          <a:xfrm>
            <a:off x="3884414"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algn="r" defTabSz="922799">
              <a:defRPr sz="1200"/>
            </a:lvl1pPr>
          </a:lstStyle>
          <a:p>
            <a:pPr>
              <a:defRPr/>
            </a:pPr>
            <a:fld id="{199A51DD-06F9-6D48-9F46-1A45ABCC091F}" type="slidenum">
              <a:rPr lang="en-US"/>
              <a:pPr>
                <a:defRPr/>
              </a:pPr>
              <a:t>‹#›</a:t>
            </a:fld>
            <a:endParaRPr lang="en-US"/>
          </a:p>
        </p:txBody>
      </p:sp>
    </p:spTree>
    <p:extLst>
      <p:ext uri="{BB962C8B-B14F-4D97-AF65-F5344CB8AC3E}">
        <p14:creationId xmlns:p14="http://schemas.microsoft.com/office/powerpoint/2010/main" val="1199012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6045A05-7231-B442-AD3C-64598199CA6E}" type="slidenum">
              <a:rPr lang="en-US"/>
              <a:pPr/>
              <a:t>3</a:t>
            </a:fld>
            <a:endParaRPr lang="en-US"/>
          </a:p>
        </p:txBody>
      </p:sp>
      <p:sp>
        <p:nvSpPr>
          <p:cNvPr id="18435" name="Rectangle 2"/>
          <p:cNvSpPr>
            <a:spLocks noGrp="1" noRot="1" noChangeAspect="1" noChangeArrowheads="1" noTextEdit="1"/>
          </p:cNvSpPr>
          <p:nvPr>
            <p:ph type="sldImg"/>
          </p:nvPr>
        </p:nvSpPr>
        <p:spPr>
          <a:xfrm>
            <a:off x="596900" y="928688"/>
            <a:ext cx="5662613" cy="3186112"/>
          </a:xfrm>
          <a:solidFill>
            <a:srgbClr val="FFFFFF"/>
          </a:solidFill>
          <a:ln/>
        </p:spPr>
      </p:sp>
      <p:sp>
        <p:nvSpPr>
          <p:cNvPr id="18436" name="Text Box 3"/>
          <p:cNvSpPr>
            <a:spLocks noGrp="1" noChangeArrowheads="1"/>
          </p:cNvSpPr>
          <p:nvPr>
            <p:ph type="body" idx="1"/>
          </p:nvPr>
        </p:nvSpPr>
        <p:spPr>
          <a:xfrm>
            <a:off x="1046263" y="4422298"/>
            <a:ext cx="4769941" cy="3534458"/>
          </a:xfrm>
          <a:noFill/>
          <a:ln/>
        </p:spPr>
        <p:txBody>
          <a:bodyPr wrap="none" anchor="ctr"/>
          <a:lstStyle/>
          <a:p>
            <a:pPr eaLnBrk="1" hangingPunct="1"/>
            <a:endParaRPr lang="en-US" dirty="0"/>
          </a:p>
        </p:txBody>
      </p:sp>
    </p:spTree>
    <p:extLst>
      <p:ext uri="{BB962C8B-B14F-4D97-AF65-F5344CB8AC3E}">
        <p14:creationId xmlns:p14="http://schemas.microsoft.com/office/powerpoint/2010/main" val="1366620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44FBD14-50C9-4A43-A543-B85F1F27EEE7}" type="slidenum">
              <a:rPr lang="en-US"/>
              <a:pPr/>
              <a:t>14</a:t>
            </a:fld>
            <a:endParaRPr lang="en-US"/>
          </a:p>
        </p:txBody>
      </p:sp>
      <p:sp>
        <p:nvSpPr>
          <p:cNvPr id="32771" name="Rectangle 2"/>
          <p:cNvSpPr>
            <a:spLocks noGrp="1" noRot="1" noChangeAspect="1" noChangeArrowheads="1" noTextEdit="1"/>
          </p:cNvSpPr>
          <p:nvPr>
            <p:ph type="sldImg"/>
          </p:nvPr>
        </p:nvSpPr>
        <p:spPr>
          <a:xfrm>
            <a:off x="596900" y="928688"/>
            <a:ext cx="5662613" cy="3186112"/>
          </a:xfrm>
          <a:solidFill>
            <a:srgbClr val="FFFFFF"/>
          </a:solidFill>
          <a:ln/>
        </p:spPr>
      </p:sp>
      <p:sp>
        <p:nvSpPr>
          <p:cNvPr id="32772" name="Text Box 3"/>
          <p:cNvSpPr>
            <a:spLocks noGrp="1" noChangeArrowheads="1"/>
          </p:cNvSpPr>
          <p:nvPr>
            <p:ph type="body" idx="1"/>
          </p:nvPr>
        </p:nvSpPr>
        <p:spPr>
          <a:xfrm>
            <a:off x="1046263" y="4422298"/>
            <a:ext cx="4769941" cy="3534458"/>
          </a:xfrm>
          <a:noFill/>
          <a:ln/>
        </p:spPr>
        <p:txBody>
          <a:bodyPr wrap="none" anchor="ctr"/>
          <a:lstStyle/>
          <a:p>
            <a:pPr eaLnBrk="1" hangingPunct="1"/>
            <a:endParaRPr lang="en-US" dirty="0"/>
          </a:p>
        </p:txBody>
      </p:sp>
    </p:spTree>
    <p:extLst>
      <p:ext uri="{BB962C8B-B14F-4D97-AF65-F5344CB8AC3E}">
        <p14:creationId xmlns:p14="http://schemas.microsoft.com/office/powerpoint/2010/main" val="3000622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15</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136354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6E7216A-C358-6345-A0C7-2604C55F7274}" type="slidenum">
              <a:rPr lang="en-US"/>
              <a:pPr/>
              <a:t>16</a:t>
            </a:fld>
            <a:endParaRPr lang="en-US"/>
          </a:p>
        </p:txBody>
      </p:sp>
      <p:sp>
        <p:nvSpPr>
          <p:cNvPr id="30723" name="Rectangle 2"/>
          <p:cNvSpPr>
            <a:spLocks noGrp="1" noRot="1" noChangeAspect="1" noChangeArrowheads="1" noTextEdit="1"/>
          </p:cNvSpPr>
          <p:nvPr>
            <p:ph type="sldImg"/>
          </p:nvPr>
        </p:nvSpPr>
        <p:spPr>
          <a:xfrm>
            <a:off x="333375" y="696913"/>
            <a:ext cx="6192838" cy="3484562"/>
          </a:xfrm>
          <a:ln/>
        </p:spPr>
      </p:sp>
      <p:sp>
        <p:nvSpPr>
          <p:cNvPr id="307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11466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F11312D-C3A7-F545-A8C6-4A914F857BFD}" type="slidenum">
              <a:rPr lang="en-US"/>
              <a:pPr/>
              <a:t>18</a:t>
            </a:fld>
            <a:endParaRPr lang="en-US"/>
          </a:p>
        </p:txBody>
      </p:sp>
      <p:sp>
        <p:nvSpPr>
          <p:cNvPr id="26627" name="Rectangle 2"/>
          <p:cNvSpPr>
            <a:spLocks noGrp="1" noRot="1" noChangeAspect="1" noChangeArrowheads="1" noTextEdit="1"/>
          </p:cNvSpPr>
          <p:nvPr>
            <p:ph type="sldImg"/>
          </p:nvPr>
        </p:nvSpPr>
        <p:spPr>
          <a:xfrm>
            <a:off x="333375" y="696913"/>
            <a:ext cx="6192838" cy="3484562"/>
          </a:xfrm>
          <a:ln/>
        </p:spPr>
      </p:sp>
      <p:sp>
        <p:nvSpPr>
          <p:cNvPr id="26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6891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0D4D024-D29E-474E-B112-07C26D1A50BF}" type="slidenum">
              <a:rPr lang="en-US"/>
              <a:pPr/>
              <a:t>19</a:t>
            </a:fld>
            <a:endParaRPr lang="en-US"/>
          </a:p>
        </p:txBody>
      </p:sp>
      <p:sp>
        <p:nvSpPr>
          <p:cNvPr id="28675" name="Rectangle 2"/>
          <p:cNvSpPr>
            <a:spLocks noGrp="1" noRot="1" noChangeAspect="1" noChangeArrowheads="1" noTextEdit="1"/>
          </p:cNvSpPr>
          <p:nvPr>
            <p:ph type="sldImg"/>
          </p:nvPr>
        </p:nvSpPr>
        <p:spPr>
          <a:xfrm>
            <a:off x="333375" y="696913"/>
            <a:ext cx="6192838" cy="3484562"/>
          </a:xfrm>
          <a:ln/>
        </p:spPr>
      </p:sp>
      <p:sp>
        <p:nvSpPr>
          <p:cNvPr id="286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2854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12796-CA45-7842-BD97-BD6A3572DC0C}" type="slidenum">
              <a:rPr lang="en-US"/>
              <a:pPr/>
              <a:t>4</a:t>
            </a:fld>
            <a:endParaRPr lang="en-US"/>
          </a:p>
        </p:txBody>
      </p:sp>
      <p:sp>
        <p:nvSpPr>
          <p:cNvPr id="258050" name="Rectangle 2"/>
          <p:cNvSpPr>
            <a:spLocks noGrp="1" noRot="1" noChangeAspect="1" noChangeArrowheads="1" noTextEdit="1"/>
          </p:cNvSpPr>
          <p:nvPr>
            <p:ph type="sldImg"/>
          </p:nvPr>
        </p:nvSpPr>
        <p:spPr>
          <a:xfrm>
            <a:off x="333375" y="696913"/>
            <a:ext cx="6192838" cy="3484562"/>
          </a:xfrm>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6449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84B412-1F63-7E4E-A101-826CD351A5D7}" type="slidenum">
              <a:rPr lang="en-US"/>
              <a:pPr/>
              <a:t>5</a:t>
            </a:fld>
            <a:endParaRPr lang="en-US"/>
          </a:p>
        </p:txBody>
      </p:sp>
      <p:sp>
        <p:nvSpPr>
          <p:cNvPr id="211970" name="Rectangle 2"/>
          <p:cNvSpPr>
            <a:spLocks noGrp="1" noRot="1" noChangeAspect="1" noChangeArrowheads="1" noTextEdit="1"/>
          </p:cNvSpPr>
          <p:nvPr>
            <p:ph type="sldImg"/>
          </p:nvPr>
        </p:nvSpPr>
        <p:spPr>
          <a:xfrm>
            <a:off x="596900" y="928688"/>
            <a:ext cx="5662613" cy="3186112"/>
          </a:xfrm>
          <a:solidFill>
            <a:srgbClr val="FFFFFF"/>
          </a:solidFill>
          <a:ln/>
        </p:spPr>
      </p:sp>
      <p:sp>
        <p:nvSpPr>
          <p:cNvPr id="211971" name="Text Box 3"/>
          <p:cNvSpPr txBox="1">
            <a:spLocks noGrp="1" noChangeArrowheads="1"/>
          </p:cNvSpPr>
          <p:nvPr>
            <p:ph type="body" idx="1"/>
          </p:nvPr>
        </p:nvSpPr>
        <p:spPr>
          <a:xfrm>
            <a:off x="1046164" y="4422452"/>
            <a:ext cx="4770437" cy="3533768"/>
          </a:xfrm>
          <a:noFill/>
          <a:ln/>
        </p:spPr>
        <p:txBody>
          <a:bodyPr wrap="none" anchor="ctr"/>
          <a:lstStyle/>
          <a:p>
            <a:endParaRPr lang="en-US" dirty="0"/>
          </a:p>
        </p:txBody>
      </p:sp>
    </p:spTree>
    <p:extLst>
      <p:ext uri="{BB962C8B-B14F-4D97-AF65-F5344CB8AC3E}">
        <p14:creationId xmlns:p14="http://schemas.microsoft.com/office/powerpoint/2010/main" val="3822703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12796-CA45-7842-BD97-BD6A3572DC0C}" type="slidenum">
              <a:rPr lang="en-US"/>
              <a:pPr/>
              <a:t>6</a:t>
            </a:fld>
            <a:endParaRPr lang="en-US"/>
          </a:p>
        </p:txBody>
      </p:sp>
      <p:sp>
        <p:nvSpPr>
          <p:cNvPr id="258050" name="Rectangle 2"/>
          <p:cNvSpPr>
            <a:spLocks noGrp="1" noRot="1" noChangeAspect="1" noChangeArrowheads="1" noTextEdit="1"/>
          </p:cNvSpPr>
          <p:nvPr>
            <p:ph type="sldImg"/>
          </p:nvPr>
        </p:nvSpPr>
        <p:spPr>
          <a:xfrm>
            <a:off x="333375" y="696913"/>
            <a:ext cx="6192838" cy="3484562"/>
          </a:xfrm>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9785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8</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648989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9</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739652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11</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519278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12</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598303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13</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89289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A90FA2-95FA-EC4D-9679-B5E831CF06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F9BB5A-C110-4E4E-B2A5-6AD1382DD7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24F756-45E7-144D-99C1-A6D87F0A8D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A5BC3-D362-4648-8F02-86AB5C6609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9EB6C8-8E9D-0249-A13F-2E1FBE7439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92A479-31C8-2B40-A44C-244D583D83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315D11-8A13-5947-8D08-E0E6EC2296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0AFB9D-9874-CA44-AA62-44661E82F6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66A5BC-F832-094C-B8D2-F0157CCE4F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AFC98C-9B1A-6F4D-B288-FAF32AFC96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6DD4D-71B3-5C46-816D-632BACBD06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1AD56E1-4800-214B-8B54-E9EC7E38D2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3.wmf"/><Relationship Id="rId3" Type="http://schemas.openxmlformats.org/officeDocument/2006/relationships/notesSlide" Target="../notesSlides/notesSlide7.xml"/><Relationship Id="rId7" Type="http://schemas.openxmlformats.org/officeDocument/2006/relationships/image" Target="../media/image10.wmf"/><Relationship Id="rId12" Type="http://schemas.openxmlformats.org/officeDocument/2006/relationships/oleObject" Target="../embeddings/oleObject11.bin"/><Relationship Id="rId1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13.bin"/><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1.wmf"/><Relationship Id="rId1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0.wmf"/><Relationship Id="rId3" Type="http://schemas.openxmlformats.org/officeDocument/2006/relationships/notesSlide" Target="../notesSlides/notesSlide8.xml"/><Relationship Id="rId7" Type="http://schemas.openxmlformats.org/officeDocument/2006/relationships/image" Target="../media/image17.wmf"/><Relationship Id="rId12" Type="http://schemas.openxmlformats.org/officeDocument/2006/relationships/oleObject" Target="../embeddings/oleObject18.bin"/><Relationship Id="rId17" Type="http://schemas.openxmlformats.org/officeDocument/2006/relationships/image" Target="../media/image11.wmf"/><Relationship Id="rId2" Type="http://schemas.openxmlformats.org/officeDocument/2006/relationships/slideLayout" Target="../slideLayouts/slideLayout2.xml"/><Relationship Id="rId16" Type="http://schemas.openxmlformats.org/officeDocument/2006/relationships/oleObject" Target="../embeddings/oleObject20.bin"/><Relationship Id="rId1" Type="http://schemas.openxmlformats.org/officeDocument/2006/relationships/vmlDrawing" Target="../drawings/vmlDrawing4.vml"/><Relationship Id="rId6" Type="http://schemas.openxmlformats.org/officeDocument/2006/relationships/oleObject" Target="../embeddings/oleObject15.bin"/><Relationship Id="rId11" Type="http://schemas.openxmlformats.org/officeDocument/2006/relationships/image" Target="../media/image19.wmf"/><Relationship Id="rId5" Type="http://schemas.openxmlformats.org/officeDocument/2006/relationships/image" Target="../media/image16.wmf"/><Relationship Id="rId15" Type="http://schemas.openxmlformats.org/officeDocument/2006/relationships/image" Target="../media/image10.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8.wmf"/><Relationship Id="rId1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5.wmf"/><Relationship Id="rId3" Type="http://schemas.openxmlformats.org/officeDocument/2006/relationships/notesSlide" Target="../notesSlides/notesSlide9.xml"/><Relationship Id="rId7" Type="http://schemas.openxmlformats.org/officeDocument/2006/relationships/image" Target="../media/image22.wmf"/><Relationship Id="rId12" Type="http://schemas.openxmlformats.org/officeDocument/2006/relationships/oleObject" Target="../embeddings/oleObject25.bin"/><Relationship Id="rId17" Type="http://schemas.openxmlformats.org/officeDocument/2006/relationships/image" Target="../media/image27.wmf"/><Relationship Id="rId2" Type="http://schemas.openxmlformats.org/officeDocument/2006/relationships/slideLayout" Target="../slideLayouts/slideLayout2.xml"/><Relationship Id="rId16" Type="http://schemas.openxmlformats.org/officeDocument/2006/relationships/oleObject" Target="../embeddings/oleObject27.bin"/><Relationship Id="rId1" Type="http://schemas.openxmlformats.org/officeDocument/2006/relationships/vmlDrawing" Target="../drawings/vmlDrawing5.vml"/><Relationship Id="rId6" Type="http://schemas.openxmlformats.org/officeDocument/2006/relationships/oleObject" Target="../embeddings/oleObject22.bin"/><Relationship Id="rId11" Type="http://schemas.openxmlformats.org/officeDocument/2006/relationships/image" Target="../media/image24.wmf"/><Relationship Id="rId5" Type="http://schemas.openxmlformats.org/officeDocument/2006/relationships/image" Target="../media/image21.wmf"/><Relationship Id="rId1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3.wmf"/><Relationship Id="rId14"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33.wmf"/><Relationship Id="rId3" Type="http://schemas.openxmlformats.org/officeDocument/2006/relationships/notesSlide" Target="../notesSlides/notesSlide11.xml"/><Relationship Id="rId7" Type="http://schemas.openxmlformats.org/officeDocument/2006/relationships/image" Target="../media/image30.wmf"/><Relationship Id="rId12" Type="http://schemas.openxmlformats.org/officeDocument/2006/relationships/oleObject" Target="../embeddings/oleObject32.bin"/><Relationship Id="rId17" Type="http://schemas.openxmlformats.org/officeDocument/2006/relationships/image" Target="../media/image35.wmf"/><Relationship Id="rId2" Type="http://schemas.openxmlformats.org/officeDocument/2006/relationships/slideLayout" Target="../slideLayouts/slideLayout2.xml"/><Relationship Id="rId16" Type="http://schemas.openxmlformats.org/officeDocument/2006/relationships/oleObject" Target="../embeddings/oleObject34.bin"/><Relationship Id="rId1" Type="http://schemas.openxmlformats.org/officeDocument/2006/relationships/vmlDrawing" Target="../drawings/vmlDrawing6.vml"/><Relationship Id="rId6" Type="http://schemas.openxmlformats.org/officeDocument/2006/relationships/oleObject" Target="../embeddings/oleObject29.bin"/><Relationship Id="rId11" Type="http://schemas.openxmlformats.org/officeDocument/2006/relationships/image" Target="../media/image32.wmf"/><Relationship Id="rId5" Type="http://schemas.openxmlformats.org/officeDocument/2006/relationships/image" Target="../media/image29.wmf"/><Relationship Id="rId15" Type="http://schemas.openxmlformats.org/officeDocument/2006/relationships/image" Target="../media/image34.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1.wmf"/><Relationship Id="rId14" Type="http://schemas.openxmlformats.org/officeDocument/2006/relationships/oleObject" Target="../embeddings/oleObject33.bin"/></Relationships>
</file>

<file path=ppt/slides/_rels/slide1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hyperlink" Target="https://piazza.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 Id="rId9" Type="http://schemas.openxmlformats.org/officeDocument/2006/relationships/image" Target="../media/image7.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8.wmf"/><Relationship Id="rId4" Type="http://schemas.openxmlformats.org/officeDocument/2006/relationships/oleObject" Target="../embeddings/oleObject4.bin"/><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5"/>
          <p:cNvSpPr>
            <a:spLocks noGrp="1" noChangeArrowheads="1"/>
          </p:cNvSpPr>
          <p:nvPr>
            <p:ph type="body" idx="1"/>
          </p:nvPr>
        </p:nvSpPr>
        <p:spPr>
          <a:xfrm>
            <a:off x="1752600" y="1494971"/>
            <a:ext cx="3886200" cy="5134429"/>
          </a:xfrm>
        </p:spPr>
        <p:txBody>
          <a:bodyPr/>
          <a:lstStyle/>
          <a:p>
            <a:pPr eaLnBrk="1" hangingPunct="1">
              <a:lnSpc>
                <a:spcPct val="80000"/>
              </a:lnSpc>
              <a:spcAft>
                <a:spcPts val="1200"/>
              </a:spcAft>
              <a:buNone/>
            </a:pPr>
            <a:r>
              <a:rPr lang="en-CA" dirty="0"/>
              <a:t>Today: </a:t>
            </a:r>
            <a:r>
              <a:rPr lang="en-CA" dirty="0" smtClean="0"/>
              <a:t>Chapter </a:t>
            </a:r>
            <a:r>
              <a:rPr lang="en-CA" dirty="0"/>
              <a:t>1.</a:t>
            </a:r>
          </a:p>
          <a:p>
            <a:pPr eaLnBrk="1" hangingPunct="1">
              <a:lnSpc>
                <a:spcPct val="80000"/>
              </a:lnSpc>
              <a:spcAft>
                <a:spcPts val="1200"/>
              </a:spcAft>
            </a:pPr>
            <a:r>
              <a:rPr lang="en-CA" dirty="0" smtClean="0"/>
              <a:t>Motion Diagrams</a:t>
            </a:r>
          </a:p>
          <a:p>
            <a:pPr eaLnBrk="1" hangingPunct="1">
              <a:lnSpc>
                <a:spcPct val="80000"/>
              </a:lnSpc>
              <a:spcAft>
                <a:spcPts val="1200"/>
              </a:spcAft>
            </a:pPr>
            <a:r>
              <a:rPr lang="en-CA" dirty="0" smtClean="0"/>
              <a:t>Particle Model</a:t>
            </a:r>
          </a:p>
          <a:p>
            <a:pPr eaLnBrk="1" hangingPunct="1">
              <a:lnSpc>
                <a:spcPct val="80000"/>
              </a:lnSpc>
              <a:spcAft>
                <a:spcPts val="1200"/>
              </a:spcAft>
            </a:pPr>
            <a:r>
              <a:rPr lang="en-CA" dirty="0" smtClean="0"/>
              <a:t>Vector Addition, Subtraction</a:t>
            </a:r>
          </a:p>
          <a:p>
            <a:pPr eaLnBrk="1" hangingPunct="1">
              <a:lnSpc>
                <a:spcPct val="80000"/>
              </a:lnSpc>
              <a:spcAft>
                <a:spcPts val="1200"/>
              </a:spcAft>
            </a:pPr>
            <a:r>
              <a:rPr lang="en-CA" dirty="0" smtClean="0"/>
              <a:t>Position</a:t>
            </a:r>
            <a:r>
              <a:rPr lang="en-CA" dirty="0"/>
              <a:t>, velocity, and acceleration </a:t>
            </a:r>
          </a:p>
          <a:p>
            <a:pPr eaLnBrk="1" hangingPunct="1">
              <a:lnSpc>
                <a:spcPct val="80000"/>
              </a:lnSpc>
              <a:spcAft>
                <a:spcPts val="1200"/>
              </a:spcAft>
            </a:pPr>
            <a:r>
              <a:rPr lang="en-CA" dirty="0" smtClean="0"/>
              <a:t>Position vs. time graphs</a:t>
            </a:r>
            <a:endParaRPr lang="en-CA" dirty="0"/>
          </a:p>
        </p:txBody>
      </p:sp>
      <p:pic>
        <p:nvPicPr>
          <p:cNvPr id="15363" name="Picture 6" descr="01_00ChapOpener-P"/>
          <p:cNvPicPr>
            <a:picLocks noChangeAspect="1" noChangeArrowheads="1"/>
          </p:cNvPicPr>
          <p:nvPr/>
        </p:nvPicPr>
        <p:blipFill>
          <a:blip r:embed="rId2"/>
          <a:srcRect/>
          <a:stretch>
            <a:fillRect/>
          </a:stretch>
        </p:blipFill>
        <p:spPr bwMode="auto">
          <a:xfrm>
            <a:off x="5791201" y="1524000"/>
            <a:ext cx="4741863" cy="4876800"/>
          </a:xfrm>
          <a:prstGeom prst="rect">
            <a:avLst/>
          </a:prstGeom>
          <a:noFill/>
          <a:ln w="9525">
            <a:noFill/>
            <a:miter lim="800000"/>
            <a:headEnd/>
            <a:tailEnd/>
          </a:ln>
        </p:spPr>
      </p:pic>
      <p:sp>
        <p:nvSpPr>
          <p:cNvPr id="15364" name="Rectangle 4"/>
          <p:cNvSpPr>
            <a:spLocks noGrp="1" noChangeArrowheads="1"/>
          </p:cNvSpPr>
          <p:nvPr>
            <p:ph type="title"/>
          </p:nvPr>
        </p:nvSpPr>
        <p:spPr>
          <a:xfrm>
            <a:off x="1752600" y="274638"/>
            <a:ext cx="8686800" cy="944562"/>
          </a:xfrm>
        </p:spPr>
        <p:txBody>
          <a:bodyPr/>
          <a:lstStyle/>
          <a:p>
            <a:pPr algn="l" eaLnBrk="1" hangingPunct="1"/>
            <a:r>
              <a:rPr lang="en-US" sz="3600" dirty="0"/>
              <a:t>PHY131H1F – Introduction to Physics </a:t>
            </a:r>
            <a:r>
              <a:rPr lang="en-US" sz="3600" dirty="0">
                <a:latin typeface="Times New Roman" charset="0"/>
              </a:rPr>
              <a:t>I</a:t>
            </a:r>
            <a:br>
              <a:rPr lang="en-US" sz="3600" dirty="0">
                <a:latin typeface="Times New Roman" charset="0"/>
              </a:rPr>
            </a:br>
            <a:r>
              <a:rPr lang="en-US" sz="3600" dirty="0">
                <a:latin typeface="Times New Roman" charset="0"/>
              </a:rPr>
              <a:t>Class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Speed and Velocity</a:t>
            </a:r>
            <a:endParaRPr lang="en-CA" dirty="0"/>
          </a:p>
        </p:txBody>
      </p:sp>
      <p:sp>
        <p:nvSpPr>
          <p:cNvPr id="3" name="Text Placeholder 2"/>
          <p:cNvSpPr>
            <a:spLocks noGrp="1"/>
          </p:cNvSpPr>
          <p:nvPr>
            <p:ph type="body" sz="half" idx="1"/>
          </p:nvPr>
        </p:nvSpPr>
        <p:spPr>
          <a:xfrm>
            <a:off x="304800" y="1600200"/>
            <a:ext cx="5384800" cy="3505199"/>
          </a:xfrm>
        </p:spPr>
        <p:txBody>
          <a:bodyPr/>
          <a:lstStyle/>
          <a:p>
            <a:r>
              <a:rPr lang="en-CA" b="1" dirty="0" smtClean="0"/>
              <a:t>Average Speed: </a:t>
            </a:r>
            <a:r>
              <a:rPr lang="en-CA" dirty="0" smtClean="0"/>
              <a:t>distance traveled divided by time</a:t>
            </a:r>
          </a:p>
          <a:p>
            <a:endParaRPr lang="en-CA" dirty="0" smtClean="0"/>
          </a:p>
          <a:p>
            <a:r>
              <a:rPr lang="en-CA" b="1" dirty="0" smtClean="0"/>
              <a:t>Average Velocity: </a:t>
            </a:r>
            <a:r>
              <a:rPr lang="en-CA" dirty="0" smtClean="0"/>
              <a:t>displacement divided by time</a:t>
            </a:r>
            <a:endParaRPr lang="en-CA" dirty="0"/>
          </a:p>
        </p:txBody>
      </p:sp>
    </p:spTree>
    <p:extLst>
      <p:ext uri="{BB962C8B-B14F-4D97-AF65-F5344CB8AC3E}">
        <p14:creationId xmlns:p14="http://schemas.microsoft.com/office/powerpoint/2010/main" val="1349888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Average Velocity</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4209703121"/>
              </p:ext>
            </p:extLst>
          </p:nvPr>
        </p:nvGraphicFramePr>
        <p:xfrm>
          <a:off x="4251325" y="965200"/>
          <a:ext cx="4184650" cy="1282700"/>
        </p:xfrm>
        <a:graphic>
          <a:graphicData uri="http://schemas.openxmlformats.org/presentationml/2006/ole">
            <mc:AlternateContent xmlns:mc="http://schemas.openxmlformats.org/markup-compatibility/2006">
              <mc:Choice xmlns:v="urn:schemas-microsoft-com:vml" Requires="v">
                <p:oleObj spid="_x0000_s38093" name="Equation" r:id="rId4" imgW="1282680" imgH="393480" progId="Equation.3">
                  <p:embed/>
                </p:oleObj>
              </mc:Choice>
              <mc:Fallback>
                <p:oleObj name="Equation" r:id="rId4" imgW="1282680" imgH="39348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1325" y="965200"/>
                        <a:ext cx="4184650" cy="128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1" name="Object 5"/>
          <p:cNvGraphicFramePr>
            <a:graphicFrameLocks noChangeAspect="1"/>
          </p:cNvGraphicFramePr>
          <p:nvPr>
            <p:extLst>
              <p:ext uri="{D42A27DB-BD31-4B8C-83A1-F6EECF244321}">
                <p14:modId xmlns:p14="http://schemas.microsoft.com/office/powerpoint/2010/main" val="3751570720"/>
              </p:ext>
            </p:extLst>
          </p:nvPr>
        </p:nvGraphicFramePr>
        <p:xfrm>
          <a:off x="2601913" y="2501900"/>
          <a:ext cx="487362" cy="698500"/>
        </p:xfrm>
        <a:graphic>
          <a:graphicData uri="http://schemas.openxmlformats.org/presentationml/2006/ole">
            <mc:AlternateContent xmlns:mc="http://schemas.openxmlformats.org/markup-compatibility/2006">
              <mc:Choice xmlns:v="urn:schemas-microsoft-com:vml" Requires="v">
                <p:oleObj spid="_x0000_s38094" name="Equation" r:id="rId6" imgW="152280" imgH="215640" progId="Equation.3">
                  <p:embed/>
                </p:oleObj>
              </mc:Choice>
              <mc:Fallback>
                <p:oleObj name="Equation" r:id="rId6" imgW="152280" imgH="215640"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1913" y="2501900"/>
                        <a:ext cx="487362"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2133601" y="2514601"/>
            <a:ext cx="1939925" cy="1198563"/>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39" name="Object 7"/>
          <p:cNvGraphicFramePr>
            <a:graphicFrameLocks noChangeAspect="1"/>
          </p:cNvGraphicFramePr>
          <p:nvPr>
            <p:extLst>
              <p:ext uri="{D42A27DB-BD31-4B8C-83A1-F6EECF244321}">
                <p14:modId xmlns:p14="http://schemas.microsoft.com/office/powerpoint/2010/main" val="2617753546"/>
              </p:ext>
            </p:extLst>
          </p:nvPr>
        </p:nvGraphicFramePr>
        <p:xfrm>
          <a:off x="2565400" y="3690938"/>
          <a:ext cx="457200" cy="695325"/>
        </p:xfrm>
        <a:graphic>
          <a:graphicData uri="http://schemas.openxmlformats.org/presentationml/2006/ole">
            <mc:AlternateContent xmlns:mc="http://schemas.openxmlformats.org/markup-compatibility/2006">
              <mc:Choice xmlns:v="urn:schemas-microsoft-com:vml" Requires="v">
                <p:oleObj spid="_x0000_s38095" name="Equation" r:id="rId8" imgW="139680" imgH="215640" progId="Equation.3">
                  <p:embed/>
                </p:oleObj>
              </mc:Choice>
              <mc:Fallback>
                <p:oleObj name="Equation" r:id="rId8" imgW="139680" imgH="215640" progId="Equation.3">
                  <p:embed/>
                  <p:pic>
                    <p:nvPicPr>
                      <p:cNvPr id="0" name="Picture 1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65400" y="3690938"/>
                        <a:ext cx="4572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Arrow Connector 13"/>
          <p:cNvCxnSpPr/>
          <p:nvPr/>
        </p:nvCxnSpPr>
        <p:spPr>
          <a:xfrm>
            <a:off x="2133600" y="3713163"/>
            <a:ext cx="1524000" cy="1588"/>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5105401" y="2590800"/>
            <a:ext cx="4785901" cy="1219200"/>
            <a:chOff x="3581400" y="2590800"/>
            <a:chExt cx="4785901" cy="1219200"/>
          </a:xfrm>
        </p:grpSpPr>
        <p:cxnSp>
          <p:nvCxnSpPr>
            <p:cNvPr id="17" name="Straight Arrow Connector 16"/>
            <p:cNvCxnSpPr/>
            <p:nvPr/>
          </p:nvCxnSpPr>
          <p:spPr>
            <a:xfrm rot="5400000" flipH="1" flipV="1">
              <a:off x="3162300" y="3009900"/>
              <a:ext cx="1219200" cy="3810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41" name="Object 9"/>
            <p:cNvGraphicFramePr>
              <a:graphicFrameLocks noChangeAspect="1"/>
            </p:cNvGraphicFramePr>
            <p:nvPr>
              <p:extLst>
                <p:ext uri="{D42A27DB-BD31-4B8C-83A1-F6EECF244321}">
                  <p14:modId xmlns:p14="http://schemas.microsoft.com/office/powerpoint/2010/main" val="4057948870"/>
                </p:ext>
              </p:extLst>
            </p:nvPr>
          </p:nvGraphicFramePr>
          <p:xfrm>
            <a:off x="3784599" y="2965450"/>
            <a:ext cx="698500" cy="573088"/>
          </p:xfrm>
          <a:graphic>
            <a:graphicData uri="http://schemas.openxmlformats.org/presentationml/2006/ole">
              <mc:AlternateContent xmlns:mc="http://schemas.openxmlformats.org/markup-compatibility/2006">
                <mc:Choice xmlns:v="urn:schemas-microsoft-com:vml" Requires="v">
                  <p:oleObj spid="_x0000_s38096" name="Equation" r:id="rId10" imgW="215640" imgH="177480" progId="Equation.3">
                    <p:embed/>
                  </p:oleObj>
                </mc:Choice>
                <mc:Fallback>
                  <p:oleObj name="Equation" r:id="rId10" imgW="215640" imgH="177480" progId="Equation.3">
                    <p:embed/>
                    <p:pic>
                      <p:nvPicPr>
                        <p:cNvPr id="0" name="Picture 1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84599" y="2965450"/>
                          <a:ext cx="698500"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6172200" y="2743200"/>
              <a:ext cx="2195101" cy="1046440"/>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a:t>
              </a:r>
            </a:p>
          </p:txBody>
        </p:sp>
        <p:graphicFrame>
          <p:nvGraphicFramePr>
            <p:cNvPr id="69642" name="Object 10"/>
            <p:cNvGraphicFramePr>
              <a:graphicFrameLocks noChangeAspect="1"/>
            </p:cNvGraphicFramePr>
            <p:nvPr>
              <p:extLst>
                <p:ext uri="{D42A27DB-BD31-4B8C-83A1-F6EECF244321}">
                  <p14:modId xmlns:p14="http://schemas.microsoft.com/office/powerpoint/2010/main" val="2546975245"/>
                </p:ext>
              </p:extLst>
            </p:nvPr>
          </p:nvGraphicFramePr>
          <p:xfrm>
            <a:off x="7594599" y="2671763"/>
            <a:ext cx="698500" cy="574675"/>
          </p:xfrm>
          <a:graphic>
            <a:graphicData uri="http://schemas.openxmlformats.org/presentationml/2006/ole">
              <mc:AlternateContent xmlns:mc="http://schemas.openxmlformats.org/markup-compatibility/2006">
                <mc:Choice xmlns:v="urn:schemas-microsoft-com:vml" Requires="v">
                  <p:oleObj spid="_x0000_s38097" name="Equation" r:id="rId12" imgW="215640" imgH="177480" progId="Equation.3">
                    <p:embed/>
                  </p:oleObj>
                </mc:Choice>
                <mc:Fallback>
                  <p:oleObj name="Equation" r:id="rId12" imgW="215640" imgH="177480" progId="Equation.3">
                    <p:embed/>
                    <p:pic>
                      <p:nvPicPr>
                        <p:cNvPr id="0" name="Picture 1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4599" y="2671763"/>
                          <a:ext cx="698500"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9" name="Group 28"/>
          <p:cNvGrpSpPr/>
          <p:nvPr/>
        </p:nvGrpSpPr>
        <p:grpSpPr>
          <a:xfrm>
            <a:off x="3733801" y="4662488"/>
            <a:ext cx="6883839" cy="1357312"/>
            <a:chOff x="2209800" y="4662488"/>
            <a:chExt cx="6883839" cy="1357312"/>
          </a:xfrm>
        </p:grpSpPr>
        <p:graphicFrame>
          <p:nvGraphicFramePr>
            <p:cNvPr id="69640" name="Object 8"/>
            <p:cNvGraphicFramePr>
              <a:graphicFrameLocks noChangeAspect="1"/>
            </p:cNvGraphicFramePr>
            <p:nvPr>
              <p:extLst>
                <p:ext uri="{D42A27DB-BD31-4B8C-83A1-F6EECF244321}">
                  <p14:modId xmlns:p14="http://schemas.microsoft.com/office/powerpoint/2010/main" val="12472644"/>
                </p:ext>
              </p:extLst>
            </p:nvPr>
          </p:nvGraphicFramePr>
          <p:xfrm>
            <a:off x="2417763" y="5119688"/>
            <a:ext cx="1289050" cy="785812"/>
          </p:xfrm>
          <a:graphic>
            <a:graphicData uri="http://schemas.openxmlformats.org/presentationml/2006/ole">
              <mc:AlternateContent xmlns:mc="http://schemas.openxmlformats.org/markup-compatibility/2006">
                <mc:Choice xmlns:v="urn:schemas-microsoft-com:vml" Requires="v">
                  <p:oleObj spid="_x0000_s38098" name="Equation" r:id="rId14" imgW="393480" imgH="241200" progId="Equation.3">
                    <p:embed/>
                  </p:oleObj>
                </mc:Choice>
                <mc:Fallback>
                  <p:oleObj name="Equation" r:id="rId14" imgW="393480" imgH="241200" progId="Equation.3">
                    <p:embed/>
                    <p:pic>
                      <p:nvPicPr>
                        <p:cNvPr id="0" name="Picture 1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17763" y="5119688"/>
                          <a:ext cx="1289050"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rot="5400000" flipH="1" flipV="1">
              <a:off x="1790700" y="5219700"/>
              <a:ext cx="1219200"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953000" y="4724400"/>
              <a:ext cx="4140639" cy="1015663"/>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 per second.</a:t>
              </a:r>
            </a:p>
          </p:txBody>
        </p:sp>
        <p:graphicFrame>
          <p:nvGraphicFramePr>
            <p:cNvPr id="69643" name="Object 11"/>
            <p:cNvGraphicFramePr>
              <a:graphicFrameLocks noChangeAspect="1"/>
            </p:cNvGraphicFramePr>
            <p:nvPr>
              <p:extLst>
                <p:ext uri="{D42A27DB-BD31-4B8C-83A1-F6EECF244321}">
                  <p14:modId xmlns:p14="http://schemas.microsoft.com/office/powerpoint/2010/main" val="1314668538"/>
                </p:ext>
              </p:extLst>
            </p:nvPr>
          </p:nvGraphicFramePr>
          <p:xfrm>
            <a:off x="6427788" y="4662488"/>
            <a:ext cx="1290637" cy="785812"/>
          </p:xfrm>
          <a:graphic>
            <a:graphicData uri="http://schemas.openxmlformats.org/presentationml/2006/ole">
              <mc:AlternateContent xmlns:mc="http://schemas.openxmlformats.org/markup-compatibility/2006">
                <mc:Choice xmlns:v="urn:schemas-microsoft-com:vml" Requires="v">
                  <p:oleObj spid="_x0000_s38099" name="Equation" r:id="rId16" imgW="393480" imgH="241200" progId="Equation.3">
                    <p:embed/>
                  </p:oleObj>
                </mc:Choice>
                <mc:Fallback>
                  <p:oleObj name="Equation" r:id="rId16" imgW="393480" imgH="241200" progId="Equation.3">
                    <p:embed/>
                    <p:pic>
                      <p:nvPicPr>
                        <p:cNvPr id="0" name="Picture 1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27788" y="4662488"/>
                          <a:ext cx="1290637"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78395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382000" cy="1371600"/>
          </a:xfrm>
        </p:spPr>
        <p:txBody>
          <a:bodyPr/>
          <a:lstStyle/>
          <a:p>
            <a:pPr eaLnBrk="1" hangingPunct="1"/>
            <a:r>
              <a:rPr lang="en-US" b="1" dirty="0" smtClean="0"/>
              <a:t>Velocity  (a.k.a. “instantaneous velocity”)</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3596552140"/>
              </p:ext>
            </p:extLst>
          </p:nvPr>
        </p:nvGraphicFramePr>
        <p:xfrm>
          <a:off x="4364038" y="1460500"/>
          <a:ext cx="3817937" cy="1409700"/>
        </p:xfrm>
        <a:graphic>
          <a:graphicData uri="http://schemas.openxmlformats.org/presentationml/2006/ole">
            <mc:AlternateContent xmlns:mc="http://schemas.openxmlformats.org/markup-compatibility/2006">
              <mc:Choice xmlns:v="urn:schemas-microsoft-com:vml" Requires="v">
                <p:oleObj spid="_x0000_s39119" name="Equation" r:id="rId4" imgW="1168200" imgH="431640" progId="Equation.3">
                  <p:embed/>
                </p:oleObj>
              </mc:Choice>
              <mc:Fallback>
                <p:oleObj name="Equation" r:id="rId4" imgW="1168200" imgH="43164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4038" y="1460500"/>
                        <a:ext cx="3817937"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2590800" y="3124200"/>
            <a:ext cx="1981200" cy="1198564"/>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590800" y="3276601"/>
            <a:ext cx="1905000" cy="10668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5181601" y="3357563"/>
            <a:ext cx="3109501" cy="1117878"/>
            <a:chOff x="3657600" y="3357562"/>
            <a:chExt cx="3109501" cy="1117878"/>
          </a:xfrm>
        </p:grpSpPr>
        <p:cxnSp>
          <p:nvCxnSpPr>
            <p:cNvPr id="17" name="Straight Arrow Connector 16"/>
            <p:cNvCxnSpPr/>
            <p:nvPr/>
          </p:nvCxnSpPr>
          <p:spPr>
            <a:xfrm rot="5400000" flipH="1" flipV="1">
              <a:off x="3619500" y="3771900"/>
              <a:ext cx="153194" cy="76994"/>
            </a:xfrm>
            <a:prstGeom prst="straightConnector1">
              <a:avLst/>
            </a:prstGeom>
            <a:ln w="19050">
              <a:solidFill>
                <a:srgbClr val="0000FF"/>
              </a:solidFill>
              <a:tailEnd type="stealth" w="med" len="med"/>
            </a:ln>
            <a:effectLst/>
          </p:spPr>
          <p:style>
            <a:lnRef idx="2">
              <a:schemeClr val="accent1"/>
            </a:lnRef>
            <a:fillRef idx="0">
              <a:schemeClr val="accent1"/>
            </a:fillRef>
            <a:effectRef idx="1">
              <a:schemeClr val="accent1"/>
            </a:effectRef>
            <a:fontRef idx="minor">
              <a:schemeClr val="tx1"/>
            </a:fontRef>
          </p:style>
        </p:cxnSp>
        <p:graphicFrame>
          <p:nvGraphicFramePr>
            <p:cNvPr id="69641" name="Object 9"/>
            <p:cNvGraphicFramePr>
              <a:graphicFrameLocks noChangeAspect="1"/>
            </p:cNvGraphicFramePr>
            <p:nvPr>
              <p:extLst>
                <p:ext uri="{D42A27DB-BD31-4B8C-83A1-F6EECF244321}">
                  <p14:modId xmlns:p14="http://schemas.microsoft.com/office/powerpoint/2010/main" val="3065426633"/>
                </p:ext>
              </p:extLst>
            </p:nvPr>
          </p:nvGraphicFramePr>
          <p:xfrm>
            <a:off x="3721099" y="3700462"/>
            <a:ext cx="317500" cy="258762"/>
          </p:xfrm>
          <a:graphic>
            <a:graphicData uri="http://schemas.openxmlformats.org/presentationml/2006/ole">
              <mc:AlternateContent xmlns:mc="http://schemas.openxmlformats.org/markup-compatibility/2006">
                <mc:Choice xmlns:v="urn:schemas-microsoft-com:vml" Requires="v">
                  <p:oleObj spid="_x0000_s39120" name="Equation" r:id="rId6" imgW="215640" imgH="177480" progId="Equation.3">
                    <p:embed/>
                  </p:oleObj>
                </mc:Choice>
                <mc:Fallback>
                  <p:oleObj name="Equation" r:id="rId6" imgW="215640" imgH="177480" progId="Equation.3">
                    <p:embed/>
                    <p:pic>
                      <p:nvPicPr>
                        <p:cNvPr id="0" name="Picture 1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1099" y="3700462"/>
                          <a:ext cx="317500" cy="25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4572000" y="3429000"/>
              <a:ext cx="2195101" cy="1046440"/>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a:t>
              </a:r>
            </a:p>
          </p:txBody>
        </p:sp>
        <p:graphicFrame>
          <p:nvGraphicFramePr>
            <p:cNvPr id="69642" name="Object 10"/>
            <p:cNvGraphicFramePr>
              <a:graphicFrameLocks noChangeAspect="1"/>
            </p:cNvGraphicFramePr>
            <p:nvPr>
              <p:extLst>
                <p:ext uri="{D42A27DB-BD31-4B8C-83A1-F6EECF244321}">
                  <p14:modId xmlns:p14="http://schemas.microsoft.com/office/powerpoint/2010/main" val="1366171528"/>
                </p:ext>
              </p:extLst>
            </p:nvPr>
          </p:nvGraphicFramePr>
          <p:xfrm>
            <a:off x="5994399" y="3357562"/>
            <a:ext cx="698500" cy="574675"/>
          </p:xfrm>
          <a:graphic>
            <a:graphicData uri="http://schemas.openxmlformats.org/presentationml/2006/ole">
              <mc:AlternateContent xmlns:mc="http://schemas.openxmlformats.org/markup-compatibility/2006">
                <mc:Choice xmlns:v="urn:schemas-microsoft-com:vml" Requires="v">
                  <p:oleObj spid="_x0000_s39121" name="Equation" r:id="rId8" imgW="215640" imgH="177480" progId="Equation.3">
                    <p:embed/>
                  </p:oleObj>
                </mc:Choice>
                <mc:Fallback>
                  <p:oleObj name="Equation" r:id="rId8" imgW="215640" imgH="177480" progId="Equation.3">
                    <p:embed/>
                    <p:pic>
                      <p:nvPicPr>
                        <p:cNvPr id="0" name="Picture 1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94399" y="3357562"/>
                          <a:ext cx="698500"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1" name="Group 30"/>
          <p:cNvGrpSpPr/>
          <p:nvPr/>
        </p:nvGrpSpPr>
        <p:grpSpPr>
          <a:xfrm>
            <a:off x="3733801" y="4800601"/>
            <a:ext cx="5817039" cy="1320463"/>
            <a:chOff x="2209800" y="4800600"/>
            <a:chExt cx="5817039" cy="1320463"/>
          </a:xfrm>
        </p:grpSpPr>
        <p:graphicFrame>
          <p:nvGraphicFramePr>
            <p:cNvPr id="69640" name="Object 8"/>
            <p:cNvGraphicFramePr>
              <a:graphicFrameLocks noChangeAspect="1"/>
            </p:cNvGraphicFramePr>
            <p:nvPr>
              <p:extLst>
                <p:ext uri="{D42A27DB-BD31-4B8C-83A1-F6EECF244321}">
                  <p14:modId xmlns:p14="http://schemas.microsoft.com/office/powerpoint/2010/main" val="2000726370"/>
                </p:ext>
              </p:extLst>
            </p:nvPr>
          </p:nvGraphicFramePr>
          <p:xfrm>
            <a:off x="2854325" y="5222875"/>
            <a:ext cx="415925" cy="579438"/>
          </p:xfrm>
          <a:graphic>
            <a:graphicData uri="http://schemas.openxmlformats.org/presentationml/2006/ole">
              <mc:AlternateContent xmlns:mc="http://schemas.openxmlformats.org/markup-compatibility/2006">
                <mc:Choice xmlns:v="urn:schemas-microsoft-com:vml" Requires="v">
                  <p:oleObj spid="_x0000_s39122" name="Equation" r:id="rId10" imgW="126720" imgH="177480" progId="Equation.3">
                    <p:embed/>
                  </p:oleObj>
                </mc:Choice>
                <mc:Fallback>
                  <p:oleObj name="Equation" r:id="rId10" imgW="126720" imgH="177480" progId="Equation.3">
                    <p:embed/>
                    <p:pic>
                      <p:nvPicPr>
                        <p:cNvPr id="0" name="Picture 1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54325" y="5222875"/>
                          <a:ext cx="415925"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rot="5400000" flipH="1" flipV="1">
              <a:off x="1790700" y="5219700"/>
              <a:ext cx="1219200"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886200" y="5105400"/>
              <a:ext cx="4140639" cy="1015663"/>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 per second.</a:t>
              </a:r>
            </a:p>
          </p:txBody>
        </p:sp>
        <p:graphicFrame>
          <p:nvGraphicFramePr>
            <p:cNvPr id="69643" name="Object 11"/>
            <p:cNvGraphicFramePr>
              <a:graphicFrameLocks noChangeAspect="1"/>
            </p:cNvGraphicFramePr>
            <p:nvPr>
              <p:extLst>
                <p:ext uri="{D42A27DB-BD31-4B8C-83A1-F6EECF244321}">
                  <p14:modId xmlns:p14="http://schemas.microsoft.com/office/powerpoint/2010/main" val="2754000411"/>
                </p:ext>
              </p:extLst>
            </p:nvPr>
          </p:nvGraphicFramePr>
          <p:xfrm>
            <a:off x="5389563" y="5043488"/>
            <a:ext cx="414337" cy="579437"/>
          </p:xfrm>
          <a:graphic>
            <a:graphicData uri="http://schemas.openxmlformats.org/presentationml/2006/ole">
              <mc:AlternateContent xmlns:mc="http://schemas.openxmlformats.org/markup-compatibility/2006">
                <mc:Choice xmlns:v="urn:schemas-microsoft-com:vml" Requires="v">
                  <p:oleObj spid="_x0000_s39123" name="Equation" r:id="rId12" imgW="126720" imgH="177480" progId="Equation.3">
                    <p:embed/>
                  </p:oleObj>
                </mc:Choice>
                <mc:Fallback>
                  <p:oleObj name="Equation" r:id="rId12" imgW="126720" imgH="177480" progId="Equation.3">
                    <p:embed/>
                    <p:pic>
                      <p:nvPicPr>
                        <p:cNvPr id="0" name="Picture 1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5043488"/>
                          <a:ext cx="414337" cy="57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9089" name="Object 177"/>
          <p:cNvGraphicFramePr>
            <a:graphicFrameLocks noChangeAspect="1"/>
          </p:cNvGraphicFramePr>
          <p:nvPr/>
        </p:nvGraphicFramePr>
        <p:xfrm>
          <a:off x="3200400" y="3048000"/>
          <a:ext cx="487362" cy="698500"/>
        </p:xfrm>
        <a:graphic>
          <a:graphicData uri="http://schemas.openxmlformats.org/presentationml/2006/ole">
            <mc:AlternateContent xmlns:mc="http://schemas.openxmlformats.org/markup-compatibility/2006">
              <mc:Choice xmlns:v="urn:schemas-microsoft-com:vml" Requires="v">
                <p:oleObj spid="_x0000_s39124" name="Equation" r:id="rId14" imgW="152280" imgH="215640" progId="Equation.3">
                  <p:embed/>
                </p:oleObj>
              </mc:Choice>
              <mc:Fallback>
                <p:oleObj name="Equation" r:id="rId14" imgW="152280" imgH="215640" progId="Equation.3">
                  <p:embed/>
                  <p:pic>
                    <p:nvPicPr>
                      <p:cNvPr id="0" name="Picture 17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00400" y="3048000"/>
                        <a:ext cx="487362"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090" name="Object 178"/>
          <p:cNvGraphicFramePr>
            <a:graphicFrameLocks noChangeAspect="1"/>
          </p:cNvGraphicFramePr>
          <p:nvPr/>
        </p:nvGraphicFramePr>
        <p:xfrm>
          <a:off x="3505200" y="3733800"/>
          <a:ext cx="457200" cy="695325"/>
        </p:xfrm>
        <a:graphic>
          <a:graphicData uri="http://schemas.openxmlformats.org/presentationml/2006/ole">
            <mc:AlternateContent xmlns:mc="http://schemas.openxmlformats.org/markup-compatibility/2006">
              <mc:Choice xmlns:v="urn:schemas-microsoft-com:vml" Requires="v">
                <p:oleObj spid="_x0000_s39125" name="Equation" r:id="rId16" imgW="139680" imgH="215640" progId="Equation.3">
                  <p:embed/>
                </p:oleObj>
              </mc:Choice>
              <mc:Fallback>
                <p:oleObj name="Equation" r:id="rId16" imgW="139680" imgH="215640" progId="Equation.3">
                  <p:embed/>
                  <p:pic>
                    <p:nvPicPr>
                      <p:cNvPr id="0" name="Picture 17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05200" y="3733800"/>
                        <a:ext cx="4572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2396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Average Acceleration</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276570661"/>
              </p:ext>
            </p:extLst>
          </p:nvPr>
        </p:nvGraphicFramePr>
        <p:xfrm>
          <a:off x="4211638" y="965200"/>
          <a:ext cx="4275137" cy="1282700"/>
        </p:xfrm>
        <a:graphic>
          <a:graphicData uri="http://schemas.openxmlformats.org/presentationml/2006/ole">
            <mc:AlternateContent xmlns:mc="http://schemas.openxmlformats.org/markup-compatibility/2006">
              <mc:Choice xmlns:v="urn:schemas-microsoft-com:vml" Requires="v">
                <p:oleObj spid="_x0000_s40141" name="Equation" r:id="rId4" imgW="1307880" imgH="393480" progId="Equation.3">
                  <p:embed/>
                </p:oleObj>
              </mc:Choice>
              <mc:Fallback>
                <p:oleObj name="Equation" r:id="rId4" imgW="1307880" imgH="39348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638" y="965200"/>
                        <a:ext cx="4275137" cy="128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 name="Group 26"/>
          <p:cNvGrpSpPr/>
          <p:nvPr/>
        </p:nvGrpSpPr>
        <p:grpSpPr>
          <a:xfrm>
            <a:off x="1717675" y="2426378"/>
            <a:ext cx="796927" cy="1274764"/>
            <a:chOff x="193673" y="2528772"/>
            <a:chExt cx="796927" cy="1274764"/>
          </a:xfrm>
        </p:grpSpPr>
        <p:cxnSp>
          <p:nvCxnSpPr>
            <p:cNvPr id="9" name="Straight Arrow Connector 8"/>
            <p:cNvCxnSpPr/>
            <p:nvPr/>
          </p:nvCxnSpPr>
          <p:spPr>
            <a:xfrm rot="5400000" flipH="1" flipV="1">
              <a:off x="162718" y="2975654"/>
              <a:ext cx="1274764"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39" name="Object 7"/>
            <p:cNvGraphicFramePr>
              <a:graphicFrameLocks noChangeAspect="1"/>
            </p:cNvGraphicFramePr>
            <p:nvPr>
              <p:extLst>
                <p:ext uri="{D42A27DB-BD31-4B8C-83A1-F6EECF244321}">
                  <p14:modId xmlns:p14="http://schemas.microsoft.com/office/powerpoint/2010/main" val="2007183379"/>
                </p:ext>
              </p:extLst>
            </p:nvPr>
          </p:nvGraphicFramePr>
          <p:xfrm>
            <a:off x="193673" y="2561432"/>
            <a:ext cx="450850" cy="695325"/>
          </p:xfrm>
          <a:graphic>
            <a:graphicData uri="http://schemas.openxmlformats.org/presentationml/2006/ole">
              <mc:AlternateContent xmlns:mc="http://schemas.openxmlformats.org/markup-compatibility/2006">
                <mc:Choice xmlns:v="urn:schemas-microsoft-com:vml" Requires="v">
                  <p:oleObj spid="_x0000_s40142" name="Equation" r:id="rId6" imgW="139680" imgH="215640" progId="Equation.3">
                    <p:embed/>
                  </p:oleObj>
                </mc:Choice>
                <mc:Fallback>
                  <p:oleObj name="Equation" r:id="rId6" imgW="139680" imgH="215640"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673" y="2561432"/>
                          <a:ext cx="45085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8" name="Group 27"/>
          <p:cNvGrpSpPr/>
          <p:nvPr/>
        </p:nvGrpSpPr>
        <p:grpSpPr>
          <a:xfrm>
            <a:off x="2133602" y="2438400"/>
            <a:ext cx="1828799" cy="1274764"/>
            <a:chOff x="609601" y="2438400"/>
            <a:chExt cx="1828799" cy="1274764"/>
          </a:xfrm>
        </p:grpSpPr>
        <p:graphicFrame>
          <p:nvGraphicFramePr>
            <p:cNvPr id="45061" name="Object 5"/>
            <p:cNvGraphicFramePr>
              <a:graphicFrameLocks noChangeAspect="1"/>
            </p:cNvGraphicFramePr>
            <p:nvPr>
              <p:extLst>
                <p:ext uri="{D42A27DB-BD31-4B8C-83A1-F6EECF244321}">
                  <p14:modId xmlns:p14="http://schemas.microsoft.com/office/powerpoint/2010/main" val="2341279655"/>
                </p:ext>
              </p:extLst>
            </p:nvPr>
          </p:nvGraphicFramePr>
          <p:xfrm>
            <a:off x="1477962" y="2984500"/>
            <a:ext cx="498475" cy="698500"/>
          </p:xfrm>
          <a:graphic>
            <a:graphicData uri="http://schemas.openxmlformats.org/presentationml/2006/ole">
              <mc:AlternateContent xmlns:mc="http://schemas.openxmlformats.org/markup-compatibility/2006">
                <mc:Choice xmlns:v="urn:schemas-microsoft-com:vml" Requires="v">
                  <p:oleObj spid="_x0000_s40143" name="Equation" r:id="rId8" imgW="152280" imgH="215640" progId="Equation.3">
                    <p:embed/>
                  </p:oleObj>
                </mc:Choice>
                <mc:Fallback>
                  <p:oleObj name="Equation" r:id="rId8" imgW="152280" imgH="215640" progId="Equation.3">
                    <p:embed/>
                    <p:pic>
                      <p:nvPicPr>
                        <p:cNvPr id="0" name="Picture 1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7962" y="2984500"/>
                          <a:ext cx="49847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Arrow Connector 13"/>
            <p:cNvCxnSpPr/>
            <p:nvPr/>
          </p:nvCxnSpPr>
          <p:spPr>
            <a:xfrm flipV="1">
              <a:off x="609601" y="2438400"/>
              <a:ext cx="1828799" cy="1274764"/>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953000" y="2681289"/>
            <a:ext cx="4878388" cy="1077575"/>
            <a:chOff x="3429000" y="2681288"/>
            <a:chExt cx="4878388" cy="1077575"/>
          </a:xfrm>
        </p:grpSpPr>
        <p:cxnSp>
          <p:nvCxnSpPr>
            <p:cNvPr id="17" name="Straight Arrow Connector 16"/>
            <p:cNvCxnSpPr/>
            <p:nvPr/>
          </p:nvCxnSpPr>
          <p:spPr>
            <a:xfrm>
              <a:off x="3429000" y="2971800"/>
              <a:ext cx="1447800" cy="1588"/>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41" name="Object 9"/>
            <p:cNvGraphicFramePr>
              <a:graphicFrameLocks noChangeAspect="1"/>
            </p:cNvGraphicFramePr>
            <p:nvPr>
              <p:extLst>
                <p:ext uri="{D42A27DB-BD31-4B8C-83A1-F6EECF244321}">
                  <p14:modId xmlns:p14="http://schemas.microsoft.com/office/powerpoint/2010/main" val="2131820224"/>
                </p:ext>
              </p:extLst>
            </p:nvPr>
          </p:nvGraphicFramePr>
          <p:xfrm>
            <a:off x="3795713" y="2971800"/>
            <a:ext cx="709612" cy="579438"/>
          </p:xfrm>
          <a:graphic>
            <a:graphicData uri="http://schemas.openxmlformats.org/presentationml/2006/ole">
              <mc:AlternateContent xmlns:mc="http://schemas.openxmlformats.org/markup-compatibility/2006">
                <mc:Choice xmlns:v="urn:schemas-microsoft-com:vml" Requires="v">
                  <p:oleObj spid="_x0000_s40144" name="Equation" r:id="rId10" imgW="215640" imgH="177480" progId="Equation.3">
                    <p:embed/>
                  </p:oleObj>
                </mc:Choice>
                <mc:Fallback>
                  <p:oleObj name="Equation" r:id="rId10" imgW="215640" imgH="177480" progId="Equation.3">
                    <p:embed/>
                    <p:pic>
                      <p:nvPicPr>
                        <p:cNvPr id="0" name="Picture 1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95713" y="2971800"/>
                          <a:ext cx="709612"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6172200" y="2743200"/>
              <a:ext cx="1595309" cy="1015663"/>
            </a:xfrm>
            <a:prstGeom prst="rect">
              <a:avLst/>
            </a:prstGeom>
            <a:noFill/>
          </p:spPr>
          <p:txBody>
            <a:bodyPr wrap="none" rtlCol="0">
              <a:spAutoFit/>
            </a:bodyPr>
            <a:lstStyle/>
            <a:p>
              <a:r>
                <a:rPr lang="en-US" sz="3000" dirty="0"/>
                <a:t>Units of </a:t>
              </a:r>
            </a:p>
            <a:p>
              <a:r>
                <a:rPr lang="en-US" sz="3000" dirty="0"/>
                <a:t>are </a:t>
              </a:r>
              <a:r>
                <a:rPr lang="en-US" sz="3000" dirty="0" err="1"/>
                <a:t>m/s</a:t>
              </a:r>
              <a:r>
                <a:rPr lang="en-US" sz="3000" dirty="0"/>
                <a:t>.</a:t>
              </a:r>
            </a:p>
          </p:txBody>
        </p:sp>
        <p:graphicFrame>
          <p:nvGraphicFramePr>
            <p:cNvPr id="69642" name="Object 10"/>
            <p:cNvGraphicFramePr>
              <a:graphicFrameLocks noChangeAspect="1"/>
            </p:cNvGraphicFramePr>
            <p:nvPr>
              <p:extLst>
                <p:ext uri="{D42A27DB-BD31-4B8C-83A1-F6EECF244321}">
                  <p14:modId xmlns:p14="http://schemas.microsoft.com/office/powerpoint/2010/main" val="1754718503"/>
                </p:ext>
              </p:extLst>
            </p:nvPr>
          </p:nvGraphicFramePr>
          <p:xfrm>
            <a:off x="7599363" y="2681288"/>
            <a:ext cx="708025" cy="581025"/>
          </p:xfrm>
          <a:graphic>
            <a:graphicData uri="http://schemas.openxmlformats.org/presentationml/2006/ole">
              <mc:AlternateContent xmlns:mc="http://schemas.openxmlformats.org/markup-compatibility/2006">
                <mc:Choice xmlns:v="urn:schemas-microsoft-com:vml" Requires="v">
                  <p:oleObj spid="_x0000_s40145" name="Equation" r:id="rId12" imgW="215640" imgH="177480" progId="Equation.3">
                    <p:embed/>
                  </p:oleObj>
                </mc:Choice>
                <mc:Fallback>
                  <p:oleObj name="Equation" r:id="rId12" imgW="215640" imgH="177480" progId="Equation.3">
                    <p:embed/>
                    <p:pic>
                      <p:nvPicPr>
                        <p:cNvPr id="0" name="Picture 1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9363" y="2681288"/>
                          <a:ext cx="708025"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0" name="Group 29"/>
          <p:cNvGrpSpPr/>
          <p:nvPr/>
        </p:nvGrpSpPr>
        <p:grpSpPr>
          <a:xfrm>
            <a:off x="3810001" y="4662488"/>
            <a:ext cx="5453063" cy="1243012"/>
            <a:chOff x="2286000" y="4662488"/>
            <a:chExt cx="5453063" cy="1243012"/>
          </a:xfrm>
        </p:grpSpPr>
        <p:graphicFrame>
          <p:nvGraphicFramePr>
            <p:cNvPr id="69640" name="Object 8"/>
            <p:cNvGraphicFramePr>
              <a:graphicFrameLocks noChangeAspect="1"/>
            </p:cNvGraphicFramePr>
            <p:nvPr>
              <p:extLst>
                <p:ext uri="{D42A27DB-BD31-4B8C-83A1-F6EECF244321}">
                  <p14:modId xmlns:p14="http://schemas.microsoft.com/office/powerpoint/2010/main" val="2768686949"/>
                </p:ext>
              </p:extLst>
            </p:nvPr>
          </p:nvGraphicFramePr>
          <p:xfrm>
            <a:off x="2397125" y="5119688"/>
            <a:ext cx="1330325" cy="785812"/>
          </p:xfrm>
          <a:graphic>
            <a:graphicData uri="http://schemas.openxmlformats.org/presentationml/2006/ole">
              <mc:AlternateContent xmlns:mc="http://schemas.openxmlformats.org/markup-compatibility/2006">
                <mc:Choice xmlns:v="urn:schemas-microsoft-com:vml" Requires="v">
                  <p:oleObj spid="_x0000_s40146" name="Equation" r:id="rId14" imgW="406080" imgH="241200" progId="Equation.3">
                    <p:embed/>
                  </p:oleObj>
                </mc:Choice>
                <mc:Fallback>
                  <p:oleObj name="Equation" r:id="rId14" imgW="406080" imgH="241200" progId="Equation.3">
                    <p:embed/>
                    <p:pic>
                      <p:nvPicPr>
                        <p:cNvPr id="0" name="Picture 1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97125" y="5119688"/>
                          <a:ext cx="1330325"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a:off x="2286000" y="5105400"/>
              <a:ext cx="1447800" cy="1588"/>
            </a:xfrm>
            <a:prstGeom prst="straightConnector1">
              <a:avLst/>
            </a:prstGeom>
            <a:ln w="50800">
              <a:solidFill>
                <a:srgbClr val="FF66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953000" y="4724400"/>
              <a:ext cx="1716849" cy="1015663"/>
            </a:xfrm>
            <a:prstGeom prst="rect">
              <a:avLst/>
            </a:prstGeom>
            <a:noFill/>
          </p:spPr>
          <p:txBody>
            <a:bodyPr wrap="none" rtlCol="0">
              <a:spAutoFit/>
            </a:bodyPr>
            <a:lstStyle/>
            <a:p>
              <a:r>
                <a:rPr lang="en-US" sz="3000" dirty="0"/>
                <a:t>Units of </a:t>
              </a:r>
            </a:p>
            <a:p>
              <a:r>
                <a:rPr lang="en-US" sz="3000" dirty="0"/>
                <a:t>are m/s</a:t>
              </a:r>
              <a:r>
                <a:rPr lang="en-US" sz="3000" baseline="30000" dirty="0"/>
                <a:t>2</a:t>
              </a:r>
              <a:r>
                <a:rPr lang="en-US" sz="3000" dirty="0"/>
                <a:t>.</a:t>
              </a:r>
            </a:p>
          </p:txBody>
        </p:sp>
        <p:graphicFrame>
          <p:nvGraphicFramePr>
            <p:cNvPr id="69643" name="Object 11"/>
            <p:cNvGraphicFramePr>
              <a:graphicFrameLocks noChangeAspect="1"/>
            </p:cNvGraphicFramePr>
            <p:nvPr>
              <p:extLst>
                <p:ext uri="{D42A27DB-BD31-4B8C-83A1-F6EECF244321}">
                  <p14:modId xmlns:p14="http://schemas.microsoft.com/office/powerpoint/2010/main" val="728895583"/>
                </p:ext>
              </p:extLst>
            </p:nvPr>
          </p:nvGraphicFramePr>
          <p:xfrm>
            <a:off x="6407150" y="4662488"/>
            <a:ext cx="1331913" cy="785812"/>
          </p:xfrm>
          <a:graphic>
            <a:graphicData uri="http://schemas.openxmlformats.org/presentationml/2006/ole">
              <mc:AlternateContent xmlns:mc="http://schemas.openxmlformats.org/markup-compatibility/2006">
                <mc:Choice xmlns:v="urn:schemas-microsoft-com:vml" Requires="v">
                  <p:oleObj spid="_x0000_s40147" name="Equation" r:id="rId16" imgW="406080" imgH="241200" progId="Equation.3">
                    <p:embed/>
                  </p:oleObj>
                </mc:Choice>
                <mc:Fallback>
                  <p:oleObj name="Equation" r:id="rId16" imgW="406080" imgH="241200" progId="Equation.3">
                    <p:embed/>
                    <p:pic>
                      <p:nvPicPr>
                        <p:cNvPr id="0" name="Picture 1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07150" y="4662488"/>
                          <a:ext cx="1331913"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407330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2"/>
          <p:cNvPicPr>
            <a:picLocks noChangeAspect="1" noChangeArrowheads="1"/>
          </p:cNvPicPr>
          <p:nvPr/>
        </p:nvPicPr>
        <p:blipFill>
          <a:blip r:embed="rId3"/>
          <a:srcRect b="49573"/>
          <a:stretch>
            <a:fillRect/>
          </a:stretch>
        </p:blipFill>
        <p:spPr bwMode="auto">
          <a:xfrm>
            <a:off x="523783" y="2514600"/>
            <a:ext cx="10651423" cy="3200400"/>
          </a:xfrm>
          <a:prstGeom prst="rect">
            <a:avLst/>
          </a:prstGeom>
          <a:noFill/>
          <a:ln w="9525">
            <a:noFill/>
            <a:miter lim="800000"/>
            <a:headEnd/>
            <a:tailEnd/>
          </a:ln>
        </p:spPr>
      </p:pic>
      <p:sp>
        <p:nvSpPr>
          <p:cNvPr id="31749" name="Rectangle 3"/>
          <p:cNvSpPr>
            <a:spLocks noChangeArrowheads="1"/>
          </p:cNvSpPr>
          <p:nvPr/>
        </p:nvSpPr>
        <p:spPr bwMode="auto">
          <a:xfrm>
            <a:off x="3714750" y="6348414"/>
            <a:ext cx="5068888" cy="509587"/>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mc:AlternateContent xmlns:mc="http://schemas.openxmlformats.org/markup-compatibility/2006" xmlns:a14="http://schemas.microsoft.com/office/drawing/2010/main">
        <mc:Choice Requires="a14">
          <p:sp>
            <p:nvSpPr>
              <p:cNvPr id="31750" name="Text Box 4"/>
              <p:cNvSpPr txBox="1">
                <a:spLocks noChangeArrowheads="1"/>
              </p:cNvSpPr>
              <p:nvPr/>
            </p:nvSpPr>
            <p:spPr bwMode="auto">
              <a:xfrm>
                <a:off x="2057400" y="401638"/>
                <a:ext cx="8686800" cy="1769715"/>
              </a:xfrm>
              <a:prstGeom prst="rect">
                <a:avLst/>
              </a:prstGeom>
              <a:noFill/>
              <a:ln w="9525">
                <a:noFill/>
                <a:miter lim="800000"/>
                <a:headEnd/>
                <a:tailEnd/>
              </a:ln>
            </p:spPr>
            <p:txBody>
              <a:bodyPr wrap="square" lIns="0" tIns="0" rIns="0" bIns="0">
                <a:prstTxWarp prst="textNoShape">
                  <a:avLst/>
                </a:prstTxWarp>
                <a:spAutoFit/>
              </a:bodyPr>
              <a:lstStyle/>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smtClean="0">
                    <a:latin typeface="Times New Roman" charset="0"/>
                  </a:rPr>
                  <a:t>A </a:t>
                </a:r>
                <a:r>
                  <a:rPr lang="en-GB" sz="3200" dirty="0">
                    <a:latin typeface="Times New Roman" charset="0"/>
                  </a:rPr>
                  <a:t>particle undergoes </a:t>
                </a:r>
                <a:r>
                  <a:rPr lang="en-GB" sz="3200" dirty="0" smtClean="0">
                    <a:latin typeface="Times New Roman" charset="0"/>
                  </a:rPr>
                  <a:t>acceleration </a:t>
                </a:r>
                <a14:m>
                  <m:oMath xmlns:m="http://schemas.openxmlformats.org/officeDocument/2006/math">
                    <m:acc>
                      <m:accPr>
                        <m:chr m:val="⃗"/>
                        <m:ctrlPr>
                          <a:rPr lang="en-GB" sz="3200" i="1" smtClean="0">
                            <a:latin typeface="Cambria Math"/>
                          </a:rPr>
                        </m:ctrlPr>
                      </m:accPr>
                      <m:e>
                        <m:r>
                          <a:rPr lang="en-CA" sz="3200" b="0" i="1" smtClean="0">
                            <a:latin typeface="Cambria Math" panose="02040503050406030204" pitchFamily="18" charset="0"/>
                          </a:rPr>
                          <m:t>𝑎</m:t>
                        </m:r>
                      </m:e>
                    </m:acc>
                  </m:oMath>
                </a14:m>
                <a:r>
                  <a:rPr lang="en-GB" sz="3200" dirty="0" smtClean="0">
                    <a:latin typeface="Times New Roman" charset="0"/>
                  </a:rPr>
                  <a:t> while </a:t>
                </a:r>
                <a:r>
                  <a:rPr lang="en-GB" sz="3200" dirty="0">
                    <a:latin typeface="Times New Roman" charset="0"/>
                  </a:rPr>
                  <a:t>moving from point 1 to point 2. </a:t>
                </a:r>
                <a:endParaRPr lang="en-GB" sz="3200" dirty="0" smtClean="0">
                  <a:latin typeface="Times New Roman" charset="0"/>
                </a:endParaRPr>
              </a:p>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smtClean="0">
                    <a:latin typeface="Times New Roman" charset="0"/>
                  </a:rPr>
                  <a:t>Which </a:t>
                </a:r>
                <a:r>
                  <a:rPr lang="en-GB" sz="3200" dirty="0">
                    <a:latin typeface="Times New Roman" charset="0"/>
                  </a:rPr>
                  <a:t>of the choices shows the velocity </a:t>
                </a:r>
                <a:r>
                  <a:rPr lang="en-GB" sz="3200" dirty="0" smtClean="0">
                    <a:latin typeface="Times New Roman" charset="0"/>
                  </a:rPr>
                  <a:t>vector </a:t>
                </a:r>
                <a14:m>
                  <m:oMath xmlns:m="http://schemas.openxmlformats.org/officeDocument/2006/math">
                    <m:sSub>
                      <m:sSubPr>
                        <m:ctrlPr>
                          <a:rPr lang="en-GB" sz="3200" i="1" smtClean="0">
                            <a:latin typeface="Cambria Math"/>
                          </a:rPr>
                        </m:ctrlPr>
                      </m:sSubPr>
                      <m:e>
                        <m:acc>
                          <m:accPr>
                            <m:chr m:val="⃗"/>
                            <m:ctrlPr>
                              <a:rPr lang="en-GB" sz="3200" i="1" smtClean="0">
                                <a:latin typeface="Cambria Math"/>
                              </a:rPr>
                            </m:ctrlPr>
                          </m:accPr>
                          <m:e>
                            <m:r>
                              <a:rPr lang="en-CA" sz="3200" b="0" i="1" smtClean="0">
                                <a:latin typeface="Cambria Math" panose="02040503050406030204" pitchFamily="18" charset="0"/>
                              </a:rPr>
                              <m:t>𝑣</m:t>
                            </m:r>
                          </m:e>
                        </m:acc>
                      </m:e>
                      <m:sub>
                        <m:r>
                          <a:rPr lang="en-CA" sz="3200" b="0" i="1" smtClean="0">
                            <a:latin typeface="Cambria Math" panose="02040503050406030204" pitchFamily="18" charset="0"/>
                          </a:rPr>
                          <m:t>2</m:t>
                        </m:r>
                      </m:sub>
                    </m:sSub>
                  </m:oMath>
                </a14:m>
                <a:r>
                  <a:rPr lang="en-GB" sz="3200" dirty="0" smtClean="0">
                    <a:latin typeface="Times New Roman" charset="0"/>
                  </a:rPr>
                  <a:t> as </a:t>
                </a:r>
                <a:r>
                  <a:rPr lang="en-GB" sz="3200" dirty="0">
                    <a:latin typeface="Times New Roman" charset="0"/>
                  </a:rPr>
                  <a:t>the object moves away from point 2?</a:t>
                </a:r>
              </a:p>
            </p:txBody>
          </p:sp>
        </mc:Choice>
        <mc:Fallback xmlns="">
          <p:sp>
            <p:nvSpPr>
              <p:cNvPr id="31750" name="Text Box 4"/>
              <p:cNvSpPr txBox="1">
                <a:spLocks noRot="1" noChangeAspect="1" noMove="1" noResize="1" noEditPoints="1" noAdjustHandles="1" noChangeArrowheads="1" noChangeShapeType="1" noTextEdit="1"/>
              </p:cNvSpPr>
              <p:nvPr/>
            </p:nvSpPr>
            <p:spPr bwMode="auto">
              <a:xfrm>
                <a:off x="2057400" y="401638"/>
                <a:ext cx="8686800" cy="1769715"/>
              </a:xfrm>
              <a:prstGeom prst="rect">
                <a:avLst/>
              </a:prstGeom>
              <a:blipFill rotWithShape="0">
                <a:blip r:embed="rId4"/>
                <a:stretch>
                  <a:fillRect l="-2877" t="-10690" r="-3368" b="-12759"/>
                </a:stretch>
              </a:blipFill>
              <a:ln w="9525">
                <a:noFill/>
                <a:miter lim="800000"/>
                <a:headEnd/>
                <a:tailEnd/>
              </a:ln>
            </p:spPr>
            <p:txBody>
              <a:bodyPr/>
              <a:lstStyle/>
              <a:p>
                <a:r>
                  <a:rPr lang="en-CA">
                    <a:noFill/>
                  </a:rPr>
                  <a:t> </a:t>
                </a:r>
              </a:p>
            </p:txBody>
          </p:sp>
        </mc:Fallback>
      </mc:AlternateContent>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3</a:t>
            </a:r>
            <a:endParaRPr lang="en-US" sz="2400"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382000" cy="1371600"/>
          </a:xfrm>
        </p:spPr>
        <p:txBody>
          <a:bodyPr/>
          <a:lstStyle/>
          <a:p>
            <a:pPr eaLnBrk="1" hangingPunct="1"/>
            <a:r>
              <a:rPr lang="en-US" b="1" dirty="0" smtClean="0"/>
              <a:t>Acceleration (a.k.a. “instantaneous acceleration”)</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2178661464"/>
              </p:ext>
            </p:extLst>
          </p:nvPr>
        </p:nvGraphicFramePr>
        <p:xfrm>
          <a:off x="4330701" y="1462089"/>
          <a:ext cx="3902075" cy="1411287"/>
        </p:xfrm>
        <a:graphic>
          <a:graphicData uri="http://schemas.openxmlformats.org/presentationml/2006/ole">
            <mc:AlternateContent xmlns:mc="http://schemas.openxmlformats.org/markup-compatibility/2006">
              <mc:Choice xmlns:v="urn:schemas-microsoft-com:vml" Requires="v">
                <p:oleObj spid="_x0000_s41165" name="Equation" r:id="rId4" imgW="1193760" imgH="431640" progId="Equation.3">
                  <p:embed/>
                </p:oleObj>
              </mc:Choice>
              <mc:Fallback>
                <p:oleObj name="Equation" r:id="rId4" imgW="1193760" imgH="43164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0701" y="1462089"/>
                        <a:ext cx="3902075" cy="1411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7" name="Group 36"/>
          <p:cNvGrpSpPr/>
          <p:nvPr/>
        </p:nvGrpSpPr>
        <p:grpSpPr>
          <a:xfrm>
            <a:off x="1768475" y="3048000"/>
            <a:ext cx="746126" cy="1298576"/>
            <a:chOff x="244474" y="3048000"/>
            <a:chExt cx="746126" cy="1298576"/>
          </a:xfrm>
        </p:grpSpPr>
        <p:cxnSp>
          <p:nvCxnSpPr>
            <p:cNvPr id="18" name="Straight Arrow Connector 17"/>
            <p:cNvCxnSpPr/>
            <p:nvPr/>
          </p:nvCxnSpPr>
          <p:spPr>
            <a:xfrm rot="5400000" flipH="1" flipV="1">
              <a:off x="150812" y="3506788"/>
              <a:ext cx="1298576"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20" name="Object 7"/>
            <p:cNvGraphicFramePr>
              <a:graphicFrameLocks noChangeAspect="1"/>
            </p:cNvGraphicFramePr>
            <p:nvPr>
              <p:extLst>
                <p:ext uri="{D42A27DB-BD31-4B8C-83A1-F6EECF244321}">
                  <p14:modId xmlns:p14="http://schemas.microsoft.com/office/powerpoint/2010/main" val="1986136118"/>
                </p:ext>
              </p:extLst>
            </p:nvPr>
          </p:nvGraphicFramePr>
          <p:xfrm>
            <a:off x="244474" y="3157538"/>
            <a:ext cx="450850" cy="695325"/>
          </p:xfrm>
          <a:graphic>
            <a:graphicData uri="http://schemas.openxmlformats.org/presentationml/2006/ole">
              <mc:AlternateContent xmlns:mc="http://schemas.openxmlformats.org/markup-compatibility/2006">
                <mc:Choice xmlns:v="urn:schemas-microsoft-com:vml" Requires="v">
                  <p:oleObj spid="_x0000_s41166" name="Equation" r:id="rId6" imgW="139680" imgH="215640" progId="Equation.3">
                    <p:embed/>
                  </p:oleObj>
                </mc:Choice>
                <mc:Fallback>
                  <p:oleObj name="Equation" r:id="rId6" imgW="139680" imgH="215640"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474" y="3157538"/>
                          <a:ext cx="45085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8" name="Group 37"/>
          <p:cNvGrpSpPr/>
          <p:nvPr/>
        </p:nvGrpSpPr>
        <p:grpSpPr>
          <a:xfrm>
            <a:off x="2133602" y="3048001"/>
            <a:ext cx="833436" cy="1298577"/>
            <a:chOff x="609601" y="3048000"/>
            <a:chExt cx="833436" cy="1298577"/>
          </a:xfrm>
        </p:grpSpPr>
        <p:graphicFrame>
          <p:nvGraphicFramePr>
            <p:cNvPr id="16" name="Object 5"/>
            <p:cNvGraphicFramePr>
              <a:graphicFrameLocks noChangeAspect="1"/>
            </p:cNvGraphicFramePr>
            <p:nvPr>
              <p:extLst>
                <p:ext uri="{D42A27DB-BD31-4B8C-83A1-F6EECF244321}">
                  <p14:modId xmlns:p14="http://schemas.microsoft.com/office/powerpoint/2010/main" val="3602448419"/>
                </p:ext>
              </p:extLst>
            </p:nvPr>
          </p:nvGraphicFramePr>
          <p:xfrm>
            <a:off x="944562" y="3365499"/>
            <a:ext cx="498475" cy="698500"/>
          </p:xfrm>
          <a:graphic>
            <a:graphicData uri="http://schemas.openxmlformats.org/presentationml/2006/ole">
              <mc:AlternateContent xmlns:mc="http://schemas.openxmlformats.org/markup-compatibility/2006">
                <mc:Choice xmlns:v="urn:schemas-microsoft-com:vml" Requires="v">
                  <p:oleObj spid="_x0000_s41167" name="Equation" r:id="rId8" imgW="152280" imgH="215640" progId="Equation.3">
                    <p:embed/>
                  </p:oleObj>
                </mc:Choice>
                <mc:Fallback>
                  <p:oleObj name="Equation" r:id="rId8" imgW="152280" imgH="215640" progId="Equation.3">
                    <p:embed/>
                    <p:pic>
                      <p:nvPicPr>
                        <p:cNvPr id="0" name="Picture 1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4562" y="3365499"/>
                          <a:ext cx="49847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rot="5400000" flipH="1" flipV="1">
              <a:off x="227013" y="3430588"/>
              <a:ext cx="1298577" cy="533402"/>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5181600" y="3314701"/>
            <a:ext cx="4649788" cy="1077575"/>
            <a:chOff x="3657600" y="3314700"/>
            <a:chExt cx="4649788" cy="1077575"/>
          </a:xfrm>
        </p:grpSpPr>
        <p:cxnSp>
          <p:nvCxnSpPr>
            <p:cNvPr id="25" name="Straight Arrow Connector 24"/>
            <p:cNvCxnSpPr/>
            <p:nvPr/>
          </p:nvCxnSpPr>
          <p:spPr>
            <a:xfrm>
              <a:off x="3657600" y="3886200"/>
              <a:ext cx="152400" cy="1588"/>
            </a:xfrm>
            <a:prstGeom prst="straightConnector1">
              <a:avLst/>
            </a:prstGeom>
            <a:ln w="22225">
              <a:solidFill>
                <a:srgbClr val="008000"/>
              </a:solidFill>
              <a:tailEnd type="stealth" w="med" len="med"/>
            </a:ln>
            <a:effectLst/>
          </p:spPr>
          <p:style>
            <a:lnRef idx="2">
              <a:schemeClr val="accent1"/>
            </a:lnRef>
            <a:fillRef idx="0">
              <a:schemeClr val="accent1"/>
            </a:fillRef>
            <a:effectRef idx="1">
              <a:schemeClr val="accent1"/>
            </a:effectRef>
            <a:fontRef idx="minor">
              <a:schemeClr val="tx1"/>
            </a:fontRef>
          </p:style>
        </p:cxnSp>
        <p:graphicFrame>
          <p:nvGraphicFramePr>
            <p:cNvPr id="27" name="Object 9"/>
            <p:cNvGraphicFramePr>
              <a:graphicFrameLocks noChangeAspect="1"/>
            </p:cNvGraphicFramePr>
            <p:nvPr>
              <p:extLst>
                <p:ext uri="{D42A27DB-BD31-4B8C-83A1-F6EECF244321}">
                  <p14:modId xmlns:p14="http://schemas.microsoft.com/office/powerpoint/2010/main" val="2006054989"/>
                </p:ext>
              </p:extLst>
            </p:nvPr>
          </p:nvGraphicFramePr>
          <p:xfrm>
            <a:off x="3795713" y="3605213"/>
            <a:ext cx="709612" cy="579437"/>
          </p:xfrm>
          <a:graphic>
            <a:graphicData uri="http://schemas.openxmlformats.org/presentationml/2006/ole">
              <mc:AlternateContent xmlns:mc="http://schemas.openxmlformats.org/markup-compatibility/2006">
                <mc:Choice xmlns:v="urn:schemas-microsoft-com:vml" Requires="v">
                  <p:oleObj spid="_x0000_s41168" name="Equation" r:id="rId10" imgW="215640" imgH="177480" progId="Equation.3">
                    <p:embed/>
                  </p:oleObj>
                </mc:Choice>
                <mc:Fallback>
                  <p:oleObj name="Equation" r:id="rId10" imgW="215640" imgH="177480" progId="Equation.3">
                    <p:embed/>
                    <p:pic>
                      <p:nvPicPr>
                        <p:cNvPr id="0" name="Picture 1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95713" y="3605213"/>
                          <a:ext cx="709612" cy="57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6172200" y="3376612"/>
              <a:ext cx="1595309" cy="1015663"/>
            </a:xfrm>
            <a:prstGeom prst="rect">
              <a:avLst/>
            </a:prstGeom>
            <a:noFill/>
          </p:spPr>
          <p:txBody>
            <a:bodyPr wrap="none" rtlCol="0">
              <a:spAutoFit/>
            </a:bodyPr>
            <a:lstStyle/>
            <a:p>
              <a:r>
                <a:rPr lang="en-US" sz="3000" dirty="0"/>
                <a:t>Units of </a:t>
              </a:r>
            </a:p>
            <a:p>
              <a:r>
                <a:rPr lang="en-US" sz="3000" dirty="0"/>
                <a:t>are </a:t>
              </a:r>
              <a:r>
                <a:rPr lang="en-US" sz="3000" dirty="0" err="1"/>
                <a:t>m/s</a:t>
              </a:r>
              <a:r>
                <a:rPr lang="en-US" sz="3000" dirty="0"/>
                <a:t>.</a:t>
              </a:r>
            </a:p>
          </p:txBody>
        </p:sp>
        <p:graphicFrame>
          <p:nvGraphicFramePr>
            <p:cNvPr id="30" name="Object 10"/>
            <p:cNvGraphicFramePr>
              <a:graphicFrameLocks noChangeAspect="1"/>
            </p:cNvGraphicFramePr>
            <p:nvPr>
              <p:extLst>
                <p:ext uri="{D42A27DB-BD31-4B8C-83A1-F6EECF244321}">
                  <p14:modId xmlns:p14="http://schemas.microsoft.com/office/powerpoint/2010/main" val="3958483990"/>
                </p:ext>
              </p:extLst>
            </p:nvPr>
          </p:nvGraphicFramePr>
          <p:xfrm>
            <a:off x="7599363" y="3314700"/>
            <a:ext cx="708025" cy="579438"/>
          </p:xfrm>
          <a:graphic>
            <a:graphicData uri="http://schemas.openxmlformats.org/presentationml/2006/ole">
              <mc:AlternateContent xmlns:mc="http://schemas.openxmlformats.org/markup-compatibility/2006">
                <mc:Choice xmlns:v="urn:schemas-microsoft-com:vml" Requires="v">
                  <p:oleObj spid="_x0000_s41169" name="Equation" r:id="rId12" imgW="215640" imgH="177480" progId="Equation.3">
                    <p:embed/>
                  </p:oleObj>
                </mc:Choice>
                <mc:Fallback>
                  <p:oleObj name="Equation" r:id="rId12" imgW="215640" imgH="177480" progId="Equation.3">
                    <p:embed/>
                    <p:pic>
                      <p:nvPicPr>
                        <p:cNvPr id="0" name="Picture 1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9363" y="3314700"/>
                          <a:ext cx="708025"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0" name="Group 39"/>
          <p:cNvGrpSpPr/>
          <p:nvPr/>
        </p:nvGrpSpPr>
        <p:grpSpPr>
          <a:xfrm>
            <a:off x="3810000" y="5348289"/>
            <a:ext cx="4510088" cy="1087437"/>
            <a:chOff x="2286000" y="5348288"/>
            <a:chExt cx="4510088" cy="1087437"/>
          </a:xfrm>
        </p:grpSpPr>
        <p:graphicFrame>
          <p:nvGraphicFramePr>
            <p:cNvPr id="24" name="Object 8"/>
            <p:cNvGraphicFramePr>
              <a:graphicFrameLocks noChangeAspect="1"/>
            </p:cNvGraphicFramePr>
            <p:nvPr>
              <p:extLst>
                <p:ext uri="{D42A27DB-BD31-4B8C-83A1-F6EECF244321}">
                  <p14:modId xmlns:p14="http://schemas.microsoft.com/office/powerpoint/2010/main" val="667457675"/>
                </p:ext>
              </p:extLst>
            </p:nvPr>
          </p:nvGraphicFramePr>
          <p:xfrm>
            <a:off x="2854325" y="5856288"/>
            <a:ext cx="415925" cy="579437"/>
          </p:xfrm>
          <a:graphic>
            <a:graphicData uri="http://schemas.openxmlformats.org/presentationml/2006/ole">
              <mc:AlternateContent xmlns:mc="http://schemas.openxmlformats.org/markup-compatibility/2006">
                <mc:Choice xmlns:v="urn:schemas-microsoft-com:vml" Requires="v">
                  <p:oleObj spid="_x0000_s41170" name="Equation" r:id="rId14" imgW="126720" imgH="177480" progId="Equation.3">
                    <p:embed/>
                  </p:oleObj>
                </mc:Choice>
                <mc:Fallback>
                  <p:oleObj name="Equation" r:id="rId14" imgW="126720" imgH="177480" progId="Equation.3">
                    <p:embed/>
                    <p:pic>
                      <p:nvPicPr>
                        <p:cNvPr id="0" name="Picture 1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54325" y="5856288"/>
                          <a:ext cx="415925" cy="57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6" name="Straight Arrow Connector 25"/>
            <p:cNvCxnSpPr/>
            <p:nvPr/>
          </p:nvCxnSpPr>
          <p:spPr>
            <a:xfrm>
              <a:off x="2286000" y="5738812"/>
              <a:ext cx="1447800" cy="1588"/>
            </a:xfrm>
            <a:prstGeom prst="straightConnector1">
              <a:avLst/>
            </a:prstGeom>
            <a:ln w="50800">
              <a:solidFill>
                <a:srgbClr val="FF66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4953000" y="5357812"/>
              <a:ext cx="1716849" cy="1015663"/>
            </a:xfrm>
            <a:prstGeom prst="rect">
              <a:avLst/>
            </a:prstGeom>
            <a:noFill/>
          </p:spPr>
          <p:txBody>
            <a:bodyPr wrap="none" rtlCol="0">
              <a:spAutoFit/>
            </a:bodyPr>
            <a:lstStyle/>
            <a:p>
              <a:r>
                <a:rPr lang="en-US" sz="3000" dirty="0"/>
                <a:t>Units of </a:t>
              </a:r>
            </a:p>
            <a:p>
              <a:r>
                <a:rPr lang="en-US" sz="3000" dirty="0"/>
                <a:t>are m/s</a:t>
              </a:r>
              <a:r>
                <a:rPr lang="en-US" sz="3000" baseline="30000" dirty="0"/>
                <a:t>2</a:t>
              </a:r>
              <a:r>
                <a:rPr lang="en-US" sz="3000" dirty="0"/>
                <a:t>.</a:t>
              </a:r>
            </a:p>
          </p:txBody>
        </p:sp>
        <p:graphicFrame>
          <p:nvGraphicFramePr>
            <p:cNvPr id="31" name="Object 11"/>
            <p:cNvGraphicFramePr>
              <a:graphicFrameLocks noChangeAspect="1"/>
            </p:cNvGraphicFramePr>
            <p:nvPr>
              <p:extLst>
                <p:ext uri="{D42A27DB-BD31-4B8C-83A1-F6EECF244321}">
                  <p14:modId xmlns:p14="http://schemas.microsoft.com/office/powerpoint/2010/main" val="1907363511"/>
                </p:ext>
              </p:extLst>
            </p:nvPr>
          </p:nvGraphicFramePr>
          <p:xfrm>
            <a:off x="6380163" y="5348288"/>
            <a:ext cx="415925" cy="581025"/>
          </p:xfrm>
          <a:graphic>
            <a:graphicData uri="http://schemas.openxmlformats.org/presentationml/2006/ole">
              <mc:AlternateContent xmlns:mc="http://schemas.openxmlformats.org/markup-compatibility/2006">
                <mc:Choice xmlns:v="urn:schemas-microsoft-com:vml" Requires="v">
                  <p:oleObj spid="_x0000_s41171" name="Equation" r:id="rId16" imgW="126720" imgH="177480" progId="Equation.3">
                    <p:embed/>
                  </p:oleObj>
                </mc:Choice>
                <mc:Fallback>
                  <p:oleObj name="Equation" r:id="rId16" imgW="126720" imgH="177480" progId="Equation.3">
                    <p:embed/>
                    <p:pic>
                      <p:nvPicPr>
                        <p:cNvPr id="0" name="Picture 1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380163" y="5348288"/>
                          <a:ext cx="415925"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322706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4638"/>
            <a:ext cx="8229600" cy="715962"/>
          </a:xfrm>
        </p:spPr>
        <p:txBody>
          <a:bodyPr/>
          <a:lstStyle/>
          <a:p>
            <a:pPr eaLnBrk="1" hangingPunct="1"/>
            <a:r>
              <a:rPr lang="en-US" sz="3200" b="1"/>
              <a:t>Tactics: Finding the acceleration vector</a:t>
            </a:r>
          </a:p>
        </p:txBody>
      </p:sp>
      <p:pic>
        <p:nvPicPr>
          <p:cNvPr id="29699" name="Picture 3" descr="Picture 4"/>
          <p:cNvPicPr>
            <a:picLocks noChangeAspect="1" noChangeArrowheads="1"/>
          </p:cNvPicPr>
          <p:nvPr/>
        </p:nvPicPr>
        <p:blipFill>
          <a:blip r:embed="rId3"/>
          <a:srcRect/>
          <a:stretch>
            <a:fillRect/>
          </a:stretch>
        </p:blipFill>
        <p:spPr bwMode="auto">
          <a:xfrm>
            <a:off x="1524000" y="1455739"/>
            <a:ext cx="9144000" cy="394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10972800" cy="1143000"/>
          </a:xfrm>
        </p:spPr>
        <p:txBody>
          <a:bodyPr/>
          <a:lstStyle/>
          <a:p>
            <a:r>
              <a:rPr lang="en-CA" dirty="0" smtClean="0"/>
              <a:t>If an object is slowing down,</a:t>
            </a:r>
            <a:endParaRPr lang="en-CA" dirty="0"/>
          </a:p>
        </p:txBody>
      </p:sp>
      <p:sp>
        <p:nvSpPr>
          <p:cNvPr id="3" name="Content Placeholder 2"/>
          <p:cNvSpPr>
            <a:spLocks noGrp="1"/>
          </p:cNvSpPr>
          <p:nvPr>
            <p:ph idx="1"/>
          </p:nvPr>
        </p:nvSpPr>
        <p:spPr>
          <a:xfrm>
            <a:off x="2133600" y="2362200"/>
            <a:ext cx="8839200" cy="3962399"/>
          </a:xfrm>
        </p:spPr>
        <p:txBody>
          <a:bodyPr/>
          <a:lstStyle/>
          <a:p>
            <a:pPr marL="514350" indent="-514350">
              <a:buFont typeface="+mj-lt"/>
              <a:buAutoNum type="alphaUcPeriod"/>
            </a:pPr>
            <a:r>
              <a:rPr lang="en-CA" dirty="0"/>
              <a:t>its velocity must be </a:t>
            </a:r>
            <a:r>
              <a:rPr lang="en-CA" dirty="0" smtClean="0"/>
              <a:t>positive.</a:t>
            </a:r>
            <a:endParaRPr lang="en-CA" dirty="0"/>
          </a:p>
          <a:p>
            <a:pPr marL="514350" indent="-514350">
              <a:buFont typeface="+mj-lt"/>
              <a:buAutoNum type="alphaUcPeriod"/>
            </a:pPr>
            <a:r>
              <a:rPr lang="en-CA" dirty="0" smtClean="0"/>
              <a:t>its </a:t>
            </a:r>
            <a:r>
              <a:rPr lang="en-CA" dirty="0"/>
              <a:t>velocity must be </a:t>
            </a:r>
            <a:r>
              <a:rPr lang="en-CA" dirty="0" smtClean="0"/>
              <a:t>negative.</a:t>
            </a:r>
            <a:endParaRPr lang="en-CA" dirty="0"/>
          </a:p>
          <a:p>
            <a:pPr marL="514350" indent="-514350">
              <a:buFont typeface="+mj-lt"/>
              <a:buAutoNum type="alphaUcPeriod"/>
            </a:pPr>
            <a:r>
              <a:rPr lang="en-CA" dirty="0"/>
              <a:t>i</a:t>
            </a:r>
            <a:r>
              <a:rPr lang="en-CA" dirty="0" smtClean="0"/>
              <a:t>ts acceleration must be positive.</a:t>
            </a:r>
          </a:p>
          <a:p>
            <a:pPr marL="514350" indent="-514350">
              <a:buFont typeface="+mj-lt"/>
              <a:buAutoNum type="alphaUcPeriod"/>
            </a:pPr>
            <a:r>
              <a:rPr lang="en-CA" dirty="0"/>
              <a:t>i</a:t>
            </a:r>
            <a:r>
              <a:rPr lang="en-CA" dirty="0" smtClean="0"/>
              <a:t>ts acceleration must be negative.</a:t>
            </a:r>
          </a:p>
          <a:p>
            <a:pPr marL="514350" indent="-514350">
              <a:buFont typeface="+mj-lt"/>
              <a:buAutoNum type="alphaUcPeriod"/>
            </a:pPr>
            <a:r>
              <a:rPr lang="en-CA" dirty="0"/>
              <a:t>t</a:t>
            </a:r>
            <a:r>
              <a:rPr lang="en-CA" dirty="0" smtClean="0"/>
              <a:t>he acceleration and velocity vectors must be in opposite directions.</a:t>
            </a:r>
          </a:p>
        </p:txBody>
      </p:sp>
      <p:sp>
        <p:nvSpPr>
          <p:cNvPr id="4" name="TextBox 6"/>
          <p:cNvSpPr txBox="1">
            <a:spLocks noChangeArrowheads="1"/>
          </p:cNvSpPr>
          <p:nvPr/>
        </p:nvSpPr>
        <p:spPr bwMode="auto">
          <a:xfrm>
            <a:off x="2209800" y="381000"/>
            <a:ext cx="5334000" cy="661988"/>
          </a:xfrm>
          <a:prstGeom prst="rect">
            <a:avLst/>
          </a:prstGeom>
          <a:noFill/>
          <a:ln w="9525">
            <a:noFill/>
            <a:miter lim="800000"/>
            <a:headEnd/>
            <a:tailEnd/>
          </a:ln>
        </p:spPr>
        <p:txBody>
          <a:bodyPr>
            <a:prstTxWarp prst="textNoShape">
              <a:avLst/>
            </a:prstTxWarp>
            <a:spAutoFit/>
          </a:bodyPr>
          <a:lstStyle/>
          <a:p>
            <a:r>
              <a:rPr lang="en-US" sz="3700" dirty="0" smtClean="0"/>
              <a:t>Clicker Question 4</a:t>
            </a:r>
            <a:endParaRPr lang="en-US" sz="3700" dirty="0"/>
          </a:p>
        </p:txBody>
      </p:sp>
    </p:spTree>
    <p:extLst>
      <p:ext uri="{BB962C8B-B14F-4D97-AF65-F5344CB8AC3E}">
        <p14:creationId xmlns:p14="http://schemas.microsoft.com/office/powerpoint/2010/main" val="1075036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274638"/>
            <a:ext cx="8229600" cy="487362"/>
          </a:xfrm>
        </p:spPr>
        <p:txBody>
          <a:bodyPr/>
          <a:lstStyle/>
          <a:p>
            <a:pPr eaLnBrk="1" hangingPunct="1"/>
            <a:r>
              <a:rPr lang="en-US" sz="3200" b="1">
                <a:solidFill>
                  <a:srgbClr val="336699"/>
                </a:solidFill>
              </a:rPr>
              <a:t>Tactics: Finding the acceleration vector</a:t>
            </a:r>
          </a:p>
        </p:txBody>
      </p:sp>
      <p:pic>
        <p:nvPicPr>
          <p:cNvPr id="25603" name="Picture 3" descr="Picture 2"/>
          <p:cNvPicPr>
            <a:picLocks noChangeAspect="1" noChangeArrowheads="1"/>
          </p:cNvPicPr>
          <p:nvPr/>
        </p:nvPicPr>
        <p:blipFill>
          <a:blip r:embed="rId3"/>
          <a:srcRect/>
          <a:stretch>
            <a:fillRect/>
          </a:stretch>
        </p:blipFill>
        <p:spPr bwMode="auto">
          <a:xfrm>
            <a:off x="1905000" y="804863"/>
            <a:ext cx="8534400" cy="5656262"/>
          </a:xfrm>
          <a:prstGeom prst="rect">
            <a:avLst/>
          </a:prstGeom>
          <a:noFill/>
          <a:ln w="9525">
            <a:noFill/>
            <a:miter lim="800000"/>
            <a:headEnd/>
            <a:tailEnd/>
          </a:ln>
        </p:spPr>
      </p:pic>
      <p:sp>
        <p:nvSpPr>
          <p:cNvPr id="25604" name="Comment 4"/>
          <p:cNvSpPr>
            <a:spLocks noRot="1" noChangeAspect="1" noEditPoints="1" noChangeArrowheads="1" noChangeShapeType="1" noTextEdit="1"/>
          </p:cNvSpPr>
          <p:nvPr/>
        </p:nvSpPr>
        <p:spPr bwMode="auto">
          <a:xfrm>
            <a:off x="2360614" y="6880225"/>
            <a:ext cx="1587" cy="1588"/>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extrusionOk="0">
                <a:moveTo>
                  <a:pt x="0" y="0"/>
                </a:moveTo>
                <a:lnTo>
                  <a:pt x="0" y="0"/>
                </a:lnTo>
              </a:path>
            </a:pathLst>
          </a:custGeom>
          <a:noFill/>
          <a:ln w="19050" cap="rnd">
            <a:solidFill>
              <a:srgbClr val="000080"/>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152401"/>
            <a:ext cx="8229600" cy="411163"/>
          </a:xfrm>
        </p:spPr>
        <p:txBody>
          <a:bodyPr/>
          <a:lstStyle/>
          <a:p>
            <a:pPr eaLnBrk="1" hangingPunct="1"/>
            <a:r>
              <a:rPr lang="en-US" sz="3200" b="1"/>
              <a:t>Tactics: Finding the acceleration vector</a:t>
            </a:r>
          </a:p>
        </p:txBody>
      </p:sp>
      <p:pic>
        <p:nvPicPr>
          <p:cNvPr id="27651" name="Picture 3" descr="Picture 1"/>
          <p:cNvPicPr>
            <a:picLocks noChangeAspect="1" noChangeArrowheads="1"/>
          </p:cNvPicPr>
          <p:nvPr/>
        </p:nvPicPr>
        <p:blipFill>
          <a:blip r:embed="rId3"/>
          <a:srcRect/>
          <a:stretch>
            <a:fillRect/>
          </a:stretch>
        </p:blipFill>
        <p:spPr bwMode="auto">
          <a:xfrm>
            <a:off x="3132138" y="609600"/>
            <a:ext cx="5757862"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981200" y="115889"/>
            <a:ext cx="8229600" cy="865187"/>
          </a:xfrm>
        </p:spPr>
        <p:txBody>
          <a:bodyPr/>
          <a:lstStyle/>
          <a:p>
            <a:pPr eaLnBrk="1" hangingPunct="1"/>
            <a:r>
              <a:rPr lang="en-US" sz="3600" dirty="0" smtClean="0"/>
              <a:t>Garden-Variety Clicker Instructions</a:t>
            </a:r>
            <a:endParaRPr lang="en-US" sz="3600" dirty="0"/>
          </a:p>
        </p:txBody>
      </p:sp>
      <p:pic>
        <p:nvPicPr>
          <p:cNvPr id="16387" name="Picture 3" descr="iclickerOnly"/>
          <p:cNvPicPr>
            <a:picLocks noGrp="1" noChangeAspect="1" noChangeArrowheads="1"/>
          </p:cNvPicPr>
          <p:nvPr>
            <p:ph idx="4294967295"/>
          </p:nvPr>
        </p:nvPicPr>
        <p:blipFill>
          <a:blip r:embed="rId2"/>
          <a:srcRect/>
          <a:stretch>
            <a:fillRect/>
          </a:stretch>
        </p:blipFill>
        <p:spPr>
          <a:xfrm>
            <a:off x="5880100" y="1412876"/>
            <a:ext cx="3671888" cy="2917825"/>
          </a:xfrm>
          <a:noFill/>
        </p:spPr>
      </p:pic>
      <p:grpSp>
        <p:nvGrpSpPr>
          <p:cNvPr id="13" name="Group 12"/>
          <p:cNvGrpSpPr/>
          <p:nvPr/>
        </p:nvGrpSpPr>
        <p:grpSpPr>
          <a:xfrm>
            <a:off x="7319964" y="908051"/>
            <a:ext cx="2808287" cy="936625"/>
            <a:chOff x="5795963" y="908050"/>
            <a:chExt cx="2808287" cy="936625"/>
          </a:xfrm>
        </p:grpSpPr>
        <p:sp>
          <p:nvSpPr>
            <p:cNvPr id="36870" name="Line 6"/>
            <p:cNvSpPr>
              <a:spLocks noChangeShapeType="1"/>
            </p:cNvSpPr>
            <p:nvPr/>
          </p:nvSpPr>
          <p:spPr bwMode="auto">
            <a:xfrm>
              <a:off x="7019925" y="1412875"/>
              <a:ext cx="360363" cy="431800"/>
            </a:xfrm>
            <a:prstGeom prst="line">
              <a:avLst/>
            </a:prstGeom>
            <a:noFill/>
            <a:ln w="38100">
              <a:solidFill>
                <a:srgbClr val="3366FF"/>
              </a:solidFill>
              <a:round/>
              <a:headEnd/>
              <a:tailEnd type="triangle" w="med" len="med"/>
            </a:ln>
          </p:spPr>
          <p:txBody>
            <a:bodyPr>
              <a:prstTxWarp prst="textNoShape">
                <a:avLst/>
              </a:prstTxWarp>
            </a:bodyPr>
            <a:lstStyle/>
            <a:p>
              <a:endParaRPr lang="en-US"/>
            </a:p>
          </p:txBody>
        </p:sp>
        <p:sp>
          <p:nvSpPr>
            <p:cNvPr id="36871" name="Text Box 7"/>
            <p:cNvSpPr txBox="1">
              <a:spLocks noChangeArrowheads="1"/>
            </p:cNvSpPr>
            <p:nvPr/>
          </p:nvSpPr>
          <p:spPr bwMode="auto">
            <a:xfrm>
              <a:off x="5795963" y="908050"/>
              <a:ext cx="2808287" cy="519113"/>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rgbClr val="3366FF"/>
                  </a:solidFill>
                </a:rPr>
                <a:t>Power Light</a:t>
              </a:r>
            </a:p>
          </p:txBody>
        </p:sp>
      </p:grpSp>
      <p:grpSp>
        <p:nvGrpSpPr>
          <p:cNvPr id="14" name="Group 13"/>
          <p:cNvGrpSpPr/>
          <p:nvPr/>
        </p:nvGrpSpPr>
        <p:grpSpPr>
          <a:xfrm>
            <a:off x="2111675" y="837175"/>
            <a:ext cx="6540200" cy="5478423"/>
            <a:chOff x="587675" y="837174"/>
            <a:chExt cx="6540200" cy="5478423"/>
          </a:xfrm>
        </p:grpSpPr>
        <p:sp>
          <p:nvSpPr>
            <p:cNvPr id="36872" name="Line 8"/>
            <p:cNvSpPr>
              <a:spLocks noChangeShapeType="1"/>
            </p:cNvSpPr>
            <p:nvPr/>
          </p:nvSpPr>
          <p:spPr bwMode="auto">
            <a:xfrm>
              <a:off x="2819400" y="1143000"/>
              <a:ext cx="4308475" cy="919163"/>
            </a:xfrm>
            <a:prstGeom prst="line">
              <a:avLst/>
            </a:prstGeom>
            <a:noFill/>
            <a:ln w="38100">
              <a:solidFill>
                <a:srgbClr val="33CC33"/>
              </a:solidFill>
              <a:round/>
              <a:headEnd/>
              <a:tailEnd type="triangle" w="med" len="med"/>
            </a:ln>
          </p:spPr>
          <p:txBody>
            <a:bodyPr>
              <a:prstTxWarp prst="textNoShape">
                <a:avLst/>
              </a:prstTxWarp>
            </a:bodyPr>
            <a:lstStyle/>
            <a:p>
              <a:endParaRPr lang="en-US"/>
            </a:p>
          </p:txBody>
        </p:sp>
        <p:sp>
          <p:nvSpPr>
            <p:cNvPr id="36873" name="Text Box 9"/>
            <p:cNvSpPr txBox="1">
              <a:spLocks noChangeArrowheads="1"/>
            </p:cNvSpPr>
            <p:nvPr/>
          </p:nvSpPr>
          <p:spPr bwMode="auto">
            <a:xfrm>
              <a:off x="587675" y="837174"/>
              <a:ext cx="3489325" cy="5478423"/>
            </a:xfrm>
            <a:prstGeom prst="rect">
              <a:avLst/>
            </a:prstGeom>
            <a:noFill/>
            <a:ln w="9525">
              <a:noFill/>
              <a:miter lim="800000"/>
              <a:headEnd/>
              <a:tailEnd/>
            </a:ln>
          </p:spPr>
          <p:txBody>
            <a:bodyPr>
              <a:prstTxWarp prst="textNoShape">
                <a:avLst/>
              </a:prstTxWarp>
              <a:spAutoFit/>
            </a:bodyPr>
            <a:lstStyle/>
            <a:p>
              <a:pPr>
                <a:spcBef>
                  <a:spcPct val="50000"/>
                </a:spcBef>
              </a:pPr>
              <a:r>
                <a:rPr lang="en-US" sz="2800" b="1" dirty="0"/>
                <a:t>Status Light</a:t>
              </a:r>
              <a:endParaRPr lang="en-US" sz="2800" dirty="0"/>
            </a:p>
            <a:p>
              <a:pPr>
                <a:spcBef>
                  <a:spcPct val="50000"/>
                </a:spcBef>
              </a:pPr>
              <a:r>
                <a:rPr lang="en-US" sz="2800" dirty="0"/>
                <a:t>When I start asking clicker questions:</a:t>
              </a:r>
            </a:p>
            <a:p>
              <a:pPr>
                <a:spcBef>
                  <a:spcPct val="50000"/>
                </a:spcBef>
                <a:buFontTx/>
                <a:buChar char="•"/>
              </a:pPr>
              <a:r>
                <a:rPr lang="en-US" sz="2800" b="1" dirty="0"/>
                <a:t> </a:t>
              </a:r>
              <a:r>
                <a:rPr lang="en-US" sz="2800" dirty="0"/>
                <a:t>Status light will flash </a:t>
              </a:r>
              <a:r>
                <a:rPr lang="en-US" sz="2800" dirty="0">
                  <a:solidFill>
                    <a:srgbClr val="33CC33"/>
                  </a:solidFill>
                </a:rPr>
                <a:t>green</a:t>
              </a:r>
              <a:r>
                <a:rPr lang="en-US" sz="2800" dirty="0"/>
                <a:t> when your response is registered on my computer.</a:t>
              </a:r>
            </a:p>
            <a:p>
              <a:pPr>
                <a:spcBef>
                  <a:spcPct val="50000"/>
                </a:spcBef>
                <a:buFontTx/>
                <a:buChar char="•"/>
              </a:pPr>
              <a:r>
                <a:rPr lang="en-US" sz="2800" dirty="0"/>
                <a:t> Status will flash </a:t>
              </a:r>
              <a:r>
                <a:rPr lang="en-US" sz="2800" dirty="0">
                  <a:solidFill>
                    <a:srgbClr val="FF0000"/>
                  </a:solidFill>
                </a:rPr>
                <a:t>red</a:t>
              </a:r>
              <a:r>
                <a:rPr lang="en-US" sz="2800" dirty="0"/>
                <a:t> if your response is not registered.</a:t>
              </a:r>
              <a:endParaRPr lang="en-US" sz="2800" b="1" dirty="0"/>
            </a:p>
          </p:txBody>
        </p:sp>
      </p:grpSp>
      <p:grpSp>
        <p:nvGrpSpPr>
          <p:cNvPr id="12" name="Group 11"/>
          <p:cNvGrpSpPr/>
          <p:nvPr/>
        </p:nvGrpSpPr>
        <p:grpSpPr>
          <a:xfrm>
            <a:off x="5375276" y="3860800"/>
            <a:ext cx="5292725" cy="2247900"/>
            <a:chOff x="3851275" y="3860800"/>
            <a:chExt cx="5292725" cy="2247900"/>
          </a:xfrm>
        </p:grpSpPr>
        <p:sp>
          <p:nvSpPr>
            <p:cNvPr id="36868" name="Line 4"/>
            <p:cNvSpPr>
              <a:spLocks noChangeShapeType="1"/>
            </p:cNvSpPr>
            <p:nvPr/>
          </p:nvSpPr>
          <p:spPr bwMode="auto">
            <a:xfrm flipH="1" flipV="1">
              <a:off x="5581650" y="3860800"/>
              <a:ext cx="574675" cy="1152525"/>
            </a:xfrm>
            <a:prstGeom prst="line">
              <a:avLst/>
            </a:prstGeom>
            <a:noFill/>
            <a:ln w="38100">
              <a:solidFill>
                <a:srgbClr val="3366FF"/>
              </a:solidFill>
              <a:round/>
              <a:headEnd/>
              <a:tailEnd type="triangle" w="med" len="med"/>
            </a:ln>
          </p:spPr>
          <p:txBody>
            <a:bodyPr>
              <a:prstTxWarp prst="textNoShape">
                <a:avLst/>
              </a:prstTxWarp>
            </a:bodyPr>
            <a:lstStyle/>
            <a:p>
              <a:endParaRPr lang="en-US"/>
            </a:p>
          </p:txBody>
        </p:sp>
        <p:sp>
          <p:nvSpPr>
            <p:cNvPr id="36869" name="Text Box 5"/>
            <p:cNvSpPr txBox="1">
              <a:spLocks noChangeArrowheads="1"/>
            </p:cNvSpPr>
            <p:nvPr/>
          </p:nvSpPr>
          <p:spPr bwMode="auto">
            <a:xfrm>
              <a:off x="5148263" y="4997450"/>
              <a:ext cx="2808287" cy="519113"/>
            </a:xfrm>
            <a:prstGeom prst="rect">
              <a:avLst/>
            </a:prstGeom>
            <a:noFill/>
            <a:ln w="9525">
              <a:noFill/>
              <a:miter lim="800000"/>
              <a:headEnd/>
              <a:tailEnd/>
            </a:ln>
          </p:spPr>
          <p:txBody>
            <a:bodyPr>
              <a:prstTxWarp prst="textNoShape">
                <a:avLst/>
              </a:prstTxWarp>
              <a:spAutoFit/>
            </a:bodyPr>
            <a:lstStyle/>
            <a:p>
              <a:pPr>
                <a:spcBef>
                  <a:spcPct val="50000"/>
                </a:spcBef>
              </a:pPr>
              <a:r>
                <a:rPr lang="en-US" sz="2800" dirty="0">
                  <a:solidFill>
                    <a:srgbClr val="3366FF"/>
                  </a:solidFill>
                </a:rPr>
                <a:t>On/Off Switch</a:t>
              </a:r>
            </a:p>
          </p:txBody>
        </p:sp>
        <p:sp>
          <p:nvSpPr>
            <p:cNvPr id="36874" name="Text Box 10"/>
            <p:cNvSpPr txBox="1">
              <a:spLocks noChangeArrowheads="1"/>
            </p:cNvSpPr>
            <p:nvPr/>
          </p:nvSpPr>
          <p:spPr bwMode="auto">
            <a:xfrm>
              <a:off x="3851275" y="5589588"/>
              <a:ext cx="5292725" cy="519112"/>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rgbClr val="3366FF"/>
                  </a:solidFill>
                </a:rPr>
                <a:t>Please turn on your clicker now</a:t>
              </a:r>
            </a:p>
          </p:txBody>
        </p:sp>
      </p:grpSp>
      <p:sp>
        <p:nvSpPr>
          <p:cNvPr id="16395" name="Slide Number Placeholder 12"/>
          <p:cNvSpPr txBox="1">
            <a:spLocks noGrp="1"/>
          </p:cNvSpPr>
          <p:nvPr/>
        </p:nvSpPr>
        <p:spPr bwMode="auto">
          <a:xfrm>
            <a:off x="8077200" y="6245225"/>
            <a:ext cx="2133600" cy="476250"/>
          </a:xfrm>
          <a:prstGeom prst="rect">
            <a:avLst/>
          </a:prstGeom>
          <a:noFill/>
          <a:ln w="9525">
            <a:noFill/>
            <a:miter lim="800000"/>
            <a:headEnd/>
            <a:tailEnd/>
          </a:ln>
        </p:spPr>
        <p:txBody>
          <a:bodyPr>
            <a:prstTxWarp prst="textNoShape">
              <a:avLst/>
            </a:prstTxWarp>
          </a:bodyPr>
          <a:lstStyle/>
          <a:p>
            <a:pPr algn="r"/>
            <a:fld id="{36B87C5A-C3DD-2D4E-BADE-652F7BC58790}" type="slidenum">
              <a:rPr lang="en-US" sz="1400"/>
              <a:pPr algn="r"/>
              <a:t>2</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66402"/>
            <a:ext cx="10515602" cy="2431435"/>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From the PHY131H1F </a:t>
            </a:r>
            <a:r>
              <a:rPr lang="en-US" sz="2800" dirty="0" smtClean="0">
                <a:latin typeface="Times New Roman" panose="02020603050405020304" pitchFamily="18" charset="0"/>
                <a:cs typeface="Times New Roman" panose="02020603050405020304" pitchFamily="18" charset="0"/>
              </a:rPr>
              <a:t>Past Test</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Below </a:t>
            </a:r>
            <a:r>
              <a:rPr lang="en-US" sz="2400" dirty="0">
                <a:latin typeface="Times New Roman" panose="02020603050405020304" pitchFamily="18" charset="0"/>
                <a:cs typeface="Times New Roman" panose="02020603050405020304" pitchFamily="18" charset="0"/>
              </a:rPr>
              <a:t>is a motion diagram for an object with smooth motion and a constant value of acceleration.  We define positive displacements as being toward the right.  What can you say about the sign of the acceleration and whether the object is speeding up or slowing down?</a:t>
            </a:r>
            <a:endParaRPr lang="en-CA"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86273" y="2897837"/>
            <a:ext cx="10915127" cy="2308324"/>
          </a:xfrm>
          <a:prstGeom prst="rect">
            <a:avLst/>
          </a:prstGeom>
          <a:noFill/>
        </p:spPr>
        <p:txBody>
          <a:bodyPr wrap="square" rtlCol="0">
            <a:spAutoFit/>
          </a:bodyPr>
          <a:lstStyle/>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negative, and the object is slowing down.</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positive, and the object is speeding up.</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positive, and the object may be speeding up or slowing down.</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may be positive or negative, and the object is speeding up.</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may be positive or negative, and the object may be speeding up or slowing down</a:t>
            </a:r>
            <a:r>
              <a:rPr lang="en-US" sz="2400" dirty="0" smtClean="0">
                <a:latin typeface="Times New Roman" panose="02020603050405020304" pitchFamily="18" charset="0"/>
                <a:cs typeface="Times New Roman" panose="02020603050405020304" pitchFamily="18" charset="0"/>
              </a:rPr>
              <a:t>.</a:t>
            </a:r>
            <a:endParaRPr lang="en-CA"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85799" y="5590678"/>
            <a:ext cx="10630949" cy="581522"/>
          </a:xfrm>
          <a:prstGeom prst="rect">
            <a:avLst/>
          </a:prstGeom>
        </p:spPr>
      </p:pic>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5</a:t>
            </a:r>
            <a:endParaRPr lang="en-US" sz="2400" dirty="0"/>
          </a:p>
        </p:txBody>
      </p:sp>
    </p:spTree>
    <p:extLst>
      <p:ext uri="{BB962C8B-B14F-4D97-AF65-F5344CB8AC3E}">
        <p14:creationId xmlns:p14="http://schemas.microsoft.com/office/powerpoint/2010/main" val="207671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1922"/>
            <a:ext cx="10515602"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From the PHY131H1F </a:t>
            </a:r>
            <a:r>
              <a:rPr lang="en-US" sz="2800" dirty="0" smtClean="0">
                <a:latin typeface="Times New Roman" panose="02020603050405020304" pitchFamily="18" charset="0"/>
                <a:cs typeface="Times New Roman" panose="02020603050405020304" pitchFamily="18" charset="0"/>
              </a:rPr>
              <a:t>Past Test</a:t>
            </a:r>
            <a:endParaRPr lang="en-US" sz="280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705142"/>
            <a:ext cx="10915127" cy="2308324"/>
          </a:xfrm>
          <a:prstGeom prst="rect">
            <a:avLst/>
          </a:prstGeom>
          <a:noFill/>
        </p:spPr>
        <p:txBody>
          <a:bodyPr wrap="square" rtlCol="0">
            <a:spAutoFit/>
          </a:bodyPr>
          <a:lstStyle/>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is negative, and the object is slowing down.</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is positive, and the object is speeding up.</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positive, and the object may be speeding up or slowing down.</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may be positive or negative, and the object is speeding up.</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may be positive or negative, and the object may be speeding up or slowing down</a:t>
            </a:r>
            <a:r>
              <a:rPr lang="en-US" sz="2400" dirty="0" smtClean="0">
                <a:solidFill>
                  <a:schemeClr val="bg1">
                    <a:lumMod val="95000"/>
                  </a:schemeClr>
                </a:solidFill>
                <a:latin typeface="Times New Roman" panose="02020603050405020304" pitchFamily="18" charset="0"/>
                <a:cs typeface="Times New Roman" panose="02020603050405020304" pitchFamily="18" charset="0"/>
              </a:rPr>
              <a:t>.</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756618" y="4191000"/>
            <a:ext cx="10630949" cy="581522"/>
          </a:xfrm>
          <a:prstGeom prst="rect">
            <a:avLst/>
          </a:prstGeom>
        </p:spPr>
      </p:pic>
      <p:sp>
        <p:nvSpPr>
          <p:cNvPr id="5" name="TextBox 4"/>
          <p:cNvSpPr txBox="1"/>
          <p:nvPr/>
        </p:nvSpPr>
        <p:spPr>
          <a:xfrm>
            <a:off x="457200" y="3013466"/>
            <a:ext cx="7233070" cy="461665"/>
          </a:xfrm>
          <a:prstGeom prst="rect">
            <a:avLst/>
          </a:prstGeom>
          <a:noFill/>
        </p:spPr>
        <p:txBody>
          <a:bodyPr wrap="none" rtlCol="0">
            <a:spAutoFit/>
          </a:bodyPr>
          <a:lstStyle/>
          <a:p>
            <a:r>
              <a:rPr lang="en-CA" sz="2400" dirty="0" smtClean="0"/>
              <a:t>If the object is moving to the right (positive velocity):</a:t>
            </a:r>
            <a:endParaRPr lang="en-CA" sz="2400" dirty="0"/>
          </a:p>
        </p:txBody>
      </p:sp>
    </p:spTree>
    <p:extLst>
      <p:ext uri="{BB962C8B-B14F-4D97-AF65-F5344CB8AC3E}">
        <p14:creationId xmlns:p14="http://schemas.microsoft.com/office/powerpoint/2010/main" val="267004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1922"/>
            <a:ext cx="10515602"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From the PHY131H1F </a:t>
            </a:r>
            <a:r>
              <a:rPr lang="en-US" sz="2800" dirty="0" smtClean="0">
                <a:latin typeface="Times New Roman" panose="02020603050405020304" pitchFamily="18" charset="0"/>
                <a:cs typeface="Times New Roman" panose="02020603050405020304" pitchFamily="18" charset="0"/>
              </a:rPr>
              <a:t>Past Test</a:t>
            </a:r>
            <a:endParaRPr lang="en-US" sz="280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705142"/>
            <a:ext cx="10915127" cy="2308324"/>
          </a:xfrm>
          <a:prstGeom prst="rect">
            <a:avLst/>
          </a:prstGeom>
          <a:noFill/>
        </p:spPr>
        <p:txBody>
          <a:bodyPr wrap="square" rtlCol="0">
            <a:spAutoFit/>
          </a:bodyPr>
          <a:lstStyle/>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is negative, and the object is slowing down.</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is positive, and the object is speeding up.</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positive, and the object may be speeding up or slowing down.</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may be positive or negative, and the object is speeding up.</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solidFill>
                  <a:schemeClr val="bg1">
                    <a:lumMod val="95000"/>
                  </a:schemeClr>
                </a:solidFill>
                <a:latin typeface="Times New Roman" panose="02020603050405020304" pitchFamily="18" charset="0"/>
                <a:cs typeface="Times New Roman" panose="02020603050405020304" pitchFamily="18" charset="0"/>
              </a:rPr>
              <a:t>The acceleration may be positive or negative, and the object may be speeding up or slowing down</a:t>
            </a:r>
            <a:r>
              <a:rPr lang="en-US" sz="2400" dirty="0" smtClean="0">
                <a:solidFill>
                  <a:schemeClr val="bg1">
                    <a:lumMod val="95000"/>
                  </a:schemeClr>
                </a:solidFill>
                <a:latin typeface="Times New Roman" panose="02020603050405020304" pitchFamily="18" charset="0"/>
                <a:cs typeface="Times New Roman" panose="02020603050405020304" pitchFamily="18" charset="0"/>
              </a:rPr>
              <a:t>.</a:t>
            </a:r>
            <a:endParaRPr lang="en-CA" sz="2400" dirty="0">
              <a:solidFill>
                <a:schemeClr val="bg1">
                  <a:lumMod val="95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741378" y="4267200"/>
            <a:ext cx="10630949" cy="581522"/>
          </a:xfrm>
          <a:prstGeom prst="rect">
            <a:avLst/>
          </a:prstGeom>
        </p:spPr>
      </p:pic>
      <p:sp>
        <p:nvSpPr>
          <p:cNvPr id="5" name="TextBox 4"/>
          <p:cNvSpPr txBox="1"/>
          <p:nvPr/>
        </p:nvSpPr>
        <p:spPr>
          <a:xfrm>
            <a:off x="457200" y="3013466"/>
            <a:ext cx="7164141" cy="461665"/>
          </a:xfrm>
          <a:prstGeom prst="rect">
            <a:avLst/>
          </a:prstGeom>
          <a:noFill/>
        </p:spPr>
        <p:txBody>
          <a:bodyPr wrap="none" rtlCol="0">
            <a:spAutoFit/>
          </a:bodyPr>
          <a:lstStyle/>
          <a:p>
            <a:r>
              <a:rPr lang="en-CA" sz="2400" dirty="0" smtClean="0"/>
              <a:t>If the object is moving to the left (negative velocity):</a:t>
            </a:r>
            <a:endParaRPr lang="en-CA" sz="2400" dirty="0"/>
          </a:p>
        </p:txBody>
      </p:sp>
    </p:spTree>
    <p:extLst>
      <p:ext uri="{BB962C8B-B14F-4D97-AF65-F5344CB8AC3E}">
        <p14:creationId xmlns:p14="http://schemas.microsoft.com/office/powerpoint/2010/main" val="4239262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Fall </a:t>
            </a:r>
            <a:r>
              <a:rPr lang="en-CA" dirty="0" smtClean="0"/>
              <a:t>2013 </a:t>
            </a:r>
            <a:r>
              <a:rPr lang="en-CA" dirty="0" smtClean="0"/>
              <a:t>Test 1 results</a:t>
            </a:r>
            <a:endParaRPr lang="en-CA" dirty="0"/>
          </a:p>
        </p:txBody>
      </p:sp>
      <p:sp>
        <p:nvSpPr>
          <p:cNvPr id="5" name="TextBox 4"/>
          <p:cNvSpPr txBox="1"/>
          <p:nvPr/>
        </p:nvSpPr>
        <p:spPr>
          <a:xfrm>
            <a:off x="1981200" y="5334507"/>
            <a:ext cx="4191000" cy="1200329"/>
          </a:xfrm>
          <a:prstGeom prst="rect">
            <a:avLst/>
          </a:prstGeom>
          <a:noFill/>
        </p:spPr>
        <p:txBody>
          <a:bodyPr wrap="square" rtlCol="0">
            <a:spAutoFit/>
          </a:bodyPr>
          <a:lstStyle/>
          <a:p>
            <a:r>
              <a:rPr lang="en-CA" sz="2400" dirty="0"/>
              <a:t>Average test mark was </a:t>
            </a:r>
            <a:r>
              <a:rPr lang="en-CA" sz="2400" dirty="0" smtClean="0"/>
              <a:t>63%</a:t>
            </a:r>
            <a:endParaRPr lang="en-CA" sz="2400" dirty="0"/>
          </a:p>
          <a:p>
            <a:r>
              <a:rPr lang="en-CA" sz="2400" dirty="0" smtClean="0"/>
              <a:t>21% </a:t>
            </a:r>
            <a:r>
              <a:rPr lang="en-CA" sz="2400" dirty="0"/>
              <a:t>of the class got </a:t>
            </a:r>
            <a:r>
              <a:rPr lang="en-CA" sz="2400" dirty="0" smtClean="0"/>
              <a:t> A</a:t>
            </a:r>
            <a:endParaRPr lang="en-CA" sz="2400" dirty="0"/>
          </a:p>
          <a:p>
            <a:r>
              <a:rPr lang="en-CA" sz="2400" dirty="0" smtClean="0"/>
              <a:t>18% </a:t>
            </a:r>
            <a:r>
              <a:rPr lang="en-CA" sz="2400" dirty="0"/>
              <a:t>got </a:t>
            </a:r>
            <a:r>
              <a:rPr lang="en-CA" sz="2400" dirty="0" smtClean="0"/>
              <a:t>B</a:t>
            </a:r>
            <a:endParaRPr lang="en-CA" sz="2400" dirty="0"/>
          </a:p>
        </p:txBody>
      </p:sp>
      <p:sp>
        <p:nvSpPr>
          <p:cNvPr id="6" name="TextBox 5"/>
          <p:cNvSpPr txBox="1"/>
          <p:nvPr/>
        </p:nvSpPr>
        <p:spPr>
          <a:xfrm>
            <a:off x="6553200" y="5334507"/>
            <a:ext cx="3657600" cy="1200329"/>
          </a:xfrm>
          <a:prstGeom prst="rect">
            <a:avLst/>
          </a:prstGeom>
          <a:noFill/>
        </p:spPr>
        <p:txBody>
          <a:bodyPr wrap="square" rtlCol="0">
            <a:spAutoFit/>
          </a:bodyPr>
          <a:lstStyle/>
          <a:p>
            <a:r>
              <a:rPr lang="en-CA" sz="2400" dirty="0" smtClean="0"/>
              <a:t>19% </a:t>
            </a:r>
            <a:r>
              <a:rPr lang="en-CA" sz="2400" dirty="0"/>
              <a:t>got </a:t>
            </a:r>
            <a:r>
              <a:rPr lang="en-CA" sz="2400" dirty="0" smtClean="0"/>
              <a:t>C</a:t>
            </a:r>
            <a:endParaRPr lang="en-CA" sz="2400" dirty="0"/>
          </a:p>
          <a:p>
            <a:r>
              <a:rPr lang="en-CA" sz="2400" dirty="0" smtClean="0"/>
              <a:t>17% </a:t>
            </a:r>
            <a:r>
              <a:rPr lang="en-CA" sz="2400" dirty="0"/>
              <a:t>got </a:t>
            </a:r>
            <a:r>
              <a:rPr lang="en-CA" sz="2400" dirty="0" smtClean="0"/>
              <a:t>D</a:t>
            </a:r>
            <a:endParaRPr lang="en-CA" sz="2400" dirty="0"/>
          </a:p>
          <a:p>
            <a:r>
              <a:rPr lang="en-CA" sz="2400" dirty="0" smtClean="0"/>
              <a:t>24% </a:t>
            </a:r>
            <a:r>
              <a:rPr lang="en-CA" sz="2400" dirty="0"/>
              <a:t>failed</a:t>
            </a:r>
          </a:p>
        </p:txBody>
      </p:sp>
      <p:graphicFrame>
        <p:nvGraphicFramePr>
          <p:cNvPr id="7" name="Chart 6"/>
          <p:cNvGraphicFramePr>
            <a:graphicFrameLocks/>
          </p:cNvGraphicFramePr>
          <p:nvPr>
            <p:extLst>
              <p:ext uri="{D42A27DB-BD31-4B8C-83A1-F6EECF244321}">
                <p14:modId xmlns:p14="http://schemas.microsoft.com/office/powerpoint/2010/main" val="2644019926"/>
              </p:ext>
            </p:extLst>
          </p:nvPr>
        </p:nvGraphicFramePr>
        <p:xfrm>
          <a:off x="1066800" y="1417639"/>
          <a:ext cx="8229600" cy="376396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696200" y="2209800"/>
            <a:ext cx="338554" cy="369332"/>
          </a:xfrm>
          <a:prstGeom prst="rect">
            <a:avLst/>
          </a:prstGeom>
          <a:noFill/>
        </p:spPr>
        <p:txBody>
          <a:bodyPr wrap="none" rtlCol="0">
            <a:spAutoFit/>
          </a:bodyPr>
          <a:lstStyle/>
          <a:p>
            <a:r>
              <a:rPr lang="en-CA" dirty="0" smtClean="0"/>
              <a:t>A</a:t>
            </a:r>
            <a:endParaRPr lang="en-CA" dirty="0"/>
          </a:p>
        </p:txBody>
      </p:sp>
      <p:sp>
        <p:nvSpPr>
          <p:cNvPr id="8" name="TextBox 7"/>
          <p:cNvSpPr txBox="1"/>
          <p:nvPr/>
        </p:nvSpPr>
        <p:spPr>
          <a:xfrm>
            <a:off x="8382000" y="2772598"/>
            <a:ext cx="473206" cy="369332"/>
          </a:xfrm>
          <a:prstGeom prst="rect">
            <a:avLst/>
          </a:prstGeom>
          <a:noFill/>
        </p:spPr>
        <p:txBody>
          <a:bodyPr wrap="none" rtlCol="0">
            <a:spAutoFit/>
          </a:bodyPr>
          <a:lstStyle/>
          <a:p>
            <a:r>
              <a:rPr lang="en-CA" dirty="0" smtClean="0"/>
              <a:t>A+</a:t>
            </a:r>
            <a:endParaRPr lang="en-CA" dirty="0"/>
          </a:p>
        </p:txBody>
      </p:sp>
      <p:sp>
        <p:nvSpPr>
          <p:cNvPr id="9" name="TextBox 8"/>
          <p:cNvSpPr txBox="1"/>
          <p:nvPr/>
        </p:nvSpPr>
        <p:spPr>
          <a:xfrm>
            <a:off x="7086600" y="1664490"/>
            <a:ext cx="338554" cy="369332"/>
          </a:xfrm>
          <a:prstGeom prst="rect">
            <a:avLst/>
          </a:prstGeom>
          <a:noFill/>
        </p:spPr>
        <p:txBody>
          <a:bodyPr wrap="none" rtlCol="0">
            <a:spAutoFit/>
          </a:bodyPr>
          <a:lstStyle/>
          <a:p>
            <a:r>
              <a:rPr lang="en-CA" dirty="0"/>
              <a:t>B</a:t>
            </a:r>
          </a:p>
        </p:txBody>
      </p:sp>
      <p:sp>
        <p:nvSpPr>
          <p:cNvPr id="10" name="TextBox 9"/>
          <p:cNvSpPr txBox="1"/>
          <p:nvPr/>
        </p:nvSpPr>
        <p:spPr>
          <a:xfrm>
            <a:off x="6324600" y="1688068"/>
            <a:ext cx="351378" cy="369332"/>
          </a:xfrm>
          <a:prstGeom prst="rect">
            <a:avLst/>
          </a:prstGeom>
          <a:noFill/>
        </p:spPr>
        <p:txBody>
          <a:bodyPr wrap="none" rtlCol="0">
            <a:spAutoFit/>
          </a:bodyPr>
          <a:lstStyle/>
          <a:p>
            <a:r>
              <a:rPr lang="en-CA" dirty="0" smtClean="0"/>
              <a:t>C</a:t>
            </a:r>
            <a:endParaRPr lang="en-CA" dirty="0"/>
          </a:p>
        </p:txBody>
      </p:sp>
      <p:sp>
        <p:nvSpPr>
          <p:cNvPr id="11" name="TextBox 10"/>
          <p:cNvSpPr txBox="1"/>
          <p:nvPr/>
        </p:nvSpPr>
        <p:spPr>
          <a:xfrm>
            <a:off x="5638800" y="1942993"/>
            <a:ext cx="351378" cy="369332"/>
          </a:xfrm>
          <a:prstGeom prst="rect">
            <a:avLst/>
          </a:prstGeom>
          <a:noFill/>
        </p:spPr>
        <p:txBody>
          <a:bodyPr wrap="none" rtlCol="0">
            <a:spAutoFit/>
          </a:bodyPr>
          <a:lstStyle/>
          <a:p>
            <a:r>
              <a:rPr lang="en-CA" dirty="0"/>
              <a:t>D</a:t>
            </a:r>
          </a:p>
        </p:txBody>
      </p:sp>
      <p:sp>
        <p:nvSpPr>
          <p:cNvPr id="12" name="TextBox 11"/>
          <p:cNvSpPr txBox="1"/>
          <p:nvPr/>
        </p:nvSpPr>
        <p:spPr>
          <a:xfrm>
            <a:off x="4932070" y="2227812"/>
            <a:ext cx="325730" cy="369332"/>
          </a:xfrm>
          <a:prstGeom prst="rect">
            <a:avLst/>
          </a:prstGeom>
          <a:noFill/>
        </p:spPr>
        <p:txBody>
          <a:bodyPr wrap="none" rtlCol="0">
            <a:spAutoFit/>
          </a:bodyPr>
          <a:lstStyle/>
          <a:p>
            <a:r>
              <a:rPr lang="en-CA" dirty="0" smtClean="0"/>
              <a:t>F</a:t>
            </a:r>
            <a:endParaRPr lang="en-CA" dirty="0"/>
          </a:p>
        </p:txBody>
      </p:sp>
    </p:spTree>
    <p:extLst>
      <p:ext uri="{BB962C8B-B14F-4D97-AF65-F5344CB8AC3E}">
        <p14:creationId xmlns:p14="http://schemas.microsoft.com/office/powerpoint/2010/main" val="3516917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38200"/>
          </a:xfrm>
        </p:spPr>
        <p:txBody>
          <a:bodyPr/>
          <a:lstStyle/>
          <a:p>
            <a:r>
              <a:rPr lang="en-CA" dirty="0" smtClean="0"/>
              <a:t>Piazza Discussion Board</a:t>
            </a:r>
            <a:endParaRPr lang="en-CA" dirty="0"/>
          </a:p>
        </p:txBody>
      </p:sp>
      <p:sp>
        <p:nvSpPr>
          <p:cNvPr id="3" name="Content Placeholder 2"/>
          <p:cNvSpPr>
            <a:spLocks noGrp="1"/>
          </p:cNvSpPr>
          <p:nvPr>
            <p:ph idx="1"/>
          </p:nvPr>
        </p:nvSpPr>
        <p:spPr>
          <a:xfrm>
            <a:off x="642851" y="3733800"/>
            <a:ext cx="10972800" cy="2514600"/>
          </a:xfrm>
        </p:spPr>
        <p:txBody>
          <a:bodyPr/>
          <a:lstStyle/>
          <a:p>
            <a:r>
              <a:rPr lang="en-CA" dirty="0" smtClean="0"/>
              <a:t>This is a fast way to get answers to your questions, sometimes from other students</a:t>
            </a:r>
          </a:p>
          <a:p>
            <a:r>
              <a:rPr lang="en-CA" dirty="0" smtClean="0"/>
              <a:t>It is optional, and it is free</a:t>
            </a:r>
          </a:p>
          <a:p>
            <a:r>
              <a:rPr lang="en-CA" dirty="0"/>
              <a:t>Simply visit </a:t>
            </a:r>
            <a:r>
              <a:rPr lang="en-CA" dirty="0">
                <a:hlinkClick r:id="rId2"/>
              </a:rPr>
              <a:t>https://piazza.com</a:t>
            </a:r>
            <a:r>
              <a:rPr lang="en-CA" dirty="0" smtClean="0">
                <a:hlinkClick r:id="rId2"/>
              </a:rPr>
              <a:t>/</a:t>
            </a:r>
            <a:r>
              <a:rPr lang="en-CA" dirty="0" smtClean="0"/>
              <a:t> </a:t>
            </a:r>
            <a:endParaRPr lang="en-CA" dirty="0"/>
          </a:p>
        </p:txBody>
      </p:sp>
      <p:pic>
        <p:nvPicPr>
          <p:cNvPr id="4" name="Picture 3"/>
          <p:cNvPicPr>
            <a:picLocks noChangeAspect="1"/>
          </p:cNvPicPr>
          <p:nvPr/>
        </p:nvPicPr>
        <p:blipFill>
          <a:blip r:embed="rId3"/>
          <a:stretch>
            <a:fillRect/>
          </a:stretch>
        </p:blipFill>
        <p:spPr>
          <a:xfrm>
            <a:off x="609600" y="1417638"/>
            <a:ext cx="10864946" cy="2011362"/>
          </a:xfrm>
          <a:prstGeom prst="rect">
            <a:avLst/>
          </a:prstGeom>
        </p:spPr>
      </p:pic>
    </p:spTree>
    <p:extLst>
      <p:ext uri="{BB962C8B-B14F-4D97-AF65-F5344CB8AC3E}">
        <p14:creationId xmlns:p14="http://schemas.microsoft.com/office/powerpoint/2010/main" val="1638143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52600" y="5067300"/>
            <a:ext cx="8750300" cy="1562100"/>
          </a:xfrm>
          <a:prstGeom prst="rect">
            <a:avLst/>
          </a:prstGeom>
        </p:spPr>
      </p:pic>
      <p:sp>
        <p:nvSpPr>
          <p:cNvPr id="3" name="TextBox 2"/>
          <p:cNvSpPr txBox="1"/>
          <p:nvPr/>
        </p:nvSpPr>
        <p:spPr>
          <a:xfrm>
            <a:off x="1295400" y="533400"/>
            <a:ext cx="9144000" cy="2308324"/>
          </a:xfrm>
          <a:prstGeom prst="rect">
            <a:avLst/>
          </a:prstGeom>
          <a:noFill/>
        </p:spPr>
        <p:txBody>
          <a:bodyPr wrap="square" rtlCol="0">
            <a:spAutoFit/>
          </a:bodyPr>
          <a:lstStyle/>
          <a:p>
            <a:r>
              <a:rPr lang="en-US" sz="2400" dirty="0"/>
              <a:t>A ball rolls up a ramp, and then down the ramp.  We keep track of the position of the ball at 6 instants as it climbs up the ramp.  At instant 6, it stops momentarily as it turns around.  Then it rolls back down.  Shown below is the motion diagram for the final 6 instants as it rolls down the ramp.</a:t>
            </a:r>
          </a:p>
          <a:p>
            <a:r>
              <a:rPr lang="en-US" sz="2400" dirty="0"/>
              <a:t>At which instant is the </a:t>
            </a:r>
            <a:r>
              <a:rPr lang="en-US" sz="2400" b="1" dirty="0"/>
              <a:t>speed</a:t>
            </a:r>
            <a:r>
              <a:rPr lang="en-US" sz="2400" dirty="0"/>
              <a:t> of the ball the greatest?</a:t>
            </a:r>
          </a:p>
        </p:txBody>
      </p:sp>
      <p:sp>
        <p:nvSpPr>
          <p:cNvPr id="4" name="TextBox 3"/>
          <p:cNvSpPr txBox="1"/>
          <p:nvPr/>
        </p:nvSpPr>
        <p:spPr>
          <a:xfrm>
            <a:off x="1752600" y="2971800"/>
            <a:ext cx="8763000" cy="1938992"/>
          </a:xfrm>
          <a:prstGeom prst="rect">
            <a:avLst/>
          </a:prstGeom>
          <a:noFill/>
        </p:spPr>
        <p:txBody>
          <a:bodyPr wrap="square" rtlCol="0">
            <a:spAutoFit/>
          </a:bodyPr>
          <a:lstStyle/>
          <a:p>
            <a:pPr marL="342900" indent="-342900">
              <a:buAutoNum type="alphaUcPeriod"/>
            </a:pPr>
            <a:r>
              <a:rPr lang="en-US" sz="2400" dirty="0"/>
              <a:t> 6</a:t>
            </a:r>
          </a:p>
          <a:p>
            <a:pPr marL="342900" indent="-342900">
              <a:buAutoNum type="alphaUcPeriod"/>
            </a:pPr>
            <a:r>
              <a:rPr lang="en-US" sz="2400" dirty="0"/>
              <a:t> 9</a:t>
            </a:r>
          </a:p>
          <a:p>
            <a:pPr marL="342900" indent="-342900">
              <a:buAutoNum type="alphaUcPeriod"/>
            </a:pPr>
            <a:r>
              <a:rPr lang="en-US" sz="2400" dirty="0"/>
              <a:t> 11</a:t>
            </a:r>
          </a:p>
          <a:p>
            <a:pPr marL="342900" indent="-342900">
              <a:buAutoNum type="alphaUcPeriod"/>
            </a:pPr>
            <a:r>
              <a:rPr lang="en-US" sz="2400" dirty="0"/>
              <a:t> The speed is zero at point 6, but the same at points 7 to 11</a:t>
            </a:r>
          </a:p>
          <a:p>
            <a:pPr marL="342900" indent="-342900">
              <a:buAutoNum type="alphaUcPeriod"/>
            </a:pPr>
            <a:r>
              <a:rPr lang="en-US" sz="2400" dirty="0"/>
              <a:t> The speed is the same at points 6 through 11</a:t>
            </a:r>
          </a:p>
        </p:txBody>
      </p:sp>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6</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52600" y="5219700"/>
            <a:ext cx="8750300" cy="1562100"/>
          </a:xfrm>
          <a:prstGeom prst="rect">
            <a:avLst/>
          </a:prstGeom>
        </p:spPr>
      </p:pic>
      <p:sp>
        <p:nvSpPr>
          <p:cNvPr id="3" name="TextBox 2"/>
          <p:cNvSpPr txBox="1"/>
          <p:nvPr/>
        </p:nvSpPr>
        <p:spPr>
          <a:xfrm>
            <a:off x="1219200" y="457200"/>
            <a:ext cx="9525000" cy="2308324"/>
          </a:xfrm>
          <a:prstGeom prst="rect">
            <a:avLst/>
          </a:prstGeom>
          <a:noFill/>
        </p:spPr>
        <p:txBody>
          <a:bodyPr wrap="square" rtlCol="0">
            <a:spAutoFit/>
          </a:bodyPr>
          <a:lstStyle/>
          <a:p>
            <a:r>
              <a:rPr lang="en-US" sz="2400" dirty="0"/>
              <a:t>A ball rolls up a ramp, and then down the ramp.  We keep track of the position of the ball at 6 instants as it climbs up the ramp.  At instant 6, it stops momentarily as it turns around.  Then it rolls back down.  Shown below is the motion diagram for the final 6 instants as it rolls down the ramp.</a:t>
            </a:r>
          </a:p>
          <a:p>
            <a:r>
              <a:rPr lang="en-US" sz="2400" dirty="0"/>
              <a:t>At which instant is the </a:t>
            </a:r>
            <a:r>
              <a:rPr lang="en-US" sz="2400" b="1" dirty="0"/>
              <a:t>acceleration</a:t>
            </a:r>
            <a:r>
              <a:rPr lang="en-US" sz="2400" dirty="0"/>
              <a:t> of the ball the greatest?</a:t>
            </a:r>
          </a:p>
        </p:txBody>
      </p:sp>
      <p:sp>
        <p:nvSpPr>
          <p:cNvPr id="4" name="TextBox 3"/>
          <p:cNvSpPr txBox="1"/>
          <p:nvPr/>
        </p:nvSpPr>
        <p:spPr>
          <a:xfrm>
            <a:off x="1725386" y="2743200"/>
            <a:ext cx="8763000" cy="2308324"/>
          </a:xfrm>
          <a:prstGeom prst="rect">
            <a:avLst/>
          </a:prstGeom>
          <a:noFill/>
        </p:spPr>
        <p:txBody>
          <a:bodyPr wrap="square" rtlCol="0">
            <a:spAutoFit/>
          </a:bodyPr>
          <a:lstStyle/>
          <a:p>
            <a:pPr marL="342900" indent="-342900">
              <a:buAutoNum type="alphaUcPeriod"/>
            </a:pPr>
            <a:r>
              <a:rPr lang="en-US" sz="2400" dirty="0"/>
              <a:t> 6</a:t>
            </a:r>
          </a:p>
          <a:p>
            <a:pPr marL="342900" indent="-342900">
              <a:buAutoNum type="alphaUcPeriod"/>
            </a:pPr>
            <a:r>
              <a:rPr lang="en-US" sz="2400" dirty="0"/>
              <a:t> 9</a:t>
            </a:r>
          </a:p>
          <a:p>
            <a:pPr marL="342900" indent="-342900">
              <a:buAutoNum type="alphaUcPeriod"/>
            </a:pPr>
            <a:r>
              <a:rPr lang="en-US" sz="2400" dirty="0"/>
              <a:t> 11</a:t>
            </a:r>
          </a:p>
          <a:p>
            <a:pPr marL="342900" indent="-342900">
              <a:buAutoNum type="alphaUcPeriod"/>
            </a:pPr>
            <a:r>
              <a:rPr lang="en-US" sz="2400" dirty="0"/>
              <a:t> The acceleration is zero at point 6, but about the same at points 7 to 11</a:t>
            </a:r>
          </a:p>
          <a:p>
            <a:pPr marL="342900" indent="-342900">
              <a:buAutoNum type="alphaUcPeriod"/>
            </a:pPr>
            <a:r>
              <a:rPr lang="en-US" sz="2400" dirty="0"/>
              <a:t> The acceleration is about the same at points 6 through 11</a:t>
            </a:r>
          </a:p>
        </p:txBody>
      </p:sp>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7</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9753600" cy="584775"/>
          </a:xfrm>
          <a:prstGeom prst="rect">
            <a:avLst/>
          </a:prstGeom>
          <a:noFill/>
        </p:spPr>
        <p:txBody>
          <a:bodyPr wrap="square" rtlCol="0">
            <a:spAutoFit/>
          </a:bodyPr>
          <a:lstStyle/>
          <a:p>
            <a:r>
              <a:rPr lang="en-CA" sz="3200" dirty="0" smtClean="0"/>
              <a:t>Tennis ball thrown straight up:</a:t>
            </a:r>
            <a:endParaRPr lang="en-CA" sz="3200" dirty="0"/>
          </a:p>
        </p:txBody>
      </p:sp>
      <p:cxnSp>
        <p:nvCxnSpPr>
          <p:cNvPr id="4" name="Straight Connector 3"/>
          <p:cNvCxnSpPr/>
          <p:nvPr/>
        </p:nvCxnSpPr>
        <p:spPr>
          <a:xfrm>
            <a:off x="3048000" y="1219200"/>
            <a:ext cx="0" cy="1219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2438400" y="2286000"/>
            <a:ext cx="6248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048000" y="2895600"/>
            <a:ext cx="0" cy="1905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2438400" y="3962400"/>
            <a:ext cx="6248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048000" y="5410200"/>
            <a:ext cx="0" cy="1219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2438400" y="5791200"/>
            <a:ext cx="6248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7213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39762"/>
          </a:xfrm>
        </p:spPr>
        <p:txBody>
          <a:bodyPr/>
          <a:lstStyle/>
          <a:p>
            <a:r>
              <a:rPr lang="en-CA" sz="3600" dirty="0"/>
              <a:t>Suggested Problem Solving Strategy</a:t>
            </a:r>
          </a:p>
        </p:txBody>
      </p:sp>
      <p:sp>
        <p:nvSpPr>
          <p:cNvPr id="3" name="Content Placeholder 2"/>
          <p:cNvSpPr>
            <a:spLocks noGrp="1"/>
          </p:cNvSpPr>
          <p:nvPr>
            <p:ph idx="1"/>
          </p:nvPr>
        </p:nvSpPr>
        <p:spPr>
          <a:xfrm>
            <a:off x="1905000" y="1066801"/>
            <a:ext cx="2819400" cy="4525963"/>
          </a:xfrm>
        </p:spPr>
        <p:txBody>
          <a:bodyPr/>
          <a:lstStyle/>
          <a:p>
            <a:r>
              <a:rPr lang="en-CA" dirty="0" smtClean="0">
                <a:solidFill>
                  <a:srgbClr val="990000"/>
                </a:solidFill>
              </a:rPr>
              <a:t>MODEL</a:t>
            </a:r>
          </a:p>
          <a:p>
            <a:endParaRPr lang="en-CA" dirty="0" smtClean="0">
              <a:solidFill>
                <a:srgbClr val="990000"/>
              </a:solidFill>
            </a:endParaRPr>
          </a:p>
          <a:p>
            <a:r>
              <a:rPr lang="en-CA" dirty="0" smtClean="0">
                <a:solidFill>
                  <a:srgbClr val="990000"/>
                </a:solidFill>
              </a:rPr>
              <a:t>VISUALIZE</a:t>
            </a:r>
          </a:p>
          <a:p>
            <a:endParaRPr lang="en-CA" dirty="0" smtClean="0">
              <a:solidFill>
                <a:srgbClr val="990000"/>
              </a:solidFill>
            </a:endParaRPr>
          </a:p>
          <a:p>
            <a:r>
              <a:rPr lang="en-CA" dirty="0" smtClean="0">
                <a:solidFill>
                  <a:srgbClr val="990000"/>
                </a:solidFill>
              </a:rPr>
              <a:t>SOLVE</a:t>
            </a:r>
          </a:p>
          <a:p>
            <a:endParaRPr lang="en-CA" dirty="0" smtClean="0">
              <a:solidFill>
                <a:srgbClr val="990000"/>
              </a:solidFill>
            </a:endParaRPr>
          </a:p>
          <a:p>
            <a:r>
              <a:rPr lang="en-CA" dirty="0" smtClean="0">
                <a:solidFill>
                  <a:srgbClr val="990000"/>
                </a:solidFill>
              </a:rPr>
              <a:t>ASSESS</a:t>
            </a:r>
            <a:endParaRPr lang="en-CA" dirty="0">
              <a:solidFill>
                <a:srgbClr val="990000"/>
              </a:solidFill>
            </a:endParaRPr>
          </a:p>
        </p:txBody>
      </p:sp>
      <p:sp>
        <p:nvSpPr>
          <p:cNvPr id="4" name="TextBox 3"/>
          <p:cNvSpPr txBox="1"/>
          <p:nvPr/>
        </p:nvSpPr>
        <p:spPr>
          <a:xfrm>
            <a:off x="4038600" y="990601"/>
            <a:ext cx="6172200" cy="830997"/>
          </a:xfrm>
          <a:prstGeom prst="rect">
            <a:avLst/>
          </a:prstGeom>
          <a:noFill/>
        </p:spPr>
        <p:txBody>
          <a:bodyPr wrap="square" rtlCol="0">
            <a:spAutoFit/>
          </a:bodyPr>
          <a:lstStyle/>
          <a:p>
            <a:r>
              <a:rPr lang="en-CA" sz="2400" dirty="0"/>
              <a:t>Think about and simplify the situation, guess at what the right answer might be.</a:t>
            </a:r>
          </a:p>
        </p:txBody>
      </p:sp>
      <p:sp>
        <p:nvSpPr>
          <p:cNvPr id="5" name="TextBox 4"/>
          <p:cNvSpPr txBox="1"/>
          <p:nvPr/>
        </p:nvSpPr>
        <p:spPr>
          <a:xfrm>
            <a:off x="4684486" y="2209801"/>
            <a:ext cx="5602514" cy="830997"/>
          </a:xfrm>
          <a:prstGeom prst="rect">
            <a:avLst/>
          </a:prstGeom>
          <a:noFill/>
        </p:spPr>
        <p:txBody>
          <a:bodyPr wrap="square" rtlCol="0">
            <a:spAutoFit/>
          </a:bodyPr>
          <a:lstStyle/>
          <a:p>
            <a:r>
              <a:rPr lang="en-CA" sz="2400" dirty="0"/>
              <a:t>Draw a diagram.  It doesn’t have to be artistic: stick figures and blobs are okay!</a:t>
            </a:r>
          </a:p>
        </p:txBody>
      </p:sp>
      <p:sp>
        <p:nvSpPr>
          <p:cNvPr id="6" name="TextBox 5"/>
          <p:cNvSpPr txBox="1"/>
          <p:nvPr/>
        </p:nvSpPr>
        <p:spPr>
          <a:xfrm>
            <a:off x="4005943" y="3429001"/>
            <a:ext cx="5602514" cy="830997"/>
          </a:xfrm>
          <a:prstGeom prst="rect">
            <a:avLst/>
          </a:prstGeom>
          <a:noFill/>
        </p:spPr>
        <p:txBody>
          <a:bodyPr wrap="square" rtlCol="0">
            <a:spAutoFit/>
          </a:bodyPr>
          <a:lstStyle/>
          <a:p>
            <a:r>
              <a:rPr lang="en-CA" sz="2400" dirty="0"/>
              <a:t>Set up the equations, solve for what you want to find.  (This takes time..)</a:t>
            </a:r>
          </a:p>
        </p:txBody>
      </p:sp>
      <p:sp>
        <p:nvSpPr>
          <p:cNvPr id="7" name="TextBox 6"/>
          <p:cNvSpPr txBox="1"/>
          <p:nvPr/>
        </p:nvSpPr>
        <p:spPr>
          <a:xfrm>
            <a:off x="4158343" y="4648200"/>
            <a:ext cx="6357257" cy="830997"/>
          </a:xfrm>
          <a:prstGeom prst="rect">
            <a:avLst/>
          </a:prstGeom>
          <a:noFill/>
        </p:spPr>
        <p:txBody>
          <a:bodyPr wrap="square" rtlCol="0">
            <a:spAutoFit/>
          </a:bodyPr>
          <a:lstStyle/>
          <a:p>
            <a:r>
              <a:rPr lang="en-CA" sz="2400" dirty="0"/>
              <a:t>Check your units, significant figures, do a “sanity check”: does my answer make sense?</a:t>
            </a:r>
          </a:p>
        </p:txBody>
      </p:sp>
      <p:sp>
        <p:nvSpPr>
          <p:cNvPr id="8" name="TextBox 7"/>
          <p:cNvSpPr txBox="1"/>
          <p:nvPr/>
        </p:nvSpPr>
        <p:spPr>
          <a:xfrm>
            <a:off x="1828800" y="5562601"/>
            <a:ext cx="8610600" cy="1200329"/>
          </a:xfrm>
          <a:prstGeom prst="rect">
            <a:avLst/>
          </a:prstGeom>
          <a:noFill/>
        </p:spPr>
        <p:txBody>
          <a:bodyPr wrap="square" rtlCol="0">
            <a:spAutoFit/>
          </a:bodyPr>
          <a:lstStyle/>
          <a:p>
            <a:r>
              <a:rPr lang="en-CA" sz="2400" dirty="0">
                <a:latin typeface="Comic Sans MS" pitchFamily="66" charset="0"/>
              </a:rPr>
              <a:t>This is just a suggested strategy.  Whatever method works for </a:t>
            </a:r>
            <a:r>
              <a:rPr lang="en-CA" sz="2400" b="1" i="1" dirty="0">
                <a:latin typeface="Comic Sans MS" pitchFamily="66" charset="0"/>
              </a:rPr>
              <a:t>you</a:t>
            </a:r>
            <a:r>
              <a:rPr lang="en-CA" sz="2400" dirty="0">
                <a:latin typeface="Comic Sans MS" pitchFamily="66" charset="0"/>
              </a:rPr>
              <a:t> is fine, as long as you don’t make a mistake, and you show how you got to the correct answer, it’s 100%!</a:t>
            </a:r>
          </a:p>
        </p:txBody>
      </p:sp>
    </p:spTree>
    <p:extLst>
      <p:ext uri="{BB962C8B-B14F-4D97-AF65-F5344CB8AC3E}">
        <p14:creationId xmlns:p14="http://schemas.microsoft.com/office/powerpoint/2010/main" val="385270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Figures</a:t>
            </a:r>
            <a:endParaRPr lang="en-US" dirty="0"/>
          </a:p>
        </p:txBody>
      </p:sp>
      <p:sp>
        <p:nvSpPr>
          <p:cNvPr id="3" name="Content Placeholder 2"/>
          <p:cNvSpPr>
            <a:spLocks noGrp="1"/>
          </p:cNvSpPr>
          <p:nvPr>
            <p:ph idx="1"/>
          </p:nvPr>
        </p:nvSpPr>
        <p:spPr/>
        <p:txBody>
          <a:bodyPr/>
          <a:lstStyle/>
          <a:p>
            <a:r>
              <a:rPr lang="en-US" dirty="0" smtClean="0"/>
              <a:t>Which of the following has the most number of significant figures?</a:t>
            </a:r>
          </a:p>
          <a:p>
            <a:pPr marL="514350" indent="-514350">
              <a:buFont typeface="+mj-lt"/>
              <a:buAutoNum type="alphaUcPeriod"/>
            </a:pPr>
            <a:r>
              <a:rPr lang="en-US" dirty="0" smtClean="0"/>
              <a:t>8200</a:t>
            </a:r>
          </a:p>
          <a:p>
            <a:pPr marL="514350" indent="-514350">
              <a:buFont typeface="+mj-lt"/>
              <a:buAutoNum type="alphaUcPeriod"/>
            </a:pPr>
            <a:r>
              <a:rPr lang="en-US" dirty="0" smtClean="0"/>
              <a:t>0.0052</a:t>
            </a:r>
          </a:p>
          <a:p>
            <a:pPr marL="514350" indent="-514350">
              <a:buFont typeface="+mj-lt"/>
              <a:buAutoNum type="alphaUcPeriod"/>
            </a:pPr>
            <a:r>
              <a:rPr lang="en-US" dirty="0" smtClean="0"/>
              <a:t>0.430</a:t>
            </a:r>
          </a:p>
          <a:p>
            <a:pPr marL="514350" indent="-514350">
              <a:buFont typeface="+mj-lt"/>
              <a:buAutoNum type="alphaUcPeriod"/>
            </a:pPr>
            <a:r>
              <a:rPr lang="en-US" dirty="0" smtClean="0"/>
              <a:t>4 × 10</a:t>
            </a:r>
            <a:r>
              <a:rPr lang="en-US" baseline="30000" dirty="0" smtClean="0"/>
              <a:t>–23</a:t>
            </a:r>
            <a:r>
              <a:rPr lang="en-US" dirty="0" smtClean="0"/>
              <a:t> </a:t>
            </a:r>
          </a:p>
          <a:p>
            <a:pPr marL="514350" indent="-514350">
              <a:buFont typeface="+mj-lt"/>
              <a:buAutoNum type="alphaUcPeriod"/>
            </a:pPr>
            <a:r>
              <a:rPr lang="en-US" dirty="0" smtClean="0"/>
              <a:t>8000.01</a:t>
            </a:r>
          </a:p>
          <a:p>
            <a:pPr>
              <a:buNone/>
            </a:pPr>
            <a:endParaRPr lang="en-US" b="1" dirty="0"/>
          </a:p>
        </p:txBody>
      </p:sp>
      <p:sp>
        <p:nvSpPr>
          <p:cNvPr id="4"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8</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362200" y="1219201"/>
            <a:ext cx="7437438" cy="906463"/>
          </a:xfrm>
          <a:prstGeom prst="rect">
            <a:avLst/>
          </a:prstGeom>
          <a:noFill/>
          <a:ln w="9525">
            <a:noFill/>
            <a:miter lim="800000"/>
            <a:headEnd/>
            <a:tailEnd/>
          </a:ln>
        </p:spPr>
        <p:txBody>
          <a:bodyPr lIns="0" tIns="0" rIns="0" bIns="0">
            <a:prstTxWarp prst="textNoShape">
              <a:avLst/>
            </a:prstTxWarp>
            <a:spAutoFit/>
          </a:bodyPr>
          <a:lstStyle/>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a:solidFill>
                  <a:srgbClr val="336699"/>
                </a:solidFill>
                <a:latin typeface="Times New Roman" charset="0"/>
              </a:rPr>
              <a:t>Which car is going faster, A or B? </a:t>
            </a:r>
          </a:p>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a:solidFill>
                  <a:srgbClr val="336699"/>
                </a:solidFill>
                <a:latin typeface="Times New Roman" charset="0"/>
              </a:rPr>
              <a:t>(Assume these are both motion diagrams.)</a:t>
            </a:r>
          </a:p>
        </p:txBody>
      </p:sp>
      <p:pic>
        <p:nvPicPr>
          <p:cNvPr id="17411" name="Picture 3"/>
          <p:cNvPicPr>
            <a:picLocks noChangeAspect="1" noChangeArrowheads="1"/>
          </p:cNvPicPr>
          <p:nvPr/>
        </p:nvPicPr>
        <p:blipFill>
          <a:blip r:embed="rId3"/>
          <a:srcRect b="70474"/>
          <a:stretch>
            <a:fillRect/>
          </a:stretch>
        </p:blipFill>
        <p:spPr bwMode="auto">
          <a:xfrm>
            <a:off x="2349500" y="3192464"/>
            <a:ext cx="7315200" cy="1481137"/>
          </a:xfrm>
          <a:prstGeom prst="rect">
            <a:avLst/>
          </a:prstGeom>
          <a:noFill/>
          <a:ln w="9525">
            <a:noFill/>
            <a:miter lim="800000"/>
            <a:headEnd/>
            <a:tailEnd/>
          </a:ln>
        </p:spPr>
      </p:pic>
      <p:sp>
        <p:nvSpPr>
          <p:cNvPr id="17412" name="Text Box 4"/>
          <p:cNvSpPr txBox="1">
            <a:spLocks noChangeArrowheads="1"/>
          </p:cNvSpPr>
          <p:nvPr/>
        </p:nvSpPr>
        <p:spPr bwMode="auto">
          <a:xfrm>
            <a:off x="3756025" y="3865564"/>
            <a:ext cx="609600" cy="701675"/>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4000"/>
              <a:t>A</a:t>
            </a:r>
          </a:p>
        </p:txBody>
      </p:sp>
      <p:sp>
        <p:nvSpPr>
          <p:cNvPr id="17413" name="Text Box 5"/>
          <p:cNvSpPr txBox="1">
            <a:spLocks noChangeArrowheads="1"/>
          </p:cNvSpPr>
          <p:nvPr/>
        </p:nvSpPr>
        <p:spPr bwMode="auto">
          <a:xfrm>
            <a:off x="7467600" y="3886201"/>
            <a:ext cx="609600" cy="701675"/>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4000"/>
              <a:t>B</a:t>
            </a:r>
          </a:p>
        </p:txBody>
      </p:sp>
      <p:sp>
        <p:nvSpPr>
          <p:cNvPr id="17414" name="TextBox 6"/>
          <p:cNvSpPr txBox="1">
            <a:spLocks noChangeArrowheads="1"/>
          </p:cNvSpPr>
          <p:nvPr/>
        </p:nvSpPr>
        <p:spPr bwMode="auto">
          <a:xfrm>
            <a:off x="2209800" y="381000"/>
            <a:ext cx="5334000" cy="661988"/>
          </a:xfrm>
          <a:prstGeom prst="rect">
            <a:avLst/>
          </a:prstGeom>
          <a:noFill/>
          <a:ln w="9525">
            <a:noFill/>
            <a:miter lim="800000"/>
            <a:headEnd/>
            <a:tailEnd/>
          </a:ln>
        </p:spPr>
        <p:txBody>
          <a:bodyPr>
            <a:prstTxWarp prst="textNoShape">
              <a:avLst/>
            </a:prstTxWarp>
            <a:spAutoFit/>
          </a:bodyPr>
          <a:lstStyle/>
          <a:p>
            <a:r>
              <a:rPr lang="en-US" sz="3700" dirty="0" smtClean="0"/>
              <a:t>Clicker Question 1</a:t>
            </a:r>
            <a:endParaRPr lang="en-US" sz="3700" dirty="0"/>
          </a:p>
        </p:txBody>
      </p:sp>
      <p:sp>
        <p:nvSpPr>
          <p:cNvPr id="7" name="TextBox 6"/>
          <p:cNvSpPr txBox="1"/>
          <p:nvPr/>
        </p:nvSpPr>
        <p:spPr>
          <a:xfrm>
            <a:off x="1447801" y="5029200"/>
            <a:ext cx="9372600" cy="1569660"/>
          </a:xfrm>
          <a:prstGeom prst="rect">
            <a:avLst/>
          </a:prstGeom>
          <a:noFill/>
        </p:spPr>
        <p:txBody>
          <a:bodyPr wrap="square" rtlCol="0">
            <a:spAutoFit/>
          </a:bodyPr>
          <a:lstStyle/>
          <a:p>
            <a:r>
              <a:rPr lang="en-US" sz="3200" dirty="0" smtClean="0"/>
              <a:t>Additional Assignment to do during this quiz:</a:t>
            </a:r>
          </a:p>
          <a:p>
            <a:pPr lvl="1">
              <a:buFont typeface="Arial" pitchFamily="34" charset="0"/>
              <a:buChar char="•"/>
            </a:pPr>
            <a:r>
              <a:rPr lang="en-US" sz="3200" dirty="0" smtClean="0"/>
              <a:t>  Learn the </a:t>
            </a:r>
            <a:r>
              <a:rPr lang="en-US" sz="3200" b="1" dirty="0" smtClean="0"/>
              <a:t>name</a:t>
            </a:r>
            <a:r>
              <a:rPr lang="en-US" sz="3200" dirty="0" smtClean="0"/>
              <a:t> of at least one other student in this course.</a:t>
            </a:r>
            <a:endParaRPr lang="en-US" sz="3200" dirty="0"/>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152400"/>
            <a:ext cx="8229600" cy="792162"/>
          </a:xfrm>
        </p:spPr>
        <p:txBody>
          <a:bodyPr/>
          <a:lstStyle/>
          <a:p>
            <a:pPr eaLnBrk="1" hangingPunct="1"/>
            <a:r>
              <a:rPr lang="en-US" dirty="0"/>
              <a:t>Before Class</a:t>
            </a:r>
            <a:r>
              <a:rPr lang="en-US" dirty="0" smtClean="0"/>
              <a:t> 3 </a:t>
            </a:r>
            <a:r>
              <a:rPr lang="en-US" dirty="0"/>
              <a:t>on</a:t>
            </a:r>
            <a:r>
              <a:rPr lang="en-US" dirty="0" smtClean="0"/>
              <a:t> Monday</a:t>
            </a:r>
            <a:endParaRPr lang="en-US" dirty="0"/>
          </a:p>
        </p:txBody>
      </p:sp>
      <p:sp>
        <p:nvSpPr>
          <p:cNvPr id="28675" name="Rectangle 3"/>
          <p:cNvSpPr>
            <a:spLocks noGrp="1" noChangeArrowheads="1"/>
          </p:cNvSpPr>
          <p:nvPr>
            <p:ph type="body" idx="1"/>
          </p:nvPr>
        </p:nvSpPr>
        <p:spPr>
          <a:xfrm>
            <a:off x="1752600" y="1066800"/>
            <a:ext cx="8534400" cy="5257800"/>
          </a:xfrm>
        </p:spPr>
        <p:txBody>
          <a:bodyPr/>
          <a:lstStyle/>
          <a:p>
            <a:pPr eaLnBrk="1" hangingPunct="1"/>
            <a:r>
              <a:rPr lang="en-US" sz="2800" dirty="0"/>
              <a:t>Please read the Error Analysis Mini-Document (10 page PDF) available on course web-site.</a:t>
            </a:r>
          </a:p>
          <a:p>
            <a:pPr eaLnBrk="1" hangingPunct="1"/>
            <a:r>
              <a:rPr lang="en-US" sz="2800" dirty="0"/>
              <a:t>Please do the short pre-class </a:t>
            </a:r>
            <a:r>
              <a:rPr lang="en-US" sz="2800" dirty="0" smtClean="0"/>
              <a:t>quiz</a:t>
            </a:r>
          </a:p>
          <a:p>
            <a:pPr eaLnBrk="1" hangingPunct="1"/>
            <a:r>
              <a:rPr lang="en-US" sz="2800" dirty="0" smtClean="0"/>
              <a:t>Problem </a:t>
            </a:r>
            <a:r>
              <a:rPr lang="en-US" sz="2800" dirty="0"/>
              <a:t>Set 1 on </a:t>
            </a:r>
            <a:r>
              <a:rPr lang="en-US" sz="2800" dirty="0" err="1" smtClean="0"/>
              <a:t>MasteringPhysics</a:t>
            </a:r>
            <a:r>
              <a:rPr lang="en-US" sz="2800" dirty="0" smtClean="0"/>
              <a:t> </a:t>
            </a:r>
            <a:r>
              <a:rPr lang="en-US" sz="2800" dirty="0"/>
              <a:t>is due </a:t>
            </a:r>
            <a:r>
              <a:rPr lang="en-US" sz="2800" dirty="0" smtClean="0"/>
              <a:t>Sep.22: </a:t>
            </a:r>
            <a:r>
              <a:rPr lang="en-US" sz="2800" dirty="0"/>
              <a:t>take a look at it.  Don’t leave problem sets until the last minute!</a:t>
            </a:r>
          </a:p>
          <a:p>
            <a:pPr eaLnBrk="1" hangingPunct="1"/>
            <a:r>
              <a:rPr lang="en-US" sz="2800" dirty="0"/>
              <a:t>Something to think about:  If your height is 150 cm, is there necessarily an </a:t>
            </a:r>
            <a:r>
              <a:rPr lang="en-US" sz="2800" b="1" dirty="0"/>
              <a:t>error</a:t>
            </a:r>
            <a:r>
              <a:rPr lang="en-US" sz="2800" dirty="0"/>
              <a:t> in that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981200" y="195264"/>
            <a:ext cx="8229600" cy="871537"/>
          </a:xfrm>
        </p:spPr>
        <p:txBody>
          <a:bodyPr/>
          <a:lstStyle/>
          <a:p>
            <a:r>
              <a:rPr lang="en-US" b="1" dirty="0"/>
              <a:t>The Particle Model</a:t>
            </a:r>
          </a:p>
        </p:txBody>
      </p:sp>
      <p:sp>
        <p:nvSpPr>
          <p:cNvPr id="164867" name="Text Box 3"/>
          <p:cNvSpPr txBox="1">
            <a:spLocks noChangeArrowheads="1"/>
          </p:cNvSpPr>
          <p:nvPr/>
        </p:nvSpPr>
        <p:spPr bwMode="auto">
          <a:xfrm>
            <a:off x="2068513" y="1143001"/>
            <a:ext cx="8050212" cy="5293757"/>
          </a:xfrm>
          <a:prstGeom prst="rect">
            <a:avLst/>
          </a:prstGeom>
          <a:noFill/>
          <a:ln w="9525">
            <a:noFill/>
            <a:miter lim="800000"/>
            <a:headEnd/>
            <a:tailEnd/>
          </a:ln>
          <a:effectLst/>
        </p:spPr>
        <p:txBody>
          <a:bodyPr>
            <a:prstTxWarp prst="textNoShape">
              <a:avLst/>
            </a:prstTxWarp>
            <a:spAutoFit/>
          </a:bodyPr>
          <a:lstStyle/>
          <a:p>
            <a:pPr marL="457200" indent="-457200">
              <a:spcAft>
                <a:spcPts val="1200"/>
              </a:spcAft>
              <a:buClr>
                <a:srgbClr val="FF0000"/>
              </a:buClr>
              <a:buFont typeface="Wingdings" pitchFamily="2" charset="2"/>
              <a:buChar char="§"/>
            </a:pPr>
            <a:r>
              <a:rPr lang="en-US" sz="2800" dirty="0"/>
              <a:t> If we restrict our attention to objects undergoing translational motion, we can consider the object as if it were just a single point, without size or shape. </a:t>
            </a:r>
          </a:p>
          <a:p>
            <a:pPr marL="457200" indent="-457200">
              <a:spcAft>
                <a:spcPts val="1200"/>
              </a:spcAft>
              <a:buClr>
                <a:srgbClr val="FF0000"/>
              </a:buClr>
              <a:buFont typeface="Wingdings" pitchFamily="2" charset="2"/>
              <a:buChar char="§"/>
            </a:pPr>
            <a:r>
              <a:rPr lang="en-US" sz="2800" dirty="0"/>
              <a:t> We can also treat the object as if all of its mass were concentrated into this single point. </a:t>
            </a:r>
          </a:p>
          <a:p>
            <a:pPr marL="457200" indent="-457200">
              <a:spcAft>
                <a:spcPts val="1200"/>
              </a:spcAft>
              <a:buClr>
                <a:srgbClr val="FF0000"/>
              </a:buClr>
              <a:buFont typeface="Wingdings" pitchFamily="2" charset="2"/>
              <a:buChar char="§"/>
            </a:pPr>
            <a:r>
              <a:rPr lang="en-US" sz="2800" dirty="0"/>
              <a:t> An object that can be represented as a mass at a single point in space is called a particle. </a:t>
            </a:r>
          </a:p>
          <a:p>
            <a:pPr marL="457200" indent="-457200">
              <a:spcAft>
                <a:spcPts val="1200"/>
              </a:spcAft>
              <a:buClr>
                <a:srgbClr val="FF0000"/>
              </a:buClr>
              <a:buFont typeface="Wingdings" pitchFamily="2" charset="2"/>
              <a:buChar char="§"/>
            </a:pPr>
            <a:r>
              <a:rPr lang="en-US" sz="2800" dirty="0"/>
              <a:t> A particle has no size, no shape, and no distinction between top and bottom or between front and back.</a:t>
            </a:r>
            <a:r>
              <a:rPr lang="en-US" sz="26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2895600"/>
            <a:ext cx="3429000" cy="3810000"/>
            <a:chOff x="168" y="1621"/>
            <a:chExt cx="2228" cy="2317"/>
          </a:xfrm>
        </p:grpSpPr>
        <p:pic>
          <p:nvPicPr>
            <p:cNvPr id="210947" name="Picture 3"/>
            <p:cNvPicPr>
              <a:picLocks noChangeAspect="1" noChangeArrowheads="1"/>
            </p:cNvPicPr>
            <p:nvPr/>
          </p:nvPicPr>
          <p:blipFill>
            <a:blip r:embed="rId3"/>
            <a:srcRect/>
            <a:stretch>
              <a:fillRect/>
            </a:stretch>
          </p:blipFill>
          <p:spPr bwMode="auto">
            <a:xfrm>
              <a:off x="168" y="1621"/>
              <a:ext cx="2228" cy="2279"/>
            </a:xfrm>
            <a:prstGeom prst="rect">
              <a:avLst/>
            </a:prstGeom>
            <a:noFill/>
          </p:spPr>
        </p:pic>
        <p:sp>
          <p:nvSpPr>
            <p:cNvPr id="210948" name="Rectangle 4"/>
            <p:cNvSpPr>
              <a:spLocks noChangeArrowheads="1"/>
            </p:cNvSpPr>
            <p:nvPr/>
          </p:nvSpPr>
          <p:spPr bwMode="auto">
            <a:xfrm>
              <a:off x="333" y="3794"/>
              <a:ext cx="1917" cy="144"/>
            </a:xfrm>
            <a:prstGeom prst="rect">
              <a:avLst/>
            </a:prstGeom>
            <a:solidFill>
              <a:schemeClr val="bg1"/>
            </a:solidFill>
            <a:ln w="9525">
              <a:noFill/>
              <a:miter lim="800000"/>
              <a:headEnd/>
              <a:tailEnd/>
            </a:ln>
            <a:effectLst/>
          </p:spPr>
          <p:txBody>
            <a:bodyPr wrap="none" anchor="ctr">
              <a:prstTxWarp prst="textNoShape">
                <a:avLst/>
              </a:prstTxWarp>
            </a:bodyPr>
            <a:lstStyle/>
            <a:p>
              <a:endParaRPr lang="en-US"/>
            </a:p>
          </p:txBody>
        </p:sp>
      </p:grpSp>
      <p:sp>
        <p:nvSpPr>
          <p:cNvPr id="210949" name="Text Box 5"/>
          <p:cNvSpPr txBox="1">
            <a:spLocks noChangeArrowheads="1"/>
          </p:cNvSpPr>
          <p:nvPr/>
        </p:nvSpPr>
        <p:spPr bwMode="auto">
          <a:xfrm>
            <a:off x="1905000" y="228600"/>
            <a:ext cx="8382000" cy="2385268"/>
          </a:xfrm>
          <a:prstGeom prst="rect">
            <a:avLst/>
          </a:prstGeom>
          <a:noFill/>
          <a:ln w="9525">
            <a:noFill/>
            <a:miter lim="800000"/>
            <a:headEnd/>
            <a:tailEnd/>
          </a:ln>
        </p:spPr>
        <p:txBody>
          <a:bodyPr wrap="square" lIns="0" tIns="0" rIns="0" bIns="0">
            <a:prstTxWarp prst="textNoShape">
              <a:avLst/>
            </a:prstTxWarp>
            <a:spAutoFit/>
          </a:bodyPr>
          <a:lstStyle/>
          <a:p>
            <a:pPr defTabSz="828675" hangingPunct="0">
              <a:lnSpc>
                <a:spcPts val="30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Three motion diagrams are shown. Which is:</a:t>
            </a:r>
          </a:p>
          <a:p>
            <a:pPr marL="457200" indent="-457200" defTabSz="828675" hangingPunct="0">
              <a:lnSpc>
                <a:spcPts val="3000"/>
              </a:lnSpc>
              <a:spcAft>
                <a:spcPts val="200"/>
              </a:spcAft>
              <a:buClr>
                <a:srgbClr val="FF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a dust particle settling to the floor at constant speed,</a:t>
            </a:r>
          </a:p>
          <a:p>
            <a:pPr marL="457200" indent="-457200" defTabSz="828675" hangingPunct="0">
              <a:lnSpc>
                <a:spcPts val="3000"/>
              </a:lnSpc>
              <a:spcAft>
                <a:spcPts val="200"/>
              </a:spcAft>
              <a:buClr>
                <a:srgbClr val="FF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a ball dropped from the roof of a building, </a:t>
            </a:r>
          </a:p>
          <a:p>
            <a:pPr marL="457200" indent="-457200" defTabSz="828675" hangingPunct="0">
              <a:lnSpc>
                <a:spcPts val="3000"/>
              </a:lnSpc>
              <a:spcAft>
                <a:spcPts val="200"/>
              </a:spcAft>
              <a:buClr>
                <a:srgbClr val="FF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a descending rocket slowing to make a soft landing on Mars</a:t>
            </a:r>
          </a:p>
        </p:txBody>
      </p:sp>
      <p:sp>
        <p:nvSpPr>
          <p:cNvPr id="210950" name="AutoShape 6"/>
          <p:cNvSpPr>
            <a:spLocks noChangeArrowheads="1"/>
          </p:cNvSpPr>
          <p:nvPr/>
        </p:nvSpPr>
        <p:spPr bwMode="auto">
          <a:xfrm>
            <a:off x="5562601" y="3048001"/>
            <a:ext cx="4991751" cy="2718693"/>
          </a:xfrm>
          <a:prstGeom prst="roundRect">
            <a:avLst>
              <a:gd name="adj" fmla="val 51"/>
            </a:avLst>
          </a:prstGeom>
          <a:noFill/>
          <a:ln w="9525">
            <a:noFill/>
            <a:round/>
            <a:headEnd/>
            <a:tailEnd/>
          </a:ln>
        </p:spPr>
        <p:txBody>
          <a:bodyPr wrap="none" lIns="0" tIns="0" rIns="0" bIns="0">
            <a:prstTxWarp prst="textNoShape">
              <a:avLst/>
            </a:prstTxWarp>
            <a:spAutoFit/>
          </a:bodyPr>
          <a:lstStyle/>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A. (a) is ball, (</a:t>
            </a:r>
            <a:r>
              <a:rPr lang="en-GB" sz="2400" dirty="0" err="1">
                <a:solidFill>
                  <a:srgbClr val="000000"/>
                </a:solidFill>
              </a:rPr>
              <a:t>b</a:t>
            </a:r>
            <a:r>
              <a:rPr lang="en-GB" sz="2400" dirty="0">
                <a:solidFill>
                  <a:srgbClr val="000000"/>
                </a:solidFill>
              </a:rPr>
              <a:t>) is dust, (</a:t>
            </a:r>
            <a:r>
              <a:rPr lang="en-GB" sz="2400" dirty="0" err="1">
                <a:solidFill>
                  <a:srgbClr val="000000"/>
                </a:solidFill>
              </a:rPr>
              <a:t>c</a:t>
            </a:r>
            <a:r>
              <a:rPr lang="en-GB" sz="2400" dirty="0">
                <a:solidFill>
                  <a:srgbClr val="000000"/>
                </a:solidFill>
              </a:rPr>
              <a:t>) is rocket</a:t>
            </a:r>
            <a:r>
              <a:rPr lang="en-GB" sz="2400" dirty="0"/>
              <a:t> </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B. (a) is ball, (</a:t>
            </a:r>
            <a:r>
              <a:rPr lang="en-GB" sz="2400" dirty="0" err="1">
                <a:solidFill>
                  <a:srgbClr val="000000"/>
                </a:solidFill>
              </a:rPr>
              <a:t>b</a:t>
            </a:r>
            <a:r>
              <a:rPr lang="en-GB" sz="2400" dirty="0">
                <a:solidFill>
                  <a:srgbClr val="000000"/>
                </a:solidFill>
              </a:rPr>
              <a:t>) is rocket, (</a:t>
            </a:r>
            <a:r>
              <a:rPr lang="en-GB" sz="2400" dirty="0" err="1">
                <a:solidFill>
                  <a:srgbClr val="000000"/>
                </a:solidFill>
              </a:rPr>
              <a:t>c</a:t>
            </a:r>
            <a:r>
              <a:rPr lang="en-GB" sz="2400" dirty="0">
                <a:solidFill>
                  <a:srgbClr val="000000"/>
                </a:solidFill>
              </a:rPr>
              <a:t>) is dust</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C. (a) is rocket, (</a:t>
            </a:r>
            <a:r>
              <a:rPr lang="en-GB" sz="2400" dirty="0" err="1">
                <a:solidFill>
                  <a:srgbClr val="000000"/>
                </a:solidFill>
              </a:rPr>
              <a:t>b</a:t>
            </a:r>
            <a:r>
              <a:rPr lang="en-GB" sz="2400" dirty="0">
                <a:solidFill>
                  <a:srgbClr val="000000"/>
                </a:solidFill>
              </a:rPr>
              <a:t>) is dust, (</a:t>
            </a:r>
            <a:r>
              <a:rPr lang="en-GB" sz="2400" dirty="0" err="1">
                <a:solidFill>
                  <a:srgbClr val="000000"/>
                </a:solidFill>
              </a:rPr>
              <a:t>c</a:t>
            </a:r>
            <a:r>
              <a:rPr lang="en-GB" sz="2400" dirty="0">
                <a:solidFill>
                  <a:srgbClr val="000000"/>
                </a:solidFill>
              </a:rPr>
              <a:t>) is ball</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D. (a) is rocket, (</a:t>
            </a:r>
            <a:r>
              <a:rPr lang="en-GB" sz="2400" dirty="0" err="1">
                <a:solidFill>
                  <a:srgbClr val="000000"/>
                </a:solidFill>
              </a:rPr>
              <a:t>b</a:t>
            </a:r>
            <a:r>
              <a:rPr lang="en-GB" sz="2400" dirty="0">
                <a:solidFill>
                  <a:srgbClr val="000000"/>
                </a:solidFill>
              </a:rPr>
              <a:t>) is ball, (</a:t>
            </a:r>
            <a:r>
              <a:rPr lang="en-GB" sz="2400" dirty="0" err="1">
                <a:solidFill>
                  <a:srgbClr val="000000"/>
                </a:solidFill>
              </a:rPr>
              <a:t>c</a:t>
            </a:r>
            <a:r>
              <a:rPr lang="en-GB" sz="2400" dirty="0">
                <a:solidFill>
                  <a:srgbClr val="000000"/>
                </a:solidFill>
              </a:rPr>
              <a:t>) is dust</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E. (a) is dust, (</a:t>
            </a:r>
            <a:r>
              <a:rPr lang="en-GB" sz="2400" dirty="0" err="1">
                <a:solidFill>
                  <a:srgbClr val="000000"/>
                </a:solidFill>
              </a:rPr>
              <a:t>b</a:t>
            </a:r>
            <a:r>
              <a:rPr lang="en-GB" sz="2400" dirty="0">
                <a:solidFill>
                  <a:srgbClr val="000000"/>
                </a:solidFill>
              </a:rPr>
              <a:t>) is ball, (</a:t>
            </a:r>
            <a:r>
              <a:rPr lang="en-GB" sz="2400" dirty="0" err="1">
                <a:solidFill>
                  <a:srgbClr val="000000"/>
                </a:solidFill>
              </a:rPr>
              <a:t>c</a:t>
            </a:r>
            <a:r>
              <a:rPr lang="en-GB" sz="2400" dirty="0">
                <a:solidFill>
                  <a:srgbClr val="000000"/>
                </a:solidFill>
              </a:rPr>
              <a:t>) is rocket </a:t>
            </a:r>
          </a:p>
        </p:txBody>
      </p:sp>
      <p:sp>
        <p:nvSpPr>
          <p:cNvPr id="9" name="TextBox 6"/>
          <p:cNvSpPr txBox="1">
            <a:spLocks noChangeArrowheads="1"/>
          </p:cNvSpPr>
          <p:nvPr/>
        </p:nvSpPr>
        <p:spPr bwMode="auto">
          <a:xfrm rot="16200000">
            <a:off x="-2183606" y="2640806"/>
            <a:ext cx="5334000" cy="661988"/>
          </a:xfrm>
          <a:prstGeom prst="rect">
            <a:avLst/>
          </a:prstGeom>
          <a:noFill/>
          <a:ln w="9525">
            <a:noFill/>
            <a:miter lim="800000"/>
            <a:headEnd/>
            <a:tailEnd/>
          </a:ln>
        </p:spPr>
        <p:txBody>
          <a:bodyPr>
            <a:prstTxWarp prst="textNoShape">
              <a:avLst/>
            </a:prstTxWarp>
            <a:spAutoFit/>
          </a:bodyPr>
          <a:lstStyle/>
          <a:p>
            <a:r>
              <a:rPr lang="en-US" sz="3700" dirty="0" smtClean="0"/>
              <a:t>Clicker Question 2</a:t>
            </a:r>
            <a:endParaRPr lang="en-US" sz="3700" dirty="0"/>
          </a:p>
        </p:txBody>
      </p:sp>
    </p:spTree>
    <p:extLst>
      <p:ext uri="{BB962C8B-B14F-4D97-AF65-F5344CB8AC3E}">
        <p14:creationId xmlns:p14="http://schemas.microsoft.com/office/powerpoint/2010/main" val="239485193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981200" y="195264"/>
            <a:ext cx="8229600" cy="871537"/>
          </a:xfrm>
        </p:spPr>
        <p:txBody>
          <a:bodyPr/>
          <a:lstStyle/>
          <a:p>
            <a:r>
              <a:rPr lang="en-US" b="1" dirty="0" smtClean="0"/>
              <a:t>Scalars and Vectors</a:t>
            </a:r>
            <a:endParaRPr lang="en-US" b="1" dirty="0"/>
          </a:p>
        </p:txBody>
      </p:sp>
      <p:sp>
        <p:nvSpPr>
          <p:cNvPr id="164867" name="Text Box 3"/>
          <p:cNvSpPr txBox="1">
            <a:spLocks noChangeArrowheads="1"/>
          </p:cNvSpPr>
          <p:nvPr/>
        </p:nvSpPr>
        <p:spPr bwMode="auto">
          <a:xfrm>
            <a:off x="2068513" y="1143000"/>
            <a:ext cx="8050212" cy="5016758"/>
          </a:xfrm>
          <a:prstGeom prst="rect">
            <a:avLst/>
          </a:prstGeom>
          <a:noFill/>
          <a:ln w="9525">
            <a:noFill/>
            <a:miter lim="800000"/>
            <a:headEnd/>
            <a:tailEnd/>
          </a:ln>
          <a:effectLst/>
        </p:spPr>
        <p:txBody>
          <a:bodyPr>
            <a:prstTxWarp prst="textNoShape">
              <a:avLst/>
            </a:prstTxWarp>
            <a:spAutoFit/>
          </a:bodyPr>
          <a:lstStyle/>
          <a:p>
            <a:pPr marL="457200" indent="-457200">
              <a:spcAft>
                <a:spcPts val="1200"/>
              </a:spcAft>
              <a:buClr>
                <a:srgbClr val="FF0000"/>
              </a:buClr>
              <a:buFont typeface="Wingdings" pitchFamily="2" charset="2"/>
              <a:buChar char="§"/>
            </a:pPr>
            <a:r>
              <a:rPr lang="en-US" sz="2800" dirty="0"/>
              <a:t> A “scalar” is a quantity that can be represented by one number, and a unit</a:t>
            </a:r>
          </a:p>
          <a:p>
            <a:pPr marL="457200" indent="-457200">
              <a:spcAft>
                <a:spcPts val="1200"/>
              </a:spcAft>
              <a:buClr>
                <a:srgbClr val="FF0000"/>
              </a:buClr>
              <a:buFont typeface="Wingdings" pitchFamily="2" charset="2"/>
              <a:buChar char="§"/>
            </a:pPr>
            <a:r>
              <a:rPr lang="en-US" sz="2800" dirty="0"/>
              <a:t>A “vector” requires at least two numbers: for example, a magnitude and a direction</a:t>
            </a:r>
          </a:p>
          <a:p>
            <a:pPr marL="457200" indent="-457200">
              <a:spcAft>
                <a:spcPts val="1200"/>
              </a:spcAft>
              <a:buClr>
                <a:srgbClr val="FF0000"/>
              </a:buClr>
              <a:buFont typeface="Wingdings" pitchFamily="2" charset="2"/>
              <a:buChar char="§"/>
            </a:pPr>
            <a:r>
              <a:rPr lang="en-US" sz="2800" dirty="0"/>
              <a:t>Examples of scalar quantities: distance, speed, temperature, mass</a:t>
            </a:r>
          </a:p>
          <a:p>
            <a:pPr marL="457200" indent="-457200">
              <a:spcAft>
                <a:spcPts val="1200"/>
              </a:spcAft>
              <a:buClr>
                <a:srgbClr val="FF0000"/>
              </a:buClr>
              <a:buFont typeface="Wingdings" pitchFamily="2" charset="2"/>
              <a:buChar char="§"/>
            </a:pPr>
            <a:r>
              <a:rPr lang="en-US" sz="2800" dirty="0"/>
              <a:t>Some scalars are always non-negative, such as mass or speed</a:t>
            </a:r>
          </a:p>
          <a:p>
            <a:pPr marL="457200" indent="-457200">
              <a:spcAft>
                <a:spcPts val="1200"/>
              </a:spcAft>
              <a:buClr>
                <a:srgbClr val="FF0000"/>
              </a:buClr>
              <a:buFont typeface="Wingdings" pitchFamily="2" charset="2"/>
              <a:buChar char="§"/>
            </a:pPr>
            <a:r>
              <a:rPr lang="en-US" sz="2800" dirty="0"/>
              <a:t>Examples of vector quantities: displacement, velocity, acceleration, force</a:t>
            </a:r>
            <a:endParaRPr lang="en-US" sz="2600" dirty="0"/>
          </a:p>
        </p:txBody>
      </p:sp>
    </p:spTree>
    <p:extLst>
      <p:ext uri="{BB962C8B-B14F-4D97-AF65-F5344CB8AC3E}">
        <p14:creationId xmlns:p14="http://schemas.microsoft.com/office/powerpoint/2010/main" val="367933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4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Distance and Displacement</a:t>
            </a:r>
            <a:endParaRPr lang="en-CA" dirty="0"/>
          </a:p>
        </p:txBody>
      </p:sp>
      <p:sp>
        <p:nvSpPr>
          <p:cNvPr id="3" name="Text Placeholder 2"/>
          <p:cNvSpPr>
            <a:spLocks noGrp="1"/>
          </p:cNvSpPr>
          <p:nvPr>
            <p:ph type="body" sz="half" idx="1"/>
          </p:nvPr>
        </p:nvSpPr>
        <p:spPr>
          <a:xfrm>
            <a:off x="304800" y="1600200"/>
            <a:ext cx="5384800" cy="3505199"/>
          </a:xfrm>
        </p:spPr>
        <p:txBody>
          <a:bodyPr/>
          <a:lstStyle/>
          <a:p>
            <a:r>
              <a:rPr lang="en-CA" b="1" dirty="0" smtClean="0"/>
              <a:t>Distance: </a:t>
            </a:r>
            <a:r>
              <a:rPr lang="en-CA" dirty="0" smtClean="0"/>
              <a:t>how far you traveled.</a:t>
            </a:r>
          </a:p>
          <a:p>
            <a:endParaRPr lang="en-CA" dirty="0" smtClean="0"/>
          </a:p>
          <a:p>
            <a:r>
              <a:rPr lang="en-CA" b="1" dirty="0" smtClean="0"/>
              <a:t>Displacement: </a:t>
            </a:r>
            <a:r>
              <a:rPr lang="en-CA" dirty="0" smtClean="0"/>
              <a:t>final position minus initial position.</a:t>
            </a:r>
            <a:endParaRPr lang="en-CA" dirty="0"/>
          </a:p>
        </p:txBody>
      </p:sp>
      <mc:AlternateContent xmlns:mc="http://schemas.openxmlformats.org/markup-compatibility/2006" xmlns:a14="http://schemas.microsoft.com/office/drawing/2010/main">
        <mc:Choice Requires="a14">
          <p:sp>
            <p:nvSpPr>
              <p:cNvPr id="5" name="TextBox 4"/>
              <p:cNvSpPr txBox="1"/>
              <p:nvPr/>
            </p:nvSpPr>
            <p:spPr>
              <a:xfrm>
                <a:off x="2133600" y="5791200"/>
                <a:ext cx="1803892"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3600" b="0" i="1" smtClean="0">
                          <a:latin typeface="Cambria Math" panose="02040503050406030204" pitchFamily="18" charset="0"/>
                        </a:rPr>
                        <m:t>𝑑</m:t>
                      </m:r>
                      <m:r>
                        <a:rPr lang="en-CA" sz="3600" b="0" i="1" smtClean="0">
                          <a:latin typeface="Cambria Math" panose="02040503050406030204" pitchFamily="18" charset="0"/>
                          <a:ea typeface="Cambria Math" panose="02040503050406030204" pitchFamily="18" charset="0"/>
                        </a:rPr>
                        <m:t>≥</m:t>
                      </m:r>
                      <m:d>
                        <m:dPr>
                          <m:begChr m:val="|"/>
                          <m:endChr m:val="|"/>
                          <m:ctrlPr>
                            <a:rPr lang="en-CA" sz="3600" b="0" i="1" smtClean="0">
                              <a:latin typeface="Cambria Math"/>
                              <a:ea typeface="Cambria Math" panose="02040503050406030204" pitchFamily="18" charset="0"/>
                            </a:rPr>
                          </m:ctrlPr>
                        </m:dPr>
                        <m:e>
                          <m:r>
                            <m:rPr>
                              <m:sty m:val="p"/>
                            </m:rPr>
                            <a:rPr lang="el-GR" sz="3600" b="0" i="1" smtClean="0">
                              <a:latin typeface="Cambria Math" panose="02040503050406030204" pitchFamily="18" charset="0"/>
                              <a:ea typeface="Cambria Math" panose="02040503050406030204" pitchFamily="18" charset="0"/>
                            </a:rPr>
                            <m:t>Δ</m:t>
                          </m:r>
                          <m:acc>
                            <m:accPr>
                              <m:chr m:val="⃗"/>
                              <m:ctrlPr>
                                <a:rPr lang="el-GR" sz="3600" b="0" i="1" smtClean="0">
                                  <a:latin typeface="Cambria Math"/>
                                  <a:ea typeface="Cambria Math" panose="02040503050406030204" pitchFamily="18" charset="0"/>
                                </a:rPr>
                              </m:ctrlPr>
                            </m:accPr>
                            <m:e>
                              <m:r>
                                <a:rPr lang="en-CA" sz="3600" b="0" i="1" smtClean="0">
                                  <a:latin typeface="Cambria Math" panose="02040503050406030204" pitchFamily="18" charset="0"/>
                                  <a:ea typeface="Cambria Math" panose="02040503050406030204" pitchFamily="18" charset="0"/>
                                </a:rPr>
                                <m:t>𝑠</m:t>
                              </m:r>
                            </m:e>
                          </m:acc>
                        </m:e>
                      </m:d>
                    </m:oMath>
                  </m:oMathPara>
                </a14:m>
                <a:endParaRPr lang="en-CA" sz="3600" dirty="0"/>
              </a:p>
            </p:txBody>
          </p:sp>
        </mc:Choice>
        <mc:Fallback xmlns="">
          <p:sp>
            <p:nvSpPr>
              <p:cNvPr id="5" name="TextBox 4"/>
              <p:cNvSpPr txBox="1">
                <a:spLocks noRot="1" noChangeAspect="1" noMove="1" noResize="1" noEditPoints="1" noAdjustHandles="1" noChangeArrowheads="1" noChangeShapeType="1" noTextEdit="1"/>
              </p:cNvSpPr>
              <p:nvPr/>
            </p:nvSpPr>
            <p:spPr>
              <a:xfrm>
                <a:off x="2133600" y="5791200"/>
                <a:ext cx="1803892" cy="553998"/>
              </a:xfrm>
              <a:prstGeom prst="rect">
                <a:avLst/>
              </a:prstGeom>
              <a:blipFill rotWithShape="0">
                <a:blip r:embed="rId2"/>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95654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Vector </a:t>
            </a:r>
            <a:r>
              <a:rPr lang="en-US" b="1" dirty="0"/>
              <a:t>Addition</a:t>
            </a:r>
          </a:p>
        </p:txBody>
      </p:sp>
      <p:graphicFrame>
        <p:nvGraphicFramePr>
          <p:cNvPr id="4" name="Object 3"/>
          <p:cNvGraphicFramePr>
            <a:graphicFrameLocks noChangeAspect="1"/>
          </p:cNvGraphicFramePr>
          <p:nvPr>
            <p:extLst>
              <p:ext uri="{D42A27DB-BD31-4B8C-83A1-F6EECF244321}">
                <p14:modId xmlns:p14="http://schemas.microsoft.com/office/powerpoint/2010/main" val="961178290"/>
              </p:ext>
            </p:extLst>
          </p:nvPr>
        </p:nvGraphicFramePr>
        <p:xfrm>
          <a:off x="5237164" y="908050"/>
          <a:ext cx="2117725" cy="706438"/>
        </p:xfrm>
        <a:graphic>
          <a:graphicData uri="http://schemas.openxmlformats.org/presentationml/2006/ole">
            <mc:AlternateContent xmlns:mc="http://schemas.openxmlformats.org/markup-compatibility/2006">
              <mc:Choice xmlns:v="urn:schemas-microsoft-com:vml" Requires="v">
                <p:oleObj spid="_x0000_s35943" name="Equation" r:id="rId4" imgW="647640" imgH="215640" progId="Equation.3">
                  <p:embed/>
                </p:oleObj>
              </mc:Choice>
              <mc:Fallback>
                <p:oleObj name="Equation" r:id="rId4" imgW="647640" imgH="215640" progId="Equation.3">
                  <p:embed/>
                  <p:pic>
                    <p:nvPicPr>
                      <p:cNvPr id="0" name="Picture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7164" y="908050"/>
                        <a:ext cx="2117725" cy="70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9" name="Object 3"/>
          <p:cNvGraphicFramePr>
            <a:graphicFrameLocks noChangeAspect="1"/>
          </p:cNvGraphicFramePr>
          <p:nvPr>
            <p:extLst>
              <p:ext uri="{D42A27DB-BD31-4B8C-83A1-F6EECF244321}">
                <p14:modId xmlns:p14="http://schemas.microsoft.com/office/powerpoint/2010/main" val="1410612655"/>
              </p:ext>
            </p:extLst>
          </p:nvPr>
        </p:nvGraphicFramePr>
        <p:xfrm>
          <a:off x="2798765" y="4357689"/>
          <a:ext cx="500063" cy="663575"/>
        </p:xfrm>
        <a:graphic>
          <a:graphicData uri="http://schemas.openxmlformats.org/presentationml/2006/ole">
            <mc:AlternateContent xmlns:mc="http://schemas.openxmlformats.org/markup-compatibility/2006">
              <mc:Choice xmlns:v="urn:schemas-microsoft-com:vml" Requires="v">
                <p:oleObj spid="_x0000_s35944" name="Equation" r:id="rId6" imgW="152280" imgH="203040" progId="Equation.3">
                  <p:embed/>
                </p:oleObj>
              </mc:Choice>
              <mc:Fallback>
                <p:oleObj name="Equation" r:id="rId6" imgW="152280" imgH="203040" progId="Equation.3">
                  <p:embed/>
                  <p:pic>
                    <p:nvPicPr>
                      <p:cNvPr id="0" name="Picture 8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8765" y="4357689"/>
                        <a:ext cx="500063"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1" name="Object 5"/>
          <p:cNvGraphicFramePr>
            <a:graphicFrameLocks noChangeAspect="1"/>
          </p:cNvGraphicFramePr>
          <p:nvPr>
            <p:extLst>
              <p:ext uri="{D42A27DB-BD31-4B8C-83A1-F6EECF244321}">
                <p14:modId xmlns:p14="http://schemas.microsoft.com/office/powerpoint/2010/main" val="2436316232"/>
              </p:ext>
            </p:extLst>
          </p:nvPr>
        </p:nvGraphicFramePr>
        <p:xfrm>
          <a:off x="2036764" y="2147889"/>
          <a:ext cx="498475" cy="663575"/>
        </p:xfrm>
        <a:graphic>
          <a:graphicData uri="http://schemas.openxmlformats.org/presentationml/2006/ole">
            <mc:AlternateContent xmlns:mc="http://schemas.openxmlformats.org/markup-compatibility/2006">
              <mc:Choice xmlns:v="urn:schemas-microsoft-com:vml" Requires="v">
                <p:oleObj spid="_x0000_s35945" name="Equation" r:id="rId8" imgW="152280" imgH="203040" progId="Equation.3">
                  <p:embed/>
                </p:oleObj>
              </mc:Choice>
              <mc:Fallback>
                <p:oleObj name="Equation" r:id="rId8" imgW="152280" imgH="203040" progId="Equation.3">
                  <p:embed/>
                  <p:pic>
                    <p:nvPicPr>
                      <p:cNvPr id="0" name="Picture 9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6764" y="2147889"/>
                        <a:ext cx="498475"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1524000" y="2133600"/>
            <a:ext cx="1981200" cy="12192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rot="16200000" flipH="1">
            <a:off x="2039939" y="4533900"/>
            <a:ext cx="1524000" cy="533400"/>
          </a:xfrm>
          <a:prstGeom prst="straightConnector1">
            <a:avLst/>
          </a:prstGeom>
          <a:ln w="50800">
            <a:solidFill>
              <a:srgbClr val="660066"/>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3981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Vector Subtraction</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2460892098"/>
              </p:ext>
            </p:extLst>
          </p:nvPr>
        </p:nvGraphicFramePr>
        <p:xfrm>
          <a:off x="4095750" y="866775"/>
          <a:ext cx="4400550" cy="788988"/>
        </p:xfrm>
        <a:graphic>
          <a:graphicData uri="http://schemas.openxmlformats.org/presentationml/2006/ole">
            <mc:AlternateContent xmlns:mc="http://schemas.openxmlformats.org/markup-compatibility/2006">
              <mc:Choice xmlns:v="urn:schemas-microsoft-com:vml" Requires="v">
                <p:oleObj spid="_x0000_s36981" name="Equation" r:id="rId4" imgW="1346040" imgH="241200" progId="Equation.3">
                  <p:embed/>
                </p:oleObj>
              </mc:Choice>
              <mc:Fallback>
                <p:oleObj name="Equation" r:id="rId4" imgW="1346040" imgH="241200" progId="Equation.3">
                  <p:embed/>
                  <p:pic>
                    <p:nvPicPr>
                      <p:cNvPr id="0" name="Picture 1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5750" y="866775"/>
                        <a:ext cx="4400550"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023683265"/>
              </p:ext>
            </p:extLst>
          </p:nvPr>
        </p:nvGraphicFramePr>
        <p:xfrm>
          <a:off x="2798765" y="4357689"/>
          <a:ext cx="500063" cy="663575"/>
        </p:xfrm>
        <a:graphic>
          <a:graphicData uri="http://schemas.openxmlformats.org/presentationml/2006/ole">
            <mc:AlternateContent xmlns:mc="http://schemas.openxmlformats.org/markup-compatibility/2006">
              <mc:Choice xmlns:v="urn:schemas-microsoft-com:vml" Requires="v">
                <p:oleObj spid="_x0000_s36982" name="Equation" r:id="rId6" imgW="152280" imgH="203040" progId="Equation.3">
                  <p:embed/>
                </p:oleObj>
              </mc:Choice>
              <mc:Fallback>
                <p:oleObj name="Equation" r:id="rId6" imgW="152280" imgH="203040" progId="Equation.3">
                  <p:embed/>
                  <p:pic>
                    <p:nvPicPr>
                      <p:cNvPr id="0" name="Picture 1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8765" y="4357689"/>
                        <a:ext cx="500063"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1924457759"/>
              </p:ext>
            </p:extLst>
          </p:nvPr>
        </p:nvGraphicFramePr>
        <p:xfrm>
          <a:off x="2036764" y="2147889"/>
          <a:ext cx="498475" cy="663575"/>
        </p:xfrm>
        <a:graphic>
          <a:graphicData uri="http://schemas.openxmlformats.org/presentationml/2006/ole">
            <mc:AlternateContent xmlns:mc="http://schemas.openxmlformats.org/markup-compatibility/2006">
              <mc:Choice xmlns:v="urn:schemas-microsoft-com:vml" Requires="v">
                <p:oleObj spid="_x0000_s36983" name="Equation" r:id="rId8" imgW="152280" imgH="203040" progId="Equation.3">
                  <p:embed/>
                </p:oleObj>
              </mc:Choice>
              <mc:Fallback>
                <p:oleObj name="Equation" r:id="rId8" imgW="152280" imgH="203040" progId="Equation.3">
                  <p:embed/>
                  <p:pic>
                    <p:nvPicPr>
                      <p:cNvPr id="0" name="Picture 10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6764" y="2147889"/>
                        <a:ext cx="498475"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Arrow Connector 15"/>
          <p:cNvCxnSpPr/>
          <p:nvPr/>
        </p:nvCxnSpPr>
        <p:spPr>
          <a:xfrm flipV="1">
            <a:off x="1524000" y="2133600"/>
            <a:ext cx="1981200" cy="12192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rot="16200000" flipH="1">
            <a:off x="2039939" y="4533900"/>
            <a:ext cx="1524000" cy="533400"/>
          </a:xfrm>
          <a:prstGeom prst="straightConnector1">
            <a:avLst/>
          </a:prstGeom>
          <a:ln w="50800">
            <a:solidFill>
              <a:srgbClr val="660066"/>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5087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1339</TotalTime>
  <Words>1567</Words>
  <Application>Microsoft Office PowerPoint</Application>
  <PresentationFormat>Custom</PresentationFormat>
  <Paragraphs>197</Paragraphs>
  <Slides>30</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Default Design</vt:lpstr>
      <vt:lpstr>Equation</vt:lpstr>
      <vt:lpstr>PHY131H1F – Introduction to Physics I Class 2</vt:lpstr>
      <vt:lpstr>Garden-Variety Clicker Instructions</vt:lpstr>
      <vt:lpstr>PowerPoint Presentation</vt:lpstr>
      <vt:lpstr>The Particle Model</vt:lpstr>
      <vt:lpstr>PowerPoint Presentation</vt:lpstr>
      <vt:lpstr>Scalars and Vectors</vt:lpstr>
      <vt:lpstr>Distance and Displacement</vt:lpstr>
      <vt:lpstr>Vector Addition</vt:lpstr>
      <vt:lpstr>Vector Subtraction</vt:lpstr>
      <vt:lpstr>Speed and Velocity</vt:lpstr>
      <vt:lpstr>Average Velocity</vt:lpstr>
      <vt:lpstr>Velocity  (a.k.a. “instantaneous velocity”)</vt:lpstr>
      <vt:lpstr>Average Acceleration</vt:lpstr>
      <vt:lpstr>PowerPoint Presentation</vt:lpstr>
      <vt:lpstr>Acceleration (a.k.a. “instantaneous acceleration”)</vt:lpstr>
      <vt:lpstr>Tactics: Finding the acceleration vector</vt:lpstr>
      <vt:lpstr>If an object is slowing down,</vt:lpstr>
      <vt:lpstr>Tactics: Finding the acceleration vector</vt:lpstr>
      <vt:lpstr>Tactics: Finding the acceleration vector</vt:lpstr>
      <vt:lpstr>PowerPoint Presentation</vt:lpstr>
      <vt:lpstr>PowerPoint Presentation</vt:lpstr>
      <vt:lpstr>PowerPoint Presentation</vt:lpstr>
      <vt:lpstr>Fall 2013 Test 1 results</vt:lpstr>
      <vt:lpstr>Piazza Discussion Board</vt:lpstr>
      <vt:lpstr>PowerPoint Presentation</vt:lpstr>
      <vt:lpstr>PowerPoint Presentation</vt:lpstr>
      <vt:lpstr>PowerPoint Presentation</vt:lpstr>
      <vt:lpstr>Suggested Problem Solving Strategy</vt:lpstr>
      <vt:lpstr>Significant Figures</vt:lpstr>
      <vt:lpstr>Before Class 3 on Monday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Harlow</dc:creator>
  <cp:lastModifiedBy>Jason Harlow</cp:lastModifiedBy>
  <cp:revision>78</cp:revision>
  <cp:lastPrinted>2012-09-12T14:29:09Z</cp:lastPrinted>
  <dcterms:created xsi:type="dcterms:W3CDTF">2011-01-12T15:20:59Z</dcterms:created>
  <dcterms:modified xsi:type="dcterms:W3CDTF">2014-09-08T18:23:38Z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