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0" r:id="rId3"/>
    <p:sldId id="318" r:id="rId4"/>
    <p:sldId id="275" r:id="rId5"/>
    <p:sldId id="322" r:id="rId6"/>
    <p:sldId id="343" r:id="rId7"/>
    <p:sldId id="344" r:id="rId8"/>
    <p:sldId id="325" r:id="rId9"/>
    <p:sldId id="327" r:id="rId10"/>
    <p:sldId id="323" r:id="rId11"/>
    <p:sldId id="324" r:id="rId12"/>
    <p:sldId id="328" r:id="rId13"/>
    <p:sldId id="329" r:id="rId14"/>
    <p:sldId id="294" r:id="rId15"/>
    <p:sldId id="305" r:id="rId16"/>
    <p:sldId id="307" r:id="rId17"/>
    <p:sldId id="346" r:id="rId18"/>
    <p:sldId id="304" r:id="rId19"/>
    <p:sldId id="331" r:id="rId20"/>
    <p:sldId id="293" r:id="rId21"/>
    <p:sldId id="336" r:id="rId22"/>
    <p:sldId id="338" r:id="rId23"/>
    <p:sldId id="339" r:id="rId24"/>
    <p:sldId id="314" r:id="rId25"/>
    <p:sldId id="342" r:id="rId26"/>
    <p:sldId id="340" r:id="rId27"/>
    <p:sldId id="274" r:id="rId28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t" anchorCtr="0" compatLnSpc="1">
            <a:prstTxWarp prst="textNoShape">
              <a:avLst/>
            </a:prstTxWarp>
          </a:bodyPr>
          <a:lstStyle>
            <a:lvl1pPr defTabSz="922799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t" anchorCtr="0" compatLnSpc="1">
            <a:prstTxWarp prst="textNoShape">
              <a:avLst/>
            </a:prstTxWarp>
          </a:bodyPr>
          <a:lstStyle>
            <a:lvl1pPr algn="r" defTabSz="922799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945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b" anchorCtr="0" compatLnSpc="1">
            <a:prstTxWarp prst="textNoShape">
              <a:avLst/>
            </a:prstTxWarp>
          </a:bodyPr>
          <a:lstStyle>
            <a:lvl1pPr defTabSz="922799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0945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0C185087-CC3F-4E44-AF1A-693E3FA68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2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t" anchorCtr="0" compatLnSpc="1">
            <a:prstTxWarp prst="textNoShape">
              <a:avLst/>
            </a:prstTxWarp>
          </a:bodyPr>
          <a:lstStyle>
            <a:lvl1pPr defTabSz="922799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t" anchorCtr="0" compatLnSpc="1">
            <a:prstTxWarp prst="textNoShape">
              <a:avLst/>
            </a:prstTxWarp>
          </a:bodyPr>
          <a:lstStyle>
            <a:lvl1pPr algn="r" defTabSz="922799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91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267"/>
            <a:ext cx="5486400" cy="418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45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b" anchorCtr="0" compatLnSpc="1">
            <a:prstTxWarp prst="textNoShape">
              <a:avLst/>
            </a:prstTxWarp>
          </a:bodyPr>
          <a:lstStyle>
            <a:lvl1pPr defTabSz="922799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0945"/>
            <a:ext cx="2971800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2" rIns="92263" bIns="4613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F4A17E15-C541-448A-BF3E-5D934ACCE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7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12796-CA45-7842-BD97-BD6A3572DC0C}" type="slidenum">
              <a:rPr lang="en-US"/>
              <a:pPr/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30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465F27-845D-4B0F-9DEB-C012779FFDCF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3725" y="928688"/>
            <a:ext cx="5668963" cy="3189287"/>
          </a:xfrm>
          <a:solidFill>
            <a:srgbClr val="FFFFFF"/>
          </a:solidFill>
          <a:ln/>
        </p:spPr>
      </p:sp>
      <p:sp>
        <p:nvSpPr>
          <p:cNvPr id="2970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46164" y="4425799"/>
            <a:ext cx="4770437" cy="35361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156736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A938-94C1-4B46-9872-B383ECBB5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F8FC9-8A04-4043-9C28-08DBF0993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6D471-D330-4FB4-A15A-7E0AEAD7C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8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11F03-FF43-483C-A7CE-882992B9B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A775C-6EE7-4A32-AFC6-8C17464F9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FCE3D-BE51-4406-AF7B-C04452D73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53770-6405-4028-9D0D-ED11C7383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6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37629-FF63-4273-AA17-56E46E530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3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D9FCF-FB13-41CB-874C-18618718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473A8-26F0-4AFA-B14A-FCEC0D20A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C6E2D-E80C-4EC1-BBA4-1891ED08A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7FF28-7DE3-46EB-97B3-2CD769820D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422F74-0005-4B70-8B2B-3247D7877D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famousfootwear.com/2013/03/save-your-car-and-money-with-driving-shoes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ople.rit.edu/andpph/exhibit-8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3276600" cy="944562"/>
          </a:xfrm>
        </p:spPr>
        <p:txBody>
          <a:bodyPr/>
          <a:lstStyle/>
          <a:p>
            <a:pPr algn="l" eaLnBrk="1" hangingPunct="1"/>
            <a:r>
              <a:rPr lang="en-US" sz="3600"/>
              <a:t>PHY131H1F</a:t>
            </a:r>
            <a:r>
              <a:rPr lang="en-US" sz="3600">
                <a:latin typeface="Times New Roman" panose="02020603050405020304" pitchFamily="18" charset="0"/>
              </a:rPr>
              <a:t/>
            </a:r>
            <a:br>
              <a:rPr lang="en-US" sz="3600">
                <a:latin typeface="Times New Roman" panose="02020603050405020304" pitchFamily="18" charset="0"/>
              </a:rPr>
            </a:br>
            <a:r>
              <a:rPr lang="en-US" sz="3600">
                <a:latin typeface="Times New Roman" panose="02020603050405020304" pitchFamily="18" charset="0"/>
              </a:rPr>
              <a:t>Class 4</a:t>
            </a:r>
          </a:p>
        </p:txBody>
      </p:sp>
      <p:pic>
        <p:nvPicPr>
          <p:cNvPr id="2051" name="Picture 7" descr="02_00ChapOpener-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7"/>
          <a:stretch>
            <a:fillRect/>
          </a:stretch>
        </p:blipFill>
        <p:spPr bwMode="auto">
          <a:xfrm>
            <a:off x="7696200" y="-7620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838200" y="1828800"/>
            <a:ext cx="6324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CA" sz="2800" kern="0" dirty="0">
                <a:latin typeface="+mn-lt"/>
                <a:cs typeface="+mn-cs"/>
              </a:rPr>
              <a:t>Today, Chapter </a:t>
            </a:r>
            <a:r>
              <a:rPr lang="en-CA" sz="2800" kern="0" dirty="0" smtClean="0">
                <a:latin typeface="+mn-lt"/>
                <a:cs typeface="+mn-cs"/>
              </a:rPr>
              <a:t>2, Sections 2.1 to 2.4</a:t>
            </a:r>
            <a:endParaRPr lang="en-CA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latin typeface="+mn-lt"/>
                <a:cs typeface="+mn-cs"/>
              </a:rPr>
              <a:t>Uniform Motion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latin typeface="+mn-lt"/>
                <a:cs typeface="+mn-cs"/>
              </a:rPr>
              <a:t>Average velocity / Instantaneous Velocity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latin typeface="+mn-lt"/>
                <a:cs typeface="+mn-cs"/>
              </a:rPr>
              <a:t>Differentiating position to get velocity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latin typeface="+mn-lt"/>
                <a:cs typeface="+mn-cs"/>
              </a:rPr>
              <a:t>Integrating velocity to get position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latin typeface="+mn-lt"/>
                <a:cs typeface="+mn-cs"/>
              </a:rPr>
              <a:t>Equations of Constant 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33827"/>
            <a:ext cx="5638800" cy="563562"/>
          </a:xfrm>
        </p:spPr>
        <p:txBody>
          <a:bodyPr/>
          <a:lstStyle/>
          <a:p>
            <a:pPr algn="l"/>
            <a:r>
              <a:rPr lang="en-CA" sz="2800" dirty="0" smtClean="0"/>
              <a:t>From a Past PHY131 Test:</a:t>
            </a:r>
            <a:endParaRPr lang="en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5972" y="2286000"/>
                <a:ext cx="10972800" cy="4114800"/>
              </a:xfrm>
            </p:spPr>
            <p:txBody>
              <a:bodyPr/>
              <a:lstStyle/>
              <a:p>
                <a:r>
                  <a:rPr lang="en-US" sz="2400" dirty="0" smtClean="0"/>
                  <a:t>A jogger runs </a:t>
                </a:r>
                <a:r>
                  <a:rPr lang="en-US" sz="2400" dirty="0"/>
                  <a:t>at a constant </a:t>
                </a:r>
                <a:r>
                  <a:rPr lang="en-US" sz="2400" dirty="0" smtClean="0"/>
                  <a:t>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CA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=10 </m:t>
                    </m:r>
                    <m:f>
                      <m:fPr>
                        <m:ctrlPr>
                          <a:rPr lang="en-CA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2400" b="0" i="0" smtClean="0">
                            <a:latin typeface="Cambria Math" panose="02040503050406030204" pitchFamily="18" charset="0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2400" b="0" i="0" smtClean="0">
                            <a:latin typeface="Cambria Math" panose="02040503050406030204" pitchFamily="18" charset="0"/>
                          </a:rPr>
                          <m:t>hr</m:t>
                        </m:r>
                      </m:den>
                    </m:f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 b="0" i="0" smtClean="0">
                        <a:latin typeface="Cambria Math" panose="02040503050406030204" pitchFamily="18" charset="0"/>
                      </a:rPr>
                      <m:t>right</m:t>
                    </m:r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  <a:endParaRPr lang="en-CA" sz="2400" dirty="0"/>
              </a:p>
              <a:p>
                <a:r>
                  <a:rPr lang="en-US" sz="2400" dirty="0"/>
                  <a:t>A walker walks at a constant </a:t>
                </a:r>
                <a:r>
                  <a:rPr lang="en-US" sz="2400" dirty="0" smtClean="0"/>
                  <a:t>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CA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CA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5 </m:t>
                    </m:r>
                    <m:f>
                      <m:fPr>
                        <m:ctrlPr>
                          <a:rPr lang="en-CA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2400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n-CA" sz="240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2400" b="0" i="0" smtClean="0">
                            <a:latin typeface="Cambria Math" panose="02040503050406030204" pitchFamily="18" charset="0"/>
                          </a:rPr>
                          <m:t>hr</m:t>
                        </m:r>
                      </m:den>
                    </m:f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CA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CA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 b="0" i="0" smtClean="0">
                        <a:latin typeface="Cambria Math" panose="02040503050406030204" pitchFamily="18" charset="0"/>
                      </a:rPr>
                      <m:t>lef</m:t>
                    </m:r>
                    <m:r>
                      <m:rPr>
                        <m:sty m:val="p"/>
                      </m:rPr>
                      <a:rPr lang="en-CA" sz="2400">
                        <a:latin typeface="Cambria Math" panose="02040503050406030204" pitchFamily="18" charset="0"/>
                      </a:rPr>
                      <m:t>t</m:t>
                    </m:r>
                    <m:r>
                      <a:rPr lang="en-CA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  <a:endParaRPr lang="en-CA" sz="2400" dirty="0"/>
              </a:p>
              <a:p>
                <a:r>
                  <a:rPr lang="en-US" sz="2400" dirty="0" smtClean="0"/>
                  <a:t>When </a:t>
                </a:r>
                <a:r>
                  <a:rPr lang="en-US" sz="2400" dirty="0"/>
                  <a:t>the jogger and the runner </a:t>
                </a:r>
                <a:r>
                  <a:rPr lang="en-US" sz="2400" dirty="0" smtClean="0"/>
                  <a:t>are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 km</a:t>
                </a:r>
                <a:r>
                  <a:rPr lang="en-US" sz="2400" dirty="0" smtClean="0"/>
                  <a:t> apart, </a:t>
                </a:r>
                <a:r>
                  <a:rPr lang="en-US" sz="2400" dirty="0"/>
                  <a:t>a bird flying at a constant </a:t>
                </a:r>
                <a:r>
                  <a:rPr lang="en-US" sz="2400" dirty="0" smtClean="0"/>
                  <a:t>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CA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CA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CA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CA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2400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n-CA" sz="240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2400" b="0" i="0" smtClean="0">
                            <a:latin typeface="Cambria Math" panose="02040503050406030204" pitchFamily="18" charset="0"/>
                          </a:rPr>
                          <m:t>hr</m:t>
                        </m:r>
                      </m:den>
                    </m:f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CA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CA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sz="2400" b="0" i="0" smtClean="0">
                        <a:latin typeface="Cambria Math" panose="02040503050406030204" pitchFamily="18" charset="0"/>
                      </a:rPr>
                      <m:t>right</m:t>
                    </m:r>
                  </m:oMath>
                </a14:m>
                <a:r>
                  <a:rPr lang="en-US" sz="2400" dirty="0" smtClean="0"/>
                  <a:t> passes </a:t>
                </a:r>
                <a:r>
                  <a:rPr lang="en-US" sz="2400" dirty="0"/>
                  <a:t>the jogger. </a:t>
                </a:r>
                <a:endParaRPr lang="en-US" sz="2400" dirty="0" smtClean="0"/>
              </a:p>
              <a:p>
                <a:r>
                  <a:rPr lang="en-US" sz="2400" dirty="0" smtClean="0"/>
                  <a:t>When </a:t>
                </a:r>
                <a:r>
                  <a:rPr lang="en-US" sz="2400" dirty="0"/>
                  <a:t>the bird reaches the walker, it turns around and flies back to the jogger </a:t>
                </a:r>
                <a:r>
                  <a:rPr lang="en-US" sz="2400" dirty="0" smtClean="0"/>
                  <a:t>at</a:t>
                </a:r>
                <a:r>
                  <a:rPr lang="en-CA" sz="2400" dirty="0" smtClean="0"/>
                  <a:t> 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same speed. When it reaches the jogger it turns around again </a:t>
                </a:r>
                <a:r>
                  <a:rPr lang="en-US" sz="2400" dirty="0" smtClean="0"/>
                  <a:t>and </a:t>
                </a:r>
                <a:r>
                  <a:rPr lang="en-US" sz="2400" dirty="0"/>
                  <a:t>flies to the walker. It continues flying back and forth </a:t>
                </a:r>
                <a:r>
                  <a:rPr lang="en-US" sz="2400" dirty="0" smtClean="0"/>
                  <a:t>between</a:t>
                </a:r>
                <a:r>
                  <a:rPr lang="en-CA" sz="2400" dirty="0"/>
                  <a:t> 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jogger and the walker. </a:t>
                </a:r>
                <a:endParaRPr lang="en-US" sz="2400" dirty="0" smtClean="0"/>
              </a:p>
              <a:p>
                <a:r>
                  <a:rPr lang="en-US" sz="2400" dirty="0" smtClean="0"/>
                  <a:t>When </a:t>
                </a:r>
                <a:r>
                  <a:rPr lang="en-US" sz="2400" dirty="0"/>
                  <a:t>the jogger and walker meet each </a:t>
                </a:r>
                <a:r>
                  <a:rPr lang="en-US" sz="2400" dirty="0" smtClean="0"/>
                  <a:t>other</a:t>
                </a:r>
                <a:r>
                  <a:rPr lang="en-US" sz="2400" dirty="0"/>
                  <a:t>, how </a:t>
                </a:r>
                <a:r>
                  <a:rPr lang="en-US" sz="2400" dirty="0" smtClean="0"/>
                  <a:t>far has </a:t>
                </a:r>
                <a:r>
                  <a:rPr lang="en-US" sz="2400" dirty="0"/>
                  <a:t>the bird flown?</a:t>
                </a:r>
                <a:endParaRPr lang="en-CA" sz="2400" dirty="0"/>
              </a:p>
              <a:p>
                <a:endParaRPr lang="en-CA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972" y="2286000"/>
                <a:ext cx="10972800" cy="4114800"/>
              </a:xfrm>
              <a:blipFill rotWithShape="0">
                <a:blip r:embed="rId2"/>
                <a:stretch>
                  <a:fillRect l="-722" r="-1333" b="-59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554" name="Picture 2" descr="2People_Bi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00705"/>
            <a:ext cx="4506686" cy="219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2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49" y="178934"/>
            <a:ext cx="5638800" cy="563562"/>
          </a:xfrm>
        </p:spPr>
        <p:txBody>
          <a:bodyPr/>
          <a:lstStyle/>
          <a:p>
            <a:pPr algn="l"/>
            <a:r>
              <a:rPr lang="en-CA" sz="2800" dirty="0" smtClean="0"/>
              <a:t>From a Past PHY131 Test:</a:t>
            </a:r>
            <a:endParaRPr lang="en-CA" sz="2800" dirty="0"/>
          </a:p>
        </p:txBody>
      </p:sp>
      <p:pic>
        <p:nvPicPr>
          <p:cNvPr id="23554" name="Picture 2" descr="2People_Bi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00705"/>
            <a:ext cx="4506686" cy="219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77200" y="18619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30 km/</a:t>
            </a:r>
            <a:r>
              <a:rPr lang="en-CA" dirty="0" err="1" smtClean="0"/>
              <a:t>hr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7536026" y="67530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1</a:t>
            </a:r>
            <a:r>
              <a:rPr lang="en-CA" dirty="0" smtClean="0"/>
              <a:t>0 km/</a:t>
            </a:r>
            <a:r>
              <a:rPr lang="en-CA" dirty="0" err="1" smtClean="0"/>
              <a:t>hr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0190578" y="49063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5</a:t>
            </a:r>
            <a:r>
              <a:rPr lang="en-CA" dirty="0" smtClean="0"/>
              <a:t> km/</a:t>
            </a:r>
            <a:r>
              <a:rPr lang="en-CA" dirty="0" err="1" smtClean="0"/>
              <a:t>hr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9239893" y="210133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= 3 km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472078" y="753382"/>
            <a:ext cx="5939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How far has bird flown when Jogger and Walker meet?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Bird has constant speed, so </a:t>
            </a:r>
            <a:r>
              <a:rPr lang="en-C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C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C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CA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Need to find </a:t>
            </a:r>
            <a:r>
              <a:rPr lang="en-C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sz="2400" dirty="0" smtClean="0"/>
              <a:t>.</a:t>
            </a:r>
            <a:endParaRPr lang="en-CA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6019800" y="2323042"/>
            <a:ext cx="0" cy="43825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8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231543"/>
            <a:ext cx="7315200" cy="527894"/>
          </a:xfrm>
        </p:spPr>
        <p:txBody>
          <a:bodyPr/>
          <a:lstStyle/>
          <a:p>
            <a:r>
              <a:rPr lang="en-US" sz="3200" dirty="0" smtClean="0"/>
              <a:t>Curved Line = Not-Constant Velocity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467600" y="1061484"/>
            <a:ext cx="19492" cy="2291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7092" y="3352800"/>
            <a:ext cx="4247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728" y="79987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0748" y="3276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7124678" y="1161131"/>
            <a:ext cx="4457722" cy="2092023"/>
          </a:xfrm>
          <a:custGeom>
            <a:avLst/>
            <a:gdLst>
              <a:gd name="connsiteX0" fmla="*/ 0 w 6438900"/>
              <a:gd name="connsiteY0" fmla="*/ 3295650 h 3295650"/>
              <a:gd name="connsiteX1" fmla="*/ 2552700 w 6438900"/>
              <a:gd name="connsiteY1" fmla="*/ 2724150 h 3295650"/>
              <a:gd name="connsiteX2" fmla="*/ 3752850 w 6438900"/>
              <a:gd name="connsiteY2" fmla="*/ 1409700 h 3295650"/>
              <a:gd name="connsiteX3" fmla="*/ 5619750 w 6438900"/>
              <a:gd name="connsiteY3" fmla="*/ 723900 h 3295650"/>
              <a:gd name="connsiteX4" fmla="*/ 6438900 w 6438900"/>
              <a:gd name="connsiteY4" fmla="*/ 0 h 329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8900" h="3295650">
                <a:moveTo>
                  <a:pt x="0" y="3295650"/>
                </a:moveTo>
                <a:cubicBezTo>
                  <a:pt x="963612" y="3167062"/>
                  <a:pt x="1927225" y="3038475"/>
                  <a:pt x="2552700" y="2724150"/>
                </a:cubicBezTo>
                <a:cubicBezTo>
                  <a:pt x="3178175" y="2409825"/>
                  <a:pt x="3241675" y="1743075"/>
                  <a:pt x="3752850" y="1409700"/>
                </a:cubicBezTo>
                <a:cubicBezTo>
                  <a:pt x="4264025" y="1076325"/>
                  <a:pt x="5172075" y="958850"/>
                  <a:pt x="5619750" y="723900"/>
                </a:cubicBezTo>
                <a:cubicBezTo>
                  <a:pt x="6067425" y="488950"/>
                  <a:pt x="6253162" y="244475"/>
                  <a:pt x="6438900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4400" y="857196"/>
                <a:ext cx="1605632" cy="931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857196"/>
                <a:ext cx="1605632" cy="931794"/>
              </a:xfrm>
              <a:prstGeom prst="rect">
                <a:avLst/>
              </a:prstGeom>
              <a:blipFill rotWithShape="0">
                <a:blip r:embed="rId2"/>
                <a:stretch>
                  <a:fillRect b="-6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2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Q02_05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5453942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05000" y="343757"/>
            <a:ext cx="5029200" cy="527894"/>
          </a:xfrm>
        </p:spPr>
        <p:txBody>
          <a:bodyPr/>
          <a:lstStyle/>
          <a:p>
            <a:r>
              <a:rPr lang="en-US" sz="2800" dirty="0" smtClean="0"/>
              <a:t>Clicker Question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5486400" cy="4114800"/>
          </a:xfrm>
        </p:spPr>
        <p:txBody>
          <a:bodyPr/>
          <a:lstStyle/>
          <a:p>
            <a:r>
              <a:rPr lang="en-US" sz="3000" dirty="0" smtClean="0"/>
              <a:t>When do objects A and B have the same velocity?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000" dirty="0" smtClean="0"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000" dirty="0" smtClean="0"/>
              <a:t>Objects A and B never have the same velocity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400800" y="5533572"/>
            <a:ext cx="1828800" cy="201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61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92375" y="735014"/>
            <a:ext cx="6764338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 eaLnBrk="0" hangingPunct="0"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 eaLnBrk="0" hangingPunct="0"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 eaLnBrk="0" hangingPunct="0"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 eaLnBrk="0" hangingPunct="0"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 eaLnBrk="0" hangingPunct="0"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ts val="3400"/>
              </a:lnSpc>
              <a:spcAft>
                <a:spcPts val="200"/>
              </a:spcAft>
              <a:buClr>
                <a:srgbClr val="000000"/>
              </a:buClr>
              <a:buSzPct val="45000"/>
            </a:pPr>
            <a:r>
              <a:rPr lang="en-GB" sz="3200" b="1">
                <a:solidFill>
                  <a:srgbClr val="336699"/>
                </a:solidFill>
                <a:latin typeface="Times New Roman" panose="02020603050405020304" pitchFamily="18" charset="0"/>
              </a:rPr>
              <a:t>Which velocity-versus-time graph goes best with the position-versus-time graph on the left?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77"/>
          <a:stretch>
            <a:fillRect/>
          </a:stretch>
        </p:blipFill>
        <p:spPr bwMode="auto">
          <a:xfrm>
            <a:off x="423635" y="2590800"/>
            <a:ext cx="109616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651000" y="49587"/>
            <a:ext cx="5029200" cy="5278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800" kern="0" dirty="0" smtClean="0"/>
              <a:t>Clicker Question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Announcements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CA" dirty="0" smtClean="0"/>
              <a:t>Pre-course diagnostic quiz on mechanics done during </a:t>
            </a:r>
            <a:r>
              <a:rPr lang="en-CA" dirty="0" err="1" smtClean="0"/>
              <a:t>zeroth</a:t>
            </a:r>
            <a:r>
              <a:rPr lang="en-CA" dirty="0" smtClean="0"/>
              <a:t> practical last week.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Did you miss it?  Still want your 0.5%?  Here are two make-up times to choose from: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Tues Sept. 23 - 11:10 am in MP125C </a:t>
            </a:r>
            <a:br>
              <a:rPr lang="en-CA" dirty="0" smtClean="0"/>
            </a:br>
            <a:r>
              <a:rPr lang="en-CA" dirty="0" smtClean="0"/>
              <a:t>Wed. Sept 24 - 4:10 pm in MP125C </a:t>
            </a:r>
            <a:br>
              <a:rPr lang="en-CA" dirty="0" smtClean="0"/>
            </a:b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/>
          <a:lstStyle/>
          <a:p>
            <a:r>
              <a:rPr lang="en-CA" smtClean="0"/>
              <a:t>Announcements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8686800" cy="4648200"/>
          </a:xfrm>
        </p:spPr>
        <p:txBody>
          <a:bodyPr/>
          <a:lstStyle/>
          <a:p>
            <a:r>
              <a:rPr lang="en-CA" dirty="0" smtClean="0"/>
              <a:t>Don’t change your Practical Section on ROSI – your TAs will never know, and you won’t get your marks!</a:t>
            </a:r>
          </a:p>
          <a:p>
            <a:r>
              <a:rPr lang="en-CA" dirty="0" smtClean="0"/>
              <a:t>You must go to portal and fill out an online form if you want to change Practical Sections.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/>
          <a:lstStyle/>
          <a:p>
            <a:r>
              <a:rPr lang="en-CA" smtClean="0"/>
              <a:t>Announcements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9525000" cy="4648200"/>
          </a:xfrm>
        </p:spPr>
        <p:txBody>
          <a:bodyPr/>
          <a:lstStyle/>
          <a:p>
            <a:r>
              <a:rPr lang="en-CA" sz="2800" dirty="0"/>
              <a:t>The first term test will be on Tuesday, </a:t>
            </a:r>
            <a:r>
              <a:rPr lang="en-CA" sz="2800" dirty="0" smtClean="0"/>
              <a:t>Sep 30, </a:t>
            </a:r>
            <a:r>
              <a:rPr lang="en-CA" sz="2800" dirty="0"/>
              <a:t>from </a:t>
            </a:r>
            <a:r>
              <a:rPr lang="en-CA" sz="2800" dirty="0" smtClean="0"/>
              <a:t>6:00pm </a:t>
            </a:r>
            <a:r>
              <a:rPr lang="en-CA" sz="2800" dirty="0"/>
              <a:t>to </a:t>
            </a:r>
            <a:r>
              <a:rPr lang="en-CA" sz="2800" dirty="0" smtClean="0"/>
              <a:t>7:30pm</a:t>
            </a:r>
            <a:r>
              <a:rPr lang="en-CA" sz="2800" dirty="0"/>
              <a:t>. </a:t>
            </a:r>
          </a:p>
          <a:p>
            <a:r>
              <a:rPr lang="en-CA" sz="2800" dirty="0"/>
              <a:t>Test 1 will cover chapters </a:t>
            </a:r>
            <a:r>
              <a:rPr lang="en-CA" sz="2800" dirty="0" smtClean="0"/>
              <a:t>1-3 </a:t>
            </a:r>
            <a:r>
              <a:rPr lang="en-CA" sz="2800" dirty="0"/>
              <a:t>plus the Error Analysis Mini-Document, plus what was done in </a:t>
            </a:r>
            <a:r>
              <a:rPr lang="en-CA" sz="2800" dirty="0" err="1"/>
              <a:t>Practicals</a:t>
            </a:r>
            <a:endParaRPr lang="en-CA" sz="2800" dirty="0"/>
          </a:p>
          <a:p>
            <a:r>
              <a:rPr lang="en-US" sz="2800" dirty="0"/>
              <a:t>You must bring a calculator and one 8.5x11’ aid sheet which you prepare, double-sided</a:t>
            </a:r>
            <a:endParaRPr lang="en-CA" sz="2800" dirty="0"/>
          </a:p>
          <a:p>
            <a:r>
              <a:rPr lang="en-CA" sz="2800" dirty="0" smtClean="0"/>
              <a:t>If </a:t>
            </a:r>
            <a:r>
              <a:rPr lang="en-CA" sz="2800" dirty="0"/>
              <a:t>you have a conflict at that time with an academic activity (test, lecture, tutorial, lab), you must register to write at the alternate sitting of this test </a:t>
            </a:r>
            <a:r>
              <a:rPr lang="en-CA" sz="2800" dirty="0" smtClean="0"/>
              <a:t>by going to portal and </a:t>
            </a:r>
            <a:r>
              <a:rPr lang="en-CA" sz="2800" dirty="0"/>
              <a:t>filling out the online form no later than </a:t>
            </a:r>
            <a:r>
              <a:rPr lang="en-CA" sz="2800" dirty="0" smtClean="0"/>
              <a:t>Sep. 25 by </a:t>
            </a:r>
            <a:r>
              <a:rPr lang="en-CA" sz="2800" dirty="0"/>
              <a:t>11:59pm.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44276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/>
              <a:t>Acceleration in 1-D (along a line)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791200"/>
          </a:xfrm>
        </p:spPr>
        <p:txBody>
          <a:bodyPr/>
          <a:lstStyle/>
          <a:p>
            <a:pPr eaLnBrk="1" hangingPunct="1"/>
            <a:r>
              <a:rPr lang="en-US" smtClean="0"/>
              <a:t>Velocity is the time-derivative of position.</a:t>
            </a:r>
          </a:p>
          <a:p>
            <a:pPr eaLnBrk="1" hangingPunct="1"/>
            <a:r>
              <a:rPr lang="en-US" smtClean="0"/>
              <a:t>Acceleration is the time-derivative of velocity.</a:t>
            </a:r>
          </a:p>
          <a:p>
            <a:pPr eaLnBrk="1" hangingPunct="1"/>
            <a:r>
              <a:rPr lang="en-US" smtClean="0"/>
              <a:t>S.I. unit of acceleration is m/s </a:t>
            </a:r>
            <a:r>
              <a:rPr lang="en-US" b="1" i="1" smtClean="0"/>
              <a:t>per second</a:t>
            </a:r>
            <a:r>
              <a:rPr lang="en-US" smtClean="0"/>
              <a:t>, also called m/s</a:t>
            </a:r>
            <a:r>
              <a:rPr lang="en-US" baseline="30000" smtClean="0"/>
              <a:t>2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Acceleration is like the “speed of the speed”</a:t>
            </a:r>
          </a:p>
          <a:p>
            <a:pPr eaLnBrk="1" hangingPunct="1"/>
            <a:r>
              <a:rPr lang="en-US" smtClean="0"/>
              <a:t>Acceleration is “how fast fast changes!”</a:t>
            </a:r>
          </a:p>
          <a:p>
            <a:pPr eaLnBrk="1" hangingPunct="1"/>
            <a:r>
              <a:rPr lang="en-US" smtClean="0"/>
              <a:t>It is possible to be momentarily stopped (v=0) with a non-zero acceleration!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38200" y="343757"/>
            <a:ext cx="5791200" cy="527894"/>
          </a:xfrm>
        </p:spPr>
        <p:txBody>
          <a:bodyPr/>
          <a:lstStyle/>
          <a:p>
            <a:r>
              <a:rPr lang="en-US" sz="3200" dirty="0" smtClean="0"/>
              <a:t>Constant Acceleration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467600" y="1061484"/>
            <a:ext cx="19492" cy="2291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7092" y="3352800"/>
            <a:ext cx="4247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728" y="79987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0748" y="3276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293639" y="1089403"/>
            <a:ext cx="3907761" cy="21155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43257" y="275253"/>
                <a:ext cx="2489592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257" y="275253"/>
                <a:ext cx="2489592" cy="531877"/>
              </a:xfrm>
              <a:prstGeom prst="rect">
                <a:avLst/>
              </a:prstGeom>
              <a:blipFill rotWithShape="0">
                <a:blip r:embed="rId2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0782" y="897051"/>
                <a:ext cx="2979918" cy="1101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𝑣𝑑𝑡</m:t>
                          </m:r>
                        </m:e>
                      </m:nary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82" y="897051"/>
                <a:ext cx="2979918" cy="11012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7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05000" y="343757"/>
            <a:ext cx="5029200" cy="527894"/>
          </a:xfrm>
        </p:spPr>
        <p:txBody>
          <a:bodyPr/>
          <a:lstStyle/>
          <a:p>
            <a:r>
              <a:rPr lang="en-US" sz="2800" dirty="0" smtClean="0"/>
              <a:t>Clicker Question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76400" y="1881540"/>
            <a:ext cx="8001000" cy="4138612"/>
          </a:xfrm>
        </p:spPr>
        <p:txBody>
          <a:bodyPr/>
          <a:lstStyle/>
          <a:p>
            <a:r>
              <a:rPr lang="en-US" sz="3000" dirty="0" smtClean="0"/>
              <a:t>If the Position versus Time graph of an object moving in 1D is a straight line, what does this mean?</a:t>
            </a:r>
            <a:endParaRPr lang="en-US" sz="3000" dirty="0"/>
          </a:p>
          <a:p>
            <a:pPr>
              <a:buFontTx/>
              <a:buAutoNum type="alphaUcPeriod"/>
            </a:pPr>
            <a:r>
              <a:rPr lang="en-US" sz="3000" dirty="0" smtClean="0"/>
              <a:t> The object is not moving</a:t>
            </a:r>
          </a:p>
          <a:p>
            <a:pPr>
              <a:buFontTx/>
              <a:buAutoNum type="alphaUcPeriod"/>
            </a:pPr>
            <a:r>
              <a:rPr lang="en-US" sz="3000" dirty="0" smtClean="0"/>
              <a:t> The object is moving with a constant velocity</a:t>
            </a:r>
            <a:endParaRPr lang="en-US" sz="3000" dirty="0"/>
          </a:p>
          <a:p>
            <a:pPr>
              <a:buFontTx/>
              <a:buAutoNum type="alphaUcPeriod"/>
            </a:pPr>
            <a:r>
              <a:rPr lang="en-US" sz="3000" dirty="0"/>
              <a:t> </a:t>
            </a:r>
            <a:r>
              <a:rPr lang="en-US" sz="3000" dirty="0" smtClean="0"/>
              <a:t>The object is moving with a constant acceleration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8991600" y="152401"/>
            <a:ext cx="0" cy="1423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944429" y="1516291"/>
            <a:ext cx="24855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143553" y="135832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83963" y="4588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g 2_2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4" y="66676"/>
            <a:ext cx="4275137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0"/>
            <a:ext cx="685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7467600" y="1061484"/>
            <a:ext cx="19492" cy="2291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7092" y="3352800"/>
            <a:ext cx="4247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728" y="79987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0748" y="3276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487092" y="1600200"/>
            <a:ext cx="356190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2138" y="13530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10 m/s</a:t>
            </a:r>
            <a:endParaRPr lang="en-CA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91400" y="1597277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049000" y="3276600"/>
            <a:ext cx="0" cy="231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751482" y="343262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5 s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001" y="1029831"/>
            <a:ext cx="56198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An object has a constant velocity of +10 m/s for 5 seconds.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258" y="3276600"/>
            <a:ext cx="56198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How far does the object travel over these 5 seconds?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10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25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50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100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500 m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651000" y="49587"/>
            <a:ext cx="5029200" cy="5278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800" kern="0" dirty="0" smtClean="0"/>
              <a:t>Clicker Question </a:t>
            </a:r>
          </a:p>
        </p:txBody>
      </p:sp>
    </p:spTree>
    <p:extLst>
      <p:ext uri="{BB962C8B-B14F-4D97-AF65-F5344CB8AC3E}">
        <p14:creationId xmlns:p14="http://schemas.microsoft.com/office/powerpoint/2010/main" val="25506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7467600" y="1061484"/>
            <a:ext cx="19492" cy="2291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7092" y="3352800"/>
            <a:ext cx="4247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728" y="79987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0748" y="3276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487092" y="1600200"/>
            <a:ext cx="3561908" cy="17526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2138" y="13530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10 m/s</a:t>
            </a:r>
            <a:endParaRPr lang="en-CA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91400" y="1597277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049000" y="3276600"/>
            <a:ext cx="0" cy="231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751482" y="343262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5 s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001" y="1029831"/>
            <a:ext cx="56198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An object has an initial velocity of +10 m/s.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It is slowing down, with a constant value of acceleration.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After 5 seconds, it has stopped.</a:t>
            </a:r>
            <a:endParaRPr lang="en-CA" sz="28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651000" y="49587"/>
            <a:ext cx="5029200" cy="5278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800" kern="0" dirty="0" smtClean="0"/>
              <a:t>Clicker Question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0258" y="3276600"/>
            <a:ext cx="56198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How far does the object travel over these 5 seconds?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10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25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50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100 m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500 m</a:t>
            </a:r>
          </a:p>
        </p:txBody>
      </p:sp>
    </p:spTree>
    <p:extLst>
      <p:ext uri="{BB962C8B-B14F-4D97-AF65-F5344CB8AC3E}">
        <p14:creationId xmlns:p14="http://schemas.microsoft.com/office/powerpoint/2010/main" val="18825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7467600" y="1061484"/>
            <a:ext cx="19492" cy="2291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7092" y="3352800"/>
            <a:ext cx="4247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728" y="79987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0748" y="3276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487092" y="1600200"/>
            <a:ext cx="3561908" cy="17526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2138" y="13530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10 m/s</a:t>
            </a:r>
            <a:endParaRPr lang="en-CA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91400" y="1597277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049000" y="3276600"/>
            <a:ext cx="0" cy="231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751482" y="343262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5 s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1680" y="2273518"/>
            <a:ext cx="6306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For 1D motion with constant acceleration, the average velocity is ½(initial velocity + final velocity)</a:t>
            </a:r>
            <a:endParaRPr lang="en-CA" sz="28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651000" y="49587"/>
            <a:ext cx="5029200" cy="5278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800" kern="0" dirty="0" smtClean="0"/>
              <a:t>Average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81200" y="3763534"/>
                <a:ext cx="2662652" cy="905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 sz="3200" b="0" i="0" smtClean="0">
                              <a:latin typeface="Cambria Math" panose="02040503050406030204" pitchFamily="18" charset="0"/>
                            </a:rPr>
                            <m:t>avg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CA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CA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CA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3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CA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763534"/>
                <a:ext cx="2662652" cy="905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013414" y="1728081"/>
                <a:ext cx="2437334" cy="5389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 sz="3200" b="0" i="0" smtClean="0">
                              <a:latin typeface="Cambria Math" panose="02040503050406030204" pitchFamily="18" charset="0"/>
                            </a:rPr>
                            <m:t>avg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m:rPr>
                          <m:sty m:val="p"/>
                        </m:rPr>
                        <a:rPr lang="en-CA" sz="32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CA" sz="3200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CA" sz="3200" b="0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414" y="1728081"/>
                <a:ext cx="2437334" cy="538930"/>
              </a:xfrm>
              <a:prstGeom prst="rect">
                <a:avLst/>
              </a:prstGeom>
              <a:blipFill rotWithShape="0">
                <a:blip r:embed="rId3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89502" y="5105400"/>
                <a:ext cx="1619033" cy="93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 sz="3200" b="0" i="0" smtClean="0">
                              <a:latin typeface="Cambria Math" panose="02040503050406030204" pitchFamily="18" charset="0"/>
                            </a:rPr>
                            <m:t>avg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502" y="5105400"/>
                <a:ext cx="1619033" cy="935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4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1"/>
            <a:ext cx="8610600" cy="715963"/>
          </a:xfrm>
        </p:spPr>
        <p:txBody>
          <a:bodyPr/>
          <a:lstStyle/>
          <a:p>
            <a:pPr eaLnBrk="1" hangingPunct="1"/>
            <a:r>
              <a:rPr lang="en-US" sz="3200" b="1"/>
              <a:t>The 4 Equations of Constant Acceleration: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2600" y="5029201"/>
            <a:ext cx="8763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600" b="1"/>
              <a:t>Strategy:  </a:t>
            </a:r>
            <a:r>
              <a:rPr lang="en-US" sz="2600"/>
              <a:t>When </a:t>
            </a:r>
            <a:r>
              <a:rPr 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/>
              <a:t> = constant, you can use one of these equations.  Figure out which variable you don’t know and don’t care about, and use the equation which doesn’t contain it.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76401" y="833438"/>
            <a:ext cx="8297801" cy="652462"/>
            <a:chOff x="152400" y="832991"/>
            <a:chExt cx="8297955" cy="652937"/>
          </a:xfrm>
        </p:grpSpPr>
        <p:sp>
          <p:nvSpPr>
            <p:cNvPr id="22545" name="TextBox 5"/>
            <p:cNvSpPr txBox="1">
              <a:spLocks noChangeArrowheads="1"/>
            </p:cNvSpPr>
            <p:nvPr/>
          </p:nvSpPr>
          <p:spPr bwMode="auto">
            <a:xfrm>
              <a:off x="3886200" y="832991"/>
              <a:ext cx="4564155" cy="53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900">
                  <a:solidFill>
                    <a:srgbClr val="800000"/>
                  </a:solidFill>
                </a:rPr>
                <a:t>Does not contain position! </a:t>
              </a:r>
            </a:p>
          </p:txBody>
        </p:sp>
        <p:graphicFrame>
          <p:nvGraphicFramePr>
            <p:cNvPr id="2254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6112102"/>
                </p:ext>
              </p:extLst>
            </p:nvPr>
          </p:nvGraphicFramePr>
          <p:xfrm>
            <a:off x="839800" y="858409"/>
            <a:ext cx="2284454" cy="627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20" name="Equation" r:id="rId3" imgW="787320" imgH="215640" progId="Equation.3">
                    <p:embed/>
                  </p:oleObj>
                </mc:Choice>
                <mc:Fallback>
                  <p:oleObj name="Equation" r:id="rId3" imgW="787320" imgH="215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800" y="858409"/>
                          <a:ext cx="2284454" cy="627519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2"/>
            <p:cNvSpPr txBox="1">
              <a:spLocks noChangeArrowheads="1"/>
            </p:cNvSpPr>
            <p:nvPr/>
          </p:nvSpPr>
          <p:spPr bwMode="auto">
            <a:xfrm>
              <a:off x="152400" y="914012"/>
              <a:ext cx="533410" cy="533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3200" b="1" kern="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1.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1627189"/>
            <a:ext cx="8616950" cy="1033462"/>
            <a:chOff x="152400" y="1627153"/>
            <a:chExt cx="8616950" cy="1034207"/>
          </a:xfrm>
        </p:grpSpPr>
        <p:sp>
          <p:nvSpPr>
            <p:cNvPr id="22542" name="TextBox 7"/>
            <p:cNvSpPr txBox="1">
              <a:spLocks noChangeArrowheads="1"/>
            </p:cNvSpPr>
            <p:nvPr/>
          </p:nvSpPr>
          <p:spPr bwMode="auto">
            <a:xfrm>
              <a:off x="5181600" y="1824037"/>
              <a:ext cx="358775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900">
                  <a:solidFill>
                    <a:srgbClr val="800000"/>
                  </a:solidFill>
                </a:rPr>
                <a:t>Does not contain </a:t>
              </a:r>
              <a:r>
                <a:rPr lang="en-US" sz="2900" i="1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2900" baseline="-25000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2900">
                  <a:solidFill>
                    <a:srgbClr val="800000"/>
                  </a:solidFill>
                </a:rPr>
                <a:t>!</a:t>
              </a:r>
            </a:p>
          </p:txBody>
        </p:sp>
        <p:graphicFrame>
          <p:nvGraphicFramePr>
            <p:cNvPr id="2254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1228745"/>
                </p:ext>
              </p:extLst>
            </p:nvPr>
          </p:nvGraphicFramePr>
          <p:xfrm>
            <a:off x="755650" y="1627153"/>
            <a:ext cx="3876675" cy="1034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21" name="Equation" r:id="rId5" imgW="1473120" imgH="393480" progId="Equation.3">
                    <p:embed/>
                  </p:oleObj>
                </mc:Choice>
                <mc:Fallback>
                  <p:oleObj name="Equation" r:id="rId5" imgW="1473120" imgH="393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650" y="1627153"/>
                          <a:ext cx="3876675" cy="1034207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2"/>
            <p:cNvSpPr txBox="1">
              <a:spLocks noChangeArrowheads="1"/>
            </p:cNvSpPr>
            <p:nvPr/>
          </p:nvSpPr>
          <p:spPr bwMode="auto">
            <a:xfrm>
              <a:off x="152400" y="1752655"/>
              <a:ext cx="533400" cy="533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3200" b="1" kern="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2.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76400" y="2895601"/>
            <a:ext cx="8447088" cy="727074"/>
            <a:chOff x="152400" y="2895600"/>
            <a:chExt cx="8447087" cy="727831"/>
          </a:xfrm>
        </p:grpSpPr>
        <p:sp>
          <p:nvSpPr>
            <p:cNvPr id="22539" name="TextBox 6"/>
            <p:cNvSpPr txBox="1">
              <a:spLocks noChangeArrowheads="1"/>
            </p:cNvSpPr>
            <p:nvPr/>
          </p:nvSpPr>
          <p:spPr bwMode="auto">
            <a:xfrm>
              <a:off x="4953000" y="2971800"/>
              <a:ext cx="36464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900">
                  <a:solidFill>
                    <a:srgbClr val="800000"/>
                  </a:solidFill>
                </a:rPr>
                <a:t>Does not contain </a:t>
              </a:r>
              <a:r>
                <a:rPr lang="en-US" sz="2900">
                  <a:solidFill>
                    <a:srgbClr val="800000"/>
                  </a:solidFill>
                  <a:latin typeface="Symbol" panose="05050102010706020507" pitchFamily="18" charset="2"/>
                </a:rPr>
                <a:t>D</a:t>
              </a:r>
              <a:r>
                <a:rPr lang="en-US" sz="2900" i="1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sz="2900">
                  <a:solidFill>
                    <a:srgbClr val="800000"/>
                  </a:solidFill>
                </a:rPr>
                <a:t>!</a:t>
              </a:r>
            </a:p>
          </p:txBody>
        </p:sp>
        <p:graphicFrame>
          <p:nvGraphicFramePr>
            <p:cNvPr id="2254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99926"/>
                </p:ext>
              </p:extLst>
            </p:nvPr>
          </p:nvGraphicFramePr>
          <p:xfrm>
            <a:off x="766763" y="2935328"/>
            <a:ext cx="3765550" cy="688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22" name="Equation" r:id="rId7" imgW="1320480" imgH="241200" progId="Equation.3">
                    <p:embed/>
                  </p:oleObj>
                </mc:Choice>
                <mc:Fallback>
                  <p:oleObj name="Equation" r:id="rId7" imgW="1320480" imgH="241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763" y="2935328"/>
                          <a:ext cx="3765550" cy="68810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ctangle 2"/>
            <p:cNvSpPr txBox="1">
              <a:spLocks noChangeArrowheads="1"/>
            </p:cNvSpPr>
            <p:nvPr/>
          </p:nvSpPr>
          <p:spPr bwMode="auto">
            <a:xfrm>
              <a:off x="152400" y="2895600"/>
              <a:ext cx="533400" cy="533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3200" b="1" kern="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3.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76401" y="3913188"/>
            <a:ext cx="8697913" cy="1119187"/>
            <a:chOff x="152400" y="3913187"/>
            <a:chExt cx="8698085" cy="1119187"/>
          </a:xfrm>
        </p:grpSpPr>
        <p:graphicFrame>
          <p:nvGraphicFramePr>
            <p:cNvPr id="2253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5248318"/>
                </p:ext>
              </p:extLst>
            </p:nvPr>
          </p:nvGraphicFramePr>
          <p:xfrm>
            <a:off x="739786" y="3913187"/>
            <a:ext cx="3295715" cy="1119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23" name="Equation" r:id="rId9" imgW="1269720" imgH="431640" progId="Equation.3">
                    <p:embed/>
                  </p:oleObj>
                </mc:Choice>
                <mc:Fallback>
                  <p:oleObj name="Equation" r:id="rId9" imgW="1269720" imgH="431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786" y="3913187"/>
                          <a:ext cx="3295715" cy="1119187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7" name="TextBox 12"/>
            <p:cNvSpPr txBox="1">
              <a:spLocks noChangeArrowheads="1"/>
            </p:cNvSpPr>
            <p:nvPr/>
          </p:nvSpPr>
          <p:spPr bwMode="auto">
            <a:xfrm>
              <a:off x="4354685" y="3973464"/>
              <a:ext cx="4495800" cy="98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900">
                  <a:solidFill>
                    <a:srgbClr val="800000"/>
                  </a:solidFill>
                </a:rPr>
                <a:t>Does not contain </a:t>
              </a:r>
              <a:r>
                <a:rPr lang="en-US" sz="2900" i="1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r>
                <a:rPr lang="en-US" sz="2900">
                  <a:solidFill>
                    <a:srgbClr val="800000"/>
                  </a:solidFill>
                </a:rPr>
                <a:t>! (but you know it’s constant)</a:t>
              </a:r>
            </a:p>
          </p:txBody>
        </p:sp>
        <p:sp>
          <p:nvSpPr>
            <p:cNvPr id="17" name="Rectangle 2"/>
            <p:cNvSpPr txBox="1">
              <a:spLocks noChangeArrowheads="1"/>
            </p:cNvSpPr>
            <p:nvPr/>
          </p:nvSpPr>
          <p:spPr bwMode="auto">
            <a:xfrm>
              <a:off x="152400" y="4114800"/>
              <a:ext cx="533411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3200" b="1" kern="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4.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49" y="178934"/>
            <a:ext cx="5638800" cy="563562"/>
          </a:xfrm>
        </p:spPr>
        <p:txBody>
          <a:bodyPr/>
          <a:lstStyle/>
          <a:p>
            <a:pPr algn="l"/>
            <a:r>
              <a:rPr lang="en-CA" sz="2800" dirty="0" smtClean="0"/>
              <a:t>Example.</a:t>
            </a:r>
            <a:endParaRPr lang="en-C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742496"/>
            <a:ext cx="5928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You are traveling at 30 m/s, and suddenly hit the brakes.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Your maximum acceleration is 10 m/s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What is your minimum stopping distance?</a:t>
            </a:r>
            <a:endParaRPr lang="en-CA" sz="24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019800" y="178934"/>
            <a:ext cx="0" cy="6526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3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53000" y="1029831"/>
            <a:ext cx="10776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You are driving along a straight highway at a steady speed.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 driver in the left lane passes you at a steady speed.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At the moment when the front of her car is exactly even with the front of your car, you both turn and your eyes meet briefly.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At this instant, do you have equal velocities?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3600" y="3417316"/>
            <a:ext cx="56198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Yes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No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800" dirty="0" smtClean="0"/>
              <a:t>Not possible to determine with information given.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651000" y="49587"/>
            <a:ext cx="5029200" cy="5278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800" kern="0" dirty="0" smtClean="0"/>
              <a:t>Clicker Question </a:t>
            </a:r>
          </a:p>
        </p:txBody>
      </p:sp>
      <p:pic>
        <p:nvPicPr>
          <p:cNvPr id="23554" name="Picture 2" descr="Driving Sho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417316"/>
            <a:ext cx="3217926" cy="214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30112" y="6638927"/>
            <a:ext cx="59618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[image downloaded Sep.17 2013 </a:t>
            </a:r>
            <a:r>
              <a:rPr lang="en-CA" sz="800" dirty="0"/>
              <a:t>from </a:t>
            </a:r>
            <a:r>
              <a:rPr lang="en-CA" sz="800" dirty="0">
                <a:hlinkClick r:id="rId3"/>
              </a:rPr>
              <a:t>http://blog.famousfootwear.com/2013/03/save-your-car-and-money-with-driving-shoes</a:t>
            </a:r>
            <a:r>
              <a:rPr lang="en-CA" sz="800" dirty="0" smtClean="0">
                <a:hlinkClick r:id="rId3"/>
              </a:rPr>
              <a:t>/</a:t>
            </a:r>
            <a:r>
              <a:rPr lang="en-CA" sz="800" dirty="0" smtClean="0"/>
              <a:t> ]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3729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1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Before Class 5 on Monday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0"/>
            <a:ext cx="8534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If you haven’t already done it, remember there is a MasteringPhysics.com problem set due this weekend!   Please submit this before 11:59pm Sunday.</a:t>
            </a:r>
          </a:p>
          <a:p>
            <a:pPr eaLnBrk="1" hangingPunct="1"/>
            <a:r>
              <a:rPr lang="en-US" dirty="0" smtClean="0"/>
              <a:t>Please finish reading Chapter 2 of Knight.</a:t>
            </a:r>
          </a:p>
          <a:p>
            <a:pPr eaLnBrk="1" hangingPunct="1"/>
            <a:r>
              <a:rPr lang="en-US" dirty="0" smtClean="0"/>
              <a:t>Something to think about:  Which is easier to </a:t>
            </a:r>
            <a:r>
              <a:rPr lang="en-US" b="1" dirty="0" smtClean="0"/>
              <a:t>see</a:t>
            </a:r>
            <a:r>
              <a:rPr lang="en-US" dirty="0" smtClean="0"/>
              <a:t>: velocity or acceleration?  Which is easier to </a:t>
            </a:r>
            <a:r>
              <a:rPr lang="en-US" b="1" dirty="0" smtClean="0"/>
              <a:t>feel</a:t>
            </a:r>
            <a:r>
              <a:rPr lang="en-US" dirty="0" smtClean="0"/>
              <a:t>: velocity or acceleration?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9753600" cy="490240"/>
          </a:xfrm>
        </p:spPr>
        <p:txBody>
          <a:bodyPr/>
          <a:lstStyle/>
          <a:p>
            <a:r>
              <a:rPr lang="en-US" sz="2800" b="1" dirty="0"/>
              <a:t>Class 4 </a:t>
            </a:r>
            <a:r>
              <a:rPr lang="en-US" sz="2800" b="1" dirty="0" err="1"/>
              <a:t>Preclass</a:t>
            </a:r>
            <a:r>
              <a:rPr lang="en-US" sz="2800" b="1" dirty="0"/>
              <a:t> Quiz on </a:t>
            </a:r>
            <a:r>
              <a:rPr lang="en-US" sz="2800" b="1" dirty="0" err="1"/>
              <a:t>MasteringPhysics</a:t>
            </a:r>
            <a:endParaRPr lang="en-US" sz="2800" b="1" dirty="0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1469571" y="838200"/>
            <a:ext cx="9372600" cy="534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7175" indent="-257175">
              <a:spcAft>
                <a:spcPts val="675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/>
              <a:t>This was due this morning at 8:00am</a:t>
            </a:r>
          </a:p>
          <a:p>
            <a:pPr marL="257175" indent="-257175">
              <a:spcAft>
                <a:spcPts val="675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/>
              <a:t>students </a:t>
            </a:r>
            <a:r>
              <a:rPr lang="en-US" sz="2400" dirty="0"/>
              <a:t>submitted the quiz on time</a:t>
            </a:r>
          </a:p>
          <a:p>
            <a:pPr marL="257175" indent="-257175">
              <a:spcAft>
                <a:spcPts val="675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CA" sz="2400" dirty="0" smtClean="0"/>
              <a:t>% answered correctly: </a:t>
            </a:r>
            <a:r>
              <a:rPr lang="en-CA" sz="2400" dirty="0"/>
              <a:t>If the position-versus-time graph is a straight line, it means it has uniform motion.  </a:t>
            </a:r>
            <a:r>
              <a:rPr lang="en-CA" sz="2400" dirty="0" smtClean="0"/>
              <a:t>(Note: a </a:t>
            </a:r>
            <a:r>
              <a:rPr lang="en-CA" sz="2400" b="1" i="1" dirty="0"/>
              <a:t>horizontal</a:t>
            </a:r>
            <a:r>
              <a:rPr lang="en-CA" sz="2400" dirty="0"/>
              <a:t> straight line means it is stationary.)</a:t>
            </a:r>
          </a:p>
          <a:p>
            <a:pPr marL="257175" indent="-257175">
              <a:spcAft>
                <a:spcPts val="675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CA" sz="2400" dirty="0" smtClean="0"/>
              <a:t>% answered correctly: </a:t>
            </a:r>
            <a:r>
              <a:rPr lang="en-CA" sz="2400" dirty="0"/>
              <a:t>Speeding up when velocity is in the negative direction means </a:t>
            </a:r>
            <a:r>
              <a:rPr lang="en-CA" sz="2400" b="1" dirty="0"/>
              <a:t>negative</a:t>
            </a:r>
            <a:r>
              <a:rPr lang="en-CA" sz="2400" dirty="0"/>
              <a:t> acceleration.</a:t>
            </a:r>
          </a:p>
          <a:p>
            <a:pPr marL="257175" indent="-257175">
              <a:spcAft>
                <a:spcPts val="675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CA" sz="2400" dirty="0" smtClean="0"/>
              <a:t>% </a:t>
            </a:r>
            <a:r>
              <a:rPr lang="en-CA" sz="2400" dirty="0"/>
              <a:t>answered correctly: The area under a velocity-versus-time graph is the </a:t>
            </a:r>
            <a:r>
              <a:rPr lang="en-CA" sz="2400" b="1" dirty="0"/>
              <a:t>displacement</a:t>
            </a:r>
            <a:r>
              <a:rPr lang="en-CA" sz="2400" dirty="0"/>
              <a:t> of the object (it can be negative or positive, indicating direction)</a:t>
            </a:r>
          </a:p>
          <a:p>
            <a:pPr marL="257175" indent="-257175">
              <a:spcAft>
                <a:spcPts val="675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CA" sz="2400" dirty="0" smtClean="0"/>
              <a:t>% answered correctly: The slope of a position-versus-time graph is the object’s </a:t>
            </a:r>
            <a:r>
              <a:rPr lang="en-CA" sz="2400" b="1" dirty="0" smtClean="0"/>
              <a:t>velocity</a:t>
            </a:r>
            <a:r>
              <a:rPr lang="en-CA" sz="2400" dirty="0" smtClean="0"/>
              <a:t> (it can be negative or positive, indicating forward or backward direction in 1D)</a:t>
            </a:r>
          </a:p>
        </p:txBody>
      </p:sp>
    </p:spTree>
    <p:extLst>
      <p:ext uri="{BB962C8B-B14F-4D97-AF65-F5344CB8AC3E}">
        <p14:creationId xmlns:p14="http://schemas.microsoft.com/office/powerpoint/2010/main" val="23898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/>
              <a:t>Last day I asked at the end of class: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9448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Does constant velocity imply constant acceleration? </a:t>
            </a:r>
          </a:p>
          <a:p>
            <a:pPr eaLnBrk="1" hangingPunct="1"/>
            <a:r>
              <a:rPr lang="en-US" dirty="0" smtClean="0"/>
              <a:t>ANSWER: </a:t>
            </a:r>
            <a:r>
              <a:rPr lang="en-US" b="1" dirty="0" smtClean="0"/>
              <a:t>YES</a:t>
            </a:r>
            <a:r>
              <a:rPr lang="en-US" dirty="0" smtClean="0"/>
              <a:t>, and even more, it implies zero acceleration!  (zero is a constant!)</a:t>
            </a:r>
          </a:p>
          <a:p>
            <a:pPr eaLnBrk="1" hangingPunct="1"/>
            <a:r>
              <a:rPr lang="en-US" dirty="0" smtClean="0"/>
              <a:t>Does constant acceleration imply constant velocity?</a:t>
            </a:r>
          </a:p>
          <a:p>
            <a:pPr eaLnBrk="1" hangingPunct="1"/>
            <a:r>
              <a:rPr lang="en-US" dirty="0" smtClean="0"/>
              <a:t>ANSWER: </a:t>
            </a:r>
            <a:r>
              <a:rPr lang="en-US" b="1" dirty="0" smtClean="0"/>
              <a:t>NO!  </a:t>
            </a:r>
            <a:r>
              <a:rPr lang="en-US" dirty="0" smtClean="0"/>
              <a:t>Unless that constant happens to be zero!  Constant acceleration normally means constantly </a:t>
            </a:r>
            <a:r>
              <a:rPr lang="en-US" i="1" dirty="0" smtClean="0"/>
              <a:t>changing </a:t>
            </a:r>
            <a:r>
              <a:rPr lang="en-US" dirty="0" smtClean="0"/>
              <a:t>velocity!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71892" y="329798"/>
            <a:ext cx="7315200" cy="527894"/>
          </a:xfrm>
        </p:spPr>
        <p:txBody>
          <a:bodyPr/>
          <a:lstStyle/>
          <a:p>
            <a:r>
              <a:rPr lang="en-US" sz="3200" b="1" dirty="0" smtClean="0"/>
              <a:t>Uniform Motion = Constant Velocity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467600" y="1061484"/>
            <a:ext cx="19492" cy="2291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87092" y="3352800"/>
            <a:ext cx="42477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728" y="79987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0748" y="3276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C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293639" y="1089403"/>
            <a:ext cx="3907761" cy="21155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43257" y="275253"/>
                <a:ext cx="2449517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CA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CA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257" y="275253"/>
                <a:ext cx="2449517" cy="531877"/>
              </a:xfrm>
              <a:prstGeom prst="rect">
                <a:avLst/>
              </a:prstGeom>
              <a:blipFill rotWithShape="0">
                <a:blip r:embed="rId2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91846" y="871651"/>
            <a:ext cx="6839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absence of friction, all objects tend to move with constant velocity.</a:t>
            </a:r>
          </a:p>
          <a:p>
            <a:pPr algn="ctr"/>
            <a:r>
              <a:rPr lang="en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“Newton’s First Law of Motion.”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2628900" cy="3409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650" y="3438525"/>
            <a:ext cx="2266950" cy="3419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1704975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No force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1704975"/>
            <a:ext cx="2576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Not squished</a:t>
            </a:r>
            <a:endParaRPr lang="en-C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95654" y="4953000"/>
            <a:ext cx="257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200" dirty="0" smtClean="0"/>
              <a:t>External force on ball</a:t>
            </a:r>
            <a:endParaRPr lang="en-CA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274379" y="4953000"/>
            <a:ext cx="257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Ball is squished</a:t>
            </a:r>
            <a:endParaRPr lang="en-CA" sz="32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8775412" y="3117562"/>
            <a:ext cx="624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Images </a:t>
            </a:r>
            <a:r>
              <a:rPr lang="en-CA" sz="1600" dirty="0"/>
              <a:t>from </a:t>
            </a:r>
            <a:r>
              <a:rPr lang="en-CA" sz="1600" dirty="0">
                <a:hlinkClick r:id="rId4"/>
              </a:rPr>
              <a:t>http://</a:t>
            </a:r>
            <a:r>
              <a:rPr lang="en-CA" sz="1600" dirty="0" smtClean="0">
                <a:hlinkClick r:id="rId4"/>
              </a:rPr>
              <a:t>people.rit.edu/andpph/exhibit-8.html</a:t>
            </a:r>
            <a:r>
              <a:rPr lang="en-CA" sz="1600" dirty="0" smtClean="0"/>
              <a:t> ; </a:t>
            </a:r>
            <a:r>
              <a:rPr lang="en-CA" sz="1600" dirty="0"/>
              <a:t>taken by Andrew </a:t>
            </a:r>
            <a:r>
              <a:rPr lang="en-CA" sz="1600" dirty="0" err="1"/>
              <a:t>Davidhazy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92110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08739"/>
            <a:ext cx="8447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http://www.newscientist.com/article/dn26121-voyager-2s-view-of-solar-systems-edge-will-be-unique.html#.VBhrChYXOAZ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15400" y="947239"/>
            <a:ext cx="312986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Currently 105 A.U. from the Sun (Earth is 1 A.U.)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Moving at a constant velocity in a straight line of 15.428 km/s through interstellar space</a:t>
            </a:r>
            <a:endParaRPr lang="en-CA" sz="24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8971208" cy="492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4314"/>
            <a:ext cx="3362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9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05000" y="343757"/>
            <a:ext cx="5029200" cy="527894"/>
          </a:xfrm>
        </p:spPr>
        <p:txBody>
          <a:bodyPr/>
          <a:lstStyle/>
          <a:p>
            <a:r>
              <a:rPr lang="en-US" sz="2800" dirty="0" smtClean="0"/>
              <a:t>Clicker Question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8001000" cy="1066800"/>
          </a:xfrm>
        </p:spPr>
        <p:txBody>
          <a:bodyPr/>
          <a:lstStyle/>
          <a:p>
            <a:r>
              <a:rPr lang="en-US" sz="3000" dirty="0" smtClean="0"/>
              <a:t>At which point is the object moving the fastest? (highest </a:t>
            </a:r>
            <a:r>
              <a:rPr lang="en-US" sz="3000" b="1" dirty="0" smtClean="0"/>
              <a:t>speed</a:t>
            </a:r>
            <a:r>
              <a:rPr lang="en-US" sz="3000" dirty="0" smtClean="0"/>
              <a:t>)</a:t>
            </a:r>
          </a:p>
        </p:txBody>
      </p:sp>
      <p:pic>
        <p:nvPicPr>
          <p:cNvPr id="10" name="Picture 3" descr="CQ02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75930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0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05000" y="343757"/>
            <a:ext cx="5029200" cy="527894"/>
          </a:xfrm>
        </p:spPr>
        <p:txBody>
          <a:bodyPr/>
          <a:lstStyle/>
          <a:p>
            <a:r>
              <a:rPr lang="en-US" sz="2800" dirty="0" smtClean="0"/>
              <a:t>Clicker Question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8001000" cy="1066800"/>
          </a:xfrm>
        </p:spPr>
        <p:txBody>
          <a:bodyPr/>
          <a:lstStyle/>
          <a:p>
            <a:r>
              <a:rPr lang="en-US" sz="3000" dirty="0" smtClean="0"/>
              <a:t>At which point is the object moving the to the left?</a:t>
            </a:r>
          </a:p>
        </p:txBody>
      </p:sp>
      <p:pic>
        <p:nvPicPr>
          <p:cNvPr id="10" name="Picture 3" descr="CQ02_0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75930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0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1375</Words>
  <Application>Microsoft Office PowerPoint</Application>
  <PresentationFormat>Custom</PresentationFormat>
  <Paragraphs>160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PHY131H1F Class 4</vt:lpstr>
      <vt:lpstr>Clicker Question </vt:lpstr>
      <vt:lpstr>Class 4 Preclass Quiz on MasteringPhysics</vt:lpstr>
      <vt:lpstr>Last day I asked at the end of class:</vt:lpstr>
      <vt:lpstr>Uniform Motion = Constant Velocity</vt:lpstr>
      <vt:lpstr>PowerPoint Presentation</vt:lpstr>
      <vt:lpstr>PowerPoint Presentation</vt:lpstr>
      <vt:lpstr>Clicker Question </vt:lpstr>
      <vt:lpstr>Clicker Question </vt:lpstr>
      <vt:lpstr>From a Past PHY131 Test:</vt:lpstr>
      <vt:lpstr>From a Past PHY131 Test:</vt:lpstr>
      <vt:lpstr>Curved Line = Not-Constant Velocity</vt:lpstr>
      <vt:lpstr>Clicker Question </vt:lpstr>
      <vt:lpstr>PowerPoint Presentation</vt:lpstr>
      <vt:lpstr>Announcements</vt:lpstr>
      <vt:lpstr>Announcements</vt:lpstr>
      <vt:lpstr>Announcements</vt:lpstr>
      <vt:lpstr>Acceleration in 1-D (along a line)</vt:lpstr>
      <vt:lpstr>Constant Acceleration</vt:lpstr>
      <vt:lpstr>PowerPoint Presentation</vt:lpstr>
      <vt:lpstr>PowerPoint Presentation</vt:lpstr>
      <vt:lpstr>PowerPoint Presentation</vt:lpstr>
      <vt:lpstr>PowerPoint Presentation</vt:lpstr>
      <vt:lpstr>The 4 Equations of Constant Acceleration:</vt:lpstr>
      <vt:lpstr>Example.</vt:lpstr>
      <vt:lpstr>PowerPoint Presentation</vt:lpstr>
      <vt:lpstr>Before Class 5 on Monday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jharlow</dc:creator>
  <cp:lastModifiedBy>Jason Harlow</cp:lastModifiedBy>
  <cp:revision>112</cp:revision>
  <cp:lastPrinted>2013-09-17T19:55:04Z</cp:lastPrinted>
  <dcterms:created xsi:type="dcterms:W3CDTF">2011-01-19T21:36:26Z</dcterms:created>
  <dcterms:modified xsi:type="dcterms:W3CDTF">2014-09-16T17:28:11Z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