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329" r:id="rId3"/>
    <p:sldId id="358" r:id="rId4"/>
    <p:sldId id="341" r:id="rId5"/>
    <p:sldId id="315" r:id="rId6"/>
    <p:sldId id="318" r:id="rId7"/>
    <p:sldId id="319" r:id="rId8"/>
    <p:sldId id="350" r:id="rId9"/>
    <p:sldId id="352" r:id="rId10"/>
    <p:sldId id="353" r:id="rId11"/>
    <p:sldId id="354" r:id="rId12"/>
    <p:sldId id="355" r:id="rId13"/>
    <p:sldId id="322" r:id="rId14"/>
    <p:sldId id="359" r:id="rId15"/>
    <p:sldId id="302" r:id="rId16"/>
    <p:sldId id="303" r:id="rId17"/>
    <p:sldId id="304" r:id="rId18"/>
    <p:sldId id="342" r:id="rId19"/>
    <p:sldId id="308" r:id="rId20"/>
    <p:sldId id="349" r:id="rId21"/>
    <p:sldId id="305" r:id="rId22"/>
    <p:sldId id="327" r:id="rId23"/>
    <p:sldId id="310" r:id="rId24"/>
    <p:sldId id="320" r:id="rId25"/>
    <p:sldId id="345" r:id="rId26"/>
    <p:sldId id="346" r:id="rId27"/>
    <p:sldId id="309" r:id="rId28"/>
    <p:sldId id="274" r:id="rId29"/>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0C830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246" y="-10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4813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Arial" charset="0"/>
                <a:cs typeface="Arial" charset="0"/>
              </a:defRPr>
            </a:lvl1pPr>
          </a:lstStyle>
          <a:p>
            <a:pPr>
              <a:defRPr/>
            </a:pPr>
            <a:endParaRPr lang="en-US"/>
          </a:p>
        </p:txBody>
      </p:sp>
      <p:sp>
        <p:nvSpPr>
          <p:cNvPr id="4813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4813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3BDD234A-E0BB-4330-BE27-21EA466F6D05}" type="slidenum">
              <a:rPr lang="en-US"/>
              <a:pPr/>
              <a:t>‹#›</a:t>
            </a:fld>
            <a:endParaRPr lang="en-US"/>
          </a:p>
        </p:txBody>
      </p:sp>
    </p:spTree>
    <p:extLst>
      <p:ext uri="{BB962C8B-B14F-4D97-AF65-F5344CB8AC3E}">
        <p14:creationId xmlns:p14="http://schemas.microsoft.com/office/powerpoint/2010/main" val="524277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1229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Arial" charset="0"/>
                <a:cs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6F044043-66A9-4BA3-B976-9DB7A65B1D39}" type="slidenum">
              <a:rPr lang="en-US"/>
              <a:pPr/>
              <a:t>‹#›</a:t>
            </a:fld>
            <a:endParaRPr lang="en-US"/>
          </a:p>
        </p:txBody>
      </p:sp>
    </p:spTree>
    <p:extLst>
      <p:ext uri="{BB962C8B-B14F-4D97-AF65-F5344CB8AC3E}">
        <p14:creationId xmlns:p14="http://schemas.microsoft.com/office/powerpoint/2010/main" val="25525035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434B6B-2192-49D9-83C7-C8387E681C15}" type="slidenum">
              <a:rPr lang="en-US">
                <a:ea typeface="MS PGothic" panose="020B0600070205080204" pitchFamily="34" charset="-128"/>
              </a:rPr>
              <a:pPr eaLnBrk="1" hangingPunct="1"/>
              <a:t>6</a:t>
            </a:fld>
            <a:endParaRPr lang="en-US">
              <a:ea typeface="MS PGothic" panose="020B0600070205080204" pitchFamily="34" charset="-128"/>
            </a:endParaRPr>
          </a:p>
        </p:txBody>
      </p:sp>
      <p:sp>
        <p:nvSpPr>
          <p:cNvPr id="35843" name="Rectangle 2"/>
          <p:cNvSpPr>
            <a:spLocks noGrp="1" noRot="1" noChangeAspect="1" noChangeArrowheads="1" noTextEdit="1"/>
          </p:cNvSpPr>
          <p:nvPr>
            <p:ph type="sldImg"/>
          </p:nvPr>
        </p:nvSpPr>
        <p:spPr>
          <a:xfrm>
            <a:off x="457200" y="720725"/>
            <a:ext cx="6400800" cy="3600450"/>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7025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1DB0B48-B9CF-4520-8ECB-FE33478009E3}" type="slidenum">
              <a:rPr lang="en-US">
                <a:ea typeface="MS PGothic" panose="020B0600070205080204" pitchFamily="34" charset="-128"/>
              </a:rPr>
              <a:pPr eaLnBrk="1" hangingPunct="1"/>
              <a:t>7</a:t>
            </a:fld>
            <a:endParaRPr lang="en-US">
              <a:ea typeface="MS PGothic" panose="020B0600070205080204" pitchFamily="34" charset="-128"/>
            </a:endParaRPr>
          </a:p>
        </p:txBody>
      </p:sp>
      <p:sp>
        <p:nvSpPr>
          <p:cNvPr id="37891" name="Rectangle 2"/>
          <p:cNvSpPr>
            <a:spLocks noGrp="1" noRot="1" noChangeAspect="1" noChangeArrowheads="1" noTextEdit="1"/>
          </p:cNvSpPr>
          <p:nvPr>
            <p:ph type="sldImg"/>
          </p:nvPr>
        </p:nvSpPr>
        <p:spPr>
          <a:xfrm>
            <a:off x="457200" y="720725"/>
            <a:ext cx="6400800" cy="3600450"/>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5920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381000" y="684213"/>
            <a:ext cx="6094413" cy="3429000"/>
          </a:xfrm>
          <a:ln/>
        </p:spPr>
      </p:sp>
      <p:sp>
        <p:nvSpPr>
          <p:cNvPr id="36867" name="Rectangle 3"/>
          <p:cNvSpPr>
            <a:spLocks noGrp="1" noChangeArrowheads="1"/>
          </p:cNvSpPr>
          <p:nvPr>
            <p:ph type="body" idx="1"/>
          </p:nvPr>
        </p:nvSpPr>
        <p:spPr>
          <a:xfrm>
            <a:off x="913805" y="4343703"/>
            <a:ext cx="5030391"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066968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DABE23F-8F4A-434C-A228-12191FF8E777}" type="slidenum">
              <a:rPr lang="en-US">
                <a:ea typeface="MS PGothic" panose="020B0600070205080204" pitchFamily="34" charset="-128"/>
              </a:rPr>
              <a:pPr eaLnBrk="1" hangingPunct="1"/>
              <a:t>22</a:t>
            </a:fld>
            <a:endParaRPr lang="en-US">
              <a:ea typeface="MS PGothic" panose="020B0600070205080204" pitchFamily="34" charset="-128"/>
            </a:endParaRPr>
          </a:p>
        </p:txBody>
      </p:sp>
      <p:sp>
        <p:nvSpPr>
          <p:cNvPr id="38915" name="Rectangle 2"/>
          <p:cNvSpPr>
            <a:spLocks noGrp="1" noRot="1" noChangeAspect="1" noChangeArrowheads="1" noTextEdit="1"/>
          </p:cNvSpPr>
          <p:nvPr>
            <p:ph type="sldImg"/>
          </p:nvPr>
        </p:nvSpPr>
        <p:spPr>
          <a:xfrm>
            <a:off x="457200" y="720725"/>
            <a:ext cx="6400800" cy="3600450"/>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0824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1151A8-ED90-4E39-AB6A-680C3CAB3579}" type="slidenum">
              <a:rPr lang="en-US"/>
              <a:pPr eaLnBrk="1" hangingPunct="1"/>
              <a:t>24</a:t>
            </a:fld>
            <a:endParaRPr lang="en-US"/>
          </a:p>
        </p:txBody>
      </p:sp>
      <p:sp>
        <p:nvSpPr>
          <p:cNvPr id="39939" name="Rectangle 2"/>
          <p:cNvSpPr>
            <a:spLocks noGrp="1" noRot="1" noChangeAspect="1" noChangeArrowheads="1" noTextEdit="1"/>
          </p:cNvSpPr>
          <p:nvPr>
            <p:ph type="sldImg"/>
          </p:nvPr>
        </p:nvSpPr>
        <p:spPr>
          <a:xfrm>
            <a:off x="457200" y="720725"/>
            <a:ext cx="6400800" cy="3600450"/>
          </a:xfrm>
          <a:ln/>
        </p:spPr>
      </p:sp>
      <p:sp>
        <p:nvSpPr>
          <p:cNvPr id="39940" name="Rectangle 3"/>
          <p:cNvSpPr>
            <a:spLocks noGrp="1" noChangeArrowheads="1"/>
          </p:cNvSpPr>
          <p:nvPr>
            <p:ph type="body" idx="1"/>
          </p:nvPr>
        </p:nvSpPr>
        <p:spPr>
          <a:xfrm>
            <a:off x="1116013" y="4570413"/>
            <a:ext cx="5087937" cy="3652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anose="020B0604020202020204" pitchFamily="34" charset="0"/>
                <a:cs typeface="Arial" panose="020B0604020202020204" pitchFamily="34" charset="0"/>
              </a:rPr>
              <a:t>Answer: A</a:t>
            </a:r>
          </a:p>
        </p:txBody>
      </p:sp>
    </p:spTree>
    <p:extLst>
      <p:ext uri="{BB962C8B-B14F-4D97-AF65-F5344CB8AC3E}">
        <p14:creationId xmlns:p14="http://schemas.microsoft.com/office/powerpoint/2010/main" val="3048941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319E11-8957-40CB-944B-3232AFF63F08}" type="slidenum">
              <a:rPr lang="en-US"/>
              <a:pPr eaLnBrk="1" hangingPunct="1"/>
              <a:t>27</a:t>
            </a:fld>
            <a:endParaRPr lang="en-US"/>
          </a:p>
        </p:txBody>
      </p:sp>
      <p:sp>
        <p:nvSpPr>
          <p:cNvPr id="41987" name="Rectangle 2"/>
          <p:cNvSpPr>
            <a:spLocks noGrp="1" noRot="1" noChangeAspect="1" noChangeArrowheads="1" noTextEdit="1"/>
          </p:cNvSpPr>
          <p:nvPr>
            <p:ph type="sldImg"/>
          </p:nvPr>
        </p:nvSpPr>
        <p:spPr>
          <a:xfrm>
            <a:off x="457200" y="720725"/>
            <a:ext cx="6400800" cy="3600450"/>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anose="020B0604020202020204" pitchFamily="34" charset="0"/>
                <a:cs typeface="Arial" panose="020B0604020202020204" pitchFamily="34" charset="0"/>
              </a:rPr>
              <a:t>Answer: C</a:t>
            </a:r>
          </a:p>
        </p:txBody>
      </p:sp>
    </p:spTree>
    <p:extLst>
      <p:ext uri="{BB962C8B-B14F-4D97-AF65-F5344CB8AC3E}">
        <p14:creationId xmlns:p14="http://schemas.microsoft.com/office/powerpoint/2010/main" val="2701052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25C37B-2073-4B85-B18E-24F7826DF9AF}" type="slidenum">
              <a:rPr lang="en-US"/>
              <a:pPr/>
              <a:t>‹#›</a:t>
            </a:fld>
            <a:endParaRPr lang="en-US"/>
          </a:p>
        </p:txBody>
      </p:sp>
    </p:spTree>
    <p:extLst>
      <p:ext uri="{BB962C8B-B14F-4D97-AF65-F5344CB8AC3E}">
        <p14:creationId xmlns:p14="http://schemas.microsoft.com/office/powerpoint/2010/main" val="1249084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574D88C-E84E-4BC5-AE40-00F92E27F1FE}" type="slidenum">
              <a:rPr lang="en-US"/>
              <a:pPr/>
              <a:t>‹#›</a:t>
            </a:fld>
            <a:endParaRPr lang="en-US"/>
          </a:p>
        </p:txBody>
      </p:sp>
    </p:spTree>
    <p:extLst>
      <p:ext uri="{BB962C8B-B14F-4D97-AF65-F5344CB8AC3E}">
        <p14:creationId xmlns:p14="http://schemas.microsoft.com/office/powerpoint/2010/main" val="217998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B8225DF-D0B9-4392-A79A-B35941B1C137}" type="slidenum">
              <a:rPr lang="en-US"/>
              <a:pPr/>
              <a:t>‹#›</a:t>
            </a:fld>
            <a:endParaRPr lang="en-US"/>
          </a:p>
        </p:txBody>
      </p:sp>
    </p:spTree>
    <p:extLst>
      <p:ext uri="{BB962C8B-B14F-4D97-AF65-F5344CB8AC3E}">
        <p14:creationId xmlns:p14="http://schemas.microsoft.com/office/powerpoint/2010/main" val="1722392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7E510F1-FF3B-4570-9101-6C4838AB6E2F}" type="slidenum">
              <a:rPr lang="en-US"/>
              <a:pPr/>
              <a:t>‹#›</a:t>
            </a:fld>
            <a:endParaRPr lang="en-US"/>
          </a:p>
        </p:txBody>
      </p:sp>
    </p:spTree>
    <p:extLst>
      <p:ext uri="{BB962C8B-B14F-4D97-AF65-F5344CB8AC3E}">
        <p14:creationId xmlns:p14="http://schemas.microsoft.com/office/powerpoint/2010/main" val="198238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0B9FC38-8A57-4B8E-B647-EC7BD80CB3D0}" type="slidenum">
              <a:rPr lang="en-US"/>
              <a:pPr/>
              <a:t>‹#›</a:t>
            </a:fld>
            <a:endParaRPr lang="en-US"/>
          </a:p>
        </p:txBody>
      </p:sp>
    </p:spTree>
    <p:extLst>
      <p:ext uri="{BB962C8B-B14F-4D97-AF65-F5344CB8AC3E}">
        <p14:creationId xmlns:p14="http://schemas.microsoft.com/office/powerpoint/2010/main" val="168849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2B5DE4D-643D-4C78-92BA-9404D983CFAB}" type="slidenum">
              <a:rPr lang="en-US"/>
              <a:pPr/>
              <a:t>‹#›</a:t>
            </a:fld>
            <a:endParaRPr lang="en-US"/>
          </a:p>
        </p:txBody>
      </p:sp>
    </p:spTree>
    <p:extLst>
      <p:ext uri="{BB962C8B-B14F-4D97-AF65-F5344CB8AC3E}">
        <p14:creationId xmlns:p14="http://schemas.microsoft.com/office/powerpoint/2010/main" val="320647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E0C5F97-8A8F-4979-8768-BFA64679476B}" type="slidenum">
              <a:rPr lang="en-US"/>
              <a:pPr/>
              <a:t>‹#›</a:t>
            </a:fld>
            <a:endParaRPr lang="en-US"/>
          </a:p>
        </p:txBody>
      </p:sp>
    </p:spTree>
    <p:extLst>
      <p:ext uri="{BB962C8B-B14F-4D97-AF65-F5344CB8AC3E}">
        <p14:creationId xmlns:p14="http://schemas.microsoft.com/office/powerpoint/2010/main" val="2899173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D12A4D2-29BA-4E61-8B24-91DF3C79C1D3}" type="slidenum">
              <a:rPr lang="en-US"/>
              <a:pPr/>
              <a:t>‹#›</a:t>
            </a:fld>
            <a:endParaRPr lang="en-US"/>
          </a:p>
        </p:txBody>
      </p:sp>
    </p:spTree>
    <p:extLst>
      <p:ext uri="{BB962C8B-B14F-4D97-AF65-F5344CB8AC3E}">
        <p14:creationId xmlns:p14="http://schemas.microsoft.com/office/powerpoint/2010/main" val="2569402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C7C617C-C000-4DC6-AF2F-B781E92662F7}" type="slidenum">
              <a:rPr lang="en-US"/>
              <a:pPr/>
              <a:t>‹#›</a:t>
            </a:fld>
            <a:endParaRPr lang="en-US"/>
          </a:p>
        </p:txBody>
      </p:sp>
    </p:spTree>
    <p:extLst>
      <p:ext uri="{BB962C8B-B14F-4D97-AF65-F5344CB8AC3E}">
        <p14:creationId xmlns:p14="http://schemas.microsoft.com/office/powerpoint/2010/main" val="981588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5AD7929-B10F-4902-AE1B-36CDE9DF7684}" type="slidenum">
              <a:rPr lang="en-US"/>
              <a:pPr/>
              <a:t>‹#›</a:t>
            </a:fld>
            <a:endParaRPr lang="en-US"/>
          </a:p>
        </p:txBody>
      </p:sp>
    </p:spTree>
    <p:extLst>
      <p:ext uri="{BB962C8B-B14F-4D97-AF65-F5344CB8AC3E}">
        <p14:creationId xmlns:p14="http://schemas.microsoft.com/office/powerpoint/2010/main" val="2885273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C6250A6-F2E8-4CEB-9ACC-F2B03152AFEE}" type="slidenum">
              <a:rPr lang="en-US"/>
              <a:pPr/>
              <a:t>‹#›</a:t>
            </a:fld>
            <a:endParaRPr lang="en-US"/>
          </a:p>
        </p:txBody>
      </p:sp>
    </p:spTree>
    <p:extLst>
      <p:ext uri="{BB962C8B-B14F-4D97-AF65-F5344CB8AC3E}">
        <p14:creationId xmlns:p14="http://schemas.microsoft.com/office/powerpoint/2010/main" val="2275649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CC8B36F-E83C-44F8-9FCD-BF24F5838378}" type="slidenum">
              <a:rPr lang="en-US"/>
              <a:pPr/>
              <a:t>‹#›</a:t>
            </a:fld>
            <a:endParaRPr lang="en-US"/>
          </a:p>
        </p:txBody>
      </p:sp>
    </p:spTree>
    <p:extLst>
      <p:ext uri="{BB962C8B-B14F-4D97-AF65-F5344CB8AC3E}">
        <p14:creationId xmlns:p14="http://schemas.microsoft.com/office/powerpoint/2010/main" val="421770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88B8FE0-36F3-47CE-86ED-6CF4146EF0E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ap.edu/jhp/oneuniverse/motion_22-23.html"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afgg.tumblr.com/post/3126636261/when-the-chicken-crossed-the-roa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cbc.ca/news/canada/toronto/ttc-closes-downtown-subway-loop-for-the-weekend-1.1347919"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1752600" y="152401"/>
            <a:ext cx="5105400" cy="792163"/>
          </a:xfrm>
        </p:spPr>
        <p:txBody>
          <a:bodyPr/>
          <a:lstStyle/>
          <a:p>
            <a:pPr algn="l" eaLnBrk="1" hangingPunct="1"/>
            <a:r>
              <a:rPr lang="en-US" sz="3600" dirty="0"/>
              <a:t>PHY131H1F</a:t>
            </a:r>
            <a:r>
              <a:rPr lang="en-US" sz="3600" dirty="0">
                <a:latin typeface="Times New Roman" panose="02020603050405020304" pitchFamily="18" charset="0"/>
              </a:rPr>
              <a:t>  - Class </a:t>
            </a:r>
            <a:r>
              <a:rPr lang="en-US" sz="3600" dirty="0" smtClean="0">
                <a:latin typeface="Times New Roman" panose="02020603050405020304" pitchFamily="18" charset="0"/>
              </a:rPr>
              <a:t>7</a:t>
            </a:r>
            <a:endParaRPr lang="en-US" sz="3600" dirty="0">
              <a:latin typeface="Times New Roman" panose="02020603050405020304" pitchFamily="18" charset="0"/>
            </a:endParaRPr>
          </a:p>
        </p:txBody>
      </p:sp>
      <p:sp>
        <p:nvSpPr>
          <p:cNvPr id="16" name="Rectangle 5"/>
          <p:cNvSpPr txBox="1">
            <a:spLocks noChangeArrowheads="1"/>
          </p:cNvSpPr>
          <p:nvPr/>
        </p:nvSpPr>
        <p:spPr bwMode="auto">
          <a:xfrm>
            <a:off x="914400" y="990600"/>
            <a:ext cx="7162800" cy="3657600"/>
          </a:xfrm>
          <a:prstGeom prst="rect">
            <a:avLst/>
          </a:prstGeom>
          <a:noFill/>
          <a:ln w="9525">
            <a:noFill/>
            <a:miter lim="800000"/>
            <a:headEnd/>
            <a:tailEnd/>
          </a:ln>
        </p:spPr>
        <p:txBody>
          <a:bodyPr/>
          <a:lstStyle/>
          <a:p>
            <a:pPr marL="342900" indent="-342900">
              <a:lnSpc>
                <a:spcPct val="80000"/>
              </a:lnSpc>
              <a:spcBef>
                <a:spcPct val="20000"/>
              </a:spcBef>
              <a:defRPr/>
            </a:pPr>
            <a:r>
              <a:rPr lang="en-CA" sz="3200" kern="0" dirty="0">
                <a:latin typeface="+mn-lt"/>
                <a:cs typeface="+mn-cs"/>
              </a:rPr>
              <a:t>Today, Chapter </a:t>
            </a:r>
            <a:r>
              <a:rPr lang="en-CA" sz="3200" kern="0" dirty="0" smtClean="0">
                <a:latin typeface="+mn-lt"/>
                <a:cs typeface="+mn-cs"/>
              </a:rPr>
              <a:t>4, sections 4.1-4.4:</a:t>
            </a:r>
            <a:endParaRPr lang="en-CA" sz="3200" kern="0" dirty="0">
              <a:latin typeface="+mn-lt"/>
              <a:cs typeface="+mn-cs"/>
            </a:endParaRPr>
          </a:p>
          <a:p>
            <a:pPr marL="342900" indent="-342900">
              <a:spcBef>
                <a:spcPct val="20000"/>
              </a:spcBef>
              <a:buFontTx/>
              <a:buChar char="•"/>
              <a:defRPr/>
            </a:pPr>
            <a:r>
              <a:rPr lang="en-US" sz="3200" kern="0" dirty="0">
                <a:latin typeface="+mn-lt"/>
                <a:cs typeface="+mn-cs"/>
              </a:rPr>
              <a:t>Kinematics in One Dimension</a:t>
            </a:r>
          </a:p>
          <a:p>
            <a:pPr marL="342900" indent="-342900">
              <a:spcBef>
                <a:spcPct val="20000"/>
              </a:spcBef>
              <a:buFontTx/>
              <a:buChar char="•"/>
              <a:defRPr/>
            </a:pPr>
            <a:r>
              <a:rPr lang="en-US" sz="3200" kern="0" dirty="0">
                <a:latin typeface="+mn-lt"/>
                <a:cs typeface="+mn-cs"/>
              </a:rPr>
              <a:t>Kinematics in Two Dimensions</a:t>
            </a:r>
          </a:p>
          <a:p>
            <a:pPr marL="342900" indent="-342900">
              <a:spcBef>
                <a:spcPct val="20000"/>
              </a:spcBef>
              <a:buFontTx/>
              <a:buChar char="•"/>
              <a:defRPr/>
            </a:pPr>
            <a:r>
              <a:rPr lang="en-US" sz="3200" kern="0" dirty="0">
                <a:latin typeface="+mn-lt"/>
                <a:cs typeface="+mn-cs"/>
              </a:rPr>
              <a:t>Projectile Motion</a:t>
            </a:r>
          </a:p>
          <a:p>
            <a:pPr marL="342900" indent="-342900">
              <a:spcBef>
                <a:spcPct val="20000"/>
              </a:spcBef>
              <a:buFontTx/>
              <a:buChar char="•"/>
              <a:defRPr/>
            </a:pPr>
            <a:r>
              <a:rPr lang="en-US" sz="3200" kern="0" dirty="0">
                <a:latin typeface="+mn-lt"/>
                <a:cs typeface="+mn-cs"/>
              </a:rPr>
              <a:t>Relative </a:t>
            </a:r>
            <a:r>
              <a:rPr lang="en-US" sz="3200" kern="0" dirty="0" smtClean="0">
                <a:latin typeface="+mn-lt"/>
                <a:cs typeface="+mn-cs"/>
              </a:rPr>
              <a:t>Motion</a:t>
            </a:r>
          </a:p>
          <a:p>
            <a:pPr marL="342900" indent="-342900">
              <a:spcBef>
                <a:spcPct val="20000"/>
              </a:spcBef>
              <a:buFontTx/>
              <a:buChar char="•"/>
              <a:defRPr/>
            </a:pPr>
            <a:r>
              <a:rPr lang="en-CA" sz="3200" dirty="0" smtClean="0"/>
              <a:t>Test </a:t>
            </a:r>
            <a:r>
              <a:rPr lang="en-CA" sz="3200" dirty="0"/>
              <a:t>Tomorrow night at </a:t>
            </a:r>
            <a:r>
              <a:rPr lang="en-CA" sz="3200" dirty="0" smtClean="0"/>
              <a:t>6pm</a:t>
            </a:r>
            <a:endParaRPr lang="en-US" sz="3200" dirty="0">
              <a:latin typeface="Arial" charset="0"/>
              <a:cs typeface="Arial" charset="0"/>
            </a:endParaRPr>
          </a:p>
          <a:p>
            <a:pPr marL="342900" indent="-342900">
              <a:spcBef>
                <a:spcPct val="20000"/>
              </a:spcBef>
              <a:buFontTx/>
              <a:buChar char="•"/>
              <a:defRPr/>
            </a:pPr>
            <a:endParaRPr lang="en-CA" sz="3200" kern="0" dirty="0">
              <a:latin typeface="+mn-lt"/>
              <a:cs typeface="+mn-cs"/>
            </a:endParaRPr>
          </a:p>
          <a:p>
            <a:pPr marL="342900" indent="-342900">
              <a:lnSpc>
                <a:spcPct val="80000"/>
              </a:lnSpc>
              <a:spcBef>
                <a:spcPct val="20000"/>
              </a:spcBef>
              <a:defRPr/>
            </a:pPr>
            <a:endParaRPr lang="en-US" sz="3200" kern="0" dirty="0">
              <a:latin typeface="+mn-lt"/>
              <a:cs typeface="+mn-cs"/>
            </a:endParaRPr>
          </a:p>
        </p:txBody>
      </p:sp>
      <p:pic>
        <p:nvPicPr>
          <p:cNvPr id="3076" name="Picture 7" descr="04_00ChapOpener-P"/>
          <p:cNvPicPr>
            <a:picLocks noChangeAspect="1" noChangeArrowheads="1"/>
          </p:cNvPicPr>
          <p:nvPr/>
        </p:nvPicPr>
        <p:blipFill>
          <a:blip r:embed="rId2">
            <a:extLst>
              <a:ext uri="{28A0092B-C50C-407E-A947-70E740481C1C}">
                <a14:useLocalDpi xmlns:a14="http://schemas.microsoft.com/office/drawing/2010/main" val="0"/>
              </a:ext>
            </a:extLst>
          </a:blip>
          <a:srcRect b="3206"/>
          <a:stretch>
            <a:fillRect/>
          </a:stretch>
        </p:blipFill>
        <p:spPr bwMode="auto">
          <a:xfrm>
            <a:off x="8077200" y="-23734"/>
            <a:ext cx="3943350" cy="676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19200" y="6597706"/>
            <a:ext cx="3347391" cy="215444"/>
          </a:xfrm>
          <a:prstGeom prst="rect">
            <a:avLst/>
          </a:prstGeom>
          <a:noFill/>
        </p:spPr>
        <p:txBody>
          <a:bodyPr wrap="none" rtlCol="0">
            <a:spAutoFit/>
          </a:bodyPr>
          <a:lstStyle/>
          <a:p>
            <a:r>
              <a:rPr lang="en-CA" sz="800" dirty="0" smtClean="0"/>
              <a:t>[Image </a:t>
            </a:r>
            <a:r>
              <a:rPr lang="en-CA" sz="800" dirty="0"/>
              <a:t>from </a:t>
            </a:r>
            <a:r>
              <a:rPr lang="en-CA" sz="800" dirty="0">
                <a:hlinkClick r:id="rId3"/>
              </a:rPr>
              <a:t>http://</a:t>
            </a:r>
            <a:r>
              <a:rPr lang="en-CA" sz="800" dirty="0" smtClean="0">
                <a:hlinkClick r:id="rId3"/>
              </a:rPr>
              <a:t>www.nap.edu/jhp/oneuniverse/motion_22-23.html</a:t>
            </a:r>
            <a:r>
              <a:rPr lang="en-CA" sz="800" dirty="0" smtClean="0"/>
              <a:t> ]</a:t>
            </a:r>
            <a:endParaRPr lang="en-CA" sz="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encrypted-tbn2.gstatic.com/images?q=tbn:ANd9GcQkCe8Z6Q5uaZEHD5BYLaV4M-3nxgV31Eykdcg4W5fs3LAGujZW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5867400"/>
            <a:ext cx="990600" cy="990600"/>
          </a:xfrm>
          <a:prstGeom prst="rect">
            <a:avLst/>
          </a:prstGeom>
          <a:noFill/>
          <a:extLst>
            <a:ext uri="{909E8E84-426E-40DD-AFC4-6F175D3DCCD1}">
              <a14:hiddenFill xmlns:a14="http://schemas.microsoft.com/office/drawing/2010/main">
                <a:solidFill>
                  <a:srgbClr val="FFFFFF"/>
                </a:solidFill>
              </a14:hiddenFill>
            </a:ext>
          </a:extLst>
        </p:spPr>
      </p:pic>
      <p:sp>
        <p:nvSpPr>
          <p:cNvPr id="21506" name="Title 1"/>
          <p:cNvSpPr>
            <a:spLocks noGrp="1"/>
          </p:cNvSpPr>
          <p:nvPr>
            <p:ph type="title"/>
          </p:nvPr>
        </p:nvSpPr>
        <p:spPr>
          <a:xfrm>
            <a:off x="1981200" y="274638"/>
            <a:ext cx="8229600" cy="563562"/>
          </a:xfrm>
        </p:spPr>
        <p:txBody>
          <a:bodyPr/>
          <a:lstStyle/>
          <a:p>
            <a:r>
              <a:rPr lang="en-CA" smtClean="0"/>
              <a:t>Midterm Test 1 - hints</a:t>
            </a:r>
          </a:p>
        </p:txBody>
      </p:sp>
      <p:sp>
        <p:nvSpPr>
          <p:cNvPr id="3" name="Text Placeholder 2"/>
          <p:cNvSpPr>
            <a:spLocks noGrp="1"/>
          </p:cNvSpPr>
          <p:nvPr>
            <p:ph type="body" sz="half" idx="1"/>
          </p:nvPr>
        </p:nvSpPr>
        <p:spPr>
          <a:xfrm>
            <a:off x="762000" y="990600"/>
            <a:ext cx="10744200" cy="5638800"/>
          </a:xfrm>
        </p:spPr>
        <p:txBody>
          <a:bodyPr/>
          <a:lstStyle/>
          <a:p>
            <a:pPr>
              <a:spcAft>
                <a:spcPts val="600"/>
              </a:spcAft>
            </a:pPr>
            <a:r>
              <a:rPr lang="en-CA" sz="2800" b="1" dirty="0"/>
              <a:t>Don’t be late.  </a:t>
            </a:r>
            <a:r>
              <a:rPr lang="en-CA" sz="2800" dirty="0"/>
              <a:t>If you’re very early, just wait outside the room.</a:t>
            </a:r>
          </a:p>
          <a:p>
            <a:pPr>
              <a:spcAft>
                <a:spcPts val="600"/>
              </a:spcAft>
            </a:pPr>
            <a:r>
              <a:rPr lang="en-CA" sz="2800" dirty="0"/>
              <a:t>Spend the first 2 or 3 minutes skimming over the entire test from front to back before you begin.  Look for the easy problems that you have confidence to solve first.</a:t>
            </a:r>
          </a:p>
          <a:p>
            <a:pPr>
              <a:spcAft>
                <a:spcPts val="600"/>
              </a:spcAft>
            </a:pPr>
            <a:r>
              <a:rPr lang="en-CA" sz="2800" dirty="0"/>
              <a:t>Before you answer anything, read the question </a:t>
            </a:r>
            <a:r>
              <a:rPr lang="en-CA" sz="2800" i="1" dirty="0"/>
              <a:t>very carefully</a:t>
            </a:r>
            <a:r>
              <a:rPr lang="en-CA" sz="2800" dirty="0"/>
              <a:t>.  The </a:t>
            </a:r>
            <a:r>
              <a:rPr lang="en-CA" sz="2800" b="1" dirty="0"/>
              <a:t>most common mistake</a:t>
            </a:r>
            <a:r>
              <a:rPr lang="en-CA" sz="2800" dirty="0"/>
              <a:t> is misreading the question!</a:t>
            </a:r>
          </a:p>
          <a:p>
            <a:pPr>
              <a:spcAft>
                <a:spcPts val="600"/>
              </a:spcAft>
            </a:pPr>
            <a:r>
              <a:rPr lang="en-CA" sz="2800" dirty="0"/>
              <a:t>Manage your time; if you own a watch, bring it.  10 problems over 80 minutes means an average of 8 minutes per problem.</a:t>
            </a:r>
          </a:p>
          <a:p>
            <a:pPr>
              <a:spcAft>
                <a:spcPts val="600"/>
              </a:spcAft>
            </a:pPr>
            <a:r>
              <a:rPr lang="en-CA" sz="2800" dirty="0"/>
              <a:t>You CANNOT HAVE YOUR PHONE with you at a test or exam at U of T – you must store it in your bag at the edge of the room, at least 3 m away from you</a:t>
            </a:r>
          </a:p>
        </p:txBody>
      </p:sp>
    </p:spTree>
    <p:extLst>
      <p:ext uri="{BB962C8B-B14F-4D97-AF65-F5344CB8AC3E}">
        <p14:creationId xmlns:p14="http://schemas.microsoft.com/office/powerpoint/2010/main" val="1267699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81200" y="274638"/>
            <a:ext cx="8229600" cy="563562"/>
          </a:xfrm>
        </p:spPr>
        <p:txBody>
          <a:bodyPr/>
          <a:lstStyle/>
          <a:p>
            <a:r>
              <a:rPr lang="en-CA" smtClean="0"/>
              <a:t>Midterm Test 1 – </a:t>
            </a:r>
            <a:r>
              <a:rPr lang="en-CA" i="1" smtClean="0"/>
              <a:t>more hints!</a:t>
            </a:r>
          </a:p>
        </p:txBody>
      </p:sp>
      <p:sp>
        <p:nvSpPr>
          <p:cNvPr id="3" name="Text Placeholder 2"/>
          <p:cNvSpPr>
            <a:spLocks noGrp="1"/>
          </p:cNvSpPr>
          <p:nvPr>
            <p:ph type="body" sz="half" idx="1"/>
          </p:nvPr>
        </p:nvSpPr>
        <p:spPr>
          <a:xfrm>
            <a:off x="609600" y="990600"/>
            <a:ext cx="11201400" cy="5638800"/>
          </a:xfrm>
        </p:spPr>
        <p:txBody>
          <a:bodyPr/>
          <a:lstStyle/>
          <a:p>
            <a:r>
              <a:rPr lang="en-CA" sz="2800" dirty="0"/>
              <a:t>Some of the multiple choice are conceptual and can be answered in less than 2 minutes.. Maybe do these ones first?</a:t>
            </a:r>
          </a:p>
          <a:p>
            <a:r>
              <a:rPr lang="en-CA" sz="2800" dirty="0"/>
              <a:t>If you start a longer problem but can't finish it within about 10 minutes, leave it, make a mark on the edge of the paper beside it, and come back to it after you have solved all the easier problems.</a:t>
            </a:r>
          </a:p>
          <a:p>
            <a:r>
              <a:rPr lang="en-CA" sz="2800" dirty="0"/>
              <a:t>When you are in a hurry and your hand is not steady, you can make little mistakes; if there is time, do the calculation twice and obtain agreement.</a:t>
            </a:r>
          </a:p>
          <a:p>
            <a:r>
              <a:rPr lang="en-CA" sz="2800" dirty="0"/>
              <a:t>Bring a snack or drink. </a:t>
            </a:r>
          </a:p>
          <a:p>
            <a:r>
              <a:rPr lang="en-CA" sz="2800" dirty="0"/>
              <a:t>Don't leave a test early!  You might spend the first half getting 95% of the marks you're going to get, and the second half getting the other 5%, but it's still worth it. </a:t>
            </a:r>
          </a:p>
          <a:p>
            <a:endParaRPr lang="en-CA" sz="2800" dirty="0"/>
          </a:p>
        </p:txBody>
      </p:sp>
      <p:sp>
        <p:nvSpPr>
          <p:cNvPr id="22532" name="AutoShape 2" descr="data:image/jpeg;base64,/9j/4AAQSkZJRgABAQAAAQABAAD/2wCEAAkGBhAQEA8QEBQQEA8QDw8PDxAQDw8QEA4QFBAVFBUQFBYXGyYeFxkjGRQUHy8gIycpLCwsFR4xNTAqNSYrLCkBCQoKDgwOGg8PGikkHiQpKSwpKSwsLS0pLS0pKSwpLCksKSksLCksLywsLCksLCkpKTQpLCktKSwsKSkpLCwpLP/AABEIAMIBAwMBIgACEQEDEQH/xAAbAAEAAQUBAAAAAAAAAAAAAAAAAwECBAUGB//EAD8QAAIBAgMEBwUFBwMFAAAAAAABAgMRBAUhBhIxURMUQWFxgZEHIjKh0UJSYpLBFSNTcrHC8KKy4RZDY4KD/8QAGgEBAAIDAQAAAAAAAAAAAAAAAAECAwQFBv/EAC4RAQACAgAEBAMJAQEAAAAAAAABAgMRBBIhMQVBUdETMmEUIiNxkaGxweFCFf/aAAwDAQACEQMRAD8A9xAAAAAAAAAAAAAAAAAAAAAAAAAAAAAAAAAAAAAADCwGcUK8qkaU4ynSnKFSP2otO17cnbR8AM0AAAAAAAAAAAAAAAAAAAAAAAAAAAAAAAAAAAAAAAAwM3zujhYxlVbSk2o2V7tK5nnnvtKxjc6dOytCLqU3dvfu0mn4OD9TDmyTjpNoZcVOe8RLd59t1QoUVKElKrOmp04crtL3uT46dx49Xx9SM1iKUpwqK8lKMnGcW3e2gzbEzlPXXgtb8jGk001yTv42ObbNbJMTPk6Hwq4q9PN7J7M8+xGNwXS4h70lWqU4TslKcYqOskrK93JcOzzfWnKey7DbmVYX8fS1fz1pyXyaOrOtXtDlz3AAWQAAAAAAAAAAAAAAAAAAAAAAAAAAAAAAAAAACHF1nCnUmldxhKSXNpN2PJMwcZe9LVr4Wvs+R6/Va3XfhZ38LanieIT7OH6HH8SvNZpr6/03OG11aXMk5Tvo9Frw0NbjK6hFpWTeitzNhjYt30N57MtjqWMr1qmIW/Rw+41BuXv1JttJ/hSi7rtuuy5i4f8AEnTNmtqr1fZGnu5fgY2tbB4ZWta37qJtwkDuw5oAAAAAAAAAAAAAAAAAAAAAAAAAAAAAAAAAAAAA1W02N6LDVH9qa6OPjLR/K78jyvGaJnY7X5l0tRU46wpXXjN8fTh6nHY1a2PMcfnjJm1HaOnu3sNNVaudG56H7JaKjh8U+14qz8FRp/VnEdGdx7LqloYunyq06n5oOP8AYZvDrfi6+iM/yu5AB6FpAAAAFtWrGMZSk1GMU5SlJpRikrttvggLhc8r2h9o9arip0cFUjTwsIum6yjGcq03xnBvglwTXe+VrNnIdWV6Epwel/f3lNJaN34+Zz+J8Qx4J1PX8memC1nq4OawW1j0VWN+coaPxcXx8mb7C46nVV4ST7uEl4p6mXBxmHP8luvp5qXxWp3hOADbYwAAAAAAAAAAAAAAAAAAAAANHnGdWvTpPXVSmuzuj395bm+c3vTpvThKa7e5fU0VSdkcPjvENbx4p/Ofb3bWLDvrZhYmkkmamphbu5sa9W7IXI4UQ3ojTV1aNjeez/F9Hi5QfCtScV/PB7y+W+auvJGPh8W6NWnVjxpzjNd9ndrzV15mzw2T4WWtvqx5a81Zh7OCylUUoxlHWMkpJ801dMvPYOWAAAc9t/J/s7FJfajCEu+E6sIyXmm0dCazaXBdNg8TSWspUZ7q/GlvR+aRW8TNZ16Jju8Po4dI3mV41xaT4cDWUNUjLhSPD5Z5u7sUh1+HcZJNGXGFuHZwOSwmLlB6cDe4PNYz0ejNeNLzEt7hs5qw0vvrlLV+vE2+EzunPSXuS5Senkzmd8qmdPB4hnw9N7j0n3a98NLeWnbA5fB5lUp6J3j916ry5G6wmb056P3JcpcPJne4fxHFm6T0n0n3aV8Fq/WGcADosAAAAAAAAAAAABBicZCmryduS7X4Ira0Vjdp1CYiZ6Qmbtq+Bz+bZ1v3hTdocJS+93LuIMxzWVXT4YfdT4+JrJSPPcZ4lz/cxdvX1bmLBrrZSUjBxGIvp2FcViOxGvqVTjx1bkQvnUMWriCOtVMaci0ytELqlcx6kykmRTkWpCLPYtkq7ngcLJ8eijH8l4f2m3NJsVBrAYW/bTcvKU5SXyZuz2eL5I36Q41u8gAMiAAAeJ5vgur4mvR4KFWW7/I/ej/paLaczqvaZlTjUpYmK0muiqd043cW/GN1/wChxsJHj+Nw/DzWh1sNuakSz1IkpzsYCqEsahozVn23eEzJxsnqv6G0pVlLVM5WFVmVQxTT0I1o1EunjUJFI1GHzNPSXqZ9OqnwY2rrTZ4bMKlPg9PuvVf8G0oZ7F/Gmu9ao51TZJGZuYeNzYelbdPSesMV8NLd4dZSxdOXwyT7r2foTHIJk0MVOPwykvBs6VPGZ/7p+k/1/rXtwnpLqQc7HNaq+1fxUX+hf+2av4fQ2Y8YwecT+n+sf2W/0b8HPPOKvNflRHPMqr4za8LL+gnxjD5Rb9vcjhb/AEdI2Y1bMqUOMk3yj7z+RzlStKXxSb8W2Rtmrk8ZtPyV/VkjhfWW1xWfSelNbv4nq/TgaipVbbcm2+1vVlHIiq1lHicrNxOTNO8k7/hsVx1p2gkzBxOK7F6keJxjei0Rg1KhgjqyxCtSZi1ahdOZjVJGSErJzIpSDbLXEtFTaOUikKUpuMIq8pNRiucm7JepI6Z1GwGSdLiOnkv3dDVcnVa91eSu/Q28GL4l4pDBkvy1mXouBwqpUqdJcKdOFNeEYpfoTgHrXKAAAAKAYec5XHE0KlGXCcdH92S1jLydjx3FYGdGpKlUVpwk4yXeuXc+KPbjmtsNmesR6Wkv38FZpf8Adh93+ZdnpyObx/C/GpzV7x+8NjBk5J1PZ5n0ZWKMjoradq0fNMOmeYmHRiUSZfGYcA4FJXTQqGTSxLXBswqZKisxCYltqOaNcdTNp5jB8dDn4yJFMjUp6OkjiYvtRIp95zSmSQxEl2sGnSai7NDDGz5skWYS5sjaNN22waV5hLmWPGvmRs5W7lUS7UQVMbFd5qJYhkbqk9TTPrZi3w0MKpXbIZVCKUyYqJJ1CFyKNlkmXglSciKSJN0uUDJWFdsfoyqpGR0ZbPsSTbbSSSu23wSRmrCkytw2CnVnGlTW9ObUYr9XyX0PWcmyuOGowpR1sryl9+b4y/zssavZPZvq0OkqL9/Na9vRR+4u/m/pr0J6LguF+FHNbvP7Odmyc06jsFShU6DAAAAUKlAAAA5nabZRVr1qKSrcZx4Kr390v6nDzpNNxaaknZpqzT5NHr1zUZ3s7SxK3vgqpaVEuPdJdq+ZyeM8PjL9/H39PX/WzizcvS3Z5q6Ra4GzzHKquHlu1I2v8MlrCXg/04mJunnb0ms8to1Lfi0TG4YqiXE24HAxTC+0BdGRJZFejITtZvFykV6MbhCdqqoOkKbpRxCVelK75aol26DZvi4US7dJRtYyliTdG6TEI2i3RuEthumSIRtEoF6gXGVl2VVcRLdprRfFJ6Qj4v8ATiZaVm08tY6qTOo3LDjByahBOUpOySV23yR2+zOyaoWrVrSr/ZXGNK/LnLv9Obzsl2fpYZXXv1WrSqNa+EV9lG13j0HCcFGP79+/8NDLm5ukdlwLbi51GuuKlqZcEAAAMsbLmQ1GBc6hY6xjzmzGnVZWZS2HTlHiUaqWIZDPFsrzJ021ecJxcZqMovipJNM5jMtlI6yw8rf+Ob08pfX1MmeOIJZm0aufHjzRq8e7JSbV7ObxOHnTe7Ui4vvWj8HwfkR7yOjq5nGStKzT4ppNejNXicNRlrG8H3O8fRnFy+HzHXHO/wA25XNv5oYBW5bVouPBqS7nZ+jIXXtx0OffFenzQzxaJ7MhFSBV0VVZGNKb/PAWI1UKqoNCRRK7pYpor0g0bX2KWLHWRa66JNpEUciGWIRbGrfgWrEz0iETKVsvowlNqME5SfZFXJMPh4cZyv8Ahjp6s3GHx8IK0FGK7u3x5nQw8Da3W86j92G+bXZJluy60lXf/wA4v/dL6ep01GpCEVGCUYrhGKSSOcWa95dHMjt4cePDGqR7tO82t3dL1oqsQaCGMbMinWZsxZj03KrlyrGtptmTBFolDNhMmRjUkZKLqqgAARyiSFLAY0qRFLDmbYbpGk7ayeDIJ4A3LgU6IrNTbn6mV3Mapk1zp+hRToEUnGtFnIVcgbMSrs1J8zuerop1ZGOcMLReXnlXZafY2YVbZCs+En6Hp/VUW9URSeHhaMsvJKmx2LXwzt5EX/TeYx7aUvFST+R6/wBTXIp1JcjFPBUnvC8Z7PIllGPXGnTfhUa/rEr+zsb/AAfScT1zqK5DqK5GKfDsc+SftEvI+o4z+DL88PqOoY3+C/zwPXOorkU6hHkV/wDNxp+0S8jeWY98KUV41PpEteQZjL+FDw3pP5nr3UVyK9RXIvHh+OPJHx5eQ09kMY/jnfydjPobJ1lxk/Q9P6kuQ6mjNXhYjsrOaZefUtmai4yZmUtn2ufqdr1NFeqIyRh0rORylPJbGTTyux0fVSqwxkjGrNmlpYAy6eDNisOSKkZIorMsOGHJ40idQK2LaV2sjElRSxUsgAAAAAAAAAAAAAAAAsUsVACwsAAsLAALCwAFLCxUAUsLFQBSwsVAFLFbAAAAAAAAAAAAAAAAAAAAAAAAAAAAAAAAAAAAAAAAAAAAAAAAAAAAAAAAAAf/2Q=="/>
          <p:cNvSpPr>
            <a:spLocks noChangeAspect="1" noChangeArrowheads="1"/>
          </p:cNvSpPr>
          <p:nvPr/>
        </p:nvSpPr>
        <p:spPr bwMode="auto">
          <a:xfrm>
            <a:off x="1679576" y="-884238"/>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p>
        </p:txBody>
      </p:sp>
      <p:sp>
        <p:nvSpPr>
          <p:cNvPr id="22533" name="AutoShape 4" descr="data:image/jpeg;base64,/9j/4AAQSkZJRgABAQAAAQABAAD/2wCEAAkGBhAQEA8QEBQQEA8QDw8PDxAQDw8QEA4QFBAVFBUQFBYXGyYeFxkjGRQUHy8gIycpLCwsFR4xNTAqNSYrLCkBCQoKDgwOGg8PGikkHiQpKSwpKSwsLS0pLS0pKSwpLCksKSksLCksLywsLCksLCkpKTQpLCktKSwsKSkpLCwpLP/AABEIAMIBAwMBIgACEQEDEQH/xAAbAAEAAQUBAAAAAAAAAAAAAAAAAwECBAUGB//EAD8QAAIBAgMEBwUFBwMFAAAAAAABAgMRBAUhBhIxURMUQWFxgZEHIjKh0UJSYpLBFSNTcrHC8KKy4RZDY4KD/8QAGgEBAAIDAQAAAAAAAAAAAAAAAAECAwQFBv/EAC4RAQACAgAEBAMJAQEAAAAAAAABAgMRBBIhMQVBUdETMmEUIiNxkaGxweFCFf/aAAwDAQACEQMRAD8A9xAAAAAAAAAAAAAAAAAAAAAAAAAAAAAAAAAAAAAADCwGcUK8qkaU4ynSnKFSP2otO17cnbR8AM0AAAAAAAAAAAAAAAAAAAAAAAAAAAAAAAAAAAAAAAAwM3zujhYxlVbSk2o2V7tK5nnnvtKxjc6dOytCLqU3dvfu0mn4OD9TDmyTjpNoZcVOe8RLd59t1QoUVKElKrOmp04crtL3uT46dx49Xx9SM1iKUpwqK8lKMnGcW3e2gzbEzlPXXgtb8jGk001yTv42ObbNbJMTPk6Hwq4q9PN7J7M8+xGNwXS4h70lWqU4TslKcYqOskrK93JcOzzfWnKey7DbmVYX8fS1fz1pyXyaOrOtXtDlz3AAWQAAAAAAAAAAAAAAAAAAAAAAAAAAAAAAAAAACHF1nCnUmldxhKSXNpN2PJMwcZe9LVr4Wvs+R6/Va3XfhZ38LanieIT7OH6HH8SvNZpr6/03OG11aXMk5Tvo9Frw0NbjK6hFpWTeitzNhjYt30N57MtjqWMr1qmIW/Rw+41BuXv1JttJ/hSi7rtuuy5i4f8AEnTNmtqr1fZGnu5fgY2tbB4ZWta37qJtwkDuw5oAAAAAAAAAAAAAAAAAAAAAAAAAAAAAAAAAAAAA1W02N6LDVH9qa6OPjLR/K78jyvGaJnY7X5l0tRU46wpXXjN8fTh6nHY1a2PMcfnjJm1HaOnu3sNNVaudG56H7JaKjh8U+14qz8FRp/VnEdGdx7LqloYunyq06n5oOP8AYZvDrfi6+iM/yu5AB6FpAAAAFtWrGMZSk1GMU5SlJpRikrttvggLhc8r2h9o9arip0cFUjTwsIum6yjGcq03xnBvglwTXe+VrNnIdWV6Epwel/f3lNJaN34+Zz+J8Qx4J1PX8memC1nq4OawW1j0VWN+coaPxcXx8mb7C46nVV4ST7uEl4p6mXBxmHP8luvp5qXxWp3hOADbYwAAAAAAAAAAAAAAAAAAAAANHnGdWvTpPXVSmuzuj395bm+c3vTpvThKa7e5fU0VSdkcPjvENbx4p/Ofb3bWLDvrZhYmkkmamphbu5sa9W7IXI4UQ3ojTV1aNjeez/F9Hi5QfCtScV/PB7y+W+auvJGPh8W6NWnVjxpzjNd9ndrzV15mzw2T4WWtvqx5a81Zh7OCylUUoxlHWMkpJ801dMvPYOWAAAc9t/J/s7FJfajCEu+E6sIyXmm0dCazaXBdNg8TSWspUZ7q/GlvR+aRW8TNZ16Jju8Po4dI3mV41xaT4cDWUNUjLhSPD5Z5u7sUh1+HcZJNGXGFuHZwOSwmLlB6cDe4PNYz0ejNeNLzEt7hs5qw0vvrlLV+vE2+EzunPSXuS5Senkzmd8qmdPB4hnw9N7j0n3a98NLeWnbA5fB5lUp6J3j916ry5G6wmb056P3JcpcPJne4fxHFm6T0n0n3aV8Fq/WGcADosAAAAAAAAAAAABBicZCmryduS7X4Ira0Vjdp1CYiZ6Qmbtq+Bz+bZ1v3hTdocJS+93LuIMxzWVXT4YfdT4+JrJSPPcZ4lz/cxdvX1bmLBrrZSUjBxGIvp2FcViOxGvqVTjx1bkQvnUMWriCOtVMaci0ytELqlcx6kykmRTkWpCLPYtkq7ngcLJ8eijH8l4f2m3NJsVBrAYW/bTcvKU5SXyZuz2eL5I36Q41u8gAMiAAAeJ5vgur4mvR4KFWW7/I/ej/paLaczqvaZlTjUpYmK0muiqd043cW/GN1/wChxsJHj+Nw/DzWh1sNuakSz1IkpzsYCqEsahozVn23eEzJxsnqv6G0pVlLVM5WFVmVQxTT0I1o1EunjUJFI1GHzNPSXqZ9OqnwY2rrTZ4bMKlPg9PuvVf8G0oZ7F/Gmu9ao51TZJGZuYeNzYelbdPSesMV8NLd4dZSxdOXwyT7r2foTHIJk0MVOPwykvBs6VPGZ/7p+k/1/rXtwnpLqQc7HNaq+1fxUX+hf+2av4fQ2Y8YwecT+n+sf2W/0b8HPPOKvNflRHPMqr4za8LL+gnxjD5Rb9vcjhb/AEdI2Y1bMqUOMk3yj7z+RzlStKXxSb8W2Rtmrk8ZtPyV/VkjhfWW1xWfSelNbv4nq/TgaipVbbcm2+1vVlHIiq1lHicrNxOTNO8k7/hsVx1p2gkzBxOK7F6keJxjei0Rg1KhgjqyxCtSZi1ahdOZjVJGSErJzIpSDbLXEtFTaOUikKUpuMIq8pNRiucm7JepI6Z1GwGSdLiOnkv3dDVcnVa91eSu/Q28GL4l4pDBkvy1mXouBwqpUqdJcKdOFNeEYpfoTgHrXKAAAAKAYec5XHE0KlGXCcdH92S1jLydjx3FYGdGpKlUVpwk4yXeuXc+KPbjmtsNmesR6Wkv38FZpf8Adh93+ZdnpyObx/C/GpzV7x+8NjBk5J1PZ5n0ZWKMjoradq0fNMOmeYmHRiUSZfGYcA4FJXTQqGTSxLXBswqZKisxCYltqOaNcdTNp5jB8dDn4yJFMjUp6OkjiYvtRIp95zSmSQxEl2sGnSai7NDDGz5skWYS5sjaNN22waV5hLmWPGvmRs5W7lUS7UQVMbFd5qJYhkbqk9TTPrZi3w0MKpXbIZVCKUyYqJJ1CFyKNlkmXglSciKSJN0uUDJWFdsfoyqpGR0ZbPsSTbbSSSu23wSRmrCkytw2CnVnGlTW9ObUYr9XyX0PWcmyuOGowpR1sryl9+b4y/zssavZPZvq0OkqL9/Na9vRR+4u/m/pr0J6LguF+FHNbvP7Odmyc06jsFShU6DAAAAUKlAAAA5nabZRVr1qKSrcZx4Kr390v6nDzpNNxaaknZpqzT5NHr1zUZ3s7SxK3vgqpaVEuPdJdq+ZyeM8PjL9/H39PX/WzizcvS3Z5q6Ra4GzzHKquHlu1I2v8MlrCXg/04mJunnb0ms8to1Lfi0TG4YqiXE24HAxTC+0BdGRJZFejITtZvFykV6MbhCdqqoOkKbpRxCVelK75aol26DZvi4US7dJRtYyliTdG6TEI2i3RuEthumSIRtEoF6gXGVl2VVcRLdprRfFJ6Qj4v8ATiZaVm08tY6qTOo3LDjByahBOUpOySV23yR2+zOyaoWrVrSr/ZXGNK/LnLv9Obzsl2fpYZXXv1WrSqNa+EV9lG13j0HCcFGP79+/8NDLm5ukdlwLbi51GuuKlqZcEAAAMsbLmQ1GBc6hY6xjzmzGnVZWZS2HTlHiUaqWIZDPFsrzJ021ecJxcZqMovipJNM5jMtlI6yw8rf+Ob08pfX1MmeOIJZm0aufHjzRq8e7JSbV7ObxOHnTe7Ui4vvWj8HwfkR7yOjq5nGStKzT4ppNejNXicNRlrG8H3O8fRnFy+HzHXHO/wA25XNv5oYBW5bVouPBqS7nZ+jIXXtx0OffFenzQzxaJ7MhFSBV0VVZGNKb/PAWI1UKqoNCRRK7pYpor0g0bX2KWLHWRa66JNpEUciGWIRbGrfgWrEz0iETKVsvowlNqME5SfZFXJMPh4cZyv8Ahjp6s3GHx8IK0FGK7u3x5nQw8Da3W86j92G+bXZJluy60lXf/wA4v/dL6ep01GpCEVGCUYrhGKSSOcWa95dHMjt4cePDGqR7tO82t3dL1oqsQaCGMbMinWZsxZj03KrlyrGtptmTBFolDNhMmRjUkZKLqqgAARyiSFLAY0qRFLDmbYbpGk7ayeDIJ4A3LgU6IrNTbn6mV3Mapk1zp+hRToEUnGtFnIVcgbMSrs1J8zuerop1ZGOcMLReXnlXZafY2YVbZCs+En6Hp/VUW9URSeHhaMsvJKmx2LXwzt5EX/TeYx7aUvFST+R6/wBTXIp1JcjFPBUnvC8Z7PIllGPXGnTfhUa/rEr+zsb/AAfScT1zqK5DqK5GKfDsc+SftEvI+o4z+DL88PqOoY3+C/zwPXOorkU6hHkV/wDNxp+0S8jeWY98KUV41PpEteQZjL+FDw3pP5nr3UVyK9RXIvHh+OPJHx5eQ09kMY/jnfydjPobJ1lxk/Q9P6kuQ6mjNXhYjsrOaZefUtmai4yZmUtn2ufqdr1NFeqIyRh0rORylPJbGTTyux0fVSqwxkjGrNmlpYAy6eDNisOSKkZIorMsOGHJ40idQK2LaV2sjElRSxUsgAAAAAAAAAAAAAAAAsUsVACwsAAsLAALCwAFLCxUAUsLFQBSwsVAFLFbAAAAAAAAAAAAAAAAAAAAAAAAAAAAAAAAAAAAAAAAAAAAAAAAAAAAAAAAAAf/2Q=="/>
          <p:cNvSpPr>
            <a:spLocks noChangeAspect="1" noChangeArrowheads="1"/>
          </p:cNvSpPr>
          <p:nvPr/>
        </p:nvSpPr>
        <p:spPr bwMode="auto">
          <a:xfrm>
            <a:off x="1831976" y="-731838"/>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p>
        </p:txBody>
      </p:sp>
      <p:sp>
        <p:nvSpPr>
          <p:cNvPr id="22534" name="AutoShape 6" descr="data:image/jpeg;base64,/9j/4AAQSkZJRgABAQAAAQABAAD/2wCEAAkGBhAQEA8QEBQQEA8QDw8PDxAQDw8QEA4QFBAVFBUQFBYXGyYeFxkjGRQUHy8gIycpLCwsFR4xNTAqNSYrLCkBCQoKDgwOGg8PGikkHiQpKSwpKSwsLS0pLS0pKSwpLCksKSksLCksLywsLCksLCkpKTQpLCktKSwsKSkpLCwpLP/AABEIAMIBAwMBIgACEQEDEQH/xAAbAAEAAQUBAAAAAAAAAAAAAAAAAwECBAUGB//EAD8QAAIBAgMEBwUFBwMFAAAAAAABAgMRBAUhBhIxURMUQWFxgZEHIjKh0UJSYpLBFSNTcrHC8KKy4RZDY4KD/8QAGgEBAAIDAQAAAAAAAAAAAAAAAAECAwQFBv/EAC4RAQACAgAEBAMJAQEAAAAAAAABAgMRBBIhMQVBUdETMmEUIiNxkaGxweFCFf/aAAwDAQACEQMRAD8A9xAAAAAAAAAAAAAAAAAAAAAAAAAAAAAAAAAAAAAADCwGcUK8qkaU4ynSnKFSP2otO17cnbR8AM0AAAAAAAAAAAAAAAAAAAAAAAAAAAAAAAAAAAAAAAAwM3zujhYxlVbSk2o2V7tK5nnnvtKxjc6dOytCLqU3dvfu0mn4OD9TDmyTjpNoZcVOe8RLd59t1QoUVKElKrOmp04crtL3uT46dx49Xx9SM1iKUpwqK8lKMnGcW3e2gzbEzlPXXgtb8jGk001yTv42ObbNbJMTPk6Hwq4q9PN7J7M8+xGNwXS4h70lWqU4TslKcYqOskrK93JcOzzfWnKey7DbmVYX8fS1fz1pyXyaOrOtXtDlz3AAWQAAAAAAAAAAAAAAAAAAAAAAAAAAAAAAAAAACHF1nCnUmldxhKSXNpN2PJMwcZe9LVr4Wvs+R6/Va3XfhZ38LanieIT7OH6HH8SvNZpr6/03OG11aXMk5Tvo9Frw0NbjK6hFpWTeitzNhjYt30N57MtjqWMr1qmIW/Rw+41BuXv1JttJ/hSi7rtuuy5i4f8AEnTNmtqr1fZGnu5fgY2tbB4ZWta37qJtwkDuw5oAAAAAAAAAAAAAAAAAAAAAAAAAAAAAAAAAAAAA1W02N6LDVH9qa6OPjLR/K78jyvGaJnY7X5l0tRU46wpXXjN8fTh6nHY1a2PMcfnjJm1HaOnu3sNNVaudG56H7JaKjh8U+14qz8FRp/VnEdGdx7LqloYunyq06n5oOP8AYZvDrfi6+iM/yu5AB6FpAAAAFtWrGMZSk1GMU5SlJpRikrttvggLhc8r2h9o9arip0cFUjTwsIum6yjGcq03xnBvglwTXe+VrNnIdWV6Epwel/f3lNJaN34+Zz+J8Qx4J1PX8memC1nq4OawW1j0VWN+coaPxcXx8mb7C46nVV4ST7uEl4p6mXBxmHP8luvp5qXxWp3hOADbYwAAAAAAAAAAAAAAAAAAAAANHnGdWvTpPXVSmuzuj395bm+c3vTpvThKa7e5fU0VSdkcPjvENbx4p/Ofb3bWLDvrZhYmkkmamphbu5sa9W7IXI4UQ3ojTV1aNjeez/F9Hi5QfCtScV/PB7y+W+auvJGPh8W6NWnVjxpzjNd9ndrzV15mzw2T4WWtvqx5a81Zh7OCylUUoxlHWMkpJ801dMvPYOWAAAc9t/J/s7FJfajCEu+E6sIyXmm0dCazaXBdNg8TSWspUZ7q/GlvR+aRW8TNZ16Jju8Po4dI3mV41xaT4cDWUNUjLhSPD5Z5u7sUh1+HcZJNGXGFuHZwOSwmLlB6cDe4PNYz0ejNeNLzEt7hs5qw0vvrlLV+vE2+EzunPSXuS5Senkzmd8qmdPB4hnw9N7j0n3a98NLeWnbA5fB5lUp6J3j916ry5G6wmb056P3JcpcPJne4fxHFm6T0n0n3aV8Fq/WGcADosAAAAAAAAAAAABBicZCmryduS7X4Ira0Vjdp1CYiZ6Qmbtq+Bz+bZ1v3hTdocJS+93LuIMxzWVXT4YfdT4+JrJSPPcZ4lz/cxdvX1bmLBrrZSUjBxGIvp2FcViOxGvqVTjx1bkQvnUMWriCOtVMaci0ytELqlcx6kykmRTkWpCLPYtkq7ngcLJ8eijH8l4f2m3NJsVBrAYW/bTcvKU5SXyZuz2eL5I36Q41u8gAMiAAAeJ5vgur4mvR4KFWW7/I/ej/paLaczqvaZlTjUpYmK0muiqd043cW/GN1/wChxsJHj+Nw/DzWh1sNuakSz1IkpzsYCqEsahozVn23eEzJxsnqv6G0pVlLVM5WFVmVQxTT0I1o1EunjUJFI1GHzNPSXqZ9OqnwY2rrTZ4bMKlPg9PuvVf8G0oZ7F/Gmu9ao51TZJGZuYeNzYelbdPSesMV8NLd4dZSxdOXwyT7r2foTHIJk0MVOPwykvBs6VPGZ/7p+k/1/rXtwnpLqQc7HNaq+1fxUX+hf+2av4fQ2Y8YwecT+n+sf2W/0b8HPPOKvNflRHPMqr4za8LL+gnxjD5Rb9vcjhb/AEdI2Y1bMqUOMk3yj7z+RzlStKXxSb8W2Rtmrk8ZtPyV/VkjhfWW1xWfSelNbv4nq/TgaipVbbcm2+1vVlHIiq1lHicrNxOTNO8k7/hsVx1p2gkzBxOK7F6keJxjei0Rg1KhgjqyxCtSZi1ahdOZjVJGSErJzIpSDbLXEtFTaOUikKUpuMIq8pNRiucm7JepI6Z1GwGSdLiOnkv3dDVcnVa91eSu/Q28GL4l4pDBkvy1mXouBwqpUqdJcKdOFNeEYpfoTgHrXKAAAAKAYec5XHE0KlGXCcdH92S1jLydjx3FYGdGpKlUVpwk4yXeuXc+KPbjmtsNmesR6Wkv38FZpf8Adh93+ZdnpyObx/C/GpzV7x+8NjBk5J1PZ5n0ZWKMjoradq0fNMOmeYmHRiUSZfGYcA4FJXTQqGTSxLXBswqZKisxCYltqOaNcdTNp5jB8dDn4yJFMjUp6OkjiYvtRIp95zSmSQxEl2sGnSai7NDDGz5skWYS5sjaNN22waV5hLmWPGvmRs5W7lUS7UQVMbFd5qJYhkbqk9TTPrZi3w0MKpXbIZVCKUyYqJJ1CFyKNlkmXglSciKSJN0uUDJWFdsfoyqpGR0ZbPsSTbbSSSu23wSRmrCkytw2CnVnGlTW9ObUYr9XyX0PWcmyuOGowpR1sryl9+b4y/zssavZPZvq0OkqL9/Na9vRR+4u/m/pr0J6LguF+FHNbvP7Odmyc06jsFShU6DAAAAUKlAAAA5nabZRVr1qKSrcZx4Kr390v6nDzpNNxaaknZpqzT5NHr1zUZ3s7SxK3vgqpaVEuPdJdq+ZyeM8PjL9/H39PX/WzizcvS3Z5q6Ra4GzzHKquHlu1I2v8MlrCXg/04mJunnb0ms8to1Lfi0TG4YqiXE24HAxTC+0BdGRJZFejITtZvFykV6MbhCdqqoOkKbpRxCVelK75aol26DZvi4US7dJRtYyliTdG6TEI2i3RuEthumSIRtEoF6gXGVl2VVcRLdprRfFJ6Qj4v8ATiZaVm08tY6qTOo3LDjByahBOUpOySV23yR2+zOyaoWrVrSr/ZXGNK/LnLv9Obzsl2fpYZXXv1WrSqNa+EV9lG13j0HCcFGP79+/8NDLm5ukdlwLbi51GuuKlqZcEAAAMsbLmQ1GBc6hY6xjzmzGnVZWZS2HTlHiUaqWIZDPFsrzJ021ecJxcZqMovipJNM5jMtlI6yw8rf+Ob08pfX1MmeOIJZm0aufHjzRq8e7JSbV7ObxOHnTe7Ui4vvWj8HwfkR7yOjq5nGStKzT4ppNejNXicNRlrG8H3O8fRnFy+HzHXHO/wA25XNv5oYBW5bVouPBqS7nZ+jIXXtx0OffFenzQzxaJ7MhFSBV0VVZGNKb/PAWI1UKqoNCRRK7pYpor0g0bX2KWLHWRa66JNpEUciGWIRbGrfgWrEz0iETKVsvowlNqME5SfZFXJMPh4cZyv8Ahjp6s3GHx8IK0FGK7u3x5nQw8Da3W86j92G+bXZJluy60lXf/wA4v/dL6ep01GpCEVGCUYrhGKSSOcWa95dHMjt4cePDGqR7tO82t3dL1oqsQaCGMbMinWZsxZj03KrlyrGtptmTBFolDNhMmRjUkZKLqqgAARyiSFLAY0qRFLDmbYbpGk7ayeDIJ4A3LgU6IrNTbn6mV3Mapk1zp+hRToEUnGtFnIVcgbMSrs1J8zuerop1ZGOcMLReXnlXZafY2YVbZCs+En6Hp/VUW9URSeHhaMsvJKmx2LXwzt5EX/TeYx7aUvFST+R6/wBTXIp1JcjFPBUnvC8Z7PIllGPXGnTfhUa/rEr+zsb/AAfScT1zqK5DqK5GKfDsc+SftEvI+o4z+DL88PqOoY3+C/zwPXOorkU6hHkV/wDNxp+0S8jeWY98KUV41PpEteQZjL+FDw3pP5nr3UVyK9RXIvHh+OPJHx5eQ09kMY/jnfydjPobJ1lxk/Q9P6kuQ6mjNXhYjsrOaZefUtmai4yZmUtn2ufqdr1NFeqIyRh0rORylPJbGTTyux0fVSqwxkjGrNmlpYAy6eDNisOSKkZIorMsOGHJ40idQK2LaV2sjElRSxUsgAAAAAAAAAAAAAAAAsUsVACwsAAsLAALCwAFLCxUAUsLFQBSwsVAFLFbAAAAAAAAAAAAAAAAAAAAAAAAAAAAAAAAAAAAAAAAAAAAAAAAAAAAAAAAAAf/2Q=="/>
          <p:cNvSpPr>
            <a:spLocks noChangeAspect="1" noChangeArrowheads="1"/>
          </p:cNvSpPr>
          <p:nvPr/>
        </p:nvSpPr>
        <p:spPr bwMode="auto">
          <a:xfrm>
            <a:off x="1984376" y="-579438"/>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p>
        </p:txBody>
      </p:sp>
      <p:pic>
        <p:nvPicPr>
          <p:cNvPr id="34824" name="Picture 8" descr="http://econogirl.files.wordpress.com/2011/08/ban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648200"/>
            <a:ext cx="661988"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04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48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https://encrypted-tbn3.gstatic.com/images?q=tbn:ANd9GcSbAZBdMIyYNtjS50oCgbjRVii8vqwdQZzkM7qMh18ShCND1uf7u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663" y="5176838"/>
            <a:ext cx="1071562"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p:cNvSpPr>
            <a:spLocks noGrp="1"/>
          </p:cNvSpPr>
          <p:nvPr>
            <p:ph type="title"/>
          </p:nvPr>
        </p:nvSpPr>
        <p:spPr>
          <a:xfrm>
            <a:off x="1981200" y="381000"/>
            <a:ext cx="8229600" cy="1600200"/>
          </a:xfrm>
        </p:spPr>
        <p:txBody>
          <a:bodyPr/>
          <a:lstStyle/>
          <a:p>
            <a:pPr algn="l"/>
            <a:r>
              <a:rPr lang="en-CA" sz="3200" dirty="0"/>
              <a:t>Little </a:t>
            </a:r>
            <a:r>
              <a:rPr lang="en-CA" sz="3200" dirty="0" smtClean="0"/>
              <a:t>survey:</a:t>
            </a:r>
            <a:r>
              <a:rPr lang="en-CA" sz="3200" dirty="0"/>
              <a:t/>
            </a:r>
            <a:br>
              <a:rPr lang="en-CA" sz="3200" dirty="0"/>
            </a:br>
            <a:r>
              <a:rPr lang="en-CA" sz="3200" dirty="0"/>
              <a:t>How are you feeling about the test tomorrow?</a:t>
            </a:r>
          </a:p>
        </p:txBody>
      </p:sp>
      <p:sp>
        <p:nvSpPr>
          <p:cNvPr id="23556" name="Text Placeholder 2"/>
          <p:cNvSpPr>
            <a:spLocks noGrp="1"/>
          </p:cNvSpPr>
          <p:nvPr>
            <p:ph type="body" sz="half" idx="1"/>
          </p:nvPr>
        </p:nvSpPr>
        <p:spPr>
          <a:xfrm>
            <a:off x="2657476" y="2190751"/>
            <a:ext cx="7546975" cy="4144963"/>
          </a:xfrm>
        </p:spPr>
        <p:txBody>
          <a:bodyPr/>
          <a:lstStyle/>
          <a:p>
            <a:pPr marL="457200" indent="-457200">
              <a:buFontTx/>
              <a:buAutoNum type="alphaUcPeriod"/>
            </a:pPr>
            <a:r>
              <a:rPr lang="en-CA" sz="2400"/>
              <a:t>I feel confident about the test tomorrow; I believe I will get an A</a:t>
            </a:r>
          </a:p>
          <a:p>
            <a:pPr marL="457200" indent="-457200">
              <a:buFontTx/>
              <a:buAutoNum type="alphaUcPeriod"/>
            </a:pPr>
            <a:r>
              <a:rPr lang="en-CA" sz="2400"/>
              <a:t>I’m not too sure what to expect, but I’m hopeful I’ll  do well</a:t>
            </a:r>
          </a:p>
          <a:p>
            <a:pPr marL="457200" indent="-457200">
              <a:buFontTx/>
              <a:buAutoNum type="alphaUcPeriod"/>
            </a:pPr>
            <a:r>
              <a:rPr lang="en-CA" sz="2400"/>
              <a:t>I have no particularly positive or negative feelings about the test tomorrow..</a:t>
            </a:r>
          </a:p>
          <a:p>
            <a:pPr marL="457200" indent="-457200">
              <a:buFontTx/>
              <a:buAutoNum type="alphaUcPeriod"/>
            </a:pPr>
            <a:r>
              <a:rPr lang="en-CA" sz="2400"/>
              <a:t>I’m not too sure what to expect, but I’m worried it will be awful</a:t>
            </a:r>
          </a:p>
          <a:p>
            <a:pPr marL="457200" indent="-457200">
              <a:buFontTx/>
              <a:buAutoNum type="alphaUcPeriod"/>
            </a:pPr>
            <a:r>
              <a:rPr lang="en-CA" sz="2400"/>
              <a:t>I am very worried about the test tomorrow; I’m afraid I’m going to fail!</a:t>
            </a:r>
          </a:p>
        </p:txBody>
      </p:sp>
      <p:pic>
        <p:nvPicPr>
          <p:cNvPr id="23557" name="Picture 2" descr="https://encrypted-tbn0.gstatic.com/images?q=tbn:ANd9GcRcmhA4R0ASrSPVRNzvwdc70Z4WGAgxMZYdB-mgC_QPYN6NW_O5q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1976439"/>
            <a:ext cx="7524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24001" y="5029200"/>
            <a:ext cx="1133475"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pic>
        <p:nvPicPr>
          <p:cNvPr id="23559" name="Picture 6" descr="https://encrypted-tbn2.gstatic.com/images?q=tbn:ANd9GcSZ592KD7dOnxmk3zz_HwEUqPAEPz0v7sxdu-3tWdEDeKW6eL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6589" y="3657601"/>
            <a:ext cx="750887"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326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0" y="274638"/>
            <a:ext cx="8229600" cy="639762"/>
          </a:xfrm>
        </p:spPr>
        <p:txBody>
          <a:bodyPr/>
          <a:lstStyle/>
          <a:p>
            <a:r>
              <a:rPr lang="en-CA" smtClean="0"/>
              <a:t>What will the test cover?</a:t>
            </a:r>
          </a:p>
        </p:txBody>
      </p:sp>
      <p:sp>
        <p:nvSpPr>
          <p:cNvPr id="13315" name="Content Placeholder 2"/>
          <p:cNvSpPr>
            <a:spLocks noGrp="1"/>
          </p:cNvSpPr>
          <p:nvPr>
            <p:ph idx="1"/>
          </p:nvPr>
        </p:nvSpPr>
        <p:spPr>
          <a:xfrm>
            <a:off x="1752600" y="1371600"/>
            <a:ext cx="8686800" cy="4267200"/>
          </a:xfrm>
        </p:spPr>
        <p:txBody>
          <a:bodyPr/>
          <a:lstStyle/>
          <a:p>
            <a:r>
              <a:rPr lang="en-CA" sz="2800" dirty="0"/>
              <a:t>Test 1 covers:</a:t>
            </a:r>
          </a:p>
          <a:p>
            <a:pPr lvl="1"/>
            <a:r>
              <a:rPr lang="en-CA" dirty="0" smtClean="0"/>
              <a:t>Knight Chapters. 1-3</a:t>
            </a:r>
          </a:p>
          <a:p>
            <a:pPr lvl="1"/>
            <a:r>
              <a:rPr lang="en-CA" dirty="0" smtClean="0"/>
              <a:t>and the </a:t>
            </a:r>
            <a:r>
              <a:rPr lang="en-CA" b="1" i="1" dirty="0" smtClean="0"/>
              <a:t>Error Analysis in Experimental Physical Science “Mini-Version” </a:t>
            </a:r>
            <a:r>
              <a:rPr lang="en-CA" dirty="0" smtClean="0"/>
              <a:t>10-page document available on portal.</a:t>
            </a:r>
          </a:p>
          <a:p>
            <a:r>
              <a:rPr lang="en-CA" sz="2800" dirty="0"/>
              <a:t>If it’s in the above reading, on </a:t>
            </a:r>
            <a:r>
              <a:rPr lang="en-CA" sz="2800" dirty="0" err="1"/>
              <a:t>MasteringPhysics</a:t>
            </a:r>
            <a:r>
              <a:rPr lang="en-CA" sz="2800" dirty="0"/>
              <a:t>, done in classes, or done in </a:t>
            </a:r>
            <a:r>
              <a:rPr lang="en-CA" sz="2800" dirty="0" err="1"/>
              <a:t>Practicals</a:t>
            </a:r>
            <a:r>
              <a:rPr lang="en-CA" sz="2800" dirty="0"/>
              <a:t>, it is material that is </a:t>
            </a:r>
            <a:r>
              <a:rPr lang="en-CA" sz="2800" b="1" dirty="0"/>
              <a:t>important</a:t>
            </a:r>
            <a:r>
              <a:rPr lang="en-CA" sz="2800" dirty="0"/>
              <a:t> and that you should know for the tests and final exam.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792162"/>
          </a:xfrm>
        </p:spPr>
        <p:txBody>
          <a:bodyPr/>
          <a:lstStyle/>
          <a:p>
            <a:r>
              <a:rPr lang="en-CA" dirty="0" smtClean="0"/>
              <a:t>Where to get </a:t>
            </a:r>
            <a:r>
              <a:rPr lang="en-CA" b="1" dirty="0" smtClean="0"/>
              <a:t>good</a:t>
            </a:r>
            <a:r>
              <a:rPr lang="en-CA" dirty="0" smtClean="0"/>
              <a:t> help for </a:t>
            </a:r>
            <a:r>
              <a:rPr lang="en-CA" b="1" dirty="0" smtClean="0"/>
              <a:t>free</a:t>
            </a:r>
            <a:r>
              <a:rPr lang="en-CA" dirty="0" smtClean="0"/>
              <a:t> </a:t>
            </a:r>
            <a:endParaRPr lang="en-CA" sz="3200" dirty="0"/>
          </a:p>
        </p:txBody>
      </p:sp>
      <p:sp>
        <p:nvSpPr>
          <p:cNvPr id="3" name="Content Placeholder 2"/>
          <p:cNvSpPr>
            <a:spLocks noGrp="1"/>
          </p:cNvSpPr>
          <p:nvPr>
            <p:ph idx="1"/>
          </p:nvPr>
        </p:nvSpPr>
        <p:spPr>
          <a:xfrm>
            <a:off x="1143000" y="914400"/>
            <a:ext cx="9829800" cy="5638800"/>
          </a:xfrm>
        </p:spPr>
        <p:txBody>
          <a:bodyPr/>
          <a:lstStyle/>
          <a:p>
            <a:r>
              <a:rPr lang="en-CA" sz="2400" b="1" dirty="0" smtClean="0"/>
              <a:t>Your classmates</a:t>
            </a:r>
            <a:r>
              <a:rPr lang="en-CA" sz="2400" dirty="0" smtClean="0"/>
              <a:t>: form a study group</a:t>
            </a:r>
          </a:p>
          <a:p>
            <a:r>
              <a:rPr lang="en-CA" sz="2400" b="1" dirty="0"/>
              <a:t>The course web-site: </a:t>
            </a:r>
            <a:r>
              <a:rPr lang="en-CA" sz="2400" dirty="0"/>
              <a:t>Go to </a:t>
            </a:r>
            <a:r>
              <a:rPr lang="en-CA" sz="2400" dirty="0">
                <a:latin typeface="Adobe Hebrew" panose="02040503050201020203" pitchFamily="18" charset="-79"/>
                <a:ea typeface="Adobe Heiti Std R" panose="020B0400000000000000" pitchFamily="34" charset="-128"/>
                <a:cs typeface="Adobe Hebrew" panose="02040503050201020203" pitchFamily="18" charset="-79"/>
              </a:rPr>
              <a:t>Lectures-Harlow</a:t>
            </a:r>
            <a:r>
              <a:rPr lang="en-CA" sz="2400" dirty="0"/>
              <a:t> – notice that </a:t>
            </a:r>
            <a:r>
              <a:rPr lang="en-CA" sz="2400" i="1" dirty="0"/>
              <a:t>every</a:t>
            </a:r>
            <a:r>
              <a:rPr lang="en-CA" sz="2400" dirty="0"/>
              <a:t> PHY131 midterm I’ve ever given is there including full solutions – all organized and for </a:t>
            </a:r>
            <a:r>
              <a:rPr lang="en-CA" sz="2400" b="1" dirty="0"/>
              <a:t>free</a:t>
            </a:r>
          </a:p>
          <a:p>
            <a:r>
              <a:rPr lang="en-CA" sz="2400" b="1" dirty="0" smtClean="0"/>
              <a:t>Your </a:t>
            </a:r>
            <a:r>
              <a:rPr lang="en-CA" sz="2400" b="1" dirty="0" smtClean="0"/>
              <a:t>two graduate student </a:t>
            </a:r>
            <a:r>
              <a:rPr lang="en-CA" sz="2400" b="1" dirty="0" err="1" smtClean="0"/>
              <a:t>TAs</a:t>
            </a:r>
            <a:r>
              <a:rPr lang="en-CA" sz="2400" dirty="0" err="1" smtClean="0"/>
              <a:t>.</a:t>
            </a:r>
            <a:r>
              <a:rPr lang="en-CA" sz="2400" dirty="0" smtClean="0"/>
              <a:t>  Learn their email address, office hours, and office location.</a:t>
            </a:r>
          </a:p>
          <a:p>
            <a:r>
              <a:rPr lang="en-CA" sz="2400" b="1" dirty="0" smtClean="0"/>
              <a:t>Me</a:t>
            </a:r>
            <a:r>
              <a:rPr lang="en-CA" sz="2400" dirty="0" smtClean="0"/>
              <a:t>.  After class, office hours are T12, </a:t>
            </a:r>
            <a:r>
              <a:rPr lang="en-CA" sz="2400" dirty="0" smtClean="0"/>
              <a:t>F10 in MP121-B, </a:t>
            </a:r>
            <a:r>
              <a:rPr lang="en-CA" sz="2400" dirty="0" smtClean="0"/>
              <a:t>email</a:t>
            </a:r>
          </a:p>
          <a:p>
            <a:r>
              <a:rPr lang="en-CA" sz="2400" b="1" dirty="0" smtClean="0"/>
              <a:t>Professor </a:t>
            </a:r>
            <a:r>
              <a:rPr lang="en-CA" sz="2400" b="1" dirty="0" err="1" smtClean="0"/>
              <a:t>Meyertholen</a:t>
            </a:r>
            <a:r>
              <a:rPr lang="en-CA" sz="2400" dirty="0" smtClean="0"/>
              <a:t>, office hours are M2, </a:t>
            </a:r>
            <a:r>
              <a:rPr lang="en-CA" sz="2400" dirty="0" smtClean="0"/>
              <a:t>F12-2 in MP129-A, email</a:t>
            </a:r>
            <a:endParaRPr lang="en-CA" sz="2400" dirty="0" smtClean="0"/>
          </a:p>
          <a:p>
            <a:r>
              <a:rPr lang="en-CA" sz="2400" dirty="0" smtClean="0"/>
              <a:t>The Physics </a:t>
            </a:r>
            <a:r>
              <a:rPr lang="en-CA" sz="2400" b="1" dirty="0" smtClean="0"/>
              <a:t>Drop-In Centre </a:t>
            </a:r>
            <a:r>
              <a:rPr lang="en-CA" sz="2400" dirty="0" smtClean="0"/>
              <a:t>in MP125, back corner MTWR 12-3, F11-2</a:t>
            </a:r>
          </a:p>
          <a:p>
            <a:r>
              <a:rPr lang="en-CA" sz="2400" b="1" dirty="0" smtClean="0"/>
              <a:t>Vic College Tutoring Centre </a:t>
            </a:r>
            <a:r>
              <a:rPr lang="en-CA" sz="2400" dirty="0" smtClean="0"/>
              <a:t>in LM204A, R10-12, F3</a:t>
            </a:r>
          </a:p>
          <a:p>
            <a:r>
              <a:rPr lang="en-CA" sz="2400" b="1" dirty="0" smtClean="0"/>
              <a:t>Academic Success Centre </a:t>
            </a:r>
            <a:r>
              <a:rPr lang="en-CA" sz="2400" dirty="0" smtClean="0"/>
              <a:t>in </a:t>
            </a:r>
            <a:r>
              <a:rPr lang="en-CA" sz="2400" dirty="0" err="1" smtClean="0"/>
              <a:t>Koffler</a:t>
            </a:r>
            <a:r>
              <a:rPr lang="en-CA" sz="2400" dirty="0" smtClean="0"/>
              <a:t> 1</a:t>
            </a:r>
            <a:r>
              <a:rPr lang="en-CA" sz="2400" baseline="30000" dirty="0" smtClean="0"/>
              <a:t>st</a:t>
            </a:r>
            <a:r>
              <a:rPr lang="en-CA" sz="2400" dirty="0" smtClean="0"/>
              <a:t> floor, inside the Career Centre</a:t>
            </a:r>
            <a:endParaRPr lang="en-CA" sz="2400" dirty="0"/>
          </a:p>
        </p:txBody>
      </p:sp>
    </p:spTree>
    <p:extLst>
      <p:ext uri="{BB962C8B-B14F-4D97-AF65-F5344CB8AC3E}">
        <p14:creationId xmlns:p14="http://schemas.microsoft.com/office/powerpoint/2010/main" val="31845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Projectile Motion</a:t>
            </a: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9288" y="1452563"/>
            <a:ext cx="5802312"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1" y="76200"/>
            <a:ext cx="4938713"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Projectile Motion</a:t>
            </a:r>
          </a:p>
        </p:txBody>
      </p:sp>
      <p:sp>
        <p:nvSpPr>
          <p:cNvPr id="21507" name="Text Box 3"/>
          <p:cNvSpPr txBox="1">
            <a:spLocks noChangeArrowheads="1"/>
          </p:cNvSpPr>
          <p:nvPr/>
        </p:nvSpPr>
        <p:spPr bwMode="auto">
          <a:xfrm>
            <a:off x="2012950" y="1408114"/>
            <a:ext cx="813435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600" dirty="0">
                <a:latin typeface="Times New Roman" panose="02020603050405020304" pitchFamily="18" charset="0"/>
              </a:rPr>
              <a:t>Projectile motion is made up of two </a:t>
            </a:r>
            <a:r>
              <a:rPr lang="en-US" sz="2600" b="1" dirty="0">
                <a:latin typeface="Times New Roman" panose="02020603050405020304" pitchFamily="18" charset="0"/>
              </a:rPr>
              <a:t>independent</a:t>
            </a:r>
            <a:r>
              <a:rPr lang="en-US" sz="2600" dirty="0">
                <a:latin typeface="Times New Roman" panose="02020603050405020304" pitchFamily="18" charset="0"/>
              </a:rPr>
              <a:t> motions: uniform motion at constant velocity in the horizontal direction and free-fall motion in the vertical direction. The kinematic equations that describe these two motions are</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r="20210"/>
          <a:stretch>
            <a:fillRect/>
          </a:stretch>
        </p:blipFill>
        <p:spPr bwMode="auto">
          <a:xfrm>
            <a:off x="1714500" y="3200401"/>
            <a:ext cx="8883650"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4550" y="355623"/>
            <a:ext cx="4495800" cy="593725"/>
          </a:xfrm>
        </p:spPr>
        <p:txBody>
          <a:bodyPr/>
          <a:lstStyle/>
          <a:p>
            <a:pPr algn="l" eaLnBrk="1" hangingPunct="1"/>
            <a:r>
              <a:rPr lang="en-US" sz="3600" dirty="0" smtClean="0"/>
              <a:t>Clicker Question </a:t>
            </a:r>
            <a:endParaRPr lang="en-US" sz="3600" dirty="0"/>
          </a:p>
        </p:txBody>
      </p:sp>
      <p:sp>
        <p:nvSpPr>
          <p:cNvPr id="3" name="Freeform 2"/>
          <p:cNvSpPr/>
          <p:nvPr/>
        </p:nvSpPr>
        <p:spPr>
          <a:xfrm>
            <a:off x="5105400" y="829608"/>
            <a:ext cx="4800600" cy="1358904"/>
          </a:xfrm>
          <a:custGeom>
            <a:avLst/>
            <a:gdLst>
              <a:gd name="connsiteX0" fmla="*/ 0 w 4800600"/>
              <a:gd name="connsiteY0" fmla="*/ 1358904 h 1358904"/>
              <a:gd name="connsiteX1" fmla="*/ 2413000 w 4800600"/>
              <a:gd name="connsiteY1" fmla="*/ 4 h 1358904"/>
              <a:gd name="connsiteX2" fmla="*/ 4800600 w 4800600"/>
              <a:gd name="connsiteY2" fmla="*/ 1346204 h 1358904"/>
            </a:gdLst>
            <a:ahLst/>
            <a:cxnLst>
              <a:cxn ang="0">
                <a:pos x="connsiteX0" y="connsiteY0"/>
              </a:cxn>
              <a:cxn ang="0">
                <a:pos x="connsiteX1" y="connsiteY1"/>
              </a:cxn>
              <a:cxn ang="0">
                <a:pos x="connsiteX2" y="connsiteY2"/>
              </a:cxn>
            </a:cxnLst>
            <a:rect l="l" t="t" r="r" b="b"/>
            <a:pathLst>
              <a:path w="4800600" h="1358904">
                <a:moveTo>
                  <a:pt x="0" y="1358904"/>
                </a:moveTo>
                <a:cubicBezTo>
                  <a:pt x="806450" y="680512"/>
                  <a:pt x="1612900" y="2121"/>
                  <a:pt x="2413000" y="4"/>
                </a:cubicBezTo>
                <a:cubicBezTo>
                  <a:pt x="3213100" y="-2113"/>
                  <a:pt x="4006850" y="672045"/>
                  <a:pt x="4800600" y="1346204"/>
                </a:cubicBezTo>
              </a:path>
            </a:pathLst>
          </a:custGeom>
          <a:no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 name="Oval 3"/>
          <p:cNvSpPr/>
          <p:nvPr/>
        </p:nvSpPr>
        <p:spPr>
          <a:xfrm>
            <a:off x="7451700" y="775608"/>
            <a:ext cx="108000" cy="108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Rectangle 5"/>
          <p:cNvSpPr/>
          <p:nvPr/>
        </p:nvSpPr>
        <p:spPr>
          <a:xfrm>
            <a:off x="4348700" y="1880512"/>
            <a:ext cx="6172200" cy="5032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1" name="Oval 10"/>
          <p:cNvSpPr/>
          <p:nvPr/>
        </p:nvSpPr>
        <p:spPr>
          <a:xfrm>
            <a:off x="5453600" y="1804298"/>
            <a:ext cx="108000" cy="108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Oval 11"/>
          <p:cNvSpPr/>
          <p:nvPr/>
        </p:nvSpPr>
        <p:spPr>
          <a:xfrm>
            <a:off x="9516011" y="1836038"/>
            <a:ext cx="108000" cy="108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TextBox 6"/>
          <p:cNvSpPr txBox="1"/>
          <p:nvPr/>
        </p:nvSpPr>
        <p:spPr>
          <a:xfrm>
            <a:off x="5076946" y="1410639"/>
            <a:ext cx="389850" cy="461665"/>
          </a:xfrm>
          <a:prstGeom prst="rect">
            <a:avLst/>
          </a:prstGeom>
          <a:noFill/>
        </p:spPr>
        <p:txBody>
          <a:bodyPr wrap="none" rtlCol="0">
            <a:spAutoFit/>
          </a:bodyPr>
          <a:lstStyle/>
          <a:p>
            <a:r>
              <a:rPr lang="en-CA" sz="2400" dirty="0" smtClean="0"/>
              <a:t>A</a:t>
            </a:r>
            <a:endParaRPr lang="en-CA" sz="2400" dirty="0"/>
          </a:p>
        </p:txBody>
      </p:sp>
      <p:sp>
        <p:nvSpPr>
          <p:cNvPr id="14" name="TextBox 13"/>
          <p:cNvSpPr txBox="1"/>
          <p:nvPr/>
        </p:nvSpPr>
        <p:spPr>
          <a:xfrm>
            <a:off x="9516011" y="1441493"/>
            <a:ext cx="407484" cy="461665"/>
          </a:xfrm>
          <a:prstGeom prst="rect">
            <a:avLst/>
          </a:prstGeom>
          <a:noFill/>
        </p:spPr>
        <p:txBody>
          <a:bodyPr wrap="none" rtlCol="0">
            <a:spAutoFit/>
          </a:bodyPr>
          <a:lstStyle/>
          <a:p>
            <a:r>
              <a:rPr lang="en-CA" sz="2400" dirty="0"/>
              <a:t>C</a:t>
            </a:r>
          </a:p>
        </p:txBody>
      </p:sp>
      <p:sp>
        <p:nvSpPr>
          <p:cNvPr id="15" name="TextBox 14"/>
          <p:cNvSpPr txBox="1"/>
          <p:nvPr/>
        </p:nvSpPr>
        <p:spPr>
          <a:xfrm>
            <a:off x="7310775" y="372579"/>
            <a:ext cx="389850" cy="461665"/>
          </a:xfrm>
          <a:prstGeom prst="rect">
            <a:avLst/>
          </a:prstGeom>
          <a:noFill/>
        </p:spPr>
        <p:txBody>
          <a:bodyPr wrap="none" rtlCol="0">
            <a:spAutoFit/>
          </a:bodyPr>
          <a:lstStyle/>
          <a:p>
            <a:r>
              <a:rPr lang="en-CA" sz="2400" dirty="0"/>
              <a:t>B</a:t>
            </a:r>
          </a:p>
        </p:txBody>
      </p:sp>
      <p:sp>
        <p:nvSpPr>
          <p:cNvPr id="8196" name="Content Placeholder 6"/>
          <p:cNvSpPr>
            <a:spLocks noGrp="1"/>
          </p:cNvSpPr>
          <p:nvPr>
            <p:ph idx="1"/>
          </p:nvPr>
        </p:nvSpPr>
        <p:spPr>
          <a:xfrm>
            <a:off x="1143000" y="1951038"/>
            <a:ext cx="8991600" cy="4525962"/>
          </a:xfrm>
        </p:spPr>
        <p:txBody>
          <a:bodyPr/>
          <a:lstStyle/>
          <a:p>
            <a:pPr eaLnBrk="1" hangingPunct="1"/>
            <a:r>
              <a:rPr lang="en-US" sz="2600" dirty="0" smtClean="0"/>
              <a:t>A tennis ball is launched at an angle, and flies through the air in a parabolic path, as shown, A</a:t>
            </a:r>
            <a:r>
              <a:rPr lang="en-US" sz="2600" dirty="0" smtClean="0">
                <a:sym typeface="Wingdings" panose="05000000000000000000" pitchFamily="2" charset="2"/>
              </a:rPr>
              <a:t> B  C</a:t>
            </a:r>
            <a:r>
              <a:rPr lang="en-US" sz="2600" dirty="0" smtClean="0"/>
              <a:t>.</a:t>
            </a:r>
          </a:p>
          <a:p>
            <a:pPr eaLnBrk="1" hangingPunct="1"/>
            <a:r>
              <a:rPr lang="en-US" sz="2600" dirty="0" smtClean="0"/>
              <a:t>At point B</a:t>
            </a:r>
            <a:endParaRPr lang="en-US" sz="2600" dirty="0"/>
          </a:p>
          <a:p>
            <a:pPr eaLnBrk="1" hangingPunct="1">
              <a:buFontTx/>
              <a:buAutoNum type="alphaUcPeriod"/>
            </a:pPr>
            <a:r>
              <a:rPr lang="en-US" sz="2600" dirty="0"/>
              <a:t> the velocity is horizontal, and the speed is maximum.</a:t>
            </a:r>
          </a:p>
          <a:p>
            <a:pPr eaLnBrk="1" hangingPunct="1">
              <a:buFontTx/>
              <a:buAutoNum type="alphaUcPeriod"/>
            </a:pPr>
            <a:r>
              <a:rPr lang="en-US" sz="2600" dirty="0" smtClean="0"/>
              <a:t> the velocity is horizontal, and the speed is minimum.</a:t>
            </a:r>
          </a:p>
          <a:p>
            <a:pPr eaLnBrk="1" hangingPunct="1">
              <a:buFontTx/>
              <a:buAutoNum type="alphaUcPeriod"/>
            </a:pPr>
            <a:r>
              <a:rPr lang="en-US" sz="2600" dirty="0" smtClean="0"/>
              <a:t> the velocity is horizontal, but the speed is neither a maximum nor a minimum.</a:t>
            </a:r>
          </a:p>
          <a:p>
            <a:pPr eaLnBrk="1" hangingPunct="1">
              <a:buFontTx/>
              <a:buAutoNum type="alphaUcPeriod"/>
            </a:pPr>
            <a:r>
              <a:rPr lang="en-US" sz="2600" dirty="0"/>
              <a:t> t</a:t>
            </a:r>
            <a:r>
              <a:rPr lang="en-US" sz="2600" dirty="0" smtClean="0"/>
              <a:t>he velocity is not horizontal, but the speed is minimum.</a:t>
            </a:r>
          </a:p>
          <a:p>
            <a:pPr eaLnBrk="1" hangingPunct="1">
              <a:buFontTx/>
              <a:buAutoNum type="alphaUcPeriod"/>
            </a:pPr>
            <a:r>
              <a:rPr lang="en-US" sz="2600" dirty="0"/>
              <a:t> t</a:t>
            </a:r>
            <a:r>
              <a:rPr lang="en-US" sz="2600" dirty="0" smtClean="0"/>
              <a:t>he velocity is not horizontal, and the speed is neither a maximum or minimum. </a:t>
            </a:r>
          </a:p>
        </p:txBody>
      </p:sp>
    </p:spTree>
    <p:extLst>
      <p:ext uri="{BB962C8B-B14F-4D97-AF65-F5344CB8AC3E}">
        <p14:creationId xmlns:p14="http://schemas.microsoft.com/office/powerpoint/2010/main" val="2156236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667000"/>
            <a:ext cx="571500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Grp="1" noChangeArrowheads="1"/>
          </p:cNvSpPr>
          <p:nvPr>
            <p:ph type="title"/>
          </p:nvPr>
        </p:nvSpPr>
        <p:spPr>
          <a:xfrm>
            <a:off x="397933" y="279399"/>
            <a:ext cx="8229600" cy="411163"/>
          </a:xfrm>
        </p:spPr>
        <p:txBody>
          <a:bodyPr/>
          <a:lstStyle/>
          <a:p>
            <a:pPr eaLnBrk="1" hangingPunct="1"/>
            <a:r>
              <a:rPr lang="en-US" sz="2400" dirty="0">
                <a:solidFill>
                  <a:schemeClr val="accent2"/>
                </a:solidFill>
              </a:rPr>
              <a:t>Monkey and Hunter </a:t>
            </a:r>
            <a:r>
              <a:rPr lang="en-US" sz="2400" dirty="0" smtClean="0">
                <a:solidFill>
                  <a:schemeClr val="accent2"/>
                </a:solidFill>
              </a:rPr>
              <a:t>Demonstration (and clicker question)</a:t>
            </a:r>
            <a:endParaRPr lang="en-US" sz="2400" dirty="0">
              <a:solidFill>
                <a:schemeClr val="accent2"/>
              </a:solidFill>
            </a:endParaRPr>
          </a:p>
        </p:txBody>
      </p:sp>
      <p:sp>
        <p:nvSpPr>
          <p:cNvPr id="23556" name="Rectangle 3"/>
          <p:cNvSpPr>
            <a:spLocks noGrp="1" noChangeArrowheads="1"/>
          </p:cNvSpPr>
          <p:nvPr>
            <p:ph type="body" idx="1"/>
          </p:nvPr>
        </p:nvSpPr>
        <p:spPr>
          <a:xfrm>
            <a:off x="152400" y="768350"/>
            <a:ext cx="10363200" cy="1936750"/>
          </a:xfrm>
        </p:spPr>
        <p:txBody>
          <a:bodyPr/>
          <a:lstStyle/>
          <a:p>
            <a:pPr eaLnBrk="1" hangingPunct="1">
              <a:spcBef>
                <a:spcPct val="0"/>
              </a:spcBef>
              <a:buFontTx/>
              <a:buNone/>
            </a:pPr>
            <a:r>
              <a:rPr lang="en-US" sz="2400" dirty="0">
                <a:solidFill>
                  <a:schemeClr val="accent2"/>
                </a:solidFill>
              </a:rPr>
              <a:t>The classic problem</a:t>
            </a:r>
            <a:r>
              <a:rPr lang="en-US" sz="2400" dirty="0"/>
              <a:t>: “A monkey hanging from the branch of a tree is spotted by a hunter. The monkey sees that the barrel of the gun is pointed directly at him.  At the exact instant the gun is fired, the monkey lets go of the branch.  Will the bullet (A) go above the monkey, (B) go below the monkey, or (C) hit the monkey?  </a:t>
            </a:r>
          </a:p>
        </p:txBody>
      </p:sp>
      <p:sp>
        <p:nvSpPr>
          <p:cNvPr id="23557" name="Rectangle 5"/>
          <p:cNvSpPr>
            <a:spLocks noChangeArrowheads="1"/>
          </p:cNvSpPr>
          <p:nvPr/>
        </p:nvSpPr>
        <p:spPr bwMode="auto">
          <a:xfrm>
            <a:off x="381000" y="2860675"/>
            <a:ext cx="4572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dirty="0">
                <a:solidFill>
                  <a:schemeClr val="accent2"/>
                </a:solidFill>
              </a:rPr>
              <a:t>Our demonstration</a:t>
            </a:r>
            <a:r>
              <a:rPr lang="en-US" sz="2400" dirty="0"/>
              <a:t> uses a pressurized tennis ball launcher. The laser is aimed directly at the monkey, which is supported by an electromagnet. As the tennis ball leaves the launcher, it breaks a connection that releases the magnet.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398151" y="152400"/>
            <a:ext cx="9829800" cy="593725"/>
          </a:xfrm>
        </p:spPr>
        <p:txBody>
          <a:bodyPr/>
          <a:lstStyle/>
          <a:p>
            <a:pPr eaLnBrk="1" hangingPunct="1"/>
            <a:r>
              <a:rPr lang="en-US" sz="3600" dirty="0" smtClean="0"/>
              <a:t>Clicker Question</a:t>
            </a:r>
            <a:endParaRPr lang="en-US" sz="3600" dirty="0"/>
          </a:p>
        </p:txBody>
      </p:sp>
      <mc:AlternateContent xmlns:mc="http://schemas.openxmlformats.org/markup-compatibility/2006" xmlns:a14="http://schemas.microsoft.com/office/drawing/2010/main">
        <mc:Choice Requires="a14">
          <p:sp>
            <p:nvSpPr>
              <p:cNvPr id="4100" name="Content Placeholder 6"/>
              <p:cNvSpPr>
                <a:spLocks noGrp="1"/>
              </p:cNvSpPr>
              <p:nvPr>
                <p:ph idx="1"/>
              </p:nvPr>
            </p:nvSpPr>
            <p:spPr>
              <a:xfrm>
                <a:off x="609600" y="939790"/>
                <a:ext cx="7924800" cy="5613410"/>
              </a:xfrm>
            </p:spPr>
            <p:txBody>
              <a:bodyPr/>
              <a:lstStyle/>
              <a:p>
                <a:pPr eaLnBrk="1" hangingPunct="1"/>
                <a:r>
                  <a:rPr lang="en-US" sz="2600" dirty="0" smtClean="0"/>
                  <a:t>A large, light beach ball is falling towards the beach on a windless day.  The force of gravity on the ball, </a:t>
                </a:r>
                <a14:m>
                  <m:oMath xmlns:m="http://schemas.openxmlformats.org/officeDocument/2006/math">
                    <m:sSub>
                      <m:sSubPr>
                        <m:ctrlPr>
                          <a:rPr lang="en-US" sz="2600" i="1" smtClean="0">
                            <a:latin typeface="Cambria Math"/>
                          </a:rPr>
                        </m:ctrlPr>
                      </m:sSubPr>
                      <m:e>
                        <m:acc>
                          <m:accPr>
                            <m:chr m:val="⃗"/>
                            <m:ctrlPr>
                              <a:rPr lang="en-US" sz="2600" i="1" smtClean="0">
                                <a:latin typeface="Cambria Math"/>
                              </a:rPr>
                            </m:ctrlPr>
                          </m:accPr>
                          <m:e>
                            <m:r>
                              <a:rPr lang="en-CA" sz="2600" b="0" i="1" smtClean="0">
                                <a:latin typeface="Cambria Math"/>
                              </a:rPr>
                              <m:t>𝐹</m:t>
                            </m:r>
                          </m:e>
                        </m:acc>
                      </m:e>
                      <m:sub>
                        <m:r>
                          <a:rPr lang="en-CA" sz="2600" b="0" i="1" smtClean="0">
                            <a:latin typeface="Cambria Math"/>
                          </a:rPr>
                          <m:t>𝑔</m:t>
                        </m:r>
                      </m:sub>
                    </m:sSub>
                  </m:oMath>
                </a14:m>
                <a:r>
                  <a:rPr lang="en-US" sz="2600" dirty="0"/>
                  <a:t>, is greater than the </a:t>
                </a:r>
                <a:r>
                  <a:rPr lang="en-US" sz="2600" dirty="0" smtClean="0"/>
                  <a:t>upward drag </a:t>
                </a:r>
                <a:r>
                  <a:rPr lang="en-US" sz="2600" dirty="0"/>
                  <a:t>force from the air,</a:t>
                </a:r>
                <a:r>
                  <a:rPr lang="en-US" sz="2600" dirty="0" smtClean="0"/>
                  <a:t> </a:t>
                </a:r>
                <a14:m>
                  <m:oMath xmlns:m="http://schemas.openxmlformats.org/officeDocument/2006/math">
                    <m:sSub>
                      <m:sSubPr>
                        <m:ctrlPr>
                          <a:rPr lang="en-US" sz="2600" i="1">
                            <a:latin typeface="Cambria Math"/>
                          </a:rPr>
                        </m:ctrlPr>
                      </m:sSubPr>
                      <m:e>
                        <m:acc>
                          <m:accPr>
                            <m:chr m:val="⃗"/>
                            <m:ctrlPr>
                              <a:rPr lang="en-US" sz="2600" i="1">
                                <a:latin typeface="Cambria Math"/>
                              </a:rPr>
                            </m:ctrlPr>
                          </m:accPr>
                          <m:e>
                            <m:r>
                              <a:rPr lang="en-CA" sz="2600" i="1">
                                <a:latin typeface="Cambria Math"/>
                              </a:rPr>
                              <m:t>𝐹</m:t>
                            </m:r>
                          </m:e>
                        </m:acc>
                      </m:e>
                      <m:sub>
                        <m:r>
                          <a:rPr lang="en-CA" sz="2600" b="0" i="1" smtClean="0">
                            <a:latin typeface="Cambria Math"/>
                          </a:rPr>
                          <m:t>𝐷</m:t>
                        </m:r>
                      </m:sub>
                    </m:sSub>
                  </m:oMath>
                </a14:m>
                <a:r>
                  <a:rPr lang="en-US" sz="2600" dirty="0" smtClean="0"/>
                  <a:t>.  Which of the following directions is closest to the direction of the net force </a:t>
                </a:r>
                <a14:m>
                  <m:oMath xmlns:m="http://schemas.openxmlformats.org/officeDocument/2006/math">
                    <m:sSub>
                      <m:sSubPr>
                        <m:ctrlPr>
                          <a:rPr lang="en-US" sz="2600" i="1">
                            <a:latin typeface="Cambria Math"/>
                          </a:rPr>
                        </m:ctrlPr>
                      </m:sSubPr>
                      <m:e>
                        <m:acc>
                          <m:accPr>
                            <m:chr m:val="⃗"/>
                            <m:ctrlPr>
                              <a:rPr lang="en-US" sz="2600" i="1">
                                <a:latin typeface="Cambria Math"/>
                              </a:rPr>
                            </m:ctrlPr>
                          </m:accPr>
                          <m:e>
                            <m:r>
                              <a:rPr lang="en-CA" sz="2600" i="1">
                                <a:latin typeface="Cambria Math"/>
                              </a:rPr>
                              <m:t>𝐹</m:t>
                            </m:r>
                          </m:e>
                        </m:acc>
                      </m:e>
                      <m:sub>
                        <m:r>
                          <m:rPr>
                            <m:sty m:val="p"/>
                          </m:rPr>
                          <a:rPr lang="en-CA" sz="2600" b="0" i="0" smtClean="0">
                            <a:latin typeface="Cambria Math"/>
                          </a:rPr>
                          <m:t>net</m:t>
                        </m:r>
                      </m:sub>
                    </m:sSub>
                    <m:r>
                      <a:rPr lang="en-CA" sz="2600" b="0" i="1" smtClean="0">
                        <a:latin typeface="Cambria Math"/>
                      </a:rPr>
                      <m:t>=</m:t>
                    </m:r>
                    <m:sSub>
                      <m:sSubPr>
                        <m:ctrlPr>
                          <a:rPr lang="en-CA" sz="2600" b="0" i="1" smtClean="0">
                            <a:latin typeface="Cambria Math"/>
                          </a:rPr>
                        </m:ctrlPr>
                      </m:sSubPr>
                      <m:e>
                        <m:acc>
                          <m:accPr>
                            <m:chr m:val="⃗"/>
                            <m:ctrlPr>
                              <a:rPr lang="en-CA" sz="2600" b="0" i="1" smtClean="0">
                                <a:latin typeface="Cambria Math"/>
                              </a:rPr>
                            </m:ctrlPr>
                          </m:accPr>
                          <m:e>
                            <m:r>
                              <a:rPr lang="en-CA" sz="2600" b="0" i="1" smtClean="0">
                                <a:latin typeface="Cambria Math"/>
                              </a:rPr>
                              <m:t>𝐹</m:t>
                            </m:r>
                          </m:e>
                        </m:acc>
                      </m:e>
                      <m:sub>
                        <m:r>
                          <a:rPr lang="en-CA" sz="2600" b="0" i="1" smtClean="0">
                            <a:latin typeface="Cambria Math"/>
                          </a:rPr>
                          <m:t>𝑔</m:t>
                        </m:r>
                      </m:sub>
                    </m:sSub>
                    <m:r>
                      <a:rPr lang="en-CA" sz="2600" b="0" i="1" smtClean="0">
                        <a:latin typeface="Cambria Math"/>
                      </a:rPr>
                      <m:t>+</m:t>
                    </m:r>
                    <m:sSub>
                      <m:sSubPr>
                        <m:ctrlPr>
                          <a:rPr lang="en-CA" sz="2600" b="0" i="1" smtClean="0">
                            <a:latin typeface="Cambria Math"/>
                          </a:rPr>
                        </m:ctrlPr>
                      </m:sSubPr>
                      <m:e>
                        <m:acc>
                          <m:accPr>
                            <m:chr m:val="⃗"/>
                            <m:ctrlPr>
                              <a:rPr lang="en-CA" sz="2600" b="0" i="1" smtClean="0">
                                <a:latin typeface="Cambria Math"/>
                              </a:rPr>
                            </m:ctrlPr>
                          </m:accPr>
                          <m:e>
                            <m:r>
                              <a:rPr lang="en-CA" sz="2600" b="0" i="1" smtClean="0">
                                <a:latin typeface="Cambria Math"/>
                              </a:rPr>
                              <m:t>𝐹</m:t>
                            </m:r>
                          </m:e>
                        </m:acc>
                      </m:e>
                      <m:sub>
                        <m:r>
                          <a:rPr lang="en-CA" sz="2600" b="0" i="1" smtClean="0">
                            <a:latin typeface="Cambria Math"/>
                          </a:rPr>
                          <m:t>𝐷</m:t>
                        </m:r>
                      </m:sub>
                    </m:sSub>
                  </m:oMath>
                </a14:m>
                <a:r>
                  <a:rPr lang="en-US" sz="2600" dirty="0"/>
                  <a:t> </a:t>
                </a:r>
                <a:r>
                  <a:rPr lang="en-US" sz="2600" dirty="0" smtClean="0"/>
                  <a:t>on the ball?</a:t>
                </a:r>
                <a:endParaRPr lang="en-US" sz="2600" dirty="0"/>
              </a:p>
              <a:p>
                <a:pPr eaLnBrk="1" hangingPunct="1">
                  <a:buFontTx/>
                  <a:buAutoNum type="alphaUcPeriod"/>
                </a:pPr>
                <a:r>
                  <a:rPr lang="en-US" sz="2600" dirty="0" smtClean="0"/>
                  <a:t>North</a:t>
                </a:r>
              </a:p>
              <a:p>
                <a:pPr eaLnBrk="1" hangingPunct="1">
                  <a:buFontTx/>
                  <a:buAutoNum type="alphaUcPeriod"/>
                </a:pPr>
                <a:r>
                  <a:rPr lang="en-US" sz="2600" dirty="0" smtClean="0"/>
                  <a:t>East</a:t>
                </a:r>
              </a:p>
              <a:p>
                <a:pPr eaLnBrk="1" hangingPunct="1">
                  <a:buFontTx/>
                  <a:buAutoNum type="alphaUcPeriod"/>
                </a:pPr>
                <a:r>
                  <a:rPr lang="en-US" sz="2600" dirty="0" smtClean="0"/>
                  <a:t>South</a:t>
                </a:r>
              </a:p>
              <a:p>
                <a:pPr eaLnBrk="1" hangingPunct="1">
                  <a:buFontTx/>
                  <a:buAutoNum type="alphaUcPeriod"/>
                </a:pPr>
                <a:r>
                  <a:rPr lang="en-US" sz="2600" dirty="0" smtClean="0"/>
                  <a:t>West</a:t>
                </a:r>
              </a:p>
              <a:p>
                <a:pPr eaLnBrk="1" hangingPunct="1">
                  <a:buFontTx/>
                  <a:buAutoNum type="alphaUcPeriod"/>
                </a:pPr>
                <a:r>
                  <a:rPr lang="en-US" sz="2600" dirty="0" smtClean="0"/>
                  <a:t>The net force makes an angle of 90° with respect to all four of these directions.</a:t>
                </a:r>
                <a:endParaRPr lang="en-US" sz="2600" dirty="0"/>
              </a:p>
            </p:txBody>
          </p:sp>
        </mc:Choice>
        <mc:Fallback xmlns="">
          <p:sp>
            <p:nvSpPr>
              <p:cNvPr id="4100" name="Content Placeholder 6"/>
              <p:cNvSpPr>
                <a:spLocks noGrp="1" noRot="1" noChangeAspect="1" noMove="1" noResize="1" noEditPoints="1" noAdjustHandles="1" noChangeArrowheads="1" noChangeShapeType="1" noTextEdit="1"/>
              </p:cNvSpPr>
              <p:nvPr>
                <p:ph idx="1"/>
              </p:nvPr>
            </p:nvSpPr>
            <p:spPr>
              <a:xfrm>
                <a:off x="609600" y="939790"/>
                <a:ext cx="7924800" cy="5613410"/>
              </a:xfrm>
              <a:blipFill rotWithShape="1">
                <a:blip r:embed="rId2"/>
                <a:stretch>
                  <a:fillRect l="-1154" t="-977" r="-231" b="-109"/>
                </a:stretch>
              </a:blipFill>
            </p:spPr>
            <p:txBody>
              <a:bodyPr/>
              <a:lstStyle/>
              <a:p>
                <a:r>
                  <a:rPr lang="en-CA">
                    <a:noFill/>
                  </a:rPr>
                  <a:t> </a:t>
                </a:r>
              </a:p>
            </p:txBody>
          </p:sp>
        </mc:Fallback>
      </mc:AlternateContent>
      <p:pic>
        <p:nvPicPr>
          <p:cNvPr id="11266" name="Picture 2" descr="http://images.clipartpanda.com/beach-20ball-20clip-20art-acqek7Gc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2304359"/>
            <a:ext cx="547688" cy="54768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9491663" y="2852047"/>
            <a:ext cx="0" cy="1687386"/>
          </a:xfrm>
          <a:prstGeom prst="straightConnector1">
            <a:avLst/>
          </a:prstGeom>
          <a:ln w="57150">
            <a:solidFill>
              <a:srgbClr val="FF0000"/>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V="1">
            <a:off x="9491663" y="1800303"/>
            <a:ext cx="0" cy="504056"/>
          </a:xfrm>
          <a:prstGeom prst="straightConnector1">
            <a:avLst/>
          </a:prstGeom>
          <a:ln w="57150">
            <a:solidFill>
              <a:srgbClr val="FF0000"/>
            </a:solidFill>
            <a:headEnd type="none" w="med" len="med"/>
            <a:tailEnd type="triangle" w="med" len="med"/>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9446419" y="1524000"/>
                <a:ext cx="742831" cy="6446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sz="3200" i="1" smtClean="0">
                              <a:latin typeface="Cambria Math"/>
                            </a:rPr>
                          </m:ctrlPr>
                        </m:sSubPr>
                        <m:e>
                          <m:acc>
                            <m:accPr>
                              <m:chr m:val="⃗"/>
                              <m:ctrlPr>
                                <a:rPr lang="en-CA" sz="3200" i="1" smtClean="0">
                                  <a:latin typeface="Cambria Math"/>
                                </a:rPr>
                              </m:ctrlPr>
                            </m:accPr>
                            <m:e>
                              <m:r>
                                <a:rPr lang="en-CA" sz="3200" b="0" i="1" smtClean="0">
                                  <a:latin typeface="Cambria Math"/>
                                </a:rPr>
                                <m:t>𝐹</m:t>
                              </m:r>
                            </m:e>
                          </m:acc>
                        </m:e>
                        <m:sub>
                          <m:r>
                            <a:rPr lang="en-CA" sz="3200" b="0" i="1" smtClean="0">
                              <a:latin typeface="Cambria Math"/>
                            </a:rPr>
                            <m:t>𝐷</m:t>
                          </m:r>
                        </m:sub>
                      </m:sSub>
                    </m:oMath>
                  </m:oMathPara>
                </a14:m>
                <a:endParaRPr lang="en-CA"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9446419" y="1524000"/>
                <a:ext cx="742831" cy="644664"/>
              </a:xfrm>
              <a:prstGeom prst="rect">
                <a:avLst/>
              </a:prstGeom>
              <a:blipFill rotWithShape="1">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9531796" y="3962400"/>
                <a:ext cx="670183" cy="6960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sz="3200" i="1" smtClean="0">
                              <a:latin typeface="Cambria Math"/>
                            </a:rPr>
                          </m:ctrlPr>
                        </m:sSubPr>
                        <m:e>
                          <m:acc>
                            <m:accPr>
                              <m:chr m:val="⃗"/>
                              <m:ctrlPr>
                                <a:rPr lang="en-CA" sz="3200" i="1" smtClean="0">
                                  <a:latin typeface="Cambria Math"/>
                                </a:rPr>
                              </m:ctrlPr>
                            </m:accPr>
                            <m:e>
                              <m:r>
                                <a:rPr lang="en-CA" sz="3200" b="0" i="1" smtClean="0">
                                  <a:latin typeface="Cambria Math"/>
                                </a:rPr>
                                <m:t>𝐹</m:t>
                              </m:r>
                            </m:e>
                          </m:acc>
                        </m:e>
                        <m:sub>
                          <m:r>
                            <a:rPr lang="en-CA" sz="3200" b="0" i="1" smtClean="0">
                              <a:latin typeface="Cambria Math"/>
                            </a:rPr>
                            <m:t>𝑔</m:t>
                          </m:r>
                        </m:sub>
                      </m:sSub>
                    </m:oMath>
                  </m:oMathPara>
                </a14:m>
                <a:endParaRPr lang="en-CA"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9531796" y="3962400"/>
                <a:ext cx="670183" cy="696024"/>
              </a:xfrm>
              <a:prstGeom prst="rect">
                <a:avLst/>
              </a:prstGeom>
              <a:blipFill rotWithShape="1">
                <a:blip r:embed="rId5"/>
                <a:stretch>
                  <a:fillRect/>
                </a:stretch>
              </a:blipFill>
            </p:spPr>
            <p:txBody>
              <a:bodyPr/>
              <a:lstStyle/>
              <a:p>
                <a:r>
                  <a:rPr lang="en-CA">
                    <a:noFill/>
                  </a:rPr>
                  <a:t> </a:t>
                </a:r>
              </a:p>
            </p:txBody>
          </p:sp>
        </mc:Fallback>
      </mc:AlternateContent>
      <p:pic>
        <p:nvPicPr>
          <p:cNvPr id="112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15601" y="5181600"/>
            <a:ext cx="1676400" cy="311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0885229" y="4524193"/>
            <a:ext cx="800219" cy="461665"/>
          </a:xfrm>
          <a:prstGeom prst="rect">
            <a:avLst/>
          </a:prstGeom>
          <a:noFill/>
        </p:spPr>
        <p:txBody>
          <a:bodyPr wrap="none" rtlCol="0">
            <a:spAutoFit/>
          </a:bodyPr>
          <a:lstStyle/>
          <a:p>
            <a:r>
              <a:rPr lang="en-CA" sz="2400" dirty="0" smtClean="0"/>
              <a:t>East</a:t>
            </a:r>
            <a:endParaRPr lang="en-CA" sz="2400" dirty="0"/>
          </a:p>
        </p:txBody>
      </p:sp>
      <p:cxnSp>
        <p:nvCxnSpPr>
          <p:cNvPr id="19" name="Straight Arrow Connector 18"/>
          <p:cNvCxnSpPr/>
          <p:nvPr/>
        </p:nvCxnSpPr>
        <p:spPr>
          <a:xfrm flipV="1">
            <a:off x="10648831" y="5046818"/>
            <a:ext cx="1219200" cy="1"/>
          </a:xfrm>
          <a:prstGeom prst="straightConnector1">
            <a:avLst/>
          </a:prstGeom>
          <a:ln w="28575">
            <a:solidFill>
              <a:schemeClr val="tx1"/>
            </a:solidFill>
            <a:headEnd type="none" w="med" len="med"/>
            <a:tailEnd type="stealth" w="lg" len="lg"/>
          </a:ln>
          <a:effectLst/>
        </p:spPr>
        <p:style>
          <a:lnRef idx="2">
            <a:schemeClr val="dk1"/>
          </a:lnRef>
          <a:fillRef idx="0">
            <a:schemeClr val="dk1"/>
          </a:fillRef>
          <a:effectRef idx="1">
            <a:schemeClr val="dk1"/>
          </a:effectRef>
          <a:fontRef idx="minor">
            <a:schemeClr val="tx1"/>
          </a:fontRef>
        </p:style>
      </p:cxnSp>
      <p:sp>
        <p:nvSpPr>
          <p:cNvPr id="8" name="Freeform 7"/>
          <p:cNvSpPr/>
          <p:nvPr/>
        </p:nvSpPr>
        <p:spPr>
          <a:xfrm>
            <a:off x="7543800" y="4876800"/>
            <a:ext cx="3048000" cy="619432"/>
          </a:xfrm>
          <a:custGeom>
            <a:avLst/>
            <a:gdLst>
              <a:gd name="connsiteX0" fmla="*/ 0 w 3805084"/>
              <a:gd name="connsiteY0" fmla="*/ 0 h 1002890"/>
              <a:gd name="connsiteX1" fmla="*/ 221225 w 3805084"/>
              <a:gd name="connsiteY1" fmla="*/ 117987 h 1002890"/>
              <a:gd name="connsiteX2" fmla="*/ 604684 w 3805084"/>
              <a:gd name="connsiteY2" fmla="*/ 176980 h 1002890"/>
              <a:gd name="connsiteX3" fmla="*/ 781664 w 3805084"/>
              <a:gd name="connsiteY3" fmla="*/ 324464 h 1002890"/>
              <a:gd name="connsiteX4" fmla="*/ 1342103 w 3805084"/>
              <a:gd name="connsiteY4" fmla="*/ 368709 h 1002890"/>
              <a:gd name="connsiteX5" fmla="*/ 1622322 w 3805084"/>
              <a:gd name="connsiteY5" fmla="*/ 427703 h 1002890"/>
              <a:gd name="connsiteX6" fmla="*/ 1725561 w 3805084"/>
              <a:gd name="connsiteY6" fmla="*/ 398206 h 1002890"/>
              <a:gd name="connsiteX7" fmla="*/ 1917290 w 3805084"/>
              <a:gd name="connsiteY7" fmla="*/ 412955 h 1002890"/>
              <a:gd name="connsiteX8" fmla="*/ 2271251 w 3805084"/>
              <a:gd name="connsiteY8" fmla="*/ 457200 h 1002890"/>
              <a:gd name="connsiteX9" fmla="*/ 2787445 w 3805084"/>
              <a:gd name="connsiteY9" fmla="*/ 442451 h 1002890"/>
              <a:gd name="connsiteX10" fmla="*/ 2979174 w 3805084"/>
              <a:gd name="connsiteY10" fmla="*/ 442451 h 1002890"/>
              <a:gd name="connsiteX11" fmla="*/ 3170903 w 3805084"/>
              <a:gd name="connsiteY11" fmla="*/ 412955 h 1002890"/>
              <a:gd name="connsiteX12" fmla="*/ 3392129 w 3805084"/>
              <a:gd name="connsiteY12" fmla="*/ 516193 h 1002890"/>
              <a:gd name="connsiteX13" fmla="*/ 3701845 w 3805084"/>
              <a:gd name="connsiteY13" fmla="*/ 648929 h 1002890"/>
              <a:gd name="connsiteX14" fmla="*/ 3805084 w 3805084"/>
              <a:gd name="connsiteY14" fmla="*/ 693174 h 1002890"/>
              <a:gd name="connsiteX15" fmla="*/ 3613355 w 3805084"/>
              <a:gd name="connsiteY15" fmla="*/ 840658 h 1002890"/>
              <a:gd name="connsiteX16" fmla="*/ 3008671 w 3805084"/>
              <a:gd name="connsiteY16" fmla="*/ 825909 h 1002890"/>
              <a:gd name="connsiteX17" fmla="*/ 2359742 w 3805084"/>
              <a:gd name="connsiteY17" fmla="*/ 1002890 h 1002890"/>
              <a:gd name="connsiteX18" fmla="*/ 2109019 w 3805084"/>
              <a:gd name="connsiteY18" fmla="*/ 973393 h 1002890"/>
              <a:gd name="connsiteX19" fmla="*/ 1814051 w 3805084"/>
              <a:gd name="connsiteY19" fmla="*/ 958645 h 1002890"/>
              <a:gd name="connsiteX20" fmla="*/ 1401096 w 3805084"/>
              <a:gd name="connsiteY20" fmla="*/ 884903 h 1002890"/>
              <a:gd name="connsiteX21" fmla="*/ 1253613 w 3805084"/>
              <a:gd name="connsiteY21" fmla="*/ 870155 h 1002890"/>
              <a:gd name="connsiteX22" fmla="*/ 929148 w 3805084"/>
              <a:gd name="connsiteY22" fmla="*/ 870155 h 1002890"/>
              <a:gd name="connsiteX23" fmla="*/ 545690 w 3805084"/>
              <a:gd name="connsiteY23" fmla="*/ 870155 h 1002890"/>
              <a:gd name="connsiteX24" fmla="*/ 368709 w 3805084"/>
              <a:gd name="connsiteY24" fmla="*/ 855406 h 1002890"/>
              <a:gd name="connsiteX25" fmla="*/ 0 w 3805084"/>
              <a:gd name="connsiteY25" fmla="*/ 870155 h 100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05084" h="1002890">
                <a:moveTo>
                  <a:pt x="0" y="0"/>
                </a:moveTo>
                <a:lnTo>
                  <a:pt x="221225" y="117987"/>
                </a:lnTo>
                <a:lnTo>
                  <a:pt x="604684" y="176980"/>
                </a:lnTo>
                <a:lnTo>
                  <a:pt x="781664" y="324464"/>
                </a:lnTo>
                <a:lnTo>
                  <a:pt x="1342103" y="368709"/>
                </a:lnTo>
                <a:lnTo>
                  <a:pt x="1622322" y="427703"/>
                </a:lnTo>
                <a:lnTo>
                  <a:pt x="1725561" y="398206"/>
                </a:lnTo>
                <a:lnTo>
                  <a:pt x="1917290" y="412955"/>
                </a:lnTo>
                <a:lnTo>
                  <a:pt x="2271251" y="457200"/>
                </a:lnTo>
                <a:lnTo>
                  <a:pt x="2787445" y="442451"/>
                </a:lnTo>
                <a:lnTo>
                  <a:pt x="2979174" y="442451"/>
                </a:lnTo>
                <a:lnTo>
                  <a:pt x="3170903" y="412955"/>
                </a:lnTo>
                <a:lnTo>
                  <a:pt x="3392129" y="516193"/>
                </a:lnTo>
                <a:lnTo>
                  <a:pt x="3701845" y="648929"/>
                </a:lnTo>
                <a:lnTo>
                  <a:pt x="3805084" y="693174"/>
                </a:lnTo>
                <a:lnTo>
                  <a:pt x="3613355" y="840658"/>
                </a:lnTo>
                <a:lnTo>
                  <a:pt x="3008671" y="825909"/>
                </a:lnTo>
                <a:lnTo>
                  <a:pt x="2359742" y="1002890"/>
                </a:lnTo>
                <a:lnTo>
                  <a:pt x="2109019" y="973393"/>
                </a:lnTo>
                <a:cubicBezTo>
                  <a:pt x="1922537" y="952673"/>
                  <a:pt x="2020801" y="958645"/>
                  <a:pt x="1814051" y="958645"/>
                </a:cubicBezTo>
                <a:lnTo>
                  <a:pt x="1401096" y="884903"/>
                </a:lnTo>
                <a:cubicBezTo>
                  <a:pt x="1263475" y="869612"/>
                  <a:pt x="1312878" y="870155"/>
                  <a:pt x="1253613" y="870155"/>
                </a:cubicBezTo>
                <a:lnTo>
                  <a:pt x="929148" y="870155"/>
                </a:lnTo>
                <a:lnTo>
                  <a:pt x="545690" y="870155"/>
                </a:lnTo>
                <a:lnTo>
                  <a:pt x="368709" y="855406"/>
                </a:lnTo>
                <a:lnTo>
                  <a:pt x="0" y="870155"/>
                </a:lnTo>
              </a:path>
            </a:pathLst>
          </a:cu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835150" y="203201"/>
            <a:ext cx="8485188" cy="1077913"/>
          </a:xfrm>
        </p:spPr>
        <p:txBody>
          <a:bodyPr/>
          <a:lstStyle/>
          <a:p>
            <a:r>
              <a:rPr lang="en-US" sz="4000"/>
              <a:t>Joke: Why Did the Chicken Cross the Road?</a:t>
            </a:r>
            <a:endParaRPr lang="en-US" smtClean="0"/>
          </a:p>
        </p:txBody>
      </p:sp>
      <p:sp>
        <p:nvSpPr>
          <p:cNvPr id="172035" name="Rectangle 3"/>
          <p:cNvSpPr>
            <a:spLocks noGrp="1" noChangeArrowheads="1"/>
          </p:cNvSpPr>
          <p:nvPr>
            <p:ph type="body" idx="1"/>
          </p:nvPr>
        </p:nvSpPr>
        <p:spPr>
          <a:xfrm>
            <a:off x="1295400" y="1904999"/>
            <a:ext cx="10058399" cy="4632325"/>
          </a:xfrm>
        </p:spPr>
        <p:txBody>
          <a:bodyPr/>
          <a:lstStyle/>
          <a:p>
            <a:pPr>
              <a:lnSpc>
                <a:spcPct val="90000"/>
              </a:lnSpc>
              <a:buFontTx/>
              <a:buNone/>
            </a:pPr>
            <a:r>
              <a:rPr lang="en-US" b="1" dirty="0" smtClean="0">
                <a:solidFill>
                  <a:srgbClr val="FF0000"/>
                </a:solidFill>
              </a:rPr>
              <a:t>Aristotle (330 BC):</a:t>
            </a:r>
            <a:endParaRPr lang="en-US" dirty="0" smtClean="0"/>
          </a:p>
          <a:p>
            <a:pPr>
              <a:lnSpc>
                <a:spcPct val="90000"/>
              </a:lnSpc>
              <a:buFontTx/>
              <a:buNone/>
            </a:pPr>
            <a:r>
              <a:rPr lang="en-US" dirty="0" smtClean="0"/>
              <a:t>“Because it is the nature of chickens to cross roads.”</a:t>
            </a:r>
          </a:p>
          <a:p>
            <a:pPr>
              <a:lnSpc>
                <a:spcPct val="90000"/>
              </a:lnSpc>
              <a:buFontTx/>
              <a:buNone/>
            </a:pPr>
            <a:r>
              <a:rPr lang="en-US" b="1" dirty="0" smtClean="0">
                <a:solidFill>
                  <a:srgbClr val="FF0000"/>
                </a:solidFill>
              </a:rPr>
              <a:t>Newton (1687):</a:t>
            </a:r>
            <a:r>
              <a:rPr lang="en-US" dirty="0" smtClean="0"/>
              <a:t> </a:t>
            </a:r>
          </a:p>
          <a:p>
            <a:pPr>
              <a:lnSpc>
                <a:spcPct val="90000"/>
              </a:lnSpc>
              <a:buFontTx/>
              <a:buNone/>
            </a:pPr>
            <a:r>
              <a:rPr lang="en-US" dirty="0" smtClean="0"/>
              <a:t>“Because there is no external net force causing the chicken’s velocity across the road to change.”</a:t>
            </a:r>
          </a:p>
          <a:p>
            <a:pPr>
              <a:lnSpc>
                <a:spcPct val="90000"/>
              </a:lnSpc>
              <a:buFontTx/>
              <a:buNone/>
            </a:pPr>
            <a:r>
              <a:rPr lang="en-US" b="1" dirty="0" smtClean="0">
                <a:solidFill>
                  <a:srgbClr val="FF0000"/>
                </a:solidFill>
              </a:rPr>
              <a:t>Einstein (1905):</a:t>
            </a:r>
            <a:endParaRPr lang="en-US" dirty="0" smtClean="0"/>
          </a:p>
          <a:p>
            <a:pPr>
              <a:lnSpc>
                <a:spcPct val="90000"/>
              </a:lnSpc>
              <a:buFontTx/>
              <a:buNone/>
            </a:pPr>
            <a:r>
              <a:rPr lang="en-US" dirty="0" smtClean="0"/>
              <a:t>“Is the chicken crossing the road, or is the road moving under the chicken?”</a:t>
            </a:r>
          </a:p>
        </p:txBody>
      </p:sp>
      <p:pic>
        <p:nvPicPr>
          <p:cNvPr id="11266" name="Picture 2" descr="http://3.bp.blogspot.com/_rJBzgmzNraI/TTTR5GAan_I/AAAAAAAABWc/tUWyepyGwkk/s400/chicken_crossing_r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4600" y="0"/>
            <a:ext cx="2090738" cy="20907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2499" y="6642556"/>
            <a:ext cx="5370381" cy="215444"/>
          </a:xfrm>
          <a:prstGeom prst="rect">
            <a:avLst/>
          </a:prstGeom>
          <a:noFill/>
        </p:spPr>
        <p:txBody>
          <a:bodyPr wrap="none" rtlCol="0">
            <a:spAutoFit/>
          </a:bodyPr>
          <a:lstStyle/>
          <a:p>
            <a:r>
              <a:rPr lang="en-CA" sz="800" dirty="0" smtClean="0"/>
              <a:t>[</a:t>
            </a:r>
            <a:r>
              <a:rPr lang="en-CA" sz="800" dirty="0"/>
              <a:t>image downloaded 9/30/2013 from </a:t>
            </a:r>
            <a:r>
              <a:rPr lang="en-CA" sz="800" dirty="0">
                <a:hlinkClick r:id="rId4"/>
              </a:rPr>
              <a:t>http://</a:t>
            </a:r>
            <a:r>
              <a:rPr lang="en-CA" sz="800" dirty="0" smtClean="0">
                <a:hlinkClick r:id="rId4"/>
              </a:rPr>
              <a:t>afgg.tumblr.com/post/3126636261/when-the-chicken-crossed-the-road</a:t>
            </a:r>
            <a:r>
              <a:rPr lang="en-CA" sz="800" dirty="0" smtClean="0"/>
              <a:t> ]</a:t>
            </a:r>
            <a:endParaRPr lang="en-CA" sz="800" dirty="0"/>
          </a:p>
        </p:txBody>
      </p:sp>
    </p:spTree>
    <p:extLst>
      <p:ext uri="{BB962C8B-B14F-4D97-AF65-F5344CB8AC3E}">
        <p14:creationId xmlns:p14="http://schemas.microsoft.com/office/powerpoint/2010/main" val="1213944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72035">
                                            <p:txEl>
                                              <p:pRg st="1" end="1"/>
                                            </p:txEl>
                                          </p:spTgt>
                                        </p:tgtEl>
                                        <p:attrNameLst>
                                          <p:attrName>style.visibility</p:attrName>
                                        </p:attrNameLst>
                                      </p:cBhvr>
                                      <p:to>
                                        <p:strVal val="visible"/>
                                      </p:to>
                                    </p:set>
                                    <p:anim calcmode="lin" valueType="num">
                                      <p:cBhvr additive="base">
                                        <p:cTn id="7" dur="1000" fill="hold"/>
                                        <p:tgtEl>
                                          <p:spTgt spid="172035">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720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72035">
                                            <p:txEl>
                                              <p:pRg st="3" end="3"/>
                                            </p:txEl>
                                          </p:spTgt>
                                        </p:tgtEl>
                                        <p:attrNameLst>
                                          <p:attrName>style.visibility</p:attrName>
                                        </p:attrNameLst>
                                      </p:cBhvr>
                                      <p:to>
                                        <p:strVal val="visible"/>
                                      </p:to>
                                    </p:set>
                                    <p:anim calcmode="lin" valueType="num">
                                      <p:cBhvr additive="base">
                                        <p:cTn id="13" dur="1000" fill="hold"/>
                                        <p:tgtEl>
                                          <p:spTgt spid="172035">
                                            <p:txEl>
                                              <p:pRg st="3" end="3"/>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1720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2035">
                                            <p:txEl>
                                              <p:pRg st="5" end="5"/>
                                            </p:txEl>
                                          </p:spTgt>
                                        </p:tgtEl>
                                        <p:attrNameLst>
                                          <p:attrName>style.visibility</p:attrName>
                                        </p:attrNameLst>
                                      </p:cBhvr>
                                      <p:to>
                                        <p:strVal val="visible"/>
                                      </p:to>
                                    </p:set>
                                    <p:anim calcmode="lin" valueType="num">
                                      <p:cBhvr additive="base">
                                        <p:cTn id="19" dur="500" fill="hold"/>
                                        <p:tgtEl>
                                          <p:spTgt spid="17203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20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0" descr="04_22_Figure"/>
          <p:cNvPicPr>
            <a:picLocks noChangeAspect="1" noChangeArrowheads="1"/>
          </p:cNvPicPr>
          <p:nvPr/>
        </p:nvPicPr>
        <p:blipFill>
          <a:blip r:embed="rId2">
            <a:extLst>
              <a:ext uri="{28A0092B-C50C-407E-A947-70E740481C1C}">
                <a14:useLocalDpi xmlns:a14="http://schemas.microsoft.com/office/drawing/2010/main" val="0"/>
              </a:ext>
            </a:extLst>
          </a:blip>
          <a:srcRect b="2606"/>
          <a:stretch>
            <a:fillRect/>
          </a:stretch>
        </p:blipFill>
        <p:spPr bwMode="auto">
          <a:xfrm>
            <a:off x="6402646" y="269877"/>
            <a:ext cx="5560753" cy="5749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Grp="1" noChangeArrowheads="1"/>
          </p:cNvSpPr>
          <p:nvPr>
            <p:ph type="title"/>
          </p:nvPr>
        </p:nvSpPr>
        <p:spPr>
          <a:xfrm>
            <a:off x="990600" y="269877"/>
            <a:ext cx="4859596" cy="619124"/>
          </a:xfrm>
        </p:spPr>
        <p:txBody>
          <a:bodyPr/>
          <a:lstStyle/>
          <a:p>
            <a:pPr eaLnBrk="1" hangingPunct="1"/>
            <a:r>
              <a:rPr lang="en-US" sz="3600" dirty="0"/>
              <a:t>Relative Position</a:t>
            </a:r>
          </a:p>
        </p:txBody>
      </p:sp>
      <p:pic>
        <p:nvPicPr>
          <p:cNvPr id="25604" name="Picture 16" descr="CH4_PPT_Slide_4-68"/>
          <p:cNvPicPr>
            <a:picLocks noChangeAspect="1" noChangeArrowheads="1"/>
          </p:cNvPicPr>
          <p:nvPr/>
        </p:nvPicPr>
        <p:blipFill>
          <a:blip r:embed="rId3">
            <a:extLst>
              <a:ext uri="{28A0092B-C50C-407E-A947-70E740481C1C}">
                <a14:useLocalDpi xmlns:a14="http://schemas.microsoft.com/office/drawing/2010/main" val="0"/>
              </a:ext>
            </a:extLst>
          </a:blip>
          <a:srcRect r="64253"/>
          <a:stretch>
            <a:fillRect/>
          </a:stretch>
        </p:blipFill>
        <p:spPr bwMode="auto">
          <a:xfrm>
            <a:off x="2057400" y="889001"/>
            <a:ext cx="305593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6" descr="CH1_PPT_Slide_1-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6" y="1905000"/>
            <a:ext cx="2762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16" descr="CH1_PPT_Slide_1-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2362200"/>
            <a:ext cx="2762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6" descr="CH1_PPT_Slide_1-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2849564"/>
            <a:ext cx="2762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5" name="Rectangle 2"/>
          <p:cNvSpPr>
            <a:spLocks noGrp="1" noChangeArrowheads="1"/>
          </p:cNvSpPr>
          <p:nvPr>
            <p:ph type="body" idx="1"/>
          </p:nvPr>
        </p:nvSpPr>
        <p:spPr>
          <a:xfrm>
            <a:off x="1574800" y="1066800"/>
            <a:ext cx="8801100" cy="5702300"/>
          </a:xfrm>
        </p:spPr>
        <p:txBody>
          <a:bodyPr/>
          <a:lstStyle/>
          <a:p>
            <a:pPr marL="355600" indent="-355600">
              <a:lnSpc>
                <a:spcPct val="90000"/>
              </a:lnSpc>
              <a:spcBef>
                <a:spcPct val="0"/>
              </a:spcBef>
            </a:pPr>
            <a:r>
              <a:rPr lang="en-US" sz="3000"/>
              <a:t>Relative velocities are found as the time derivative of the relative positions.</a:t>
            </a:r>
          </a:p>
          <a:p>
            <a:pPr marL="355600" indent="-355600" eaLnBrk="1" hangingPunct="1">
              <a:lnSpc>
                <a:spcPct val="90000"/>
              </a:lnSpc>
              <a:spcBef>
                <a:spcPct val="0"/>
              </a:spcBef>
              <a:spcAft>
                <a:spcPts val="600"/>
              </a:spcAft>
            </a:pPr>
            <a:r>
              <a:rPr lang="en-US" sz="3000" baseline="-25000"/>
              <a:t>  CA</a:t>
            </a:r>
            <a:r>
              <a:rPr lang="en-US" sz="3000"/>
              <a:t> is the velocity of C relative to A.</a:t>
            </a:r>
          </a:p>
          <a:p>
            <a:pPr marL="355600" indent="-355600" eaLnBrk="1" hangingPunct="1">
              <a:lnSpc>
                <a:spcPct val="90000"/>
              </a:lnSpc>
              <a:spcBef>
                <a:spcPct val="0"/>
              </a:spcBef>
              <a:spcAft>
                <a:spcPts val="600"/>
              </a:spcAft>
            </a:pPr>
            <a:r>
              <a:rPr lang="en-US" sz="3000" baseline="-25000"/>
              <a:t>  CB</a:t>
            </a:r>
            <a:r>
              <a:rPr lang="en-US" sz="3000"/>
              <a:t> is the velocity of C relative to B.</a:t>
            </a:r>
          </a:p>
          <a:p>
            <a:pPr marL="355600" indent="-355600" eaLnBrk="1" hangingPunct="1">
              <a:lnSpc>
                <a:spcPct val="90000"/>
              </a:lnSpc>
              <a:spcBef>
                <a:spcPct val="0"/>
              </a:spcBef>
              <a:spcAft>
                <a:spcPts val="600"/>
              </a:spcAft>
            </a:pPr>
            <a:r>
              <a:rPr lang="en-US" sz="3000" baseline="-25000"/>
              <a:t>  AB</a:t>
            </a:r>
            <a:r>
              <a:rPr lang="en-US" sz="3000"/>
              <a:t> is the velocity of reference frame A relative to reference frame B.</a:t>
            </a:r>
          </a:p>
          <a:p>
            <a:pPr marL="355600" indent="-355600" eaLnBrk="1" hangingPunct="1">
              <a:lnSpc>
                <a:spcPct val="90000"/>
              </a:lnSpc>
              <a:spcBef>
                <a:spcPct val="0"/>
              </a:spcBef>
              <a:spcAft>
                <a:spcPts val="600"/>
              </a:spcAft>
            </a:pPr>
            <a:endParaRPr lang="en-US" sz="3000"/>
          </a:p>
          <a:p>
            <a:pPr marL="355600" indent="-355600" eaLnBrk="1" hangingPunct="1">
              <a:lnSpc>
                <a:spcPct val="90000"/>
              </a:lnSpc>
              <a:spcBef>
                <a:spcPct val="0"/>
              </a:spcBef>
              <a:spcAft>
                <a:spcPts val="600"/>
              </a:spcAft>
            </a:pPr>
            <a:endParaRPr lang="en-US" sz="3000"/>
          </a:p>
          <a:p>
            <a:pPr marL="355600" indent="-355600" eaLnBrk="1" hangingPunct="1">
              <a:lnSpc>
                <a:spcPct val="90000"/>
              </a:lnSpc>
              <a:spcBef>
                <a:spcPct val="0"/>
              </a:spcBef>
              <a:spcAft>
                <a:spcPts val="600"/>
              </a:spcAft>
            </a:pPr>
            <a:endParaRPr lang="en-US" sz="3000"/>
          </a:p>
          <a:p>
            <a:pPr marL="355600" indent="-355600" eaLnBrk="1" hangingPunct="1">
              <a:lnSpc>
                <a:spcPct val="90000"/>
              </a:lnSpc>
              <a:spcBef>
                <a:spcPct val="0"/>
              </a:spcBef>
              <a:spcAft>
                <a:spcPts val="600"/>
              </a:spcAft>
            </a:pPr>
            <a:r>
              <a:rPr lang="en-US" sz="3000"/>
              <a:t>This is known as the </a:t>
            </a:r>
            <a:r>
              <a:rPr lang="en-US" sz="3000" b="1"/>
              <a:t>Galilean transformation of velocity.</a:t>
            </a:r>
            <a:endParaRPr lang="en-US" sz="3000"/>
          </a:p>
        </p:txBody>
      </p:sp>
      <p:sp>
        <p:nvSpPr>
          <p:cNvPr id="26630" name="Rectangle 3"/>
          <p:cNvSpPr>
            <a:spLocks noGrp="1" noChangeArrowheads="1"/>
          </p:cNvSpPr>
          <p:nvPr>
            <p:ph type="title"/>
          </p:nvPr>
        </p:nvSpPr>
        <p:spPr>
          <a:xfrm>
            <a:off x="1600200" y="25400"/>
            <a:ext cx="7772400" cy="558800"/>
          </a:xfrm>
        </p:spPr>
        <p:txBody>
          <a:bodyPr/>
          <a:lstStyle/>
          <a:p>
            <a:pPr algn="l" eaLnBrk="1" hangingPunct="1">
              <a:lnSpc>
                <a:spcPct val="90000"/>
              </a:lnSpc>
            </a:pPr>
            <a:r>
              <a:rPr lang="en-US" sz="3200">
                <a:solidFill>
                  <a:schemeClr val="bg1"/>
                </a:solidFill>
              </a:rPr>
              <a:t>Reference Frames</a:t>
            </a:r>
          </a:p>
        </p:txBody>
      </p:sp>
      <p:pic>
        <p:nvPicPr>
          <p:cNvPr id="153608" name="Picture 12" descr="04_KeyEquation_02"/>
          <p:cNvPicPr>
            <a:picLocks noChangeAspect="1" noChangeArrowheads="1"/>
          </p:cNvPicPr>
          <p:nvPr/>
        </p:nvPicPr>
        <p:blipFill>
          <a:blip r:embed="rId4">
            <a:extLst>
              <a:ext uri="{28A0092B-C50C-407E-A947-70E740481C1C}">
                <a14:useLocalDpi xmlns:a14="http://schemas.microsoft.com/office/drawing/2010/main" val="0"/>
              </a:ext>
            </a:extLst>
          </a:blip>
          <a:srcRect l="33073" r="39294" b="27675"/>
          <a:stretch>
            <a:fillRect/>
          </a:stretch>
        </p:blipFill>
        <p:spPr bwMode="auto">
          <a:xfrm>
            <a:off x="3814764" y="3810001"/>
            <a:ext cx="44672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Rectangle 2"/>
          <p:cNvSpPr txBox="1">
            <a:spLocks noChangeArrowheads="1"/>
          </p:cNvSpPr>
          <p:nvPr/>
        </p:nvSpPr>
        <p:spPr bwMode="auto">
          <a:xfrm>
            <a:off x="1752600" y="61914"/>
            <a:ext cx="85915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3600">
                <a:solidFill>
                  <a:schemeClr val="tx2"/>
                </a:solidFill>
              </a:rPr>
              <a:t>Relative Velocity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0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0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0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0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36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360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81200" y="76201"/>
            <a:ext cx="8229600" cy="639763"/>
          </a:xfrm>
        </p:spPr>
        <p:txBody>
          <a:bodyPr/>
          <a:lstStyle/>
          <a:p>
            <a:r>
              <a:rPr lang="en-US" smtClean="0"/>
              <a:t>Relative Motion</a:t>
            </a:r>
          </a:p>
        </p:txBody>
      </p:sp>
      <p:sp>
        <p:nvSpPr>
          <p:cNvPr id="5" name="Text Placeholder 4"/>
          <p:cNvSpPr>
            <a:spLocks noGrp="1"/>
          </p:cNvSpPr>
          <p:nvPr>
            <p:ph type="body" sz="half" idx="1"/>
          </p:nvPr>
        </p:nvSpPr>
        <p:spPr>
          <a:xfrm>
            <a:off x="457200" y="990600"/>
            <a:ext cx="5943600" cy="5257800"/>
          </a:xfrm>
        </p:spPr>
        <p:txBody>
          <a:bodyPr/>
          <a:lstStyle/>
          <a:p>
            <a:r>
              <a:rPr lang="en-US" dirty="0" smtClean="0"/>
              <a:t>Note the “cancellation”</a:t>
            </a:r>
          </a:p>
          <a:p>
            <a:r>
              <a:rPr lang="en-US" dirty="0" err="1" smtClean="0"/>
              <a:t>v</a:t>
            </a:r>
            <a:r>
              <a:rPr lang="en-US" baseline="-25000" dirty="0" err="1" smtClean="0"/>
              <a:t>TG</a:t>
            </a:r>
            <a:r>
              <a:rPr lang="en-US" dirty="0" smtClean="0"/>
              <a:t> = velocity of the </a:t>
            </a:r>
            <a:r>
              <a:rPr lang="en-US" b="1" dirty="0" smtClean="0"/>
              <a:t>T</a:t>
            </a:r>
            <a:r>
              <a:rPr lang="en-US" dirty="0" smtClean="0"/>
              <a:t>rain relative to the </a:t>
            </a:r>
            <a:r>
              <a:rPr lang="en-US" b="1" dirty="0" smtClean="0"/>
              <a:t>G</a:t>
            </a:r>
            <a:r>
              <a:rPr lang="en-US" dirty="0" smtClean="0"/>
              <a:t>round</a:t>
            </a:r>
          </a:p>
          <a:p>
            <a:r>
              <a:rPr lang="en-US" dirty="0" err="1" smtClean="0"/>
              <a:t>v</a:t>
            </a:r>
            <a:r>
              <a:rPr lang="en-US" baseline="-25000" dirty="0" err="1" smtClean="0"/>
              <a:t>PT</a:t>
            </a:r>
            <a:r>
              <a:rPr lang="en-US" dirty="0" smtClean="0"/>
              <a:t> = velocity of the </a:t>
            </a:r>
            <a:r>
              <a:rPr lang="en-US" b="1" dirty="0" smtClean="0"/>
              <a:t>P</a:t>
            </a:r>
            <a:r>
              <a:rPr lang="en-US" dirty="0" smtClean="0"/>
              <a:t>assenger relative to the </a:t>
            </a:r>
            <a:r>
              <a:rPr lang="en-US" b="1" dirty="0" smtClean="0"/>
              <a:t>T</a:t>
            </a:r>
            <a:r>
              <a:rPr lang="en-US" dirty="0" smtClean="0"/>
              <a:t>rain</a:t>
            </a:r>
          </a:p>
          <a:p>
            <a:r>
              <a:rPr lang="en-US" dirty="0" err="1" smtClean="0"/>
              <a:t>v</a:t>
            </a:r>
            <a:r>
              <a:rPr lang="en-US" baseline="-25000" dirty="0" err="1" smtClean="0"/>
              <a:t>PG</a:t>
            </a:r>
            <a:r>
              <a:rPr lang="en-US" dirty="0" smtClean="0"/>
              <a:t> = velocity of the </a:t>
            </a:r>
            <a:r>
              <a:rPr lang="en-US" b="1" dirty="0" smtClean="0"/>
              <a:t>P</a:t>
            </a:r>
            <a:r>
              <a:rPr lang="en-US" dirty="0" smtClean="0"/>
              <a:t>assenger relative to the </a:t>
            </a:r>
            <a:r>
              <a:rPr lang="en-US" b="1" dirty="0" smtClean="0"/>
              <a:t>G</a:t>
            </a:r>
            <a:r>
              <a:rPr lang="en-US" dirty="0" smtClean="0"/>
              <a:t>round</a:t>
            </a:r>
          </a:p>
          <a:p>
            <a:r>
              <a:rPr lang="en-US" dirty="0"/>
              <a:t>Also:   </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12</a:t>
            </a:r>
            <a:r>
              <a:rPr lang="en-US" dirty="0">
                <a:latin typeface="Times New Roman" panose="02020603050405020304" pitchFamily="18" charset="0"/>
                <a:cs typeface="Times New Roman" panose="02020603050405020304" pitchFamily="18" charset="0"/>
              </a:rPr>
              <a:t> = −</a:t>
            </a:r>
            <a:r>
              <a:rPr lang="en-US" i="1" dirty="0" smtClean="0">
                <a:latin typeface="Times New Roman" panose="02020603050405020304" pitchFamily="18" charset="0"/>
                <a:cs typeface="Times New Roman" panose="02020603050405020304" pitchFamily="18" charset="0"/>
              </a:rPr>
              <a:t>v</a:t>
            </a:r>
            <a:r>
              <a:rPr lang="en-US" baseline="-25000" dirty="0" smtClean="0">
                <a:latin typeface="Times New Roman" panose="02020603050405020304" pitchFamily="18" charset="0"/>
                <a:cs typeface="Times New Roman" panose="02020603050405020304" pitchFamily="18" charset="0"/>
              </a:rPr>
              <a:t>21</a:t>
            </a:r>
            <a:endParaRPr lang="en-US" dirty="0">
              <a:latin typeface="Times New Roman" panose="02020603050405020304" pitchFamily="18" charset="0"/>
              <a:cs typeface="Times New Roman" panose="02020603050405020304" pitchFamily="18" charset="0"/>
            </a:endParaRPr>
          </a:p>
        </p:txBody>
      </p:sp>
      <p:pic>
        <p:nvPicPr>
          <p:cNvPr id="2765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762000"/>
            <a:ext cx="394335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6629401" y="4114800"/>
            <a:ext cx="34448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900"/>
              <a:t>v</a:t>
            </a:r>
            <a:r>
              <a:rPr lang="en-US" sz="3900" baseline="-25000"/>
              <a:t>PG</a:t>
            </a:r>
            <a:r>
              <a:rPr lang="en-US" sz="3900"/>
              <a:t> = v</a:t>
            </a:r>
            <a:r>
              <a:rPr lang="en-US" sz="3900" baseline="-25000"/>
              <a:t>PT</a:t>
            </a:r>
            <a:r>
              <a:rPr lang="en-US" sz="3900"/>
              <a:t> + v</a:t>
            </a:r>
            <a:r>
              <a:rPr lang="en-US" sz="3900" baseline="-25000"/>
              <a:t>TG</a:t>
            </a:r>
          </a:p>
        </p:txBody>
      </p:sp>
      <p:grpSp>
        <p:nvGrpSpPr>
          <p:cNvPr id="2" name="Group 26"/>
          <p:cNvGrpSpPr>
            <a:grpSpLocks/>
          </p:cNvGrpSpPr>
          <p:nvPr/>
        </p:nvGrpSpPr>
        <p:grpSpPr bwMode="auto">
          <a:xfrm>
            <a:off x="6986588" y="4875213"/>
            <a:ext cx="3376612" cy="1365250"/>
            <a:chOff x="5462882" y="5256212"/>
            <a:chExt cx="3376318" cy="1365985"/>
          </a:xfrm>
        </p:grpSpPr>
        <p:cxnSp>
          <p:nvCxnSpPr>
            <p:cNvPr id="10" name="Straight Arrow Connector 9"/>
            <p:cNvCxnSpPr/>
            <p:nvPr/>
          </p:nvCxnSpPr>
          <p:spPr>
            <a:xfrm rot="16200000" flipV="1">
              <a:off x="6857982" y="5486571"/>
              <a:ext cx="609928" cy="1523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flipH="1" flipV="1">
              <a:off x="7429432" y="5296087"/>
              <a:ext cx="609928" cy="53335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7663" name="TextBox 14"/>
            <p:cNvSpPr txBox="1">
              <a:spLocks noChangeArrowheads="1"/>
            </p:cNvSpPr>
            <p:nvPr/>
          </p:nvSpPr>
          <p:spPr bwMode="auto">
            <a:xfrm>
              <a:off x="6324601" y="5791200"/>
              <a:ext cx="25145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t>Inner subscripts disappear</a:t>
              </a:r>
            </a:p>
          </p:txBody>
        </p:sp>
        <p:cxnSp>
          <p:nvCxnSpPr>
            <p:cNvPr id="20" name="Straight Connector 19"/>
            <p:cNvCxnSpPr/>
            <p:nvPr/>
          </p:nvCxnSpPr>
          <p:spPr>
            <a:xfrm>
              <a:off x="5462882" y="5257800"/>
              <a:ext cx="152387" cy="158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758169" y="5256212"/>
              <a:ext cx="152387"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715272" y="5257800"/>
              <a:ext cx="152387" cy="158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229653" y="5256212"/>
              <a:ext cx="152387"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pSp>
      <p:cxnSp>
        <p:nvCxnSpPr>
          <p:cNvPr id="4" name="Straight Arrow Connector 3"/>
          <p:cNvCxnSpPr/>
          <p:nvPr/>
        </p:nvCxnSpPr>
        <p:spPr>
          <a:xfrm>
            <a:off x="897467" y="1718734"/>
            <a:ext cx="260350"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865189" y="2777066"/>
            <a:ext cx="25876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882122" y="4326996"/>
            <a:ext cx="25876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723063" y="4310063"/>
            <a:ext cx="258762"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8001001" y="4310063"/>
            <a:ext cx="25876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9220201" y="4310063"/>
            <a:ext cx="258763"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430214"/>
            <a:ext cx="57150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Text Box 2"/>
          <p:cNvSpPr txBox="1">
            <a:spLocks noChangeArrowheads="1"/>
          </p:cNvSpPr>
          <p:nvPr/>
        </p:nvSpPr>
        <p:spPr bwMode="auto">
          <a:xfrm>
            <a:off x="1765300" y="228601"/>
            <a:ext cx="7640638"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defTabSz="828675" eaLnBrk="0" hangingPunct="0">
              <a:defRPr>
                <a:solidFill>
                  <a:schemeClr val="tx1"/>
                </a:solidFill>
                <a:latin typeface="Arial" panose="020B0604020202020204" pitchFamily="34" charset="0"/>
                <a:cs typeface="Arial" panose="020B0604020202020204" pitchFamily="34" charset="0"/>
              </a:defRPr>
            </a:lvl1pPr>
            <a:lvl2pPr marL="742950" indent="-285750" defTabSz="828675" eaLnBrk="0" hangingPunct="0">
              <a:defRPr>
                <a:solidFill>
                  <a:schemeClr val="tx1"/>
                </a:solidFill>
                <a:latin typeface="Arial" panose="020B0604020202020204" pitchFamily="34" charset="0"/>
                <a:cs typeface="Arial" panose="020B0604020202020204" pitchFamily="34" charset="0"/>
              </a:defRPr>
            </a:lvl2pPr>
            <a:lvl3pPr marL="1143000" indent="-228600" defTabSz="828675" eaLnBrk="0" hangingPunct="0">
              <a:defRPr>
                <a:solidFill>
                  <a:schemeClr val="tx1"/>
                </a:solidFill>
                <a:latin typeface="Arial" panose="020B0604020202020204" pitchFamily="34" charset="0"/>
                <a:cs typeface="Arial" panose="020B0604020202020204" pitchFamily="34" charset="0"/>
              </a:defRPr>
            </a:lvl3pPr>
            <a:lvl4pPr marL="1600200" indent="-228600" defTabSz="828675" eaLnBrk="0" hangingPunct="0">
              <a:defRPr>
                <a:solidFill>
                  <a:schemeClr val="tx1"/>
                </a:solidFill>
                <a:latin typeface="Arial" panose="020B0604020202020204" pitchFamily="34" charset="0"/>
                <a:cs typeface="Arial" panose="020B0604020202020204" pitchFamily="34" charset="0"/>
              </a:defRPr>
            </a:lvl4pPr>
            <a:lvl5pPr marL="2057400" indent="-228600" defTabSz="828675" eaLnBrk="0" hangingPunct="0">
              <a:defRPr>
                <a:solidFill>
                  <a:schemeClr val="tx1"/>
                </a:solidFill>
                <a:latin typeface="Arial" panose="020B0604020202020204" pitchFamily="34" charset="0"/>
                <a:cs typeface="Arial" panose="020B0604020202020204" pitchFamily="34" charset="0"/>
              </a:defRPr>
            </a:lvl5pPr>
            <a:lvl6pPr marL="25146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3200" dirty="0">
              <a:latin typeface="Times New Roman" panose="02020603050405020304" pitchFamily="18" charset="0"/>
            </a:endParaRPr>
          </a:p>
          <a:p>
            <a:endParaRPr lang="en-US" sz="3200" dirty="0">
              <a:latin typeface="Times New Roman" panose="02020603050405020304" pitchFamily="18" charset="0"/>
            </a:endParaRPr>
          </a:p>
          <a:p>
            <a:r>
              <a:rPr lang="en-US" sz="3200" dirty="0">
                <a:latin typeface="Times New Roman" panose="02020603050405020304" pitchFamily="18" charset="0"/>
              </a:rPr>
              <a:t>You are running toward the right at 5 m/s toward an elevator that is moving up at 2 m/s.  Relative to you, the direction and magnitude of the elevator’s velocity are</a:t>
            </a:r>
          </a:p>
        </p:txBody>
      </p:sp>
      <p:sp>
        <p:nvSpPr>
          <p:cNvPr id="28676" name="Text Box 3"/>
          <p:cNvSpPr txBox="1">
            <a:spLocks noChangeArrowheads="1"/>
          </p:cNvSpPr>
          <p:nvPr/>
        </p:nvSpPr>
        <p:spPr bwMode="auto">
          <a:xfrm>
            <a:off x="2362201" y="3733801"/>
            <a:ext cx="732472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marL="414338" indent="-414338" defTabSz="828675" eaLnBrk="0" hangingPunct="0">
              <a:defRPr>
                <a:solidFill>
                  <a:schemeClr val="tx1"/>
                </a:solidFill>
                <a:latin typeface="Arial" panose="020B0604020202020204" pitchFamily="34" charset="0"/>
                <a:cs typeface="Arial" panose="020B0604020202020204" pitchFamily="34" charset="0"/>
              </a:defRPr>
            </a:lvl1pPr>
            <a:lvl2pPr marL="742950" indent="-285750" defTabSz="828675" eaLnBrk="0" hangingPunct="0">
              <a:defRPr>
                <a:solidFill>
                  <a:schemeClr val="tx1"/>
                </a:solidFill>
                <a:latin typeface="Arial" panose="020B0604020202020204" pitchFamily="34" charset="0"/>
                <a:cs typeface="Arial" panose="020B0604020202020204" pitchFamily="34" charset="0"/>
              </a:defRPr>
            </a:lvl2pPr>
            <a:lvl3pPr marL="1143000" indent="-228600" defTabSz="828675" eaLnBrk="0" hangingPunct="0">
              <a:defRPr>
                <a:solidFill>
                  <a:schemeClr val="tx1"/>
                </a:solidFill>
                <a:latin typeface="Arial" panose="020B0604020202020204" pitchFamily="34" charset="0"/>
                <a:cs typeface="Arial" panose="020B0604020202020204" pitchFamily="34" charset="0"/>
              </a:defRPr>
            </a:lvl3pPr>
            <a:lvl4pPr marL="1600200" indent="-228600" defTabSz="828675" eaLnBrk="0" hangingPunct="0">
              <a:defRPr>
                <a:solidFill>
                  <a:schemeClr val="tx1"/>
                </a:solidFill>
                <a:latin typeface="Arial" panose="020B0604020202020204" pitchFamily="34" charset="0"/>
                <a:cs typeface="Arial" panose="020B0604020202020204" pitchFamily="34" charset="0"/>
              </a:defRPr>
            </a:lvl4pPr>
            <a:lvl5pPr marL="2057400" indent="-228600" defTabSz="828675" eaLnBrk="0" hangingPunct="0">
              <a:defRPr>
                <a:solidFill>
                  <a:schemeClr val="tx1"/>
                </a:solidFill>
                <a:latin typeface="Arial" panose="020B0604020202020204" pitchFamily="34" charset="0"/>
                <a:cs typeface="Arial" panose="020B0604020202020204" pitchFamily="34" charset="0"/>
              </a:defRPr>
            </a:lvl5pPr>
            <a:lvl6pPr marL="25146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ts val="3000"/>
              </a:lnSpc>
              <a:spcBef>
                <a:spcPct val="20000"/>
              </a:spcBef>
              <a:buFontTx/>
              <a:buAutoNum type="alphaUcPeriod"/>
            </a:pPr>
            <a:r>
              <a:rPr lang="en-US" sz="2800">
                <a:latin typeface="Times New Roman" panose="02020603050405020304" pitchFamily="18" charset="0"/>
              </a:rPr>
              <a:t> down and to the right, less than 2 m/s.</a:t>
            </a:r>
          </a:p>
          <a:p>
            <a:pPr>
              <a:lnSpc>
                <a:spcPts val="3000"/>
              </a:lnSpc>
              <a:spcBef>
                <a:spcPct val="20000"/>
              </a:spcBef>
              <a:buFontTx/>
              <a:buAutoNum type="alphaUcPeriod"/>
            </a:pPr>
            <a:r>
              <a:rPr lang="en-US" sz="2800">
                <a:latin typeface="Times New Roman" panose="02020603050405020304" pitchFamily="18" charset="0"/>
              </a:rPr>
              <a:t> up and to the left, less than 2 m/s.</a:t>
            </a:r>
          </a:p>
          <a:p>
            <a:pPr>
              <a:lnSpc>
                <a:spcPts val="3000"/>
              </a:lnSpc>
              <a:spcBef>
                <a:spcPct val="20000"/>
              </a:spcBef>
              <a:buFontTx/>
              <a:buAutoNum type="alphaUcPeriod"/>
            </a:pPr>
            <a:r>
              <a:rPr lang="en-US" sz="2800">
                <a:latin typeface="Times New Roman" panose="02020603050405020304" pitchFamily="18" charset="0"/>
              </a:rPr>
              <a:t> up and to the left, more than 2 m/s.</a:t>
            </a:r>
          </a:p>
          <a:p>
            <a:pPr>
              <a:lnSpc>
                <a:spcPts val="3000"/>
              </a:lnSpc>
              <a:spcBef>
                <a:spcPct val="20000"/>
              </a:spcBef>
              <a:buFontTx/>
              <a:buAutoNum type="alphaUcPeriod"/>
            </a:pPr>
            <a:r>
              <a:rPr lang="en-US" sz="2800">
                <a:latin typeface="Times New Roman" panose="02020603050405020304" pitchFamily="18" charset="0"/>
              </a:rPr>
              <a:t> up and to the right, less than 2 m/s.</a:t>
            </a:r>
          </a:p>
          <a:p>
            <a:pPr>
              <a:lnSpc>
                <a:spcPts val="3000"/>
              </a:lnSpc>
              <a:spcBef>
                <a:spcPct val="20000"/>
              </a:spcBef>
              <a:buFontTx/>
              <a:buAutoNum type="alphaUcPeriod"/>
            </a:pPr>
            <a:r>
              <a:rPr lang="en-US" sz="2800">
                <a:latin typeface="Times New Roman" panose="02020603050405020304" pitchFamily="18" charset="0"/>
              </a:rPr>
              <a:t> up and to the right, more than 2 m/s.</a:t>
            </a:r>
          </a:p>
        </p:txBody>
      </p:sp>
      <p:pic>
        <p:nvPicPr>
          <p:cNvPr id="286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2601" y="995364"/>
            <a:ext cx="1160463" cy="113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172200" y="1093788"/>
            <a:ext cx="3048000" cy="119062"/>
          </a:xfrm>
          <a:prstGeom prst="rect">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cxnSp>
        <p:nvCxnSpPr>
          <p:cNvPr id="4" name="Straight Arrow Connector 3"/>
          <p:cNvCxnSpPr/>
          <p:nvPr/>
        </p:nvCxnSpPr>
        <p:spPr>
          <a:xfrm>
            <a:off x="7848600" y="722313"/>
            <a:ext cx="1447800" cy="0"/>
          </a:xfrm>
          <a:prstGeom prst="straightConnector1">
            <a:avLst/>
          </a:prstGeom>
          <a:ln w="50800">
            <a:solidFill>
              <a:srgbClr val="0C830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9953625" y="447676"/>
            <a:ext cx="0" cy="646113"/>
          </a:xfrm>
          <a:prstGeom prst="straightConnector1">
            <a:avLst/>
          </a:prstGeom>
          <a:ln w="50800">
            <a:solidFill>
              <a:srgbClr val="0C8303"/>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9" name="Rectangle 2"/>
          <p:cNvSpPr txBox="1">
            <a:spLocks noChangeArrowheads="1"/>
          </p:cNvSpPr>
          <p:nvPr/>
        </p:nvSpPr>
        <p:spPr>
          <a:xfrm>
            <a:off x="454550" y="355623"/>
            <a:ext cx="4495800" cy="5937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3600" kern="0" dirty="0" smtClean="0"/>
              <a:t>Clicker Question</a:t>
            </a:r>
            <a:endParaRPr lang="en-US" sz="3600" kern="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
          </p:nvPr>
        </p:nvSpPr>
        <p:spPr>
          <a:xfrm>
            <a:off x="457200" y="381000"/>
            <a:ext cx="5638800" cy="2286000"/>
          </a:xfrm>
        </p:spPr>
        <p:txBody>
          <a:bodyPr/>
          <a:lstStyle/>
          <a:p>
            <a:pPr marL="0" indent="0">
              <a:buNone/>
            </a:pPr>
            <a:r>
              <a:rPr lang="en-US" sz="2800" b="1" dirty="0" smtClean="0"/>
              <a:t>Example 1: </a:t>
            </a:r>
            <a:r>
              <a:rPr lang="en-US" sz="2800" dirty="0" smtClean="0"/>
              <a:t>A passenger walks toward the front of the train at 5 m/s.  The train is moving at 36 m/s.  What is the speed of the passenger relative to the ground?</a:t>
            </a:r>
          </a:p>
        </p:txBody>
      </p:sp>
      <p:cxnSp>
        <p:nvCxnSpPr>
          <p:cNvPr id="3" name="Straight Connector 2"/>
          <p:cNvCxnSpPr/>
          <p:nvPr/>
        </p:nvCxnSpPr>
        <p:spPr>
          <a:xfrm flipH="1">
            <a:off x="6096000" y="152400"/>
            <a:ext cx="76200" cy="63246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8217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
          </p:nvPr>
        </p:nvSpPr>
        <p:spPr>
          <a:xfrm>
            <a:off x="228600" y="381000"/>
            <a:ext cx="5867400" cy="2743200"/>
          </a:xfrm>
        </p:spPr>
        <p:txBody>
          <a:bodyPr/>
          <a:lstStyle/>
          <a:p>
            <a:pPr marL="0" indent="0">
              <a:buNone/>
            </a:pPr>
            <a:r>
              <a:rPr lang="en-US" sz="2800" b="1" dirty="0"/>
              <a:t>Example 2: </a:t>
            </a:r>
            <a:r>
              <a:rPr lang="en-US" sz="2800" dirty="0"/>
              <a:t>Car A is traveling at 25.0 m/s E toward Bloor and </a:t>
            </a:r>
            <a:r>
              <a:rPr lang="en-US" sz="2800" dirty="0" err="1"/>
              <a:t>Keele</a:t>
            </a:r>
            <a:r>
              <a:rPr lang="en-US" sz="2800" dirty="0"/>
              <a:t>.  Car B is traveling at 15.8 m/s N toward Bloor and </a:t>
            </a:r>
            <a:r>
              <a:rPr lang="en-US" sz="2800" dirty="0" err="1"/>
              <a:t>Keele</a:t>
            </a:r>
            <a:r>
              <a:rPr lang="en-US" sz="2800" dirty="0"/>
              <a:t>.  Just before they collide, what is the velocity of car A relative to car B? </a:t>
            </a:r>
            <a:endParaRPr lang="en-US" sz="2800" dirty="0">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flipH="1">
            <a:off x="6096000" y="152400"/>
            <a:ext cx="76200" cy="63246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14355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362201" y="3810000"/>
            <a:ext cx="6716713"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2600"/>
              </a:lnSpc>
              <a:spcBef>
                <a:spcPct val="20000"/>
              </a:spcBef>
              <a:buFontTx/>
              <a:buAutoNum type="alphaUcPeriod"/>
            </a:pPr>
            <a:r>
              <a:rPr lang="en-US" sz="2900">
                <a:latin typeface="Times New Roman" panose="02020603050405020304" pitchFamily="18" charset="0"/>
              </a:rPr>
              <a:t> 40 m/s, West</a:t>
            </a:r>
          </a:p>
          <a:p>
            <a:pPr eaLnBrk="1" hangingPunct="1">
              <a:lnSpc>
                <a:spcPts val="2600"/>
              </a:lnSpc>
              <a:spcBef>
                <a:spcPct val="20000"/>
              </a:spcBef>
              <a:buFontTx/>
              <a:buAutoNum type="alphaUcPeriod"/>
            </a:pPr>
            <a:r>
              <a:rPr lang="en-US" sz="2900">
                <a:latin typeface="Times New Roman" panose="02020603050405020304" pitchFamily="18" charset="0"/>
              </a:rPr>
              <a:t> 20 m/s, West</a:t>
            </a:r>
          </a:p>
          <a:p>
            <a:pPr eaLnBrk="1" hangingPunct="1">
              <a:lnSpc>
                <a:spcPts val="2600"/>
              </a:lnSpc>
              <a:spcBef>
                <a:spcPct val="20000"/>
              </a:spcBef>
              <a:buFontTx/>
              <a:buAutoNum type="alphaUcPeriod"/>
            </a:pPr>
            <a:r>
              <a:rPr lang="en-US" sz="2900">
                <a:latin typeface="Times New Roman" panose="02020603050405020304" pitchFamily="18" charset="0"/>
              </a:rPr>
              <a:t> zero</a:t>
            </a:r>
          </a:p>
          <a:p>
            <a:pPr eaLnBrk="1" hangingPunct="1">
              <a:lnSpc>
                <a:spcPts val="2600"/>
              </a:lnSpc>
              <a:spcBef>
                <a:spcPct val="20000"/>
              </a:spcBef>
              <a:buFontTx/>
              <a:buAutoNum type="alphaUcPeriod"/>
            </a:pPr>
            <a:r>
              <a:rPr lang="en-US" sz="2900">
                <a:latin typeface="Times New Roman" panose="02020603050405020304" pitchFamily="18" charset="0"/>
              </a:rPr>
              <a:t> 20 m/s, East</a:t>
            </a:r>
          </a:p>
          <a:p>
            <a:pPr eaLnBrk="1" hangingPunct="1">
              <a:lnSpc>
                <a:spcPts val="2600"/>
              </a:lnSpc>
              <a:spcBef>
                <a:spcPct val="20000"/>
              </a:spcBef>
              <a:buFontTx/>
              <a:buAutoNum type="alphaUcPeriod"/>
            </a:pPr>
            <a:r>
              <a:rPr lang="en-US" sz="2900">
                <a:latin typeface="Times New Roman" panose="02020603050405020304" pitchFamily="18" charset="0"/>
              </a:rPr>
              <a:t> 40 m/s, East</a:t>
            </a:r>
          </a:p>
        </p:txBody>
      </p:sp>
      <p:sp>
        <p:nvSpPr>
          <p:cNvPr id="31747" name="Text Box 3"/>
          <p:cNvSpPr txBox="1">
            <a:spLocks noChangeArrowheads="1"/>
          </p:cNvSpPr>
          <p:nvPr/>
        </p:nvSpPr>
        <p:spPr bwMode="auto">
          <a:xfrm>
            <a:off x="1371600" y="966449"/>
            <a:ext cx="9296400" cy="254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45" tIns="41473" rIns="82945" bIns="41473">
            <a:spAutoFit/>
          </a:bodyPr>
          <a:lstStyle>
            <a:lvl1pPr defTabSz="828675" eaLnBrk="0" hangingPunct="0">
              <a:defRPr>
                <a:solidFill>
                  <a:schemeClr val="tx1"/>
                </a:solidFill>
                <a:latin typeface="Arial" panose="020B0604020202020204" pitchFamily="34" charset="0"/>
                <a:cs typeface="Arial" panose="020B0604020202020204" pitchFamily="34" charset="0"/>
              </a:defRPr>
            </a:lvl1pPr>
            <a:lvl2pPr marL="742950" indent="-285750" defTabSz="828675" eaLnBrk="0" hangingPunct="0">
              <a:defRPr>
                <a:solidFill>
                  <a:schemeClr val="tx1"/>
                </a:solidFill>
                <a:latin typeface="Arial" panose="020B0604020202020204" pitchFamily="34" charset="0"/>
                <a:cs typeface="Arial" panose="020B0604020202020204" pitchFamily="34" charset="0"/>
              </a:defRPr>
            </a:lvl2pPr>
            <a:lvl3pPr marL="1143000" indent="-228600" defTabSz="828675" eaLnBrk="0" hangingPunct="0">
              <a:defRPr>
                <a:solidFill>
                  <a:schemeClr val="tx1"/>
                </a:solidFill>
                <a:latin typeface="Arial" panose="020B0604020202020204" pitchFamily="34" charset="0"/>
                <a:cs typeface="Arial" panose="020B0604020202020204" pitchFamily="34" charset="0"/>
              </a:defRPr>
            </a:lvl3pPr>
            <a:lvl4pPr marL="1600200" indent="-228600" defTabSz="828675" eaLnBrk="0" hangingPunct="0">
              <a:defRPr>
                <a:solidFill>
                  <a:schemeClr val="tx1"/>
                </a:solidFill>
                <a:latin typeface="Arial" panose="020B0604020202020204" pitchFamily="34" charset="0"/>
                <a:cs typeface="Arial" panose="020B0604020202020204" pitchFamily="34" charset="0"/>
              </a:defRPr>
            </a:lvl4pPr>
            <a:lvl5pPr marL="2057400" indent="-228600" defTabSz="828675" eaLnBrk="0" hangingPunct="0">
              <a:defRPr>
                <a:solidFill>
                  <a:schemeClr val="tx1"/>
                </a:solidFill>
                <a:latin typeface="Arial" panose="020B0604020202020204" pitchFamily="34" charset="0"/>
                <a:cs typeface="Arial" panose="020B0604020202020204" pitchFamily="34" charset="0"/>
              </a:defRPr>
            </a:lvl5pPr>
            <a:lvl6pPr marL="25146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8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a:lnSpc>
                <a:spcPts val="3200"/>
              </a:lnSpc>
              <a:buFont typeface="Arial" panose="020B0604020202020204" pitchFamily="34" charset="0"/>
              <a:buChar char="•"/>
            </a:pPr>
            <a:r>
              <a:rPr lang="en-US" sz="3000" dirty="0">
                <a:solidFill>
                  <a:srgbClr val="000000"/>
                </a:solidFill>
                <a:latin typeface="Times New Roman" panose="02020603050405020304" pitchFamily="18" charset="0"/>
              </a:rPr>
              <a:t>You are on an Eastbound subway train going at 20 m/s.  </a:t>
            </a:r>
            <a:endParaRPr lang="en-US" sz="3000" dirty="0" smtClean="0">
              <a:solidFill>
                <a:srgbClr val="000000"/>
              </a:solidFill>
              <a:latin typeface="Times New Roman" panose="02020603050405020304" pitchFamily="18" charset="0"/>
            </a:endParaRPr>
          </a:p>
          <a:p>
            <a:pPr marL="457200" indent="-457200">
              <a:lnSpc>
                <a:spcPts val="3200"/>
              </a:lnSpc>
              <a:buFont typeface="Arial" panose="020B0604020202020204" pitchFamily="34" charset="0"/>
              <a:buChar char="•"/>
            </a:pPr>
            <a:r>
              <a:rPr lang="en-US" sz="3000" dirty="0" smtClean="0">
                <a:solidFill>
                  <a:srgbClr val="000000"/>
                </a:solidFill>
                <a:latin typeface="Times New Roman" panose="02020603050405020304" pitchFamily="18" charset="0"/>
              </a:rPr>
              <a:t>You </a:t>
            </a:r>
            <a:r>
              <a:rPr lang="en-US" sz="3000" dirty="0">
                <a:solidFill>
                  <a:srgbClr val="000000"/>
                </a:solidFill>
                <a:latin typeface="Times New Roman" panose="02020603050405020304" pitchFamily="18" charset="0"/>
              </a:rPr>
              <a:t>notice the Westbound train on the other track.  </a:t>
            </a:r>
            <a:endParaRPr lang="en-US" sz="3000" dirty="0" smtClean="0">
              <a:solidFill>
                <a:srgbClr val="000000"/>
              </a:solidFill>
              <a:latin typeface="Times New Roman" panose="02020603050405020304" pitchFamily="18" charset="0"/>
            </a:endParaRPr>
          </a:p>
          <a:p>
            <a:pPr marL="457200" indent="-457200">
              <a:lnSpc>
                <a:spcPts val="3200"/>
              </a:lnSpc>
              <a:buFont typeface="Arial" panose="020B0604020202020204" pitchFamily="34" charset="0"/>
              <a:buChar char="•"/>
            </a:pPr>
            <a:r>
              <a:rPr lang="en-US" sz="3000" dirty="0" smtClean="0">
                <a:solidFill>
                  <a:srgbClr val="000000"/>
                </a:solidFill>
                <a:latin typeface="Times New Roman" panose="02020603050405020304" pitchFamily="18" charset="0"/>
              </a:rPr>
              <a:t>Relative </a:t>
            </a:r>
            <a:r>
              <a:rPr lang="en-US" sz="3000" dirty="0">
                <a:solidFill>
                  <a:srgbClr val="000000"/>
                </a:solidFill>
                <a:latin typeface="Times New Roman" panose="02020603050405020304" pitchFamily="18" charset="0"/>
              </a:rPr>
              <a:t>to the ground, that Westbound train has a speed of 20 m/s.  </a:t>
            </a:r>
            <a:endParaRPr lang="en-US" sz="3000" dirty="0" smtClean="0">
              <a:solidFill>
                <a:srgbClr val="000000"/>
              </a:solidFill>
              <a:latin typeface="Times New Roman" panose="02020603050405020304" pitchFamily="18" charset="0"/>
            </a:endParaRPr>
          </a:p>
          <a:p>
            <a:pPr marL="457200" indent="-457200">
              <a:lnSpc>
                <a:spcPts val="3200"/>
              </a:lnSpc>
              <a:buFont typeface="Arial" panose="020B0604020202020204" pitchFamily="34" charset="0"/>
              <a:buChar char="•"/>
            </a:pPr>
            <a:r>
              <a:rPr lang="en-US" sz="3000" dirty="0" smtClean="0">
                <a:solidFill>
                  <a:srgbClr val="000000"/>
                </a:solidFill>
                <a:latin typeface="Times New Roman" panose="02020603050405020304" pitchFamily="18" charset="0"/>
              </a:rPr>
              <a:t>What </a:t>
            </a:r>
            <a:r>
              <a:rPr lang="en-US" sz="3000" dirty="0">
                <a:solidFill>
                  <a:srgbClr val="000000"/>
                </a:solidFill>
                <a:latin typeface="Times New Roman" panose="02020603050405020304" pitchFamily="18" charset="0"/>
              </a:rPr>
              <a:t>is the velocity of the Westbound train as measured by you?</a:t>
            </a:r>
          </a:p>
        </p:txBody>
      </p:sp>
      <p:sp>
        <p:nvSpPr>
          <p:cNvPr id="4" name="Rectangle 2"/>
          <p:cNvSpPr txBox="1">
            <a:spLocks noChangeArrowheads="1"/>
          </p:cNvSpPr>
          <p:nvPr/>
        </p:nvSpPr>
        <p:spPr>
          <a:xfrm>
            <a:off x="304800" y="92076"/>
            <a:ext cx="4495800" cy="5937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3600" kern="0" dirty="0" smtClean="0"/>
              <a:t>Clicker Question</a:t>
            </a:r>
            <a:endParaRPr lang="en-US" sz="3600" kern="0" dirty="0"/>
          </a:p>
        </p:txBody>
      </p:sp>
      <p:pic>
        <p:nvPicPr>
          <p:cNvPr id="12290" name="Picture 2" descr="Signal installation work will force the closure of the TTC's downtown subway loop Aug. 1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9315" y="3495485"/>
            <a:ext cx="4888818" cy="27519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02997" y="6544999"/>
            <a:ext cx="5489003" cy="215444"/>
          </a:xfrm>
          <a:prstGeom prst="rect">
            <a:avLst/>
          </a:prstGeom>
          <a:noFill/>
        </p:spPr>
        <p:txBody>
          <a:bodyPr wrap="none" rtlCol="0">
            <a:spAutoFit/>
          </a:bodyPr>
          <a:lstStyle/>
          <a:p>
            <a:r>
              <a:rPr lang="en-CA" sz="800" dirty="0" smtClean="0"/>
              <a:t>[</a:t>
            </a:r>
            <a:r>
              <a:rPr lang="en-CA" sz="800" dirty="0"/>
              <a:t>image from </a:t>
            </a:r>
            <a:r>
              <a:rPr lang="en-CA" sz="800" dirty="0">
                <a:hlinkClick r:id="rId4"/>
              </a:rPr>
              <a:t>http://</a:t>
            </a:r>
            <a:r>
              <a:rPr lang="en-CA" sz="800" dirty="0" smtClean="0">
                <a:hlinkClick r:id="rId4"/>
              </a:rPr>
              <a:t>www.cbc.ca/news/canada/toronto/ttc-closes-downtown-subway-loop-for-the-weekend-1.1347919</a:t>
            </a:r>
            <a:r>
              <a:rPr lang="en-CA" sz="800" dirty="0" smtClean="0"/>
              <a:t> ]</a:t>
            </a:r>
            <a:endParaRPr lang="en-CA" sz="800" dirty="0"/>
          </a:p>
        </p:txBody>
      </p:sp>
      <p:sp>
        <p:nvSpPr>
          <p:cNvPr id="3" name="Rectangle 2"/>
          <p:cNvSpPr/>
          <p:nvPr/>
        </p:nvSpPr>
        <p:spPr>
          <a:xfrm>
            <a:off x="7086600" y="3237706"/>
            <a:ext cx="5410200" cy="953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81200" y="152401"/>
            <a:ext cx="8229600" cy="792163"/>
          </a:xfrm>
        </p:spPr>
        <p:txBody>
          <a:bodyPr/>
          <a:lstStyle/>
          <a:p>
            <a:pPr eaLnBrk="1" hangingPunct="1"/>
            <a:r>
              <a:rPr lang="en-US" dirty="0" smtClean="0"/>
              <a:t>Before Class 8 on Wednesday</a:t>
            </a:r>
          </a:p>
        </p:txBody>
      </p:sp>
      <p:sp>
        <p:nvSpPr>
          <p:cNvPr id="28675" name="Rectangle 3"/>
          <p:cNvSpPr>
            <a:spLocks noGrp="1" noChangeArrowheads="1"/>
          </p:cNvSpPr>
          <p:nvPr>
            <p:ph type="body" idx="1"/>
          </p:nvPr>
        </p:nvSpPr>
        <p:spPr>
          <a:xfrm>
            <a:off x="1143000" y="1066800"/>
            <a:ext cx="9906000" cy="3352800"/>
          </a:xfrm>
        </p:spPr>
        <p:txBody>
          <a:bodyPr/>
          <a:lstStyle/>
          <a:p>
            <a:pPr eaLnBrk="1" hangingPunct="1"/>
            <a:r>
              <a:rPr lang="en-US" sz="2800" dirty="0" smtClean="0"/>
              <a:t>Please finish reading Chapter 4</a:t>
            </a:r>
          </a:p>
          <a:p>
            <a:pPr eaLnBrk="1" hangingPunct="1"/>
            <a:r>
              <a:rPr lang="en-US" sz="2800" b="1" i="1" dirty="0" smtClean="0"/>
              <a:t>Note</a:t>
            </a:r>
            <a:r>
              <a:rPr lang="en-US" sz="2800" dirty="0" smtClean="0"/>
              <a:t>: There is no </a:t>
            </a:r>
            <a:r>
              <a:rPr lang="en-US" sz="2800" dirty="0" err="1" smtClean="0"/>
              <a:t>preclass</a:t>
            </a:r>
            <a:r>
              <a:rPr lang="en-US" sz="2800" dirty="0" smtClean="0"/>
              <a:t> quiz due on Wednesday morning.</a:t>
            </a:r>
          </a:p>
          <a:p>
            <a:pPr eaLnBrk="1" hangingPunct="1"/>
            <a:r>
              <a:rPr lang="en-US" sz="2800" dirty="0" smtClean="0"/>
              <a:t>Something to think about:  Consider a wheel that is rotating, and speeding up.  Is a point on the edge of the wheel accelerating toward the </a:t>
            </a:r>
            <a:r>
              <a:rPr lang="en-US" sz="2800" dirty="0" err="1" smtClean="0"/>
              <a:t>centre</a:t>
            </a:r>
            <a:r>
              <a:rPr lang="en-US" sz="2800" dirty="0" smtClean="0"/>
              <a:t>?  Is this point accelerating in the forward direction?  Or is it doing both?</a:t>
            </a:r>
            <a:endParaRPr lang="en-US" sz="2800" dirty="0"/>
          </a:p>
          <a:p>
            <a:pPr eaLnBrk="1" hangingPunct="1"/>
            <a:endParaRPr lang="en-US" sz="2800" dirty="0"/>
          </a:p>
        </p:txBody>
      </p:sp>
      <p:pic>
        <p:nvPicPr>
          <p:cNvPr id="15362" name="Picture 2" descr="http://download.installmob.com/animation/ccontennt/6420-f/old_spinning_wheel.gif?__sid=ggl&amp;lang=e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419600"/>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398151" y="152400"/>
            <a:ext cx="9829800" cy="593725"/>
          </a:xfrm>
        </p:spPr>
        <p:txBody>
          <a:bodyPr/>
          <a:lstStyle/>
          <a:p>
            <a:pPr eaLnBrk="1" hangingPunct="1"/>
            <a:r>
              <a:rPr lang="en-US" sz="3600" dirty="0" smtClean="0"/>
              <a:t>Clicker Question</a:t>
            </a:r>
            <a:endParaRPr lang="en-US" sz="3600" dirty="0"/>
          </a:p>
        </p:txBody>
      </p:sp>
      <mc:AlternateContent xmlns:mc="http://schemas.openxmlformats.org/markup-compatibility/2006" xmlns:a14="http://schemas.microsoft.com/office/drawing/2010/main">
        <mc:Choice Requires="a14">
          <p:sp>
            <p:nvSpPr>
              <p:cNvPr id="4100" name="Content Placeholder 6"/>
              <p:cNvSpPr>
                <a:spLocks noGrp="1"/>
              </p:cNvSpPr>
              <p:nvPr>
                <p:ph idx="1"/>
              </p:nvPr>
            </p:nvSpPr>
            <p:spPr>
              <a:xfrm>
                <a:off x="609600" y="939790"/>
                <a:ext cx="7239000" cy="5613410"/>
              </a:xfrm>
            </p:spPr>
            <p:txBody>
              <a:bodyPr/>
              <a:lstStyle/>
              <a:p>
                <a:pPr eaLnBrk="1" hangingPunct="1"/>
                <a:r>
                  <a:rPr lang="en-US" sz="2600" dirty="0" smtClean="0"/>
                  <a:t>A </a:t>
                </a:r>
                <a:r>
                  <a:rPr lang="en-CA" sz="2600" dirty="0" smtClean="0"/>
                  <a:t>mouse digs a tunnel 1 m down, then turns and continues digging 1 m East, then turns again and digs 1 m North.</a:t>
                </a:r>
              </a:p>
              <a:p>
                <a:pPr eaLnBrk="1" hangingPunct="1"/>
                <a:r>
                  <a:rPr lang="en-CA" sz="2600" dirty="0" smtClean="0"/>
                  <a:t>Draw a diagram of the path of the mouse.</a:t>
                </a:r>
              </a:p>
              <a:p>
                <a:pPr eaLnBrk="1" hangingPunct="1"/>
                <a:r>
                  <a:rPr lang="en-CA" sz="2600" dirty="0" smtClean="0"/>
                  <a:t>How far is the mouse from his starting position?</a:t>
                </a:r>
                <a:endParaRPr lang="en-US" sz="2600" dirty="0"/>
              </a:p>
              <a:p>
                <a:pPr eaLnBrk="1" hangingPunct="1">
                  <a:buFontTx/>
                  <a:buAutoNum type="alphaUcPeriod"/>
                </a:pPr>
                <a:r>
                  <a:rPr lang="en-US" sz="2600" dirty="0" smtClean="0"/>
                  <a:t> </a:t>
                </a:r>
                <a14:m>
                  <m:oMath xmlns:m="http://schemas.openxmlformats.org/officeDocument/2006/math">
                    <m:r>
                      <a:rPr lang="en-CA" sz="2600" i="1" dirty="0">
                        <a:latin typeface="Cambria Math"/>
                      </a:rPr>
                      <m:t>3</m:t>
                    </m:r>
                    <m:r>
                      <a:rPr lang="en-CA" sz="2600" i="1">
                        <a:latin typeface="Cambria Math"/>
                      </a:rPr>
                      <m:t> </m:t>
                    </m:r>
                    <m:r>
                      <m:rPr>
                        <m:sty m:val="p"/>
                      </m:rPr>
                      <a:rPr lang="en-CA" sz="2600">
                        <a:latin typeface="Cambria Math"/>
                      </a:rPr>
                      <m:t>m</m:t>
                    </m:r>
                  </m:oMath>
                </a14:m>
                <a:endParaRPr lang="en-US" sz="2600" dirty="0"/>
              </a:p>
              <a:p>
                <a:pPr eaLnBrk="1" hangingPunct="1">
                  <a:buFontTx/>
                  <a:buAutoNum type="alphaUcPeriod"/>
                </a:pPr>
                <a:r>
                  <a:rPr lang="en-US" sz="2600" dirty="0" smtClean="0"/>
                  <a:t> </a:t>
                </a:r>
                <a14:m>
                  <m:oMath xmlns:m="http://schemas.openxmlformats.org/officeDocument/2006/math">
                    <m:r>
                      <a:rPr lang="en-CA" sz="2600" b="0" i="1" smtClean="0">
                        <a:latin typeface="Cambria Math"/>
                      </a:rPr>
                      <m:t>2</m:t>
                    </m:r>
                    <m:r>
                      <a:rPr lang="en-CA" sz="2600" i="1">
                        <a:latin typeface="Cambria Math"/>
                      </a:rPr>
                      <m:t> </m:t>
                    </m:r>
                    <m:r>
                      <m:rPr>
                        <m:sty m:val="p"/>
                      </m:rPr>
                      <a:rPr lang="en-CA" sz="2600">
                        <a:latin typeface="Cambria Math"/>
                      </a:rPr>
                      <m:t>m</m:t>
                    </m:r>
                  </m:oMath>
                </a14:m>
                <a:endParaRPr lang="en-US" sz="2600" dirty="0"/>
              </a:p>
              <a:p>
                <a:pPr eaLnBrk="1" hangingPunct="1">
                  <a:buFontTx/>
                  <a:buAutoNum type="alphaUcPeriod"/>
                </a:pPr>
                <a:r>
                  <a:rPr lang="en-US" sz="2600" dirty="0" smtClean="0"/>
                  <a:t> </a:t>
                </a:r>
                <a14:m>
                  <m:oMath xmlns:m="http://schemas.openxmlformats.org/officeDocument/2006/math">
                    <m:r>
                      <a:rPr lang="en-CA" sz="2600" i="1" dirty="0">
                        <a:latin typeface="Cambria Math"/>
                      </a:rPr>
                      <m:t>1</m:t>
                    </m:r>
                    <m:r>
                      <a:rPr lang="en-CA" sz="2600" i="1">
                        <a:latin typeface="Cambria Math"/>
                      </a:rPr>
                      <m:t> </m:t>
                    </m:r>
                    <m:r>
                      <m:rPr>
                        <m:sty m:val="p"/>
                      </m:rPr>
                      <a:rPr lang="en-CA" sz="2600">
                        <a:latin typeface="Cambria Math"/>
                      </a:rPr>
                      <m:t>m</m:t>
                    </m:r>
                  </m:oMath>
                </a14:m>
                <a:endParaRPr lang="en-US" sz="2600" dirty="0"/>
              </a:p>
              <a:p>
                <a:pPr eaLnBrk="1" hangingPunct="1">
                  <a:buFontTx/>
                  <a:buAutoNum type="alphaUcPeriod"/>
                </a:pPr>
                <a:r>
                  <a:rPr lang="en-US" sz="2600" dirty="0" smtClean="0"/>
                  <a:t> </a:t>
                </a:r>
                <a14:m>
                  <m:oMath xmlns:m="http://schemas.openxmlformats.org/officeDocument/2006/math">
                    <m:rad>
                      <m:radPr>
                        <m:degHide m:val="on"/>
                        <m:ctrlPr>
                          <a:rPr lang="en-US" sz="2600" i="1">
                            <a:latin typeface="Cambria Math"/>
                          </a:rPr>
                        </m:ctrlPr>
                      </m:radPr>
                      <m:deg/>
                      <m:e>
                        <m:r>
                          <a:rPr lang="en-CA" sz="2600" i="1">
                            <a:latin typeface="Cambria Math"/>
                          </a:rPr>
                          <m:t>3</m:t>
                        </m:r>
                      </m:e>
                    </m:rad>
                    <m:r>
                      <a:rPr lang="en-CA" sz="2600" i="1">
                        <a:latin typeface="Cambria Math"/>
                      </a:rPr>
                      <m:t> </m:t>
                    </m:r>
                    <m:r>
                      <m:rPr>
                        <m:sty m:val="p"/>
                      </m:rPr>
                      <a:rPr lang="en-CA" sz="2600">
                        <a:latin typeface="Cambria Math"/>
                      </a:rPr>
                      <m:t>m</m:t>
                    </m:r>
                  </m:oMath>
                </a14:m>
                <a:endParaRPr lang="en-US" sz="2600" dirty="0"/>
              </a:p>
              <a:p>
                <a:pPr eaLnBrk="1" hangingPunct="1">
                  <a:buFontTx/>
                  <a:buAutoNum type="alphaUcPeriod"/>
                </a:pPr>
                <a:r>
                  <a:rPr lang="en-US" sz="2600" dirty="0" smtClean="0"/>
                  <a:t> </a:t>
                </a:r>
                <a14:m>
                  <m:oMath xmlns:m="http://schemas.openxmlformats.org/officeDocument/2006/math">
                    <m:rad>
                      <m:radPr>
                        <m:degHide m:val="on"/>
                        <m:ctrlPr>
                          <a:rPr lang="en-US" sz="2600" i="1" smtClean="0">
                            <a:latin typeface="Cambria Math"/>
                          </a:rPr>
                        </m:ctrlPr>
                      </m:radPr>
                      <m:deg/>
                      <m:e>
                        <m:r>
                          <a:rPr lang="en-CA" sz="2600" b="0" i="1" smtClean="0">
                            <a:latin typeface="Cambria Math"/>
                          </a:rPr>
                          <m:t>2</m:t>
                        </m:r>
                      </m:e>
                    </m:rad>
                    <m:r>
                      <a:rPr lang="en-CA" sz="2600" b="0" i="1" smtClean="0">
                        <a:latin typeface="Cambria Math"/>
                      </a:rPr>
                      <m:t> </m:t>
                    </m:r>
                    <m:r>
                      <m:rPr>
                        <m:sty m:val="p"/>
                      </m:rPr>
                      <a:rPr lang="en-CA" sz="2600" b="0" i="0" smtClean="0">
                        <a:latin typeface="Cambria Math"/>
                      </a:rPr>
                      <m:t>m</m:t>
                    </m:r>
                  </m:oMath>
                </a14:m>
                <a:endParaRPr lang="en-US" sz="2600" dirty="0" smtClean="0"/>
              </a:p>
              <a:p>
                <a:pPr eaLnBrk="1" hangingPunct="1">
                  <a:buFontTx/>
                  <a:buAutoNum type="alphaUcPeriod"/>
                </a:pPr>
                <a:endParaRPr lang="en-US" sz="2600" dirty="0"/>
              </a:p>
            </p:txBody>
          </p:sp>
        </mc:Choice>
        <mc:Fallback xmlns="">
          <p:sp>
            <p:nvSpPr>
              <p:cNvPr id="4100" name="Content Placeholder 6"/>
              <p:cNvSpPr>
                <a:spLocks noGrp="1" noRot="1" noChangeAspect="1" noMove="1" noResize="1" noEditPoints="1" noAdjustHandles="1" noChangeArrowheads="1" noChangeShapeType="1" noTextEdit="1"/>
              </p:cNvSpPr>
              <p:nvPr>
                <p:ph idx="1"/>
              </p:nvPr>
            </p:nvSpPr>
            <p:spPr>
              <a:xfrm>
                <a:off x="609600" y="939790"/>
                <a:ext cx="7239000" cy="5613410"/>
              </a:xfrm>
              <a:blipFill rotWithShape="1">
                <a:blip r:embed="rId2"/>
                <a:stretch>
                  <a:fillRect l="-1263" t="-977"/>
                </a:stretch>
              </a:blipFill>
            </p:spPr>
            <p:txBody>
              <a:bodyPr/>
              <a:lstStyle/>
              <a:p>
                <a:r>
                  <a:rPr lang="en-CA">
                    <a:noFill/>
                  </a:rPr>
                  <a:t> </a:t>
                </a:r>
              </a:p>
            </p:txBody>
          </p:sp>
        </mc:Fallback>
      </mc:AlternateContent>
    </p:spTree>
    <p:extLst>
      <p:ext uri="{BB962C8B-B14F-4D97-AF65-F5344CB8AC3E}">
        <p14:creationId xmlns:p14="http://schemas.microsoft.com/office/powerpoint/2010/main" val="2555675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81200" y="152401"/>
            <a:ext cx="8229600" cy="792163"/>
          </a:xfrm>
        </p:spPr>
        <p:txBody>
          <a:bodyPr/>
          <a:lstStyle/>
          <a:p>
            <a:pPr eaLnBrk="1" hangingPunct="1"/>
            <a:r>
              <a:rPr lang="en-US" dirty="0" smtClean="0"/>
              <a:t>Last Class I asked:</a:t>
            </a:r>
          </a:p>
        </p:txBody>
      </p:sp>
      <p:sp>
        <p:nvSpPr>
          <p:cNvPr id="28675" name="Rectangle 3"/>
          <p:cNvSpPr>
            <a:spLocks noGrp="1" noChangeArrowheads="1"/>
          </p:cNvSpPr>
          <p:nvPr>
            <p:ph type="body" idx="1"/>
          </p:nvPr>
        </p:nvSpPr>
        <p:spPr>
          <a:xfrm>
            <a:off x="990600" y="1066800"/>
            <a:ext cx="10058400" cy="5257800"/>
          </a:xfrm>
        </p:spPr>
        <p:txBody>
          <a:bodyPr/>
          <a:lstStyle/>
          <a:p>
            <a:pPr eaLnBrk="1" hangingPunct="1"/>
            <a:r>
              <a:rPr lang="en-US" sz="2800" dirty="0" smtClean="0"/>
              <a:t>One bullet is fired horizontally at a very high speed.  The other bullet is initially at rest, but is dropped at the exact same moment the first bullet is fired.  Which bullet hits the ground first?</a:t>
            </a:r>
          </a:p>
          <a:p>
            <a:pPr eaLnBrk="1" hangingPunct="1"/>
            <a:r>
              <a:rPr lang="en-US" sz="2800" dirty="0" smtClean="0"/>
              <a:t>ANSWER: They both hit the ground at exactly the same time (assuming flat ground)!  The y-motion is totally independent of the x-motion.</a:t>
            </a:r>
          </a:p>
        </p:txBody>
      </p:sp>
    </p:spTree>
    <p:extLst>
      <p:ext uri="{BB962C8B-B14F-4D97-AF65-F5344CB8AC3E}">
        <p14:creationId xmlns:p14="http://schemas.microsoft.com/office/powerpoint/2010/main" val="1151803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descr="04_03_Figure"/>
          <p:cNvPicPr>
            <a:picLocks noChangeAspect="1" noChangeArrowheads="1"/>
          </p:cNvPicPr>
          <p:nvPr/>
        </p:nvPicPr>
        <p:blipFill>
          <a:blip r:embed="rId3">
            <a:extLst>
              <a:ext uri="{28A0092B-C50C-407E-A947-70E740481C1C}">
                <a14:useLocalDpi xmlns:a14="http://schemas.microsoft.com/office/drawing/2010/main" val="0"/>
              </a:ext>
            </a:extLst>
          </a:blip>
          <a:srcRect b="5159"/>
          <a:stretch>
            <a:fillRect/>
          </a:stretch>
        </p:blipFill>
        <p:spPr bwMode="auto">
          <a:xfrm>
            <a:off x="5603876" y="1495424"/>
            <a:ext cx="6276228"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a:xfrm>
            <a:off x="1992313" y="53976"/>
            <a:ext cx="8229600" cy="627063"/>
          </a:xfrm>
        </p:spPr>
        <p:txBody>
          <a:bodyPr/>
          <a:lstStyle/>
          <a:p>
            <a:pPr eaLnBrk="1" hangingPunct="1"/>
            <a:r>
              <a:rPr lang="en-US" sz="3200"/>
              <a:t>Analyzing the acceleration vector</a:t>
            </a:r>
          </a:p>
        </p:txBody>
      </p:sp>
      <p:sp>
        <p:nvSpPr>
          <p:cNvPr id="65541" name="Text Box 3"/>
          <p:cNvSpPr txBox="1">
            <a:spLocks noChangeArrowheads="1"/>
          </p:cNvSpPr>
          <p:nvPr/>
        </p:nvSpPr>
        <p:spPr bwMode="auto">
          <a:xfrm>
            <a:off x="1227668" y="706439"/>
            <a:ext cx="4359275" cy="5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buClr>
                <a:srgbClr val="FF0000"/>
              </a:buClr>
              <a:buFont typeface="Wingdings" panose="05000000000000000000" pitchFamily="2" charset="2"/>
              <a:buChar char="§"/>
            </a:pPr>
            <a:r>
              <a:rPr lang="en-US" sz="2400"/>
              <a:t> An object’s acceleration can be decomposed into components parallel and perpendicular to the velocity.</a:t>
            </a:r>
          </a:p>
          <a:p>
            <a:pPr eaLnBrk="1" hangingPunct="1">
              <a:spcAft>
                <a:spcPts val="600"/>
              </a:spcAft>
              <a:buClr>
                <a:srgbClr val="FF0000"/>
              </a:buClr>
              <a:buFont typeface="Wingdings" panose="05000000000000000000" pitchFamily="2" charset="2"/>
              <a:buChar char="§"/>
            </a:pPr>
            <a:r>
              <a:rPr lang="en-US" sz="2400" b="1"/>
              <a:t> </a:t>
            </a:r>
            <a:r>
              <a:rPr lang="en-US" sz="2400" b="1" i="1"/>
              <a:t>     </a:t>
            </a:r>
            <a:r>
              <a:rPr lang="en-US" sz="2400"/>
              <a:t>is the piece of the acceleration that causes the object to change </a:t>
            </a:r>
            <a:r>
              <a:rPr lang="en-US" sz="2400" b="1"/>
              <a:t>speed</a:t>
            </a:r>
          </a:p>
          <a:p>
            <a:pPr eaLnBrk="1" hangingPunct="1">
              <a:spcAft>
                <a:spcPts val="600"/>
              </a:spcAft>
              <a:buClr>
                <a:srgbClr val="FF0000"/>
              </a:buClr>
              <a:buFont typeface="Wingdings" panose="05000000000000000000" pitchFamily="2" charset="2"/>
              <a:buChar char="§"/>
            </a:pPr>
            <a:r>
              <a:rPr lang="en-US" sz="2400" b="1"/>
              <a:t>      </a:t>
            </a:r>
            <a:r>
              <a:rPr lang="en-US" sz="2400"/>
              <a:t>is the piece of the acceleration that causes the object to change </a:t>
            </a:r>
            <a:r>
              <a:rPr lang="en-US" sz="2400" b="1"/>
              <a:t>direction</a:t>
            </a:r>
          </a:p>
          <a:p>
            <a:pPr eaLnBrk="1" hangingPunct="1">
              <a:spcAft>
                <a:spcPts val="600"/>
              </a:spcAft>
              <a:buClr>
                <a:srgbClr val="FF0000"/>
              </a:buClr>
              <a:buFont typeface="Wingdings" panose="05000000000000000000" pitchFamily="2" charset="2"/>
              <a:buChar char="§"/>
            </a:pPr>
            <a:r>
              <a:rPr lang="en-US" sz="2400"/>
              <a:t> An object changing direction </a:t>
            </a:r>
            <a:r>
              <a:rPr lang="en-US" sz="2400" i="1"/>
              <a:t>always </a:t>
            </a:r>
            <a:r>
              <a:rPr lang="en-US" sz="2400"/>
              <a:t>has a component of acceleration perpendicular to the direction of motion.</a:t>
            </a:r>
          </a:p>
        </p:txBody>
      </p:sp>
      <p:graphicFrame>
        <p:nvGraphicFramePr>
          <p:cNvPr id="65538" name="Object 2"/>
          <p:cNvGraphicFramePr>
            <a:graphicFrameLocks noChangeAspect="1"/>
          </p:cNvGraphicFramePr>
          <p:nvPr>
            <p:extLst>
              <p:ext uri="{D42A27DB-BD31-4B8C-83A1-F6EECF244321}">
                <p14:modId xmlns:p14="http://schemas.microsoft.com/office/powerpoint/2010/main" val="386486465"/>
              </p:ext>
            </p:extLst>
          </p:nvPr>
        </p:nvGraphicFramePr>
        <p:xfrm>
          <a:off x="1581679" y="2263778"/>
          <a:ext cx="338138" cy="534987"/>
        </p:xfrm>
        <a:graphic>
          <a:graphicData uri="http://schemas.openxmlformats.org/presentationml/2006/ole">
            <mc:AlternateContent xmlns:mc="http://schemas.openxmlformats.org/markup-compatibility/2006">
              <mc:Choice xmlns:v="urn:schemas-microsoft-com:vml" Requires="v">
                <p:oleObj spid="_x0000_s10397" name="Equation" r:id="rId4" imgW="152280" imgH="241200" progId="Equation.3">
                  <p:embed/>
                </p:oleObj>
              </mc:Choice>
              <mc:Fallback>
                <p:oleObj name="Equation" r:id="rId4" imgW="152280" imgH="241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1679" y="2263778"/>
                        <a:ext cx="3381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5539" name="Object 3"/>
          <p:cNvGraphicFramePr>
            <a:graphicFrameLocks noChangeAspect="1"/>
          </p:cNvGraphicFramePr>
          <p:nvPr>
            <p:extLst>
              <p:ext uri="{D42A27DB-BD31-4B8C-83A1-F6EECF244321}">
                <p14:modId xmlns:p14="http://schemas.microsoft.com/office/powerpoint/2010/main" val="3125296885"/>
              </p:ext>
            </p:extLst>
          </p:nvPr>
        </p:nvGraphicFramePr>
        <p:xfrm>
          <a:off x="1565805" y="3403603"/>
          <a:ext cx="423863" cy="477837"/>
        </p:xfrm>
        <a:graphic>
          <a:graphicData uri="http://schemas.openxmlformats.org/presentationml/2006/ole">
            <mc:AlternateContent xmlns:mc="http://schemas.openxmlformats.org/markup-compatibility/2006">
              <mc:Choice xmlns:v="urn:schemas-microsoft-com:vml" Requires="v">
                <p:oleObj spid="_x0000_s10398" name="Equation" r:id="rId6" imgW="190440" imgH="215640" progId="Equation.3">
                  <p:embed/>
                </p:oleObj>
              </mc:Choice>
              <mc:Fallback>
                <p:oleObj name="Equation" r:id="rId6" imgW="190440" imgH="21564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5805" y="3403603"/>
                        <a:ext cx="42386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4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55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554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55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5541">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554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 descr="CH4_PPT_Slide28"/>
          <p:cNvPicPr>
            <a:picLocks noChangeAspect="1" noChangeArrowheads="1"/>
          </p:cNvPicPr>
          <p:nvPr/>
        </p:nvPicPr>
        <p:blipFill>
          <a:blip r:embed="rId3">
            <a:extLst>
              <a:ext uri="{28A0092B-C50C-407E-A947-70E740481C1C}">
                <a14:useLocalDpi xmlns:a14="http://schemas.microsoft.com/office/drawing/2010/main" val="0"/>
              </a:ext>
            </a:extLst>
          </a:blip>
          <a:srcRect l="8223" r="5988"/>
          <a:stretch>
            <a:fillRect/>
          </a:stretch>
        </p:blipFill>
        <p:spPr bwMode="auto">
          <a:xfrm>
            <a:off x="5692776" y="1295400"/>
            <a:ext cx="497522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body" idx="1"/>
          </p:nvPr>
        </p:nvSpPr>
        <p:spPr>
          <a:xfrm>
            <a:off x="1724026" y="1752600"/>
            <a:ext cx="3940175" cy="3327400"/>
          </a:xfrm>
        </p:spPr>
        <p:txBody>
          <a:bodyPr/>
          <a:lstStyle/>
          <a:p>
            <a:pPr marL="0" indent="0">
              <a:spcBef>
                <a:spcPct val="0"/>
              </a:spcBef>
              <a:buNone/>
            </a:pPr>
            <a:r>
              <a:rPr lang="en-US" sz="2800"/>
              <a:t>A car is traveling around a curve at a steady 45 mph. Which vector shows the direction of the car’s acceleration?</a:t>
            </a:r>
          </a:p>
        </p:txBody>
      </p:sp>
      <p:sp>
        <p:nvSpPr>
          <p:cNvPr id="11268" name="Rectangle 3"/>
          <p:cNvSpPr>
            <a:spLocks noGrp="1" noChangeArrowheads="1"/>
          </p:cNvSpPr>
          <p:nvPr>
            <p:ph type="title"/>
          </p:nvPr>
        </p:nvSpPr>
        <p:spPr>
          <a:xfrm>
            <a:off x="1600200" y="25400"/>
            <a:ext cx="7772400" cy="558800"/>
          </a:xfrm>
        </p:spPr>
        <p:txBody>
          <a:bodyPr/>
          <a:lstStyle/>
          <a:p>
            <a:pPr algn="l" eaLnBrk="1" hangingPunct="1">
              <a:lnSpc>
                <a:spcPct val="90000"/>
              </a:lnSpc>
            </a:pPr>
            <a:r>
              <a:rPr lang="en-US" sz="3200">
                <a:solidFill>
                  <a:schemeClr val="bg1"/>
                </a:solidFill>
              </a:rPr>
              <a:t>QuickCheck 4.3</a:t>
            </a:r>
          </a:p>
        </p:txBody>
      </p:sp>
      <p:sp>
        <p:nvSpPr>
          <p:cNvPr id="11269" name="Rectangle 4"/>
          <p:cNvSpPr>
            <a:spLocks noChangeArrowheads="1"/>
          </p:cNvSpPr>
          <p:nvPr/>
        </p:nvSpPr>
        <p:spPr bwMode="auto">
          <a:xfrm>
            <a:off x="9372600" y="6489700"/>
            <a:ext cx="1219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90000"/>
              </a:lnSpc>
              <a:spcBef>
                <a:spcPct val="20000"/>
              </a:spcBef>
              <a:buClr>
                <a:srgbClr val="93001B"/>
              </a:buClr>
              <a:buFont typeface="Wingdings" panose="05000000000000000000" pitchFamily="2" charset="2"/>
              <a:buNone/>
            </a:pPr>
            <a:r>
              <a:rPr lang="en-US" sz="1200"/>
              <a:t>Slide 4-29</a:t>
            </a:r>
          </a:p>
        </p:txBody>
      </p:sp>
      <p:sp>
        <p:nvSpPr>
          <p:cNvPr id="11270" name="Rectangle 20"/>
          <p:cNvSpPr>
            <a:spLocks/>
          </p:cNvSpPr>
          <p:nvPr/>
        </p:nvSpPr>
        <p:spPr bwMode="auto">
          <a:xfrm>
            <a:off x="5791201" y="6151564"/>
            <a:ext cx="389096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296" tIns="41148" rIns="82296" bIns="4114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t>E. The acceleration is zero.</a:t>
            </a:r>
          </a:p>
        </p:txBody>
      </p:sp>
      <p:sp>
        <p:nvSpPr>
          <p:cNvPr id="8" name="Rectangle 2"/>
          <p:cNvSpPr txBox="1">
            <a:spLocks noChangeArrowheads="1"/>
          </p:cNvSpPr>
          <p:nvPr/>
        </p:nvSpPr>
        <p:spPr bwMode="auto">
          <a:xfrm>
            <a:off x="381000" y="701675"/>
            <a:ext cx="98298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3600" kern="0" dirty="0" smtClean="0"/>
              <a:t>Clicker Question</a:t>
            </a:r>
            <a:endParaRPr lang="en-US" sz="3600" kern="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1600200" y="25400"/>
            <a:ext cx="7772400" cy="558800"/>
          </a:xfrm>
        </p:spPr>
        <p:txBody>
          <a:bodyPr/>
          <a:lstStyle/>
          <a:p>
            <a:pPr algn="l" eaLnBrk="1" hangingPunct="1">
              <a:lnSpc>
                <a:spcPct val="90000"/>
              </a:lnSpc>
            </a:pPr>
            <a:r>
              <a:rPr lang="en-US" sz="3200">
                <a:solidFill>
                  <a:schemeClr val="bg1"/>
                </a:solidFill>
              </a:rPr>
              <a:t>Acceleration</a:t>
            </a:r>
          </a:p>
        </p:txBody>
      </p:sp>
      <p:pic>
        <p:nvPicPr>
          <p:cNvPr id="13315" name="Picture 7" descr="04_01_FigureB"/>
          <p:cNvPicPr>
            <a:picLocks noChangeAspect="1" noChangeArrowheads="1"/>
          </p:cNvPicPr>
          <p:nvPr/>
        </p:nvPicPr>
        <p:blipFill>
          <a:blip r:embed="rId3">
            <a:extLst>
              <a:ext uri="{28A0092B-C50C-407E-A947-70E740481C1C}">
                <a14:useLocalDpi xmlns:a14="http://schemas.microsoft.com/office/drawing/2010/main" val="0"/>
              </a:ext>
            </a:extLst>
          </a:blip>
          <a:srcRect b="11609"/>
          <a:stretch>
            <a:fillRect/>
          </a:stretch>
        </p:blipFill>
        <p:spPr bwMode="auto">
          <a:xfrm>
            <a:off x="5105400" y="152401"/>
            <a:ext cx="4800600" cy="659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2"/>
          <p:cNvSpPr txBox="1">
            <a:spLocks noChangeArrowheads="1"/>
          </p:cNvSpPr>
          <p:nvPr/>
        </p:nvSpPr>
        <p:spPr bwMode="auto">
          <a:xfrm>
            <a:off x="1752600" y="889000"/>
            <a:ext cx="3352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sz="3200"/>
              <a:t>Uniform Circular Motion</a:t>
            </a:r>
          </a:p>
          <a:p>
            <a:pPr eaLnBrk="1" hangingPunct="1"/>
            <a:endParaRPr lang="en-CA" sz="3200"/>
          </a:p>
          <a:p>
            <a:pPr eaLnBrk="1" hangingPunct="1"/>
            <a:r>
              <a:rPr lang="en-CA" sz="3200"/>
              <a:t>Speed is constant.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981200" y="274638"/>
            <a:ext cx="8229600" cy="563562"/>
          </a:xfrm>
        </p:spPr>
        <p:txBody>
          <a:bodyPr/>
          <a:lstStyle/>
          <a:p>
            <a:r>
              <a:rPr lang="en-CA" smtClean="0"/>
              <a:t>Midterm Test 1</a:t>
            </a:r>
          </a:p>
        </p:txBody>
      </p:sp>
      <p:sp>
        <p:nvSpPr>
          <p:cNvPr id="3" name="Text Placeholder 2"/>
          <p:cNvSpPr>
            <a:spLocks noGrp="1"/>
          </p:cNvSpPr>
          <p:nvPr>
            <p:ph type="body" sz="half" idx="1"/>
          </p:nvPr>
        </p:nvSpPr>
        <p:spPr>
          <a:xfrm>
            <a:off x="762000" y="990600"/>
            <a:ext cx="10972800" cy="5638800"/>
          </a:xfrm>
        </p:spPr>
        <p:txBody>
          <a:bodyPr/>
          <a:lstStyle/>
          <a:p>
            <a:r>
              <a:rPr lang="en-CA" sz="2800" dirty="0"/>
              <a:t>Tuesday, </a:t>
            </a:r>
            <a:r>
              <a:rPr lang="en-CA" sz="2800" dirty="0" smtClean="0"/>
              <a:t>Sep 30, </a:t>
            </a:r>
            <a:r>
              <a:rPr lang="en-CA" sz="2800" dirty="0"/>
              <a:t>from 6</a:t>
            </a:r>
            <a:r>
              <a:rPr lang="en-CA" sz="2800" dirty="0" smtClean="0"/>
              <a:t>:00pm </a:t>
            </a:r>
            <a:r>
              <a:rPr lang="en-CA" sz="2800" dirty="0"/>
              <a:t>to 7</a:t>
            </a:r>
            <a:r>
              <a:rPr lang="en-CA" sz="2800" dirty="0" smtClean="0"/>
              <a:t>:30pm</a:t>
            </a:r>
            <a:r>
              <a:rPr lang="en-CA" sz="2800" dirty="0"/>
              <a:t>. Tomorrow!</a:t>
            </a:r>
          </a:p>
          <a:p>
            <a:r>
              <a:rPr lang="en-CA" sz="2800" dirty="0"/>
              <a:t>The test will actually begin at 6</a:t>
            </a:r>
            <a:r>
              <a:rPr lang="en-CA" sz="2800" dirty="0" smtClean="0"/>
              <a:t>:10pm </a:t>
            </a:r>
            <a:r>
              <a:rPr lang="en-CA" sz="2800" dirty="0"/>
              <a:t>and last for 80 minutes; please arrive 10 minutes early if you can, so you can get settled</a:t>
            </a:r>
          </a:p>
          <a:p>
            <a:r>
              <a:rPr lang="en-CA" sz="2800" dirty="0"/>
              <a:t>This test will count for 15% of your mark in the course</a:t>
            </a:r>
          </a:p>
          <a:p>
            <a:r>
              <a:rPr lang="en-CA" sz="2800" b="1" dirty="0"/>
              <a:t>There will be no make-up</a:t>
            </a:r>
            <a:r>
              <a:rPr lang="en-CA" sz="2800" dirty="0"/>
              <a:t> for this test. Students who miss a test for legitimate and documented reasons will have the weight of the test transferred to the other test which will then count for 30% of their course mark</a:t>
            </a:r>
          </a:p>
          <a:p>
            <a:r>
              <a:rPr lang="en-CA" sz="2800" dirty="0" smtClean="0"/>
              <a:t>You </a:t>
            </a:r>
            <a:r>
              <a:rPr lang="en-CA" sz="2800" dirty="0"/>
              <a:t>must go to the correct </a:t>
            </a:r>
            <a:r>
              <a:rPr lang="en-CA" sz="2800" dirty="0" smtClean="0"/>
              <a:t>room, </a:t>
            </a:r>
            <a:r>
              <a:rPr lang="en-CA" sz="2800" dirty="0"/>
              <a:t>based on your Practical Group</a:t>
            </a:r>
          </a:p>
          <a:p>
            <a:r>
              <a:rPr lang="en-CA" sz="2800" dirty="0"/>
              <a:t>Your practical group is the one that shows under the "</a:t>
            </a:r>
            <a:r>
              <a:rPr lang="en-CA" sz="2800" i="1" dirty="0"/>
              <a:t>My PRA groups</a:t>
            </a:r>
            <a:r>
              <a:rPr lang="en-CA" sz="2800" dirty="0"/>
              <a:t>" link on the </a:t>
            </a:r>
            <a:r>
              <a:rPr lang="en-CA" sz="2800" dirty="0" smtClean="0"/>
              <a:t>Portal</a:t>
            </a:r>
            <a:endParaRPr lang="en-CA" sz="2800" dirty="0"/>
          </a:p>
        </p:txBody>
      </p:sp>
    </p:spTree>
    <p:extLst>
      <p:ext uri="{BB962C8B-B14F-4D97-AF65-F5344CB8AC3E}">
        <p14:creationId xmlns:p14="http://schemas.microsoft.com/office/powerpoint/2010/main" val="3106965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81200" y="274638"/>
            <a:ext cx="8229600" cy="563562"/>
          </a:xfrm>
        </p:spPr>
        <p:txBody>
          <a:bodyPr/>
          <a:lstStyle/>
          <a:p>
            <a:r>
              <a:rPr lang="en-CA" smtClean="0"/>
              <a:t>Midterm Test 1</a:t>
            </a:r>
          </a:p>
        </p:txBody>
      </p:sp>
      <p:sp>
        <p:nvSpPr>
          <p:cNvPr id="3" name="Text Placeholder 2"/>
          <p:cNvSpPr>
            <a:spLocks noGrp="1"/>
          </p:cNvSpPr>
          <p:nvPr>
            <p:ph type="body" sz="half" idx="1"/>
          </p:nvPr>
        </p:nvSpPr>
        <p:spPr>
          <a:xfrm>
            <a:off x="838200" y="838200"/>
            <a:ext cx="10515600" cy="5638800"/>
          </a:xfrm>
        </p:spPr>
        <p:txBody>
          <a:bodyPr/>
          <a:lstStyle/>
          <a:p>
            <a:r>
              <a:rPr lang="en-CA" dirty="0"/>
              <a:t>The test will have:</a:t>
            </a:r>
          </a:p>
          <a:p>
            <a:pPr lvl="1">
              <a:buFont typeface="Wingdings" panose="05000000000000000000" pitchFamily="2" charset="2"/>
              <a:buChar char="§"/>
            </a:pPr>
            <a:r>
              <a:rPr lang="en-CA" b="1" dirty="0" smtClean="0"/>
              <a:t>12</a:t>
            </a:r>
            <a:r>
              <a:rPr lang="en-CA" dirty="0" smtClean="0"/>
              <a:t> </a:t>
            </a:r>
            <a:r>
              <a:rPr lang="en-CA" dirty="0"/>
              <a:t>multiple-choice </a:t>
            </a:r>
            <a:r>
              <a:rPr lang="en-CA" dirty="0" smtClean="0"/>
              <a:t>questions worth 5 points each (total = 60)</a:t>
            </a:r>
            <a:endParaRPr lang="en-CA" dirty="0"/>
          </a:p>
          <a:p>
            <a:pPr lvl="1">
              <a:buFont typeface="Wingdings" panose="05000000000000000000" pitchFamily="2" charset="2"/>
              <a:buChar char="§"/>
            </a:pPr>
            <a:r>
              <a:rPr lang="en-CA" dirty="0" smtClean="0"/>
              <a:t>Two long-answer </a:t>
            </a:r>
            <a:r>
              <a:rPr lang="en-CA" dirty="0"/>
              <a:t>problems counting for a total of </a:t>
            </a:r>
            <a:r>
              <a:rPr lang="en-CA" dirty="0" smtClean="0"/>
              <a:t>40</a:t>
            </a:r>
            <a:r>
              <a:rPr lang="en-CA" dirty="0" smtClean="0"/>
              <a:t> points, </a:t>
            </a:r>
            <a:r>
              <a:rPr lang="en-CA" dirty="0"/>
              <a:t>which will be graded in detail; part marks may be awarded, but </a:t>
            </a:r>
            <a:r>
              <a:rPr lang="en-CA" b="1" dirty="0"/>
              <a:t>only if you show your work</a:t>
            </a:r>
            <a:r>
              <a:rPr lang="en-CA" dirty="0"/>
              <a:t>.</a:t>
            </a:r>
          </a:p>
          <a:p>
            <a:r>
              <a:rPr lang="en-CA" dirty="0"/>
              <a:t>Please bring:</a:t>
            </a:r>
          </a:p>
          <a:p>
            <a:pPr lvl="1">
              <a:buFont typeface="Wingdings" panose="05000000000000000000" pitchFamily="2" charset="2"/>
              <a:buChar char="q"/>
            </a:pPr>
            <a:r>
              <a:rPr lang="en-CA" b="1" dirty="0"/>
              <a:t> Your student card.</a:t>
            </a:r>
            <a:r>
              <a:rPr lang="en-CA" dirty="0"/>
              <a:t> </a:t>
            </a:r>
          </a:p>
          <a:p>
            <a:pPr lvl="1">
              <a:buFont typeface="Wingdings" panose="05000000000000000000" pitchFamily="2" charset="2"/>
              <a:buChar char="q"/>
            </a:pPr>
            <a:r>
              <a:rPr lang="en-CA" dirty="0"/>
              <a:t> A calculator without any communication capability.</a:t>
            </a:r>
          </a:p>
          <a:p>
            <a:pPr lvl="1">
              <a:buFont typeface="Wingdings" panose="05000000000000000000" pitchFamily="2" charset="2"/>
              <a:buChar char="q"/>
            </a:pPr>
            <a:r>
              <a:rPr lang="en-CA" dirty="0"/>
              <a:t> A </a:t>
            </a:r>
            <a:r>
              <a:rPr lang="en-CA" dirty="0" smtClean="0"/>
              <a:t>pencil </a:t>
            </a:r>
            <a:r>
              <a:rPr lang="en-CA" dirty="0"/>
              <a:t>with an eraser.</a:t>
            </a:r>
          </a:p>
          <a:p>
            <a:pPr lvl="1">
              <a:buFont typeface="Wingdings" panose="05000000000000000000" pitchFamily="2" charset="2"/>
              <a:buChar char="q"/>
            </a:pPr>
            <a:r>
              <a:rPr lang="en-CA" dirty="0"/>
              <a:t> A single, original, handwritten 8 1/2 × 11 inch sheet of paper on which you may have written anything you wish, on both sides.</a:t>
            </a:r>
          </a:p>
          <a:p>
            <a:pPr lvl="1"/>
            <a:endParaRPr lang="en-CA" dirty="0"/>
          </a:p>
          <a:p>
            <a:endParaRPr lang="en-CA" sz="2800" dirty="0"/>
          </a:p>
        </p:txBody>
      </p:sp>
    </p:spTree>
    <p:extLst>
      <p:ext uri="{BB962C8B-B14F-4D97-AF65-F5344CB8AC3E}">
        <p14:creationId xmlns:p14="http://schemas.microsoft.com/office/powerpoint/2010/main" val="4048091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2791</TotalTime>
  <Words>1994</Words>
  <Application>Microsoft Office PowerPoint</Application>
  <PresentationFormat>Custom</PresentationFormat>
  <Paragraphs>169</Paragraphs>
  <Slides>28</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Default Design</vt:lpstr>
      <vt:lpstr>Equation</vt:lpstr>
      <vt:lpstr>PHY131H1F  - Class 7</vt:lpstr>
      <vt:lpstr>Clicker Question</vt:lpstr>
      <vt:lpstr>Clicker Question</vt:lpstr>
      <vt:lpstr>Last Class I asked:</vt:lpstr>
      <vt:lpstr>Analyzing the acceleration vector</vt:lpstr>
      <vt:lpstr>QuickCheck 4.3</vt:lpstr>
      <vt:lpstr>Acceleration</vt:lpstr>
      <vt:lpstr>Midterm Test 1</vt:lpstr>
      <vt:lpstr>Midterm Test 1</vt:lpstr>
      <vt:lpstr>Midterm Test 1 - hints</vt:lpstr>
      <vt:lpstr>Midterm Test 1 – more hints!</vt:lpstr>
      <vt:lpstr>Little survey: How are you feeling about the test tomorrow?</vt:lpstr>
      <vt:lpstr>What will the test cover?</vt:lpstr>
      <vt:lpstr>Where to get good help for free </vt:lpstr>
      <vt:lpstr>Projectile Motion</vt:lpstr>
      <vt:lpstr>PowerPoint Presentation</vt:lpstr>
      <vt:lpstr>Projectile Motion</vt:lpstr>
      <vt:lpstr>Clicker Question </vt:lpstr>
      <vt:lpstr>Monkey and Hunter Demonstration (and clicker question)</vt:lpstr>
      <vt:lpstr>Joke: Why Did the Chicken Cross the Road?</vt:lpstr>
      <vt:lpstr>Relative Position</vt:lpstr>
      <vt:lpstr>Reference Frames</vt:lpstr>
      <vt:lpstr>Relative Motion</vt:lpstr>
      <vt:lpstr>PowerPoint Presentation</vt:lpstr>
      <vt:lpstr>PowerPoint Presentation</vt:lpstr>
      <vt:lpstr>PowerPoint Presentation</vt:lpstr>
      <vt:lpstr>PowerPoint Presentation</vt:lpstr>
      <vt:lpstr>Before Class 8 on Wednesday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jharlow</dc:creator>
  <cp:lastModifiedBy>Jason Harlow</cp:lastModifiedBy>
  <cp:revision>136</cp:revision>
  <cp:lastPrinted>2011-01-12T15:54:34Z</cp:lastPrinted>
  <dcterms:created xsi:type="dcterms:W3CDTF">2011-01-26T15:45:50Z</dcterms:created>
  <dcterms:modified xsi:type="dcterms:W3CDTF">2014-09-25T16:03:32Z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