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18" r:id="rId3"/>
    <p:sldId id="291" r:id="rId4"/>
    <p:sldId id="329" r:id="rId5"/>
    <p:sldId id="303" r:id="rId6"/>
    <p:sldId id="304" r:id="rId7"/>
    <p:sldId id="302" r:id="rId8"/>
    <p:sldId id="305" r:id="rId9"/>
    <p:sldId id="316" r:id="rId10"/>
    <p:sldId id="307" r:id="rId11"/>
    <p:sldId id="309" r:id="rId12"/>
    <p:sldId id="300" r:id="rId13"/>
    <p:sldId id="306" r:id="rId14"/>
    <p:sldId id="311" r:id="rId15"/>
    <p:sldId id="310" r:id="rId16"/>
    <p:sldId id="335" r:id="rId17"/>
    <p:sldId id="340" r:id="rId18"/>
    <p:sldId id="342" r:id="rId19"/>
    <p:sldId id="337" r:id="rId20"/>
    <p:sldId id="336" r:id="rId21"/>
    <p:sldId id="312" r:id="rId22"/>
    <p:sldId id="313" r:id="rId23"/>
    <p:sldId id="274" r:id="rId24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F5860B"/>
    <a:srgbClr val="503D00"/>
    <a:srgbClr val="A27B00"/>
    <a:srgbClr val="FF0066"/>
    <a:srgbClr val="FF33CC"/>
    <a:srgbClr val="2F4913"/>
    <a:srgbClr val="538022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" y="-3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0F994383-E70F-4D48-A209-A97A0193B3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8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8AC18B20-1EFA-4DAF-AD58-D2285F4F7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97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DD9E61-A3EB-42B2-88A3-1B7CB59DAFB3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4570413"/>
            <a:ext cx="5087937" cy="3652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FEDC26B-A6C0-48B3-BD59-9F139C3A69C0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4570413"/>
            <a:ext cx="5087937" cy="3652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414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30E872-95A9-49BB-8101-C371C08164AB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3494949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30E872-95A9-49BB-8101-C371C08164AB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2645893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30E872-95A9-49BB-8101-C371C08164AB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4101777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70BF7A-FA07-4127-86F3-DE5D49324B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9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1772E8-A0BD-465A-A528-C52A3BF0AD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9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0717CA-D003-4B1B-B865-776E9AC971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6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1687D-70A5-456D-BC2E-104CCC3CF5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5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F0620-C43C-4E1C-B886-C17BC75894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1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37BE0-D474-4BC0-8193-D580016A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42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06C619-8DC9-4FC2-A276-15C4F0A908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7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AEDC05-6B52-468B-8848-AB0F6C1A4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20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9A5DB-773A-47A5-AD30-46DB6D9673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9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A39E8-C215-4827-B00F-2C0951909C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0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424E8A-4047-4FE9-B4F4-990A96230F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51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BDF79B-0E7A-4061-9B27-FF224075B1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3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FCADCD-EA33-49C8-88EB-1696392707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1"/>
            <a:ext cx="11658600" cy="870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14400" y="1219200"/>
            <a:ext cx="103632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52401"/>
            <a:ext cx="5105400" cy="792163"/>
          </a:xfrm>
        </p:spPr>
        <p:txBody>
          <a:bodyPr/>
          <a:lstStyle/>
          <a:p>
            <a:pPr algn="l" eaLnBrk="1" hangingPunct="1"/>
            <a:r>
              <a:rPr lang="en-US" sz="3600"/>
              <a:t>PHY131H1F</a:t>
            </a:r>
            <a:r>
              <a:rPr lang="en-US" sz="3600">
                <a:latin typeface="Times New Roman" panose="02020603050405020304" pitchFamily="18" charset="0"/>
              </a:rPr>
              <a:t>  - Class 8</a:t>
            </a: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1828800" y="990600"/>
            <a:ext cx="5791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CA" sz="3200" kern="0" dirty="0">
                <a:latin typeface="+mn-lt"/>
                <a:cs typeface="+mn-cs"/>
              </a:rPr>
              <a:t>Today, finishing off Chapter 4: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Circular Motion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Rotation</a:t>
            </a:r>
            <a:endParaRPr lang="en-CA" sz="3200" kern="0" dirty="0"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3200" kern="0" dirty="0">
              <a:latin typeface="+mn-lt"/>
              <a:cs typeface="+mn-cs"/>
            </a:endParaRPr>
          </a:p>
        </p:txBody>
      </p:sp>
      <p:pic>
        <p:nvPicPr>
          <p:cNvPr id="205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04800"/>
            <a:ext cx="2603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-304800"/>
            <a:ext cx="6172201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09"/>
          <a:stretch>
            <a:fillRect/>
          </a:stretch>
        </p:blipFill>
        <p:spPr bwMode="auto">
          <a:xfrm>
            <a:off x="6019800" y="4953000"/>
            <a:ext cx="11467523" cy="172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814388" y="-87313"/>
            <a:ext cx="8534401" cy="1306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2351088" y="92076"/>
            <a:ext cx="807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sz="4000"/>
              <a:t>Centripetal Acceleration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426" y="91616"/>
            <a:ext cx="2362200" cy="235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1"/>
            <a:ext cx="5943600" cy="715963"/>
          </a:xfrm>
        </p:spPr>
        <p:txBody>
          <a:bodyPr/>
          <a:lstStyle/>
          <a:p>
            <a:pPr eaLnBrk="1" hangingPunct="1"/>
            <a:r>
              <a:rPr lang="en-US" sz="4000" smtClean="0"/>
              <a:t>Centripetal Acceleration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690" y="814287"/>
            <a:ext cx="5778910" cy="1905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smtClean="0"/>
              <a:t>A bike wheel of diameter 1.0 m turns 20 times per second.  What is the magnitude of the centripetal acceleration of a yellow dot on the rim?</a:t>
            </a: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11734800" y="1524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096000" y="152400"/>
            <a:ext cx="76200" cy="6324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609600"/>
            <a:ext cx="102362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A car is traveling East at a constant speed of 100 km/hr.  Without speeding up of slowing down, it is turning left, following the curve in the highway.  What is the </a:t>
            </a:r>
            <a:r>
              <a:rPr lang="en-US" sz="2800" b="1" dirty="0"/>
              <a:t>direction</a:t>
            </a:r>
            <a:r>
              <a:rPr lang="en-US" sz="2800" dirty="0"/>
              <a:t> of the acceleration?</a:t>
            </a:r>
          </a:p>
        </p:txBody>
      </p:sp>
      <p:pic>
        <p:nvPicPr>
          <p:cNvPr id="39940" name="Picture 4" descr="C30_ro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6" y="2819400"/>
            <a:ext cx="23590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utoShape 9"/>
          <p:cNvSpPr>
            <a:spLocks noChangeArrowheads="1"/>
          </p:cNvSpPr>
          <p:nvPr/>
        </p:nvSpPr>
        <p:spPr bwMode="auto">
          <a:xfrm>
            <a:off x="10820400" y="877528"/>
            <a:ext cx="609600" cy="685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10972800" y="572729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N</a:t>
            </a:r>
          </a:p>
        </p:txBody>
      </p:sp>
      <p:sp>
        <p:nvSpPr>
          <p:cNvPr id="18438" name="Text Box 11"/>
          <p:cNvSpPr txBox="1">
            <a:spLocks noChangeArrowheads="1"/>
          </p:cNvSpPr>
          <p:nvPr/>
        </p:nvSpPr>
        <p:spPr bwMode="auto">
          <a:xfrm>
            <a:off x="3870326" y="4256088"/>
            <a:ext cx="5338763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UcPeriod"/>
            </a:pPr>
            <a:r>
              <a:rPr lang="en-US" sz="2800"/>
              <a:t>North</a:t>
            </a:r>
          </a:p>
          <a:p>
            <a:pPr eaLnBrk="1" hangingPunct="1">
              <a:buFontTx/>
              <a:buAutoNum type="alphaUcPeriod"/>
            </a:pPr>
            <a:r>
              <a:rPr lang="en-US" sz="2800"/>
              <a:t>East</a:t>
            </a:r>
          </a:p>
          <a:p>
            <a:pPr eaLnBrk="1" hangingPunct="1">
              <a:buFontTx/>
              <a:buAutoNum type="alphaUcPeriod"/>
            </a:pPr>
            <a:r>
              <a:rPr lang="en-US" sz="2800"/>
              <a:t>North-East</a:t>
            </a:r>
          </a:p>
          <a:p>
            <a:pPr eaLnBrk="1" hangingPunct="1">
              <a:buFontTx/>
              <a:buAutoNum type="alphaUcPeriod"/>
            </a:pPr>
            <a:r>
              <a:rPr lang="en-US" sz="2800"/>
              <a:t>North-West</a:t>
            </a:r>
          </a:p>
          <a:p>
            <a:pPr eaLnBrk="1" hangingPunct="1">
              <a:buFontTx/>
              <a:buAutoNum type="alphaUcPeriod"/>
            </a:pPr>
            <a:r>
              <a:rPr lang="en-US" sz="2800"/>
              <a:t>None; the acceleration is zero.</a:t>
            </a:r>
          </a:p>
        </p:txBody>
      </p:sp>
      <p:sp>
        <p:nvSpPr>
          <p:cNvPr id="18439" name="Text Box 12"/>
          <p:cNvSpPr txBox="1">
            <a:spLocks noChangeArrowheads="1"/>
          </p:cNvSpPr>
          <p:nvPr/>
        </p:nvSpPr>
        <p:spPr bwMode="auto">
          <a:xfrm>
            <a:off x="11353800" y="1044216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18440" name="Text Box 13"/>
          <p:cNvSpPr txBox="1">
            <a:spLocks noChangeArrowheads="1"/>
          </p:cNvSpPr>
          <p:nvPr/>
        </p:nvSpPr>
        <p:spPr bwMode="auto">
          <a:xfrm>
            <a:off x="10972800" y="1487129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S</a:t>
            </a:r>
          </a:p>
        </p:txBody>
      </p:sp>
      <p:sp>
        <p:nvSpPr>
          <p:cNvPr id="18441" name="Text Box 14"/>
          <p:cNvSpPr txBox="1">
            <a:spLocks noChangeArrowheads="1"/>
          </p:cNvSpPr>
          <p:nvPr/>
        </p:nvSpPr>
        <p:spPr bwMode="auto">
          <a:xfrm>
            <a:off x="10496550" y="1044216"/>
            <a:ext cx="40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W</a:t>
            </a:r>
          </a:p>
        </p:txBody>
      </p:sp>
      <p:sp>
        <p:nvSpPr>
          <p:cNvPr id="14" name="Freeform 13"/>
          <p:cNvSpPr/>
          <p:nvPr/>
        </p:nvSpPr>
        <p:spPr>
          <a:xfrm>
            <a:off x="2514600" y="3581400"/>
            <a:ext cx="7391400" cy="609600"/>
          </a:xfrm>
          <a:custGeom>
            <a:avLst/>
            <a:gdLst>
              <a:gd name="connsiteX0" fmla="*/ 0 w 2648626"/>
              <a:gd name="connsiteY0" fmla="*/ 0 h 665809"/>
              <a:gd name="connsiteX1" fmla="*/ 1259183 w 2648626"/>
              <a:gd name="connsiteY1" fmla="*/ 662190 h 665809"/>
              <a:gd name="connsiteX2" fmla="*/ 2648626 w 2648626"/>
              <a:gd name="connsiteY2" fmla="*/ 21712 h 66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8626" h="665809">
                <a:moveTo>
                  <a:pt x="0" y="0"/>
                </a:moveTo>
                <a:cubicBezTo>
                  <a:pt x="408872" y="329285"/>
                  <a:pt x="817745" y="658571"/>
                  <a:pt x="1259183" y="662190"/>
                </a:cubicBezTo>
                <a:cubicBezTo>
                  <a:pt x="1700621" y="665809"/>
                  <a:pt x="2648626" y="21712"/>
                  <a:pt x="2648626" y="21712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514600" y="2209800"/>
            <a:ext cx="7391400" cy="609600"/>
          </a:xfrm>
          <a:custGeom>
            <a:avLst/>
            <a:gdLst>
              <a:gd name="connsiteX0" fmla="*/ 0 w 2648626"/>
              <a:gd name="connsiteY0" fmla="*/ 0 h 665809"/>
              <a:gd name="connsiteX1" fmla="*/ 1259183 w 2648626"/>
              <a:gd name="connsiteY1" fmla="*/ 662190 h 665809"/>
              <a:gd name="connsiteX2" fmla="*/ 2648626 w 2648626"/>
              <a:gd name="connsiteY2" fmla="*/ 21712 h 66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8626" h="665809">
                <a:moveTo>
                  <a:pt x="0" y="0"/>
                </a:moveTo>
                <a:cubicBezTo>
                  <a:pt x="408872" y="329285"/>
                  <a:pt x="817745" y="658571"/>
                  <a:pt x="1259183" y="662190"/>
                </a:cubicBezTo>
                <a:cubicBezTo>
                  <a:pt x="1700621" y="665809"/>
                  <a:pt x="2648626" y="21712"/>
                  <a:pt x="2648626" y="21712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52400" y="61913"/>
            <a:ext cx="9829800" cy="593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600" kern="0" dirty="0" smtClean="0"/>
              <a:t>Clicker Question</a:t>
            </a:r>
            <a:endParaRPr lang="en-US" sz="36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905"/>
            <a:ext cx="11838698" cy="630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19600" y="4114800"/>
            <a:ext cx="3200400" cy="1938992"/>
            <a:chOff x="2362200" y="4064000"/>
            <a:chExt cx="3200400" cy="1938992"/>
          </a:xfrm>
        </p:grpSpPr>
        <p:sp>
          <p:nvSpPr>
            <p:cNvPr id="20484" name="Text Box 5"/>
            <p:cNvSpPr txBox="1">
              <a:spLocks noChangeArrowheads="1"/>
            </p:cNvSpPr>
            <p:nvPr/>
          </p:nvSpPr>
          <p:spPr bwMode="auto">
            <a:xfrm>
              <a:off x="2362200" y="4064000"/>
              <a:ext cx="2438400" cy="1938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00"/>
                  </a:solidFill>
                </a:rPr>
                <a:t>Determines the</a:t>
              </a:r>
              <a:r>
                <a:rPr lang="en-US" sz="2400" i="1"/>
                <a:t> Tangential</a:t>
              </a:r>
              <a:r>
                <a:rPr lang="en-US" sz="2400"/>
                <a:t> acceleration, </a:t>
              </a:r>
              <a:r>
                <a:rPr lang="en-US" sz="2400" b="1"/>
                <a:t>NOT</a:t>
              </a:r>
              <a:r>
                <a:rPr lang="en-US" sz="2400"/>
                <a:t> centripetal acceleration!</a:t>
              </a:r>
            </a:p>
          </p:txBody>
        </p:sp>
        <p:sp>
          <p:nvSpPr>
            <p:cNvPr id="20485" name="Line 6"/>
            <p:cNvSpPr>
              <a:spLocks noChangeShapeType="1"/>
            </p:cNvSpPr>
            <p:nvPr/>
          </p:nvSpPr>
          <p:spPr bwMode="auto">
            <a:xfrm flipV="1">
              <a:off x="4267200" y="4533900"/>
              <a:ext cx="129540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/>
          <a:lstStyle/>
          <a:p>
            <a:r>
              <a:rPr lang="en-US" smtClean="0"/>
              <a:t>Summary of definitions: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914400"/>
            <a:ext cx="4267200" cy="2133600"/>
          </a:xfrm>
        </p:spPr>
        <p:txBody>
          <a:bodyPr/>
          <a:lstStyle/>
          <a:p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angular position.  The S.I. Unit is radians, where 2π radians = 360°.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90600"/>
            <a:ext cx="4267200" cy="1828800"/>
          </a:xfrm>
        </p:spPr>
        <p:txBody>
          <a:bodyPr/>
          <a:lstStyle/>
          <a:p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path length along the curve: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θr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in [rad].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1676400" y="3276600"/>
            <a:ext cx="4419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is angular velocity.  The S.I. Unit is rad/sec.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6172200" y="3276600"/>
            <a:ext cx="426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is the tangential speed: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= ωr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is in [rad/s].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1676400" y="5029200"/>
            <a:ext cx="4267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is angular acceleration.  The S.I. Unit is rad/sec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6172200" y="5029200"/>
            <a:ext cx="426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is the tangential acceleration: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= αr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is in [rad/s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400" y="4114800"/>
            <a:ext cx="94488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792163"/>
          </a:xfrm>
        </p:spPr>
        <p:txBody>
          <a:bodyPr/>
          <a:lstStyle/>
          <a:p>
            <a:pPr eaLnBrk="1" hangingPunct="1"/>
            <a:r>
              <a:rPr lang="en-US" smtClean="0"/>
              <a:t>Nonuniform Circular Motion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914400"/>
            <a:ext cx="8305800" cy="3352800"/>
          </a:xfrm>
        </p:spPr>
        <p:txBody>
          <a:bodyPr/>
          <a:lstStyle/>
          <a:p>
            <a:pPr eaLnBrk="1" hangingPunct="1"/>
            <a:r>
              <a:rPr lang="en-US" sz="2800"/>
              <a:t>Any object traveling along a curved path has </a:t>
            </a:r>
            <a:r>
              <a:rPr lang="en-US" sz="2800" b="1"/>
              <a:t>centripetal acceleration</a:t>
            </a:r>
            <a:r>
              <a:rPr lang="en-US" sz="2800"/>
              <a:t>, equal to </a:t>
            </a:r>
            <a:r>
              <a:rPr lang="en-US" sz="2800" i="1">
                <a:latin typeface="Times New Roman" panose="02020603050405020304" pitchFamily="18" charset="0"/>
              </a:rPr>
              <a:t>v</a:t>
            </a:r>
            <a:r>
              <a:rPr lang="en-US" sz="2800" baseline="30000">
                <a:latin typeface="Times New Roman" panose="02020603050405020304" pitchFamily="18" charset="0"/>
              </a:rPr>
              <a:t>2</a:t>
            </a:r>
            <a:r>
              <a:rPr lang="en-US" sz="2800"/>
              <a:t>/</a:t>
            </a:r>
            <a:r>
              <a:rPr lang="en-US" sz="2800" i="1">
                <a:latin typeface="Times New Roman" panose="02020603050405020304" pitchFamily="18" charset="0"/>
              </a:rPr>
              <a:t>r</a:t>
            </a:r>
            <a:r>
              <a:rPr lang="en-US" sz="2800"/>
              <a:t>.</a:t>
            </a:r>
          </a:p>
          <a:p>
            <a:pPr eaLnBrk="1" hangingPunct="1"/>
            <a:r>
              <a:rPr lang="en-US" sz="2800"/>
              <a:t>If, as it is traveling in a circle, it is speeding up or slowing down, it also has </a:t>
            </a:r>
            <a:r>
              <a:rPr lang="en-US" sz="2800" b="1"/>
              <a:t>tangential acceleration</a:t>
            </a:r>
            <a:r>
              <a:rPr lang="en-US" sz="2800"/>
              <a:t>, equal to </a:t>
            </a:r>
            <a:r>
              <a:rPr lang="en-US" sz="2800" i="1">
                <a:latin typeface="Times New Roman" panose="02020603050405020304" pitchFamily="18" charset="0"/>
              </a:rPr>
              <a:t>r</a:t>
            </a:r>
            <a:r>
              <a:rPr lang="el-GR" sz="2800" i="1">
                <a:latin typeface="Times New Roman" panose="02020603050405020304" pitchFamily="18" charset="0"/>
              </a:rPr>
              <a:t>α</a:t>
            </a:r>
            <a:endParaRPr lang="en-US" sz="2800" i="1">
              <a:latin typeface="Times New Roman" panose="02020603050405020304" pitchFamily="18" charset="0"/>
            </a:endParaRPr>
          </a:p>
          <a:p>
            <a:pPr eaLnBrk="1" hangingPunct="1"/>
            <a:r>
              <a:rPr lang="en-US" sz="2800"/>
              <a:t>The total acceleration is the vector sum of these two perpendicular components</a:t>
            </a:r>
            <a:endParaRPr lang="el-GR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189" y="221207"/>
            <a:ext cx="5639211" cy="1150393"/>
          </a:xfrm>
        </p:spPr>
        <p:txBody>
          <a:bodyPr/>
          <a:lstStyle/>
          <a:p>
            <a:pPr eaLnBrk="1" hangingPunct="1"/>
            <a:r>
              <a:rPr lang="en-US" sz="3200" dirty="0"/>
              <a:t>The 4 Equations of Constant </a:t>
            </a:r>
            <a:r>
              <a:rPr lang="en-US" sz="3200" dirty="0" smtClean="0"/>
              <a:t>Linear Acceleration,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/>
              <a:t>: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92735" y="1661346"/>
                <a:ext cx="2288191" cy="531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735" y="1661346"/>
                <a:ext cx="2288191" cy="531877"/>
              </a:xfrm>
              <a:prstGeom prst="rect">
                <a:avLst/>
              </a:prstGeom>
              <a:blipFill rotWithShape="0">
                <a:blip r:embed="rId2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90600" y="2667000"/>
                <a:ext cx="3902799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667000"/>
                <a:ext cx="3902799" cy="9219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49289" y="4182585"/>
                <a:ext cx="4303550" cy="541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CA" sz="3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CA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289" y="4182585"/>
                <a:ext cx="4303550" cy="5418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60779" y="5329366"/>
                <a:ext cx="3762440" cy="9190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3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CA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CA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779" y="5329366"/>
                <a:ext cx="3762440" cy="9190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757252" y="1661346"/>
                <a:ext cx="2464457" cy="531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252" y="1661346"/>
                <a:ext cx="2464457" cy="531877"/>
              </a:xfrm>
              <a:prstGeom prst="rect">
                <a:avLst/>
              </a:prstGeom>
              <a:blipFill rotWithShape="0">
                <a:blip r:embed="rId6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655117" y="2667000"/>
                <a:ext cx="3904338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117" y="2667000"/>
                <a:ext cx="3904338" cy="92198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13806" y="4182585"/>
                <a:ext cx="4486998" cy="541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CA" sz="3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CA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806" y="4182585"/>
                <a:ext cx="4486998" cy="54181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725296" y="5329366"/>
                <a:ext cx="3925818" cy="9190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3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CA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CA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296" y="5329366"/>
                <a:ext cx="3925818" cy="91903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 flipH="1">
            <a:off x="6096000" y="152400"/>
            <a:ext cx="76200" cy="6324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6171789" y="221206"/>
            <a:ext cx="5639211" cy="115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kern="0" dirty="0" smtClean="0"/>
              <a:t>The 4 Equations of Constant Angular Acceleration, </a:t>
            </a:r>
            <a:r>
              <a:rPr lang="el-GR" sz="32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 kern="0" dirty="0" smtClean="0"/>
              <a:t>: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19050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09600" y="655638"/>
            <a:ext cx="10591800" cy="26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CA" sz="3200" b="1" dirty="0" smtClean="0">
                <a:latin typeface="Times New Roman" panose="02020603050405020304" pitchFamily="18" charset="0"/>
              </a:rPr>
              <a:t>Problem:  </a:t>
            </a:r>
            <a:r>
              <a:rPr lang="en-CA" sz="3200" dirty="0" smtClean="0">
                <a:latin typeface="Times New Roman" panose="02020603050405020304" pitchFamily="18" charset="0"/>
              </a:rPr>
              <a:t>A pebble is dropped from rest off a high balcony, and has an acceleration of 9.8 m/s</a:t>
            </a:r>
            <a:r>
              <a:rPr lang="en-CA" sz="3200" baseline="30000" dirty="0" smtClean="0">
                <a:latin typeface="Times New Roman" panose="02020603050405020304" pitchFamily="18" charset="0"/>
              </a:rPr>
              <a:t>2</a:t>
            </a:r>
            <a:r>
              <a:rPr lang="en-CA" sz="3200" dirty="0" smtClean="0">
                <a:latin typeface="Times New Roman" panose="02020603050405020304" pitchFamily="18" charset="0"/>
              </a:rPr>
              <a:t> as it falls.  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falls for 2.5 seconds, then hits the ground.  How far does it fall in this 2.5 seconds?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equation would you use?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" y="61913"/>
            <a:ext cx="9829800" cy="593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600" kern="0" dirty="0" smtClean="0"/>
              <a:t>Clicker Question </a:t>
            </a:r>
            <a:endParaRPr lang="en-US" sz="36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71599" y="4080246"/>
                <a:ext cx="2288191" cy="531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99" y="4080246"/>
                <a:ext cx="2288191" cy="5318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63547" y="5328456"/>
                <a:ext cx="3902799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547" y="5328456"/>
                <a:ext cx="3902799" cy="9219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78890" y="4184348"/>
                <a:ext cx="4303550" cy="541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CA" sz="3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CA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890" y="4184348"/>
                <a:ext cx="4303550" cy="54181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01164" y="5336950"/>
                <a:ext cx="3762440" cy="9190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3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CA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CA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164" y="5336950"/>
                <a:ext cx="3762440" cy="9190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99007" y="4020367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A.</a:t>
            </a:r>
            <a:endParaRPr lang="en-CA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99006" y="5555016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B</a:t>
            </a:r>
            <a:r>
              <a:rPr lang="en-CA" sz="3200" dirty="0" smtClean="0"/>
              <a:t>.</a:t>
            </a:r>
            <a:endParaRPr lang="en-CA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483855" y="417173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C.</a:t>
            </a:r>
            <a:endParaRPr lang="en-CA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458064" y="555411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D</a:t>
            </a:r>
            <a:r>
              <a:rPr lang="en-CA" sz="3200" dirty="0" smtClean="0"/>
              <a:t>.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82456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09600" y="655638"/>
            <a:ext cx="10591800" cy="311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CA" sz="3200" b="1" dirty="0" smtClean="0">
                <a:latin typeface="Times New Roman" panose="02020603050405020304" pitchFamily="18" charset="0"/>
              </a:rPr>
              <a:t>Problem:  </a:t>
            </a:r>
            <a:r>
              <a:rPr lang="en-CA" sz="3200" dirty="0" smtClean="0">
                <a:latin typeface="Times New Roman" panose="02020603050405020304" pitchFamily="18" charset="0"/>
              </a:rPr>
              <a:t>A centrifuge loaded with two test-tubes starts from rest, and has an angular acceleration of 150 rad/s</a:t>
            </a:r>
            <a:r>
              <a:rPr lang="en-CA" sz="3200" baseline="30000" dirty="0" smtClean="0">
                <a:latin typeface="Times New Roman" panose="02020603050405020304" pitchFamily="18" charset="0"/>
              </a:rPr>
              <a:t>2</a:t>
            </a:r>
            <a:r>
              <a:rPr lang="en-CA" sz="3200" dirty="0" smtClean="0">
                <a:latin typeface="Times New Roman" panose="02020603050405020304" pitchFamily="18" charset="0"/>
              </a:rPr>
              <a:t> as it spins up.  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speeds up with this angular acceleration for 2.5 seconds, then it has reached its maximum spin rate.   How many times has it rotated in this 2.5 seconds?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equation would you use?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" y="61913"/>
            <a:ext cx="9829800" cy="593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600" kern="0" dirty="0" smtClean="0"/>
              <a:t>Clicker Question </a:t>
            </a:r>
            <a:endParaRPr lang="en-US" sz="360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799007" y="4020367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A.</a:t>
            </a:r>
            <a:endParaRPr lang="en-CA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99006" y="5555016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B</a:t>
            </a:r>
            <a:r>
              <a:rPr lang="en-CA" sz="3200" dirty="0" smtClean="0"/>
              <a:t>.</a:t>
            </a:r>
            <a:endParaRPr lang="en-CA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483855" y="417173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C.</a:t>
            </a:r>
            <a:endParaRPr lang="en-CA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458064" y="555411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D</a:t>
            </a:r>
            <a:r>
              <a:rPr lang="en-CA" sz="3200" dirty="0" smtClean="0"/>
              <a:t>.</a:t>
            </a:r>
            <a:endParaRPr lang="en-CA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63270" y="4020367"/>
                <a:ext cx="2464457" cy="531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270" y="4020367"/>
                <a:ext cx="2464457" cy="531877"/>
              </a:xfrm>
              <a:prstGeom prst="rect">
                <a:avLst/>
              </a:prstGeom>
              <a:blipFill rotWithShape="0">
                <a:blip r:embed="rId3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98562" y="5294330"/>
                <a:ext cx="3904338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562" y="5294330"/>
                <a:ext cx="3904338" cy="9219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96475" y="4193212"/>
                <a:ext cx="4486998" cy="541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CA" sz="3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CA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475" y="4193212"/>
                <a:ext cx="4486998" cy="54181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078890" y="5322838"/>
                <a:ext cx="3925818" cy="9190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3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CA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CA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890" y="5322838"/>
                <a:ext cx="3925818" cy="9190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836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3_stt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7"/>
          <a:stretch>
            <a:fillRect/>
          </a:stretch>
        </p:blipFill>
        <p:spPr bwMode="auto">
          <a:xfrm flipH="1">
            <a:off x="4861922" y="0"/>
            <a:ext cx="1143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49" y="178934"/>
            <a:ext cx="5638800" cy="563562"/>
          </a:xfrm>
        </p:spPr>
        <p:txBody>
          <a:bodyPr/>
          <a:lstStyle/>
          <a:p>
            <a:pPr algn="l"/>
            <a:r>
              <a:rPr lang="en-CA" sz="2800" dirty="0" smtClean="0"/>
              <a:t>Example.</a:t>
            </a:r>
            <a:endParaRPr lang="en-CA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742496"/>
            <a:ext cx="59287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A fan is spinning at 30 rad/s, and suddenly starts slowing down.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It’s angular acceleration as it slows is 10 rad/s</a:t>
            </a:r>
            <a:r>
              <a:rPr lang="en-CA" sz="2400" baseline="30000" dirty="0" smtClean="0"/>
              <a:t>2</a:t>
            </a:r>
            <a:r>
              <a:rPr lang="en-CA" sz="2400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How long does it take to stop spinning?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019800" y="178934"/>
            <a:ext cx="0" cy="6526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53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990600" y="1252538"/>
            <a:ext cx="7640638" cy="57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 smtClean="0">
                <a:latin typeface="Times New Roman" panose="02020603050405020304" pitchFamily="18" charset="0"/>
              </a:rPr>
              <a:t>Angular </a:t>
            </a:r>
            <a:r>
              <a:rPr lang="en-US" sz="3200" dirty="0">
                <a:latin typeface="Times New Roman" panose="02020603050405020304" pitchFamily="18" charset="0"/>
              </a:rPr>
              <a:t>Notation: it’s all Greek to me</a:t>
            </a:r>
            <a:r>
              <a:rPr lang="en-US" sz="3200" dirty="0" smtClean="0">
                <a:latin typeface="Times New Roman" panose="02020603050405020304" pitchFamily="18" charset="0"/>
              </a:rPr>
              <a:t>!</a:t>
            </a:r>
            <a:endParaRPr lang="en-US" sz="3200" dirty="0">
              <a:latin typeface="Times New Roman" panose="02020603050405020304" pitchFamily="18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600200" y="2647950"/>
            <a:ext cx="9677400" cy="376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marL="414338" indent="-414338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3000"/>
              </a:lnSpc>
              <a:spcBef>
                <a:spcPct val="20000"/>
              </a:spcBef>
            </a:pPr>
            <a:r>
              <a:rPr lang="el-GR" sz="2800" i="1" dirty="0">
                <a:latin typeface="Times New Roman" panose="02020603050405020304" pitchFamily="18" charset="0"/>
              </a:rPr>
              <a:t>θ</a:t>
            </a:r>
            <a:r>
              <a:rPr lang="en-CA" sz="2800" dirty="0">
                <a:latin typeface="Times New Roman" panose="02020603050405020304" pitchFamily="18" charset="0"/>
              </a:rPr>
              <a:t> is an angle, and the S.I. unit of angle </a:t>
            </a:r>
            <a:r>
              <a:rPr lang="en-CA" sz="2800" dirty="0" smtClean="0">
                <a:latin typeface="Times New Roman" panose="02020603050405020304" pitchFamily="18" charset="0"/>
              </a:rPr>
              <a:t>is radians.  (</a:t>
            </a:r>
            <a:r>
              <a:rPr lang="en-CA" sz="2800" b="1" dirty="0" smtClean="0">
                <a:latin typeface="Times New Roman" panose="02020603050405020304" pitchFamily="18" charset="0"/>
              </a:rPr>
              <a:t>NOT</a:t>
            </a:r>
            <a:r>
              <a:rPr lang="en-CA" sz="2800" dirty="0" smtClean="0">
                <a:latin typeface="Times New Roman" panose="02020603050405020304" pitchFamily="18" charset="0"/>
              </a:rPr>
              <a:t> degrees!)</a:t>
            </a:r>
            <a:endParaRPr lang="en-US" sz="2800" dirty="0">
              <a:latin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ct val="20000"/>
              </a:spcBef>
            </a:pPr>
            <a:r>
              <a:rPr lang="en-US" sz="2800" dirty="0">
                <a:latin typeface="Times New Roman" panose="02020603050405020304" pitchFamily="18" charset="0"/>
              </a:rPr>
              <a:t>The time derivative of </a:t>
            </a:r>
            <a:r>
              <a:rPr lang="el-GR" sz="2800" i="1" dirty="0">
                <a:latin typeface="Times New Roman" panose="02020603050405020304" pitchFamily="18" charset="0"/>
              </a:rPr>
              <a:t>θ</a:t>
            </a:r>
            <a:r>
              <a:rPr lang="en-US" sz="2800" dirty="0">
                <a:latin typeface="Times New Roman" panose="02020603050405020304" pitchFamily="18" charset="0"/>
              </a:rPr>
              <a:t> is </a:t>
            </a:r>
            <a:r>
              <a:rPr lang="en-US" sz="2800" i="1" dirty="0">
                <a:latin typeface="Times New Roman" panose="02020603050405020304" pitchFamily="18" charset="0"/>
              </a:rPr>
              <a:t>ω</a:t>
            </a:r>
            <a:r>
              <a:rPr lang="en-US" sz="2800" dirty="0">
                <a:latin typeface="Times New Roman" panose="02020603050405020304" pitchFamily="18" charset="0"/>
              </a:rPr>
              <a:t>.  </a:t>
            </a:r>
          </a:p>
          <a:p>
            <a:pPr>
              <a:lnSpc>
                <a:spcPts val="3000"/>
              </a:lnSpc>
              <a:spcBef>
                <a:spcPct val="20000"/>
              </a:spcBef>
            </a:pPr>
            <a:r>
              <a:rPr lang="en-US" sz="2800" dirty="0">
                <a:latin typeface="Times New Roman" panose="02020603050405020304" pitchFamily="18" charset="0"/>
              </a:rPr>
              <a:t>What are the S.I. units of </a:t>
            </a:r>
            <a:r>
              <a:rPr lang="en-US" sz="2800" i="1" dirty="0">
                <a:latin typeface="Times New Roman" panose="02020603050405020304" pitchFamily="18" charset="0"/>
              </a:rPr>
              <a:t>ω</a:t>
            </a:r>
            <a:r>
              <a:rPr lang="en-US" sz="2800" dirty="0">
                <a:latin typeface="Times New Roman" panose="02020603050405020304" pitchFamily="18" charset="0"/>
              </a:rPr>
              <a:t> ?</a:t>
            </a:r>
          </a:p>
          <a:p>
            <a:pPr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 dirty="0">
                <a:latin typeface="Times New Roman" panose="02020603050405020304" pitchFamily="18" charset="0"/>
              </a:rPr>
              <a:t> m/s</a:t>
            </a:r>
            <a:r>
              <a:rPr lang="en-US" sz="2800" baseline="30000" dirty="0">
                <a:latin typeface="Times New Roman" panose="02020603050405020304" pitchFamily="18" charset="0"/>
              </a:rPr>
              <a:t>2</a:t>
            </a:r>
          </a:p>
          <a:p>
            <a:pPr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 dirty="0">
                <a:latin typeface="Times New Roman" panose="02020603050405020304" pitchFamily="18" charset="0"/>
              </a:rPr>
              <a:t> rad / s</a:t>
            </a:r>
          </a:p>
          <a:p>
            <a:pPr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 dirty="0">
                <a:latin typeface="Times New Roman" panose="02020603050405020304" pitchFamily="18" charset="0"/>
              </a:rPr>
              <a:t> N/m</a:t>
            </a:r>
          </a:p>
          <a:p>
            <a:pPr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 dirty="0">
                <a:latin typeface="Times New Roman" panose="02020603050405020304" pitchFamily="18" charset="0"/>
              </a:rPr>
              <a:t> rad</a:t>
            </a:r>
          </a:p>
          <a:p>
            <a:pPr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 dirty="0">
                <a:latin typeface="Times New Roman" panose="02020603050405020304" pitchFamily="18" charset="0"/>
              </a:rPr>
              <a:t> rad /s</a:t>
            </a:r>
            <a:r>
              <a:rPr lang="en-US" sz="2800" baseline="30000" dirty="0">
                <a:latin typeface="Times New Roman" panose="02020603050405020304" pitchFamily="18" charset="0"/>
              </a:rPr>
              <a:t>2</a:t>
            </a:r>
          </a:p>
        </p:txBody>
      </p:sp>
      <p:graphicFrame>
        <p:nvGraphicFramePr>
          <p:cNvPr id="3076" name="Object 3"/>
          <p:cNvGraphicFramePr>
            <a:graphicFrameLocks noChangeAspect="1"/>
          </p:cNvGraphicFramePr>
          <p:nvPr/>
        </p:nvGraphicFramePr>
        <p:xfrm>
          <a:off x="7786689" y="1252538"/>
          <a:ext cx="11461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Equation" r:id="rId4" imgW="507780" imgH="393529" progId="Equation.3">
                  <p:embed/>
                </p:oleObj>
              </mc:Choice>
              <mc:Fallback>
                <p:oleObj name="Equation" r:id="rId4" imgW="507780" imgH="393529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6689" y="1252538"/>
                        <a:ext cx="1146175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152401"/>
            <a:ext cx="9829800" cy="593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600" kern="0" dirty="0" smtClean="0"/>
              <a:t>Clicker Question</a:t>
            </a:r>
            <a:endParaRPr lang="en-US" sz="36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3_stt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7"/>
          <a:stretch>
            <a:fillRect/>
          </a:stretch>
        </p:blipFill>
        <p:spPr bwMode="auto">
          <a:xfrm flipH="1">
            <a:off x="4861922" y="0"/>
            <a:ext cx="1143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49" y="178934"/>
            <a:ext cx="5638800" cy="563562"/>
          </a:xfrm>
        </p:spPr>
        <p:txBody>
          <a:bodyPr/>
          <a:lstStyle/>
          <a:p>
            <a:pPr algn="l"/>
            <a:r>
              <a:rPr lang="en-CA" sz="2800" dirty="0" smtClean="0"/>
              <a:t>Example.</a:t>
            </a:r>
            <a:endParaRPr lang="en-CA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742496"/>
            <a:ext cx="59287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A fan is spinning at 30 rad/s, and suddenly starts slowing down.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It’s maximum angular acceleration as it slows is 10 rad/s</a:t>
            </a:r>
            <a:r>
              <a:rPr lang="en-CA" sz="2400" baseline="30000" dirty="0" smtClean="0"/>
              <a:t>2</a:t>
            </a:r>
            <a:r>
              <a:rPr lang="en-CA" sz="2400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What is the minimum angle that it must turn as it stops?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How many revolutions is this?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019800" y="178934"/>
            <a:ext cx="0" cy="6526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72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3_stt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7"/>
          <a:stretch>
            <a:fillRect/>
          </a:stretch>
        </p:blipFill>
        <p:spPr bwMode="auto">
          <a:xfrm>
            <a:off x="4906964" y="2266950"/>
            <a:ext cx="2713037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62000" y="1066800"/>
            <a:ext cx="10591800" cy="13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</a:rPr>
              <a:t>The fan blade is slowing down. What are the signs of </a:t>
            </a:r>
            <a:r>
              <a:rPr lang="el-GR" sz="3200" dirty="0">
                <a:latin typeface="Times New Roman" panose="02020603050405020304" pitchFamily="18" charset="0"/>
              </a:rPr>
              <a:t>ω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</a:rPr>
              <a:t>and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3000"/>
              </a:lnSpc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[Let’s define, as Knight often does, positive to be counter-clockwise.]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514601" y="5067300"/>
            <a:ext cx="5967413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n-US" sz="2800">
                <a:latin typeface="Symbol" panose="05050102010706020507" pitchFamily="18" charset="2"/>
                <a:sym typeface="Symbol" panose="05050102010706020507" pitchFamily="18" charset="2"/>
              </a:rPr>
              <a:t> </a:t>
            </a:r>
            <a:r>
              <a:rPr lang="en-US" sz="2800">
                <a:latin typeface="Times New Roman" panose="02020603050405020304" pitchFamily="18" charset="0"/>
              </a:rPr>
              <a:t> is positive and </a:t>
            </a:r>
            <a:r>
              <a:rPr lang="en-US" sz="2800">
                <a:latin typeface="Symbol" panose="05050102010706020507" pitchFamily="18" charset="2"/>
                <a:sym typeface="Symbol" panose="05050102010706020507" pitchFamily="18" charset="2"/>
              </a:rPr>
              <a:t>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is positive.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3000"/>
              </a:lnSpc>
            </a:pPr>
            <a:r>
              <a:rPr lang="en-US" sz="2800">
                <a:latin typeface="Times New Roman" panose="02020603050405020304" pitchFamily="18" charset="0"/>
                <a:sym typeface="Symbol" panose="05050102010706020507" pitchFamily="18" charset="2"/>
              </a:rPr>
              <a:t> B. </a:t>
            </a:r>
            <a:r>
              <a:rPr lang="en-US" sz="2800">
                <a:latin typeface="Times New Roman" panose="02020603050405020304" pitchFamily="18" charset="0"/>
              </a:rPr>
              <a:t> is negative and </a:t>
            </a:r>
            <a:r>
              <a:rPr lang="en-US" sz="2800">
                <a:latin typeface="Times New Roman" panose="02020603050405020304" pitchFamily="18" charset="0"/>
                <a:sym typeface="Symbol" panose="05050102010706020507" pitchFamily="18" charset="2"/>
              </a:rPr>
              <a:t> is positive.</a:t>
            </a:r>
            <a:r>
              <a:rPr lang="en-US" sz="280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ts val="3000"/>
              </a:lnSpc>
            </a:pPr>
            <a:r>
              <a:rPr lang="en-US" sz="2800">
                <a:latin typeface="Times New Roman" panose="02020603050405020304" pitchFamily="18" charset="0"/>
                <a:sym typeface="Symbol" panose="05050102010706020507" pitchFamily="18" charset="2"/>
              </a:rPr>
              <a:t> C. </a:t>
            </a:r>
            <a:r>
              <a:rPr lang="en-US" sz="2800">
                <a:latin typeface="Times New Roman" panose="02020603050405020304" pitchFamily="18" charset="0"/>
              </a:rPr>
              <a:t> is positive and </a:t>
            </a:r>
            <a:r>
              <a:rPr lang="en-US" sz="2800">
                <a:latin typeface="Times New Roman" panose="02020603050405020304" pitchFamily="18" charset="0"/>
                <a:sym typeface="Symbol" panose="05050102010706020507" pitchFamily="18" charset="2"/>
              </a:rPr>
              <a:t> is negative.</a:t>
            </a:r>
            <a:endParaRPr lang="en-US" sz="2800">
              <a:latin typeface="Times New Roman" panose="02020603050405020304" pitchFamily="18" charset="0"/>
            </a:endParaRPr>
          </a:p>
          <a:p>
            <a:pPr eaLnBrk="1" hangingPunct="1">
              <a:lnSpc>
                <a:spcPts val="3000"/>
              </a:lnSpc>
            </a:pPr>
            <a:r>
              <a:rPr lang="en-US" sz="2800">
                <a:latin typeface="Times New Roman" panose="02020603050405020304" pitchFamily="18" charset="0"/>
                <a:sym typeface="Symbol" panose="05050102010706020507" pitchFamily="18" charset="2"/>
              </a:rPr>
              <a:t> D. </a:t>
            </a:r>
            <a:r>
              <a:rPr lang="en-US" sz="2800">
                <a:latin typeface="Times New Roman" panose="02020603050405020304" pitchFamily="18" charset="0"/>
              </a:rPr>
              <a:t> is negative and </a:t>
            </a:r>
            <a:r>
              <a:rPr lang="en-US" sz="2800">
                <a:latin typeface="Times New Roman" panose="02020603050405020304" pitchFamily="18" charset="0"/>
                <a:sym typeface="Symbol" panose="05050102010706020507" pitchFamily="18" charset="2"/>
              </a:rPr>
              <a:t> is negative.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" y="61913"/>
            <a:ext cx="9829800" cy="593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600" kern="0" dirty="0" smtClean="0"/>
              <a:t>Clicker Question </a:t>
            </a:r>
            <a:endParaRPr lang="en-US" sz="36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3736">
            <a:off x="8747125" y="4868864"/>
            <a:ext cx="213360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Moving on to Chapters 5 and 6..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Up until now, we have been studying </a:t>
            </a:r>
            <a:r>
              <a:rPr lang="en-US" b="1" smtClean="0">
                <a:solidFill>
                  <a:schemeClr val="accent2"/>
                </a:solidFill>
              </a:rPr>
              <a:t>kinematics</a:t>
            </a:r>
            <a:r>
              <a:rPr lang="en-US" smtClean="0"/>
              <a:t>, a description of HOW things move and how to describe this.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In Chapter 5 we begin to study WHY things move the way they do: This is </a:t>
            </a:r>
            <a:r>
              <a:rPr lang="en-US" b="1" smtClean="0">
                <a:solidFill>
                  <a:schemeClr val="accent2"/>
                </a:solidFill>
              </a:rPr>
              <a:t>dynamics</a:t>
            </a:r>
            <a:r>
              <a:rPr lang="en-US" smtClean="0"/>
              <a:t>, which includes the important concepts of </a:t>
            </a:r>
            <a:r>
              <a:rPr lang="en-US" b="1" smtClean="0"/>
              <a:t>Force</a:t>
            </a:r>
            <a:r>
              <a:rPr lang="en-US" smtClean="0"/>
              <a:t> and </a:t>
            </a:r>
            <a:r>
              <a:rPr lang="en-US" b="1" smtClean="0"/>
              <a:t>Energy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792163"/>
          </a:xfrm>
        </p:spPr>
        <p:txBody>
          <a:bodyPr/>
          <a:lstStyle/>
          <a:p>
            <a:pPr eaLnBrk="1" hangingPunct="1"/>
            <a:r>
              <a:rPr lang="en-US" dirty="0" smtClean="0"/>
              <a:t>Before Class 9 on Monday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066800"/>
            <a:ext cx="8534400" cy="5257800"/>
          </a:xfrm>
        </p:spPr>
        <p:txBody>
          <a:bodyPr/>
          <a:lstStyle/>
          <a:p>
            <a:pPr eaLnBrk="1" hangingPunct="1"/>
            <a:r>
              <a:rPr lang="en-US" sz="2800" dirty="0"/>
              <a:t>Please read </a:t>
            </a:r>
            <a:r>
              <a:rPr lang="en-US" sz="2800" b="1" dirty="0"/>
              <a:t>Chapter 5 </a:t>
            </a:r>
            <a:r>
              <a:rPr lang="en-US" sz="2800" dirty="0"/>
              <a:t>of Knight.</a:t>
            </a:r>
          </a:p>
          <a:p>
            <a:pPr eaLnBrk="1" hangingPunct="1"/>
            <a:r>
              <a:rPr lang="en-US" sz="2800" dirty="0"/>
              <a:t>Don’t forget the pre-class quiz due </a:t>
            </a:r>
            <a:r>
              <a:rPr lang="en-US" sz="2800" dirty="0" smtClean="0"/>
              <a:t>Mon. </a:t>
            </a:r>
            <a:r>
              <a:rPr lang="en-US" sz="2800" dirty="0"/>
              <a:t>at 8am.</a:t>
            </a:r>
          </a:p>
          <a:p>
            <a:pPr eaLnBrk="1" hangingPunct="1"/>
            <a:r>
              <a:rPr lang="en-US" sz="2800" dirty="0" smtClean="0"/>
              <a:t>Something </a:t>
            </a:r>
            <a:r>
              <a:rPr lang="en-US" sz="2800" dirty="0"/>
              <a:t>to think about: A paperback novel has a mass of 0.3 kg and slides at a constant </a:t>
            </a:r>
            <a:r>
              <a:rPr lang="en-US" sz="2800" dirty="0" smtClean="0"/>
              <a:t>velocity.  </a:t>
            </a:r>
            <a:r>
              <a:rPr lang="en-US" sz="2800" dirty="0"/>
              <a:t>A physics textbook has a mass of 3.0 kg, and slides at </a:t>
            </a:r>
            <a:r>
              <a:rPr lang="en-US" sz="2800" dirty="0" smtClean="0"/>
              <a:t>the </a:t>
            </a:r>
            <a:r>
              <a:rPr lang="en-US" sz="2800" b="1" dirty="0" smtClean="0"/>
              <a:t>same</a:t>
            </a:r>
            <a:r>
              <a:rPr lang="en-US" sz="2800" dirty="0" smtClean="0"/>
              <a:t> </a:t>
            </a:r>
            <a:r>
              <a:rPr lang="en-US" sz="2800" dirty="0"/>
              <a:t>constant </a:t>
            </a:r>
            <a:r>
              <a:rPr lang="en-US" sz="2800" dirty="0" smtClean="0"/>
              <a:t>velocity.  </a:t>
            </a:r>
            <a:r>
              <a:rPr lang="en-US" sz="2800" dirty="0"/>
              <a:t>How does the net force on the textbook compare to the net force on the novel? </a:t>
            </a:r>
          </a:p>
        </p:txBody>
      </p:sp>
      <p:sp>
        <p:nvSpPr>
          <p:cNvPr id="28676" name="AutoShape 5" descr="data:image/jpeg;base64,/9j/4AAQSkZJRgABAQAAAQABAAD/2wCEAAkGBhQSERQTEhMVFRUWGBcXGBgYFxcaGxcYGBcaFxcXGBscGyceGhkkGhoYHy8gIygpLCwsGB4xNTAqNSYrLCkBCQoKDgwOGg8PGiwkHyQsLCkuNCwsLCwsLCwsLCwsKSwwLCwsLCwsLCwsLCwsLCwsLCwsLCwsLCksLCwsLCwsLP/AABEIAMcA/gMBIgACEQEDEQH/xAAcAAACAwEBAQEAAAAAAAAAAAAABQQGBwMCAQj/xAA7EAABAgQEBAQEBQQBBAMAAAABAhEAAyExBAUSQQZRYXETIoGRBzKhsSNCwdHwFFJi4YIVJDPxQ7LD/8QAGgEAAgMBAQAAAAAAAAAAAAAAAAQCAwUBBv/EACsRAAICAQQBAgUEAwAAAAAAAAABAgMRBBIhMUETIgVRYXGRFIGhwRUjMv/aAAwDAQACEQMRAD8A3GCCCAAggggAIIIIACCCCAAggggAIIIIACCCCAAggggAIIIIACCCCAAggggAIIIIACCCCAAggggAIIIIACCCCAAggggAIIIIACCCCAAggiJjsb4fsT7RGUlFZZ1Jt4RKUpoRZzxOiUnUFpDkgEl3LWDXMJ8XxxrSoJlGo8p2PUkmg7xmeZZmVEqUDpIdyWSl7gdXFrmkZt2qlN7anx/JqabQ5ebODYct4qSrT4hSyg4UDS7Viwgx+dsNxRVKQbBgWFfQ094t+B42naUoRML0CUkM7lgE0+5iMNVOpYsTZbd8O3c1vBq8yaE3iFis0CaBn67ekQcM6pRE1RKiClTEi/IguPePGOmpS1NTMCXtyc3bmTT7xbLVOcMw4M5VJSw+SDN4nVdTAVrqLXYBm+sRhnsxnYsVEULltlGoIpX1jzmemuo03Bam97EV+kLMUUnzbsz09KlwBvSMieonuxJmpXTW1nBPl8cKehUaWIrbYG/YGGuD41BosD7H9vSkUCfhjVxZ69uruP8AcQpuIWm/mArzPof/AHE4ai1P2y/I1LRUzXRseF4gkrYatJNAFMHPIGx94ZRieCzaybORfoYs2WcWTUMAUkVpUi9Ooh6v4g1xYvwZ93wyUeYM0aCEmVcUypoZRCVChDuHZ6H94dJU9o04WQsWYsy51yg8SR9gggiwgEEEEABBBBAAQQQQAEEEEABBBBAAQQQQAEEEEABCrP0+VKjYOCdg9iejhvWGseJ0kLSUqDhQII5g0MVW1+pBw+ZOEtskzGzhcRPUpQIlyVElzZTXCWoQ25aK7j8nTPV4RmoQUlRC1vpoLFnI79I1uThvD/7ch0IaWD+ZNCUq5W53MUfjjg5YRqQah2YUIYG+x59bRjRg65cdf39T0FeojPMH+xTjwJiQl5RlT6PpkzQpQ9CAT6Q9+HPDmJOLBnSlplSvxCZiFAlVQhKdQDnVXpp6xXMr4gn4Ja0KBcpsCKPY07+jxs8jGq0HUpwiWkEh6qLaq9KfWLL7Zwi8rP2KZtpYixxLdJLtVmFqtXb6x3ExwGFTbcDnCfCYR0ts+pKx8w3Y7EPH3C4uYpfhEMEvrctqCaBgBTUSDe3SI6exOPAlOvs85phho5AaiKAC9HHIVteKuuYQKJ0irUCbvsadX5bXi35s7JAuSXsyUsamnm5AUrFJzWQ0xUwmqtJKSQHYM+k2JD0HQ7wrqKkmP6OWVggYufpUVHzDa/R3c0jh4wWzGprp2+3e0fVzvLqAu5cuAQRR3dhESbKKTqA2qOZfar/SKoxNbg6TsK9R36+23cRwkYlaSXdvWx+8e5WNIvS1OkdFnUSw9f0pUfaLvGGDyMZGLAIL8mPI83Ib3i4ZHxMUeXU6QQK7vX70jPhhyPlMd8Nj2IIP1qOY7xGLlB5gyi6iNq5NowWaIm2LH+03iZGX5bnxSDShJIbY3I+rxdMqz4EhCyK0BffkY1tPrVPifZ56/SSr5XR6xvFEuVipeGUlTzB89NKVH5UnevOHUZP8QppOOUBQBCKgsQWd/Sh9ItXw+4xGLleGtTz5Y83+aXYL/Q9e8XVXuVkoS+fBK7S7aY2x+XJboIIIbEAggggAIIIIACCCCAAgggeAAiNjscJSXIJJoALmFmfcTjD0ShU1bOQmyRzUWLdoq03P50/EIUpATK8ILKNQNbgvQ2PSFNRqFXFpPkbo00rHl9DrFcVzRLWpEolQDpTVz0ZnJ7RWJvxLmuEqmJlliVfhuQdksbGxPeHszUVp0pD6VczZtAG1QSK8oqWK0z5ikGWlSkkvqHmLU0uKu71tSEN1meZM0qK6ucxQ2w+YzVlQUtK1TvDVqTTSUhJDbOzWi5ysWFy/OkiuhSTXzUo+/P15xTcvwxloCTKlSkuCAh6Evq1P05E22i1y5w0DUoh3fu1Wpf5SDHaHJScWyjVKLw0is8T8OYdYCiEJVqcPRQIqWI/MB3v0hNLeWlclMzzVJmKFBXVomHmASyrMX3i64/FTG0pQwQ1QCrUC1Q12DkggEkBqF4q+apAm1RpCiQ9QXD6UpLUVpNFjs9Iq1Nf4LdNY3wx1wLmZxEgqILhgd0ks/lUAxbvDjEydM3xGckaWaw5nn/uEOV8Q6UEEp0pBT8ukargMO4JUOsNv+rJUO4UOgIGpL9KM+5aLalXsxFi90LFY5NH3HYVQkqUupDlmBGrY1pQWe14p6pJmAkJbUAStwVKA1DS7UsLAB3b5YfZzmaZq5ktZ8ktiUgl1K8pZhUhy1fvZfPxJUCE+HLSNKSpRYBX+P96kgsAHY3vEbcT4RfRugssrs+SsqVahGpILhLmp5QvnySD5ieRIB5v+bpDKaoJolwCohAmmpYuVqb8xLsmwbchojTZWoHyj251oaBu3vCONrNaMsogJkeao7FnIv2pEiZI8p0ioYlxQtfSGfnHx9ietBdur/Z48ImF3I6h+e1b8ol2TbyfRLJe45AgsWN296xzmnSkFmvUuTTp+8ezKAqnU9XKiLhge97dI7kjyq1G1CPRiAbmpp1iaeHnwRbPeDxAUUkO5IASGsfzV5bw8weNZSk6t3ZunsOdOZhBIBk7EyyS7tQs2pB2LP7Q+wkggJ8oUFhRNEjSEihLFnIb6wOCzmItY+OSLxNl658tcxJPiBDHYKAFAnkoVpuIq3BOaqw2MkTS4AVoXt5VkpUCOl+6Yv0lekUrqAIIsUmzNelRCjP8Ah0TkmfKT52BWkfmAHzAf3i3VucW1W7eyCkmtkumbJBCHgnOv6nCIWS6k+RRpUp3pzDGH0bsZbkmjzk4uEnF+AgggiREIIIIACCCPhMAEbMseJMsrIJA5Alup6RUsT8Q5bHSXNaOEknuaDuYr3xB4gnlYTLWQgkpCQGUouzAfm70iuSlSpPnxCkzJo/L5SlB6n8yvoOsIXWSz7WTSHuN4wlrKipEtBNf/ADTFEluaQEvQWiHw3nH9SqbKYsGJqSHKiUkKNdmaM/z2bLUoqlrAJLkPT0ABPpDLgPMlYeerxCAZiQw56S9erE06QtdQnW5Ls0dNN+oovybhidKcKWBSNP5WCthQ89njKsZi5uHxJd5cwLIBSagOSx2Iq1usaPl+JTMSyiw67Ch9voIQ8Z8M+NMBBAmL87BJNk+ZRUKAU3NXitTlKKkNUONc3Cfk5ZNmc2aCZigplFvKHrVVr1aLPIzpwgClwddSktRQTdQtZ71YCK3keEUmVpSBdKwpjpCdLk+tolZRJaWp28RK0pUHBLkkhSXvsybOIrqm/UbRK+EJJ/QucxGoCx2JApyI6Pb0im8YgAMCSpJcmh0qrcsxYNSrUsYsGFzJIUpBmVUHckJ00YjmC9f+XRoqHEuZpVLQlMzXYksA9DU0DlRBL2bmTDl/uhwKaWLjYLJGPKUkOWIUGcEkk3PINWnKPuGzyYFsG0o60oCzk2ZSgdz5YUiYHL3Iq5tvy+v7xAxWIIPlIagYF639BCUIPJry2tFsw2ZpSGUsO77/AIilEkrXuEgVZ3tUbT5GkD+pnOEANIQzKUkuHAsN6D/HlWgy52lTvqJ9ff6P2MXvLpa5umbNUGQUgKJ0pKhUISP7RVRI6ClxPDXBTZFJZyKcyxBSsqmS3UpiE6nICVDShhVLDY1d/TxPc+ZKGUS5ewBHIksK0hyufLKraqkkkNqII2Fks9y5vCzF4gqUSWYunlROw5sIXnLPRZW/oKlTwo3Iu97jbpzjlMmENqt9/rHfMJbKBDml3N+dxX0MR1o3JBHQUqOzekSWC+LOomOKK69yOb7G30hllMtUzUnU1DQABiT5VWIIFA52AreE+DmlJ0E3tU0NAH6PQtyB2hvlM7zUfUGDCmo3LtdOo7czaLcYKbPmMThBYLDl1XodJZRaoFwoO1DakdckniXMShXynzA18pUCDvYhx6UiXIkJ1AMxSkEkAVKyyjSrX7iOOJwZF9SU0CgnTShYGlBboH9YjL28xFlLcnGRN/pAltKUpAoUpIYJZRQEqYBILOOVQY9BegglTFx7ks1KXp7cogSNWrSHJ/8AjNbu6nFjUO7FnN46jEaV+GsFCncuSQQzAgt5hYW2HIxCfPKIpY4HmRYuThBNXrEpK16lhfyaiwJBZ0ue4hFwzi8dMzGWVqmiWtU1Z1DyKlpJACOny/tvHdUvUgpWxFiGcF7hjsQRTkY5cHYhcjGYlK1OiY81BALfPXSNmcgjoIb0+obxGT6FLNP/ANTRqEERJGLoHr1iUC8bCeTLawfYIII6cCOOLWySeQjtFa4jzCYVCVKLE3PIRGTwicI7ngrmccBGe65WIMpRJV5khQc8j8yR0jK8/wCHp0qcqSkicpLalS1HQl9lam0q/wAY33LZKwgCYXbf94qXFU7+nxQKpWuWpILAXIcF6Qnc/TjuSHtLX6tmxv8AHkxj/o+ISXKEuPlDux58jCfEmbLVqUFAgvq5EVuKRpvEuJlTF6pQEoNZ6vvQWisLUVFvmenOK69Q/KRvf4iuyClFuL/JeuGM/E6RKmpAchi7UWlLLB5Jf7xfcAfFQskhk1TehKRUg3Ich9wWjGuEZ/hzFSwGC3WkCg1JHmI7p26Rb5XEaiNH5U2Dljy79v2hGT9KbwuCi7Sykkn2u2PV4sSQpZJISUS0pTyoFEtcip6PCTMeIVrmAICQSAl1AF2IIPMf+uURJy1FCnqkmpuQ7FJIoxiCpRJ1ktsd7Byen+4ohJ9lkaIrl8jQ5+tRIBCSSQ5S5FDVxzYuN4SZ/mGqdrfxVkJ1KZq7MKUZhYR4zGcAvVpd6nblUwqxc5lFT1Na970sIcryyucUuUjsZoSWRpBLu1gQX3+ZoirS1Njud/eOcqd+UsARszq5kn8oiLODEV50H3eGFAq9QnHFpSQ1bCnO2/26RccvxSlpdflAQAlgTpSaqoLqNh3MZ/Kn+/6xZpGasmWaGWkgL03QT8qnNqBn/wAoqtr+RKMsj3+qGkB1jUW0oSAdIbypAqokNUUD1esQcfi1Myn1CwCgUoSbh/zGz9edY8KxBR/elTlJJVUIN0ijpLNX6RBxM9LLZIBPy1JHR6Oo2r1ijaui5LDydDNdgVFtmJH2rHKdNLkMK9K1s9YjuzENXr/Hj6uY+4Z32LnYQKPgk35PJW427O7c9QFRDPATG0gfNrSxBZwQLmrXb1u1k8+YQoEFiGa3oxH7x9kYkKV5tSAFEGjhiCHtQhn5XtF2zgolLPBf8tJVpUK6QQljU6lU2dqBjUfN6S1SNQ1TEp8rlKg5NQASxDXKgWsKVvFcwuPMo1KSoJcEKALsDqTQJKTdSSL6i7vFulzUqlOpLOkkuD5XYs5sKhheIY8C08rkioXMQoKSqlRpfyghlJGk1B0hVRcKuKRwzKf4iFr0qABKUagQy0ir7upLs/IVrDKXO/DTMSpS0j8Q6lV0lyQSz0exs3SOWYSUhBWGUhaQFly+kkaVhqKahPahjsovBCL5QhwOZmniPYAqHRTA2oLj2idhfDVMSZjlOofKopNaPRi1Kh6vCLFpKQ6d+gLM5I7GlLVEGFxritDztU7WfcQnjDUkPOtTTRpMrEoKfwHKUq2bSoi4Dgv3pWJvDuZLXrTMBTpUU+YjWpj8x0+VuTcorfCk4f0yUgtpWup2JUVMfRTR3mcRyRPZKg6fmP6dYZhq9ksvoyLNPy4rwXqCI+BxIWkEF4kRuQkpRUkZ7WHg8zFMDFZnzAJwUdy3vaLJiPlMZzxAkz1/07qAWSSRcAeVLdd/WIWtqPAxpoKc8N4Qx4j4uTJkzSlQlkABBPzKUQ5ZOzUjIMz4hmTVErWtXdRiZxNwricMploXMSflWgKUFD6lJHI/WKZPxrK0sdXJi/szwptdj9x6Siem0kfa02/IyVPeLT8N8rk4jGpTPAUlKFLCTZSgwAPMVdukUyRhMQu0pY6qGgfWNg+GHCkuXhTiZgQrEKUsJXfwgnysh/zGpJ3cQOKRDU/FIzg4RfL4HXGeICZadKUFKT8pSKDYpYeUjpGbS1eZ3sQai/moH7HflF1zxB0lUxQWoVTRg45h6vvGdLzhM4nSQFgksT69rvGbWna5SZRp5xqSgWJOJBoHYC16dO0cJ0j5rOb9QLVhbhsa4d2/QiJIzsDvEVW0+BuUn2iBjp3Pbn9oRYufoO4D372fpSGuYYsrJLd/tzhViA4IIBf+P6Ro0rArdJ+DqKsQwLUp7GsRpgUkF6vZrn6fz79sMhyHJ+8dZqWsO1/4ItTw8C7jlZFcmaQf1qWf9KD2i0cOaFypyF6JbpSrVX8QFYUA/wCVQOkDoekVlSQaAP163Ldof8Mp/E0IQ5VLKWJZ1EUbrcdH9YL+YkKU3I+S8U/zKAKCQVB/MKhJbbcE9o+nHOQxS/oXof3McMVLEufQeVflILs5Nud2iDPnqBLBLFmqQaO/87xXGClyhqVjisMmpxSrsxHv/GjyqbSzsXH+oipxGs/WhNQa/f3aPaiPbf8AhuIk4FXqZGBn+YanCb7OmztzrHNaylZK2UCaqYulruL8379Ij+JUFz+v8PLrHuRO85U5Bry5MzPHNvAZy8jXAzjrQR5gnTqBU4AcOSpnAALduhYXPJMwTMlqSJgSGIcs4D7Xdq2NmMZ/lk1gohQQshgkBgQerMG+3aH+TzwpBVqKcRQhmSFjy2oA40lxu6jeKZLydxxguQkFP4etSloZQJdAA82kKVVwDuASwL9eGLnkSXIACQzgkk7skhIACnTUVNaBoXT85KZihMGgrf5pikoKWokFAIBNXPaIueZuFlCZRJQADqBIqRZrgClLC0ck/achU9yTPM3EggAbCu93JJo3K1IU4icNRIUQCn5Ruf59o6rmlKS9SKd6wlxWLqTUMwsO7jeFa4Nsf4ihtknES0CaAaBQ28upgNXPaFmY8RYo4hOtWpBawGlmqAGpubwiyvPRLxCwpOoFZBBLOk39iIv/AA9jsOqZcgMCCRSpqH52i22P6duezPBm2f717Xh5NK4AnFUkHzaVBxquCKEH7g8jFtiucMYtCvKguw+0WONLRWOylSawZN0ds2mc54oYrgy4eLrAfmPWLMRC7GYJvMn2hprJCLafAh4pymdMklWGmKEwD/x62lzADVJBoFt8qgRVnjGs74gmy1lKiULFFJUNCgeRBAMbbmGcmWEqTLUtJ+YgpATsNTlxWlAYQ52cXi5ZErDSShSSArxZZWORClOE9gn2hSyEHLOOSMpNGJzM8mqLIdSidqmLDw5xFjMHLmOQoKOrwTWrNqSoVCiNrHcRBzfAqwc7wZnhBVyEzErvudJv0NekK8fntGBAHSkclDPtS4IRlJPPkusjOMTmS/CRL8EEOuYpQOgGhZIFVULP3MWXB/CnCoSnw5alTKErUtXvdvoIX/BjD68PMmAArXNUAf8AFIF+lfrGp4nEy8PKMyYoJSkVJ+w5nkIV9NtuKe1I0vVa2vtmU8b8HScDhkzJal+KpYZJUdOlvMyb8q9YoOBTMnzRLkIVMWolpYFab8gN3tFn404hOKnGYx02Qk2SgGnYl39Ya/CrGy5S5yglIWpg5DqYBwl9g7mn6R2ElFZ7RpThZCrLfPkrecZLOwyUnESdD76krD8ipJIB7xXzMD2HrGqcYY8TEqCmILiu/OMOXjiCeQJbs8XU4nnAtK5xinIenEdfaPSsS4Z2hTl5XOVolIVMWfyoBUfYbRYMRwVjpcvxF4YhNyAtClDukEmJTdcGlKSTfWWEb9y4FoX5qe5sIfZVKAnSiVFIO4HcW3qfrFdws5Jf0py69IcTMR/4+j83ahH1iNqfQzp8dnvivV5XapUxDO93O4uPaK9jphCkKvqHmbc7/WsPM+neIymOoDUeV3PuCYTGUVJYAvdNKOnb1ES0/EEinUr3MJaNO5uTvY1vz/cxKM+jbM/LqI+SUlgQTQNQt32jmZDEKCvuzCtz7N9ItFk8HVCh5T79njtKWA4PIt3FeV4iFrP1p9Nm5R0kzX9jQj61jjRapkoTwZek6ikmooKAVPs4brDaUtPhywQVpQGcfMEM5QdikGoJ9YQTJvlLE0Lt6V+kSZGYspJBqzOOTWJvz7RVKLaLoTW7ktE3ME6dJ0z0KNKMuwoWc6uVwPpEQKYsSoMzJNwCA/r+z0tCXDYu9AxJFCRc/pzhghVT39ermF5xwsDVb8jDGzgZbAtYGtztCHMpxs4bmwsOfWJWKnkA9Lf69IQZviKadz9nr/Osdorwzt01GLE4whmKKvlBJMPMDLCW86j6mIEqZRv/AHErDOSG5w9PMlgo0tddb3YyzdfhGkaFEPXmSX940iKB8KsAqXJdQZxveL/FlaxEydZKMrm49BHwiPsEWCgmxuGAcc/5/uEa+FpagpCkhUpR1aSkKQCb0NAbmLhiMMFhjCmZh5kpTjzJ+o784g4p9nTPsf8ABXCrJKXTuyWSIzjjf4VT8EfElgzZBIDgElBNEhQ5E0CudDtH6DxE9YLps9Q1qV9HiSfOk7OOkczjo6kit8AcOS8rwASsgTCPEnF/zkVSOiQyfR94pfHfF/juTSVLJ0JFSTYKPNXLlHXjKVNlTv8AuJhKT8hqEaeQFhzL17xTM0KlqcBZBAASE0Jehdmq/MRnP1JvE+jc01EK16ieX4+hDxGaOmoYt/LUjhlhxCJnipOlBoyrqGygNg+9PWLDlPCS5q/Dlo8Waz0oiWLOSaO+59BETiPJ5+FWRODEgkFJCkq7Eb96xYnFcJdl1j3tKT65LxwBw5Lx0qbPxavESlZlplBSkpDJSoqWUnUX1AAWau8I+J/hfh5k5IwoVJKjp0Bymu41EkDc1s8QPhjxJNlzlyUomLTPAJCUElKk0ClckEOCroIveY8Pz5y0hSzKQyj4kqYRMQpvKU7Fw4PeEdXqv081HO3+xBQUm5Pka5Dw7hcDh/CkMFJYTFFtS1NUqPP/ABsAbRxxuLpRopEmZOwhVLWuYpKqpLsLudQ/Ms+Vz0MeUZqpbDUfQn3Y/wAMZF+jd1nqp5+vzJ0tRWGKc7yWSMUTROoO9AxND+kL8dL0FSVB9NjbsfWPvxAxaRJk6TqUpSlVuNND9ftFfyvPFp8oVRWygFCvRTgER6LTwm6k2zvrRjNpDmdP1y3FgNKqcv8AR+kL/EAQxDFNQdnuktyNn6x2loKXI+Vi4clh3iPi0OmhcNzHpDEFjgndLcsvslS1oKitipBRqZyPNYgkVvV+sRlMFqA+VgpILFhTptb0iNlbhCw96Adq/wA7QTprFBpUEdiOnqYml7hfK2HUEGwNz/o/f6R8Sv05cqfrHNEyhb0gmJtWu/WOlWTxNmVs/rbt+0epcw0L2I7t16x5KgAW29Hj7gsPMmEplIUvtVvWgpHfBzdh8knDrHm57Q3TiOp2f23hKrLp0typBHPpzcigH7R3RjtA1KDp5pKVDkHUHA9YqnDd0MQ1CRPx88CUpbvbnd23hMZSFnWt37kAdI6GYvEjw5IGo10ksSElwEuWJ9jC1U1UtRTNlkEUINx6RKEMLBy3V7Xnbn79E+UUA0A9axYeGwnxAAz82/jCFWX5fKnIJBKeqbj0NPtFk4NyAInMqelRcWSruHMce3oRlq5XPbOWF9Ebxwzh9MlJ6CHERMrQBKSBZolw1FYRS++AgggjpwI+ER9ggAX43BG6bxBkY4PpUGMPoh43LUzLiuxFxAdIWOwUuanTMSlSTzDiKZm/wxQoH+mnLkVfSPNLJHNBNuxEWwpVKOldUmgOx6HkesSZSuVR9REXFMmpyj0Vvh3LJmDwyJRCPFU5mqTUKVqIDEh9Olm9YW8ZcOoxEs+IvStAckBykGxUkbUJi9rlO3SIWZYRKnLMSKkUJ7nf1jG1WmnHNifXQ5Tf7sv9xJw3hcNhpATh0s/zEjzLP9yiaq6bconT5ayLCvOKxxRmCMJJC1BTBaH0gmjuosNmDE9YseYZgLpPlLVoAzO4MeZ1FcrI77Pnx9RnhSxErmfZWtcttNQCX1Dyhqk/v2jJxmZRNUEqJLaENc1LMOxIc8o07Pc6TMGhjoaqnYk7Mnl3vFA4Qy6XMzKbrYolgkCzkJcWqBqLxtfDcV0S9TxyL3RlKxNFok/CtM9KJuKW6ikMiWRpQPmu7kkkkncmI+cfCjDBDySuWsChd0ktuOXaOmSpxWEmkTphWlSVBgpw5U4rsBUt1iySc5BAKn9WIP6wrbfqYWpwszH+PsNQqTjmUTH8C4UuWuhS6VJ38p/Lz/URzm4VIYg9LXG0TuNcFMXj5isMhwyNRTQatPMm7MWirz8VNQopmApULghj0+kemr96Ul5Qm74xzB+CYtOgkjd+f8eBawZRBc7hqMf1vHvAZHPn10lCKkkhVhUkJv8AYdY45niko/DQKJ3aqya6lcxy2i3zgoV0W2j1LoAKnpUnowuYJwUk+dJHcEH67Q9+HOIR/UvMSH0nSFbl6+wY+8X3HZRLxh8MoCqO9XQBchoqstUHhlkeUY2pZUWS4AZzsAS33NoueYZQfAly0qEmSgpO+ubMZglIFXNd38zswEQOIslRhsQQhKhIUQWuxCVJB1G6dSnL/wC4V5nm6v6iTN82qWAFJJfStFFMHYPeneJp+ok4i9ilF4Y0z/KsQhSZnjS0aGCUyyoEMwGmp1q7qcxDxCJc9afDW2ILu8rwkqIFQsailzzpeohPjULQUTCvzqOtIBPl3BBZvQRNwOYaykzW8RSxpXZQKyASTuzlVd4mk0is85Vg1maAikxJ3oxTseRekWbj/LAuSjEJ+dIAWKOx2PNjboYUYLM5ImqM8aVlRC2dtSaFQNw5r3eLtlkyWZflmeIivzKDDof2ha6bhNSwaFMVOtxMzykzZa/ESgL0p1KSd08yBUjeNJ+FeUzJ83xFlRq5J3Jq8echyWWifNmN5FIJJPMh2D2EaZwHgZcsBKRpUwJA2p9IurtVj4FbaPTxku0lDJAjpBBDBSEEEEABBBBAAQQQQAeJkoKDEODCjFZMoVlq9DDqCACn4nF4qTdGoRHTxWFUmoI6t+xi7kRHnZdLX8yEn0ERlFSWGSUsFPXkcnEjUiaX/wAmUO1GIEJ+IMMuQlKJrpQkBpgBMtQFAlSrS1Cg8zPs8XDGcJIfVJUZaulj6RBXjZ0ikxBIs4qCOohC34dTYusfYYhqZxfefuZnmiPw1KrsXZxXrv3ijcL5uJePJV8qlM/0+sa1mmV5dOcmQpBN/BWpAP8AwDo9hCeRwHlq1hOrEAFrmU3vpgq0ihCUG85Jyu3SUkuiRnGORpCyaVcvaKdmHFC1Apw6FLJsQC3vaNHzP4dmWhJwakzigUlzxLUruhSks/Qt3iiZuuehTT5c6WRzkqSPTSnS3aFqdAqe1khfr55xBFdwWExctKz4qUFdSNR1G247COWDn+HM1rZS/wC4hyG5co9/1Spq9EsKUakkpUEpSLqUWokc2iDmhQlJSFlaz2SgdSP0MaKT6ZlNyb58jDH4rETZeqQXSoqSopWHDM4Ul3APM0MIcVluIUfEmhSyWqpWokBgHq7AMO0S8Pj5olJQlKmSGBT3Jd7u5iSMdiFSilUoqNtQpfmAL9onFSjwkiyKceEbdkXCWHwmGQlABmN+ItqqVvXlyAoBFKkZrMw2LnCclpaqBSaAJct7vDjhLjArwyEYnyzEJ0kkFlgWL82Z4T8Z40TU6JIqWdTOwd/Um0IyjumatUtqI2bZfNx3iDDS9aRRa7IS5ZtW5io51w9PwpE2ZpWUgamBqBQE82jWODMckYJElThaAQUBKjrLnzJAd3DQh4synG4tJlScDPCSarWAgkO5ACyC2zxdUnB7V0QsanyzN5ubpmeZYdTNVmbYClO46xCSsXSkE3cmg6DtFpR8I8wJrI09VTZI/wD0hlh/gtNp4uJkS/8AlrPsn94dwkJlAkzQXC1EVdw296mv1iwZf4ctiiYFA3SHB9RvWNJyjgzL8CkkgYia3zTEhQ/4y6j3eJOV5niFq04bDJTW6JKUfUJEQms8DFbcecELIuHMRiEjxEmTJLfMCCodE0J+3eNY4dydMlACQ3U3J5k84i5FkEwMvEKdXL9zFkSlo5XWodEbbHN8n2CCCLSoIIIIACCCCAAggggAIIIIACCCCAAjyuWDcPHqCABTieF8Os6jLS/MUP0jjM4RkkMAR6mHkEAFWxHC01I/CnHsf3hPPy7Mk/JMU3Q/7jQYGjmDuTNZmAzRn8Qno5iCvM8wl0my1LG7pJB9wY1iPhTBg7u+hmUjPJSQ87BoS9yJSR/9QIkyuI8B/bp9A31i/YjBImDStIUDsRFbx3w1wkwvoKD/AIqIjmAyvkJBxHlwLhj0CBWIeL4qwADiRL7rCR9Is8j4a4RIYpUruox2w3w5wKDqEhJPNXm+8G07uRTJXFE3EDRhJa1D/BOhH0YH3jsjgPGzfMpYQ+zxpmHwiEBkJCRyAaO0dwc3GYJ+GGJN8QPdUepPwomlXnxNP8RX3JMabBBhBvYjyHhCRhR5E6lG6lVJ9TDlEkCwA9I9wR0iEEEEABBBBAAQQQQAEEEEABBBBAAQQQQAEEEEABBBBAAQQQQAEEEEABBBBAAQQQQAEEEEABBBBAAQQQQAEEEEABBBBAAQQQQAf//Z"/>
          <p:cNvSpPr>
            <a:spLocks noChangeAspect="1" noChangeArrowheads="1"/>
          </p:cNvSpPr>
          <p:nvPr/>
        </p:nvSpPr>
        <p:spPr bwMode="auto">
          <a:xfrm>
            <a:off x="1679575" y="-906463"/>
            <a:ext cx="2419350" cy="189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066800" y="1265903"/>
            <a:ext cx="7640638" cy="57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 smtClean="0">
                <a:latin typeface="Times New Roman" panose="02020603050405020304" pitchFamily="18" charset="0"/>
              </a:rPr>
              <a:t>Angular </a:t>
            </a:r>
            <a:r>
              <a:rPr lang="en-US" sz="3200" dirty="0">
                <a:latin typeface="Times New Roman" panose="02020603050405020304" pitchFamily="18" charset="0"/>
              </a:rPr>
              <a:t>Notation: it’s all Greek to me!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14600" y="2590801"/>
            <a:ext cx="67056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marL="414338" indent="-414338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3000"/>
              </a:lnSpc>
              <a:spcBef>
                <a:spcPct val="20000"/>
              </a:spcBef>
            </a:pPr>
            <a:r>
              <a:rPr lang="en-US" sz="2800">
                <a:latin typeface="Times New Roman" panose="02020603050405020304" pitchFamily="18" charset="0"/>
              </a:rPr>
              <a:t>The time derivative of </a:t>
            </a:r>
            <a:r>
              <a:rPr lang="en-US" sz="2800" i="1">
                <a:latin typeface="Times New Roman" panose="02020603050405020304" pitchFamily="18" charset="0"/>
              </a:rPr>
              <a:t>ω</a:t>
            </a:r>
            <a:r>
              <a:rPr lang="en-US" sz="2800">
                <a:latin typeface="Times New Roman" panose="02020603050405020304" pitchFamily="18" charset="0"/>
              </a:rPr>
              <a:t> is </a:t>
            </a:r>
            <a:r>
              <a:rPr lang="en-US" sz="2800" i="1">
                <a:latin typeface="Times New Roman" panose="02020603050405020304" pitchFamily="18" charset="0"/>
              </a:rPr>
              <a:t>α</a:t>
            </a:r>
            <a:r>
              <a:rPr lang="en-US" sz="2800">
                <a:latin typeface="Times New Roman" panose="02020603050405020304" pitchFamily="18" charset="0"/>
              </a:rPr>
              <a:t>.  </a:t>
            </a:r>
          </a:p>
          <a:p>
            <a:pPr>
              <a:lnSpc>
                <a:spcPts val="3000"/>
              </a:lnSpc>
              <a:spcBef>
                <a:spcPct val="20000"/>
              </a:spcBef>
            </a:pPr>
            <a:r>
              <a:rPr lang="en-US" sz="2800">
                <a:latin typeface="Times New Roman" panose="02020603050405020304" pitchFamily="18" charset="0"/>
              </a:rPr>
              <a:t>What are the S.I. units of </a:t>
            </a:r>
            <a:r>
              <a:rPr lang="en-US" sz="2800" i="1">
                <a:latin typeface="Times New Roman" panose="02020603050405020304" pitchFamily="18" charset="0"/>
              </a:rPr>
              <a:t>α</a:t>
            </a:r>
            <a:r>
              <a:rPr lang="en-US" sz="2800">
                <a:latin typeface="Times New Roman" panose="02020603050405020304" pitchFamily="18" charset="0"/>
              </a:rPr>
              <a:t> ?</a:t>
            </a:r>
          </a:p>
          <a:p>
            <a:pPr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>
                <a:latin typeface="Times New Roman" panose="02020603050405020304" pitchFamily="18" charset="0"/>
              </a:rPr>
              <a:t> m/s</a:t>
            </a:r>
            <a:r>
              <a:rPr lang="en-US" sz="2800" baseline="30000">
                <a:latin typeface="Times New Roman" panose="02020603050405020304" pitchFamily="18" charset="0"/>
              </a:rPr>
              <a:t>2</a:t>
            </a:r>
          </a:p>
          <a:p>
            <a:pPr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>
                <a:latin typeface="Times New Roman" panose="02020603050405020304" pitchFamily="18" charset="0"/>
              </a:rPr>
              <a:t> rad / s</a:t>
            </a:r>
          </a:p>
          <a:p>
            <a:pPr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>
                <a:latin typeface="Times New Roman" panose="02020603050405020304" pitchFamily="18" charset="0"/>
              </a:rPr>
              <a:t> N/m</a:t>
            </a:r>
          </a:p>
          <a:p>
            <a:pPr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>
                <a:latin typeface="Times New Roman" panose="02020603050405020304" pitchFamily="18" charset="0"/>
              </a:rPr>
              <a:t> rad</a:t>
            </a:r>
          </a:p>
          <a:p>
            <a:pPr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>
                <a:latin typeface="Times New Roman" panose="02020603050405020304" pitchFamily="18" charset="0"/>
              </a:rPr>
              <a:t> rad /s</a:t>
            </a:r>
            <a:r>
              <a:rPr lang="en-US" sz="2800" baseline="30000">
                <a:latin typeface="Times New Roman" panose="02020603050405020304" pitchFamily="18" charset="0"/>
              </a:rPr>
              <a:t>2</a:t>
            </a:r>
          </a:p>
        </p:txBody>
      </p:sp>
      <p:graphicFrame>
        <p:nvGraphicFramePr>
          <p:cNvPr id="5124" name="Object 3"/>
          <p:cNvGraphicFramePr>
            <a:graphicFrameLocks noChangeAspect="1"/>
          </p:cNvGraphicFramePr>
          <p:nvPr/>
        </p:nvGraphicFramePr>
        <p:xfrm>
          <a:off x="7772400" y="1295400"/>
          <a:ext cx="117475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4" imgW="520700" imgH="355600" progId="Equation.3">
                  <p:embed/>
                </p:oleObj>
              </mc:Choice>
              <mc:Fallback>
                <p:oleObj name="Equation" r:id="rId4" imgW="520700" imgH="355600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1295400"/>
                        <a:ext cx="1174750" cy="8016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152401"/>
            <a:ext cx="9829800" cy="593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600" kern="0" dirty="0" smtClean="0"/>
              <a:t>Clicker Question</a:t>
            </a:r>
            <a:endParaRPr lang="en-US" sz="36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9677400" cy="792163"/>
          </a:xfrm>
        </p:spPr>
        <p:txBody>
          <a:bodyPr/>
          <a:lstStyle/>
          <a:p>
            <a:pPr eaLnBrk="1" hangingPunct="1"/>
            <a:r>
              <a:rPr lang="en-US" dirty="0" smtClean="0"/>
              <a:t>Last day at the end of class I asked: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44564"/>
            <a:ext cx="8534400" cy="5410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Consider a wheel that is rotating, and speeding up.  </a:t>
            </a:r>
          </a:p>
          <a:p>
            <a:pPr eaLnBrk="1" hangingPunct="1"/>
            <a:r>
              <a:rPr lang="en-US" sz="2800" dirty="0" smtClean="0"/>
              <a:t>Is a point on the edge of the wheel accelerating toward the </a:t>
            </a:r>
            <a:r>
              <a:rPr lang="en-US" sz="2800" dirty="0" err="1" smtClean="0"/>
              <a:t>centre</a:t>
            </a:r>
            <a:r>
              <a:rPr lang="en-US" sz="2800" dirty="0" smtClean="0"/>
              <a:t>?  [</a:t>
            </a:r>
            <a:r>
              <a:rPr lang="en-US" sz="2800" b="1" dirty="0" smtClean="0"/>
              <a:t>Yes</a:t>
            </a:r>
            <a:r>
              <a:rPr lang="en-US" sz="2800" dirty="0" smtClean="0"/>
              <a:t>, it must have a </a:t>
            </a:r>
            <a:r>
              <a:rPr lang="en-US" sz="2800" dirty="0" err="1" smtClean="0"/>
              <a:t>centre</a:t>
            </a:r>
            <a:r>
              <a:rPr lang="en-US" sz="2800" dirty="0" smtClean="0"/>
              <a:t>-pointing component in order to stay on the circular path!]</a:t>
            </a:r>
          </a:p>
          <a:p>
            <a:pPr eaLnBrk="1" hangingPunct="1"/>
            <a:r>
              <a:rPr lang="en-US" sz="2800" dirty="0" smtClean="0"/>
              <a:t>Is this point accelerating in the forward direction? [</a:t>
            </a:r>
            <a:r>
              <a:rPr lang="en-US" sz="2800" b="1" dirty="0" smtClean="0"/>
              <a:t>Yes</a:t>
            </a:r>
            <a:r>
              <a:rPr lang="en-US" sz="2800" dirty="0" smtClean="0"/>
              <a:t>, it must have a forward component in order to speed up!] </a:t>
            </a:r>
          </a:p>
          <a:p>
            <a:pPr eaLnBrk="1" hangingPunct="1"/>
            <a:r>
              <a:rPr lang="en-US" sz="2800" dirty="0" smtClean="0"/>
              <a:t>Or is it doing both? [</a:t>
            </a:r>
            <a:r>
              <a:rPr lang="en-US" sz="2800" b="1" dirty="0" smtClean="0"/>
              <a:t>Yes</a:t>
            </a:r>
            <a:r>
              <a:rPr lang="en-US" sz="2800" dirty="0" smtClean="0"/>
              <a:t> – the actual acceleration vector is on a diagonal!]</a:t>
            </a:r>
            <a:endParaRPr lang="en-US" sz="2800" dirty="0"/>
          </a:p>
          <a:p>
            <a:pPr eaLnBrk="1" hangingPunct="1"/>
            <a:endParaRPr lang="en-US" sz="2800" dirty="0"/>
          </a:p>
        </p:txBody>
      </p:sp>
      <p:pic>
        <p:nvPicPr>
          <p:cNvPr id="5" name="Picture 3" descr="Figure_ChapSum_4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057400"/>
            <a:ext cx="3209621" cy="298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02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609600"/>
            <a:ext cx="6934200" cy="645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-914400"/>
            <a:ext cx="71628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1752600" y="-11113"/>
            <a:ext cx="8077200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sz="4000"/>
              <a:t>Circular Motion</a:t>
            </a:r>
          </a:p>
        </p:txBody>
      </p:sp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7772401" y="342900"/>
            <a:ext cx="287496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CA" sz="3200">
                <a:latin typeface="Times New Roman" panose="02020603050405020304" pitchFamily="18" charset="0"/>
                <a:cs typeface="Times New Roman" panose="02020603050405020304" pitchFamily="18" charset="0"/>
              </a:rPr>
              <a:t> = constant</a:t>
            </a:r>
          </a:p>
          <a:p>
            <a:pPr eaLnBrk="1" hangingPunct="1"/>
            <a:endParaRPr lang="en-CA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CA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320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l-GR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CA" sz="3200">
                <a:latin typeface="Times New Roman" panose="02020603050405020304" pitchFamily="18" charset="0"/>
                <a:cs typeface="Times New Roman" panose="02020603050405020304" pitchFamily="18" charset="0"/>
              </a:rPr>
              <a:t> both change as the particle moves</a:t>
            </a:r>
          </a:p>
          <a:p>
            <a:pPr eaLnBrk="1" hangingPunct="1"/>
            <a:endParaRPr lang="en-CA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CA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3200">
                <a:latin typeface="Times New Roman" panose="02020603050405020304" pitchFamily="18" charset="0"/>
                <a:cs typeface="Times New Roman" panose="02020603050405020304" pitchFamily="18" charset="0"/>
              </a:rPr>
              <a:t> = “arc length”</a:t>
            </a:r>
          </a:p>
          <a:p>
            <a:pPr eaLnBrk="1" hangingPunct="1"/>
            <a:endParaRPr lang="en-CA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CA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CA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“angular position”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86000" y="5867067"/>
            <a:ext cx="1468672" cy="58477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CA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4113214" y="5859464"/>
            <a:ext cx="64023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sz="320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l-GR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CA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>
                <a:latin typeface="Times New Roman" panose="02020603050405020304" pitchFamily="18" charset="0"/>
                <a:cs typeface="Times New Roman" panose="02020603050405020304" pitchFamily="18" charset="0"/>
              </a:rPr>
              <a:t>is measured in radians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-139700"/>
            <a:ext cx="6043613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06"/>
          <a:stretch>
            <a:fillRect/>
          </a:stretch>
        </p:blipFill>
        <p:spPr bwMode="auto">
          <a:xfrm>
            <a:off x="7720013" y="1398589"/>
            <a:ext cx="1036955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814388" y="-292100"/>
            <a:ext cx="8534401" cy="1306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2351088" y="92076"/>
            <a:ext cx="807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sz="4000"/>
              <a:t>Angular Velocity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86001" y="5867067"/>
            <a:ext cx="1710789" cy="58477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CA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4113214" y="5859464"/>
            <a:ext cx="64023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sz="320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l-GR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CA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>
                <a:latin typeface="Times New Roman" panose="02020603050405020304" pitchFamily="18" charset="0"/>
                <a:cs typeface="Times New Roman" panose="02020603050405020304" pitchFamily="18" charset="0"/>
              </a:rPr>
              <a:t>is measured in rad/s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83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-228600"/>
            <a:ext cx="598805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1752601" y="-11113"/>
            <a:ext cx="88106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sz="2400"/>
              <a:t>Special case of circular motion:</a:t>
            </a:r>
          </a:p>
          <a:p>
            <a:pPr algn="ctr" eaLnBrk="1" hangingPunct="1"/>
            <a:r>
              <a:rPr lang="en-CA" sz="4000"/>
              <a:t>Uniform Circular Motion</a:t>
            </a:r>
          </a:p>
        </p:txBody>
      </p:sp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7162800" y="1981201"/>
            <a:ext cx="3505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sz="2800"/>
              <a:t>Tangential velocity is constantly changing direction</a:t>
            </a:r>
          </a:p>
          <a:p>
            <a:pPr eaLnBrk="1" hangingPunct="1"/>
            <a:endParaRPr lang="en-CA" sz="2800"/>
          </a:p>
          <a:p>
            <a:pPr eaLnBrk="1" hangingPunct="1"/>
            <a:r>
              <a:rPr lang="en-CA" sz="2800"/>
              <a:t>Tangential speed is constant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43800" y="4658856"/>
            <a:ext cx="1905000" cy="101431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CA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0247" name="TextBox 5"/>
          <p:cNvSpPr txBox="1">
            <a:spLocks noChangeArrowheads="1"/>
          </p:cNvSpPr>
          <p:nvPr/>
        </p:nvSpPr>
        <p:spPr bwMode="auto">
          <a:xfrm>
            <a:off x="7237414" y="5837239"/>
            <a:ext cx="31400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sz="280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CA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CA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Period [s]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0200" y="1066800"/>
            <a:ext cx="4800600" cy="304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/>
              <a:t>A carnival has a Ferris wheel where some seats are located halfway between the center and the outside rim.  Compared with the seats on the outside rim, the inner cars have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2133600" y="4343400"/>
            <a:ext cx="8534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sz="2400"/>
              <a:t>Smaller angular speed and greater tangential speed</a:t>
            </a:r>
          </a:p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sz="2400"/>
              <a:t>Greater angular speed and smaller tangential speed</a:t>
            </a:r>
          </a:p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sz="2400"/>
              <a:t>The same angular speed and smaller tangential speed</a:t>
            </a:r>
          </a:p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sz="2400"/>
              <a:t>Smaller angular speed and the same tangential speed</a:t>
            </a:r>
          </a:p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sz="2400"/>
              <a:t>The same angular speed and the same tangential speed</a:t>
            </a:r>
          </a:p>
        </p:txBody>
      </p:sp>
      <p:pic>
        <p:nvPicPr>
          <p:cNvPr id="11268" name="Picture 5" descr="ferris-wheel-20-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79095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Oval 6"/>
          <p:cNvSpPr>
            <a:spLocks noChangeArrowheads="1"/>
          </p:cNvSpPr>
          <p:nvPr/>
        </p:nvSpPr>
        <p:spPr bwMode="auto">
          <a:xfrm>
            <a:off x="3962400" y="2209800"/>
            <a:ext cx="609600" cy="6096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2400" y="61913"/>
            <a:ext cx="9829800" cy="593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600" kern="0" dirty="0" smtClean="0"/>
              <a:t>Clicker Question</a:t>
            </a:r>
            <a:endParaRPr lang="en-US" sz="36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5105400" cy="6202362"/>
          </a:xfrm>
        </p:spPr>
        <p:txBody>
          <a:bodyPr/>
          <a:lstStyle/>
          <a:p>
            <a:pPr algn="l"/>
            <a:r>
              <a:rPr lang="en-US" sz="2800" b="1"/>
              <a:t>Demo and Discussion Question</a:t>
            </a:r>
            <a:r>
              <a:rPr lang="en-US" sz="2800"/>
              <a:t/>
            </a:r>
            <a:br>
              <a:rPr lang="en-US" sz="2800"/>
            </a:br>
            <a:r>
              <a:rPr lang="en-US" sz="2800"/>
              <a:t>A ball rolls in a horizontal circular track (shown from above).  Which arrow best represents the ball’s path after it leaves the track?</a:t>
            </a:r>
          </a:p>
        </p:txBody>
      </p:sp>
      <p:pic>
        <p:nvPicPr>
          <p:cNvPr id="13315" name="Picture 9" descr="ball circ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1" y="762000"/>
            <a:ext cx="4010025" cy="5334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61913"/>
            <a:ext cx="9829800" cy="593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600" kern="0" dirty="0" smtClean="0"/>
              <a:t>Clicker Question</a:t>
            </a:r>
            <a:endParaRPr lang="en-US" sz="36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1768</TotalTime>
  <Words>1396</Words>
  <Application>Microsoft Office PowerPoint</Application>
  <PresentationFormat>Custom</PresentationFormat>
  <Paragraphs>147</Paragraphs>
  <Slides>23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Default Design</vt:lpstr>
      <vt:lpstr>Equation</vt:lpstr>
      <vt:lpstr>PHY131H1F  - Class 8</vt:lpstr>
      <vt:lpstr>PowerPoint Presentation</vt:lpstr>
      <vt:lpstr>PowerPoint Presentation</vt:lpstr>
      <vt:lpstr>Last day at the end of class I asked:</vt:lpstr>
      <vt:lpstr>PowerPoint Presentation</vt:lpstr>
      <vt:lpstr>PowerPoint Presentation</vt:lpstr>
      <vt:lpstr>PowerPoint Presentation</vt:lpstr>
      <vt:lpstr>PowerPoint Presentation</vt:lpstr>
      <vt:lpstr>Demo and Discussion Question A ball rolls in a horizontal circular track (shown from above).  Which arrow best represents the ball’s path after it leaves the track?</vt:lpstr>
      <vt:lpstr>PowerPoint Presentation</vt:lpstr>
      <vt:lpstr>Centripetal Acceleration</vt:lpstr>
      <vt:lpstr>PowerPoint Presentation</vt:lpstr>
      <vt:lpstr>PowerPoint Presentation</vt:lpstr>
      <vt:lpstr>Summary of definitions:</vt:lpstr>
      <vt:lpstr>Nonuniform Circular Motion</vt:lpstr>
      <vt:lpstr>The 4 Equations of Constant Linear Acceleration, a:</vt:lpstr>
      <vt:lpstr>PowerPoint Presentation</vt:lpstr>
      <vt:lpstr>PowerPoint Presentation</vt:lpstr>
      <vt:lpstr>Example.</vt:lpstr>
      <vt:lpstr>Example.</vt:lpstr>
      <vt:lpstr>PowerPoint Presentation</vt:lpstr>
      <vt:lpstr>Moving on to Chapters 5 and 6.. </vt:lpstr>
      <vt:lpstr>Before Class 9 on Monday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jharlow</dc:creator>
  <cp:lastModifiedBy>Jason Harlow</cp:lastModifiedBy>
  <cp:revision>112</cp:revision>
  <cp:lastPrinted>2011-01-12T15:54:34Z</cp:lastPrinted>
  <dcterms:created xsi:type="dcterms:W3CDTF">2011-02-02T15:21:02Z</dcterms:created>
  <dcterms:modified xsi:type="dcterms:W3CDTF">2014-09-30T18:28:27Z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