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335" r:id="rId3"/>
    <p:sldId id="275" r:id="rId4"/>
    <p:sldId id="292" r:id="rId5"/>
    <p:sldId id="350" r:id="rId6"/>
    <p:sldId id="352" r:id="rId7"/>
    <p:sldId id="354" r:id="rId8"/>
    <p:sldId id="298" r:id="rId9"/>
    <p:sldId id="320" r:id="rId10"/>
    <p:sldId id="358" r:id="rId11"/>
    <p:sldId id="299" r:id="rId12"/>
    <p:sldId id="355" r:id="rId13"/>
    <p:sldId id="322" r:id="rId14"/>
    <p:sldId id="300" r:id="rId15"/>
    <p:sldId id="323" r:id="rId16"/>
    <p:sldId id="324" r:id="rId17"/>
    <p:sldId id="325" r:id="rId18"/>
    <p:sldId id="326" r:id="rId19"/>
    <p:sldId id="356" r:id="rId20"/>
    <p:sldId id="357" r:id="rId21"/>
    <p:sldId id="334" r:id="rId22"/>
    <p:sldId id="315" r:id="rId23"/>
    <p:sldId id="306" r:id="rId24"/>
    <p:sldId id="314" r:id="rId25"/>
    <p:sldId id="318" r:id="rId26"/>
    <p:sldId id="294" r:id="rId27"/>
    <p:sldId id="333" r:id="rId28"/>
    <p:sldId id="295" r:id="rId29"/>
    <p:sldId id="319" r:id="rId30"/>
    <p:sldId id="313" r:id="rId31"/>
    <p:sldId id="327" r:id="rId32"/>
    <p:sldId id="274" r:id="rId33"/>
  </p:sldIdLst>
  <p:sldSz cx="12192000" cy="685800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frameSlides="1"/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6" autoAdjust="0"/>
    <p:restoredTop sz="94626" autoAdjust="0"/>
  </p:normalViewPr>
  <p:slideViewPr>
    <p:cSldViewPr>
      <p:cViewPr varScale="1">
        <p:scale>
          <a:sx n="68" d="100"/>
          <a:sy n="68" d="100"/>
        </p:scale>
        <p:origin x="-108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48" y="2646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77B34A5D-5BAB-4003-BC15-0C1FA47BF3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9306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990518B1-6E3A-4D25-908B-D04F5B2993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7618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518B1-6E3A-4D25-908B-D04F5B29934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681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518B1-6E3A-4D25-908B-D04F5B29934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96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053C96-2D31-974A-90A5-2F211BF8AEF6}" type="slidenum">
              <a:rPr lang="en-CA"/>
              <a:pPr/>
              <a:t>10</a:t>
            </a:fld>
            <a:endParaRPr lang="en-CA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20725"/>
            <a:ext cx="6400800" cy="360045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6F4DDE-6449-8744-AEE9-8A701BC8A161}" type="slidenum">
              <a:rPr lang="en-CA"/>
              <a:pPr/>
              <a:t>19</a:t>
            </a:fld>
            <a:endParaRPr lang="en-CA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20725"/>
            <a:ext cx="6400800" cy="360045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8A109C3-84C2-45B1-964A-536F137EB527}" type="slidenum">
              <a:rPr lang="en-US"/>
              <a:pPr eaLnBrk="1" hangingPunct="1"/>
              <a:t>26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Answer: D</a:t>
            </a:r>
          </a:p>
        </p:txBody>
      </p:sp>
    </p:spTree>
    <p:extLst>
      <p:ext uri="{BB962C8B-B14F-4D97-AF65-F5344CB8AC3E}">
        <p14:creationId xmlns:p14="http://schemas.microsoft.com/office/powerpoint/2010/main" val="51640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4AAC719-6AD4-4E9F-86A2-5D6CDF484848}" type="slidenum">
              <a:rPr lang="en-US"/>
              <a:pPr eaLnBrk="1" hangingPunct="1"/>
              <a:t>28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Answer: D</a:t>
            </a:r>
          </a:p>
        </p:txBody>
      </p:sp>
    </p:spTree>
    <p:extLst>
      <p:ext uri="{BB962C8B-B14F-4D97-AF65-F5344CB8AC3E}">
        <p14:creationId xmlns:p14="http://schemas.microsoft.com/office/powerpoint/2010/main" val="2174969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B371EB-5285-4211-A96C-41DB311CFA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416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41C543-B5CE-44A6-A00F-5C17711BE3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048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1AE62C-9770-4E97-AAA0-41F2652CE8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721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DCD29A-A07E-411F-8D67-A4240B1895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661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0768B7-8F88-4B32-AE31-56C775C5D9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58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31C74A-1037-40A1-A4C8-8C32B59803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805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81D6C2-7719-4234-B9AE-1F9A7D776E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597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F83663-E909-4E10-AEE8-4E11AD67C9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228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012774-83EB-4331-9BE8-95AC1ECCCB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405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5B964D-4B03-417F-AAC0-38B5DB894F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267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824DC8-4702-4B91-A5B3-59DD7399E8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64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B1C4DA-A005-4D52-A815-B3B954EE2D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27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E0B02B8-42F0-47E5-9D88-85D435225E0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4.jpeg"/><Relationship Id="rId4" Type="http://schemas.openxmlformats.org/officeDocument/2006/relationships/image" Target="../media/image33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KaOC9danxNo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title"/>
          </p:nvPr>
        </p:nvSpPr>
        <p:spPr>
          <a:xfrm>
            <a:off x="1752600" y="152401"/>
            <a:ext cx="5105400" cy="792163"/>
          </a:xfrm>
        </p:spPr>
        <p:txBody>
          <a:bodyPr/>
          <a:lstStyle/>
          <a:p>
            <a:pPr algn="l" eaLnBrk="1" hangingPunct="1"/>
            <a:r>
              <a:rPr lang="en-US" sz="3600"/>
              <a:t>PHY131H1F</a:t>
            </a:r>
            <a:r>
              <a:rPr lang="en-US" sz="3600">
                <a:latin typeface="Times New Roman" panose="02020603050405020304" pitchFamily="18" charset="0"/>
              </a:rPr>
              <a:t>  - Class 9</a:t>
            </a:r>
          </a:p>
        </p:txBody>
      </p:sp>
      <p:sp>
        <p:nvSpPr>
          <p:cNvPr id="16" name="Rectangle 5"/>
          <p:cNvSpPr txBox="1">
            <a:spLocks noChangeArrowheads="1"/>
          </p:cNvSpPr>
          <p:nvPr/>
        </p:nvSpPr>
        <p:spPr bwMode="auto">
          <a:xfrm>
            <a:off x="457200" y="944564"/>
            <a:ext cx="9906000" cy="247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spcAft>
                <a:spcPts val="1200"/>
              </a:spcAft>
              <a:defRPr/>
            </a:pPr>
            <a:r>
              <a:rPr lang="en-CA" sz="3200" kern="0" dirty="0">
                <a:latin typeface="+mn-lt"/>
                <a:cs typeface="+mn-cs"/>
              </a:rPr>
              <a:t>Today, Chapter 5 “Force and Motion”:</a:t>
            </a:r>
          </a:p>
          <a:p>
            <a:pPr>
              <a:spcAft>
                <a:spcPts val="1200"/>
              </a:spcAft>
              <a:buFont typeface="Arial"/>
              <a:buChar char="•"/>
              <a:defRPr/>
            </a:pPr>
            <a:r>
              <a:rPr lang="en-US" sz="3200" dirty="0">
                <a:latin typeface="Arial" charset="0"/>
                <a:cs typeface="Arial" charset="0"/>
              </a:rPr>
              <a:t> Forces</a:t>
            </a:r>
          </a:p>
          <a:p>
            <a:pPr>
              <a:spcAft>
                <a:spcPts val="1200"/>
              </a:spcAft>
              <a:buFont typeface="Arial"/>
              <a:buChar char="•"/>
              <a:defRPr/>
            </a:pPr>
            <a:r>
              <a:rPr lang="en-US" sz="3200" dirty="0">
                <a:latin typeface="Arial" charset="0"/>
                <a:cs typeface="Arial" charset="0"/>
              </a:rPr>
              <a:t> Free Body Diagrams</a:t>
            </a:r>
          </a:p>
          <a:p>
            <a:pPr>
              <a:spcAft>
                <a:spcPts val="1200"/>
              </a:spcAft>
              <a:buFont typeface="Arial"/>
              <a:buChar char="•"/>
              <a:defRPr/>
            </a:pPr>
            <a:r>
              <a:rPr lang="en-US" sz="3200" dirty="0">
                <a:latin typeface="Arial" charset="0"/>
                <a:cs typeface="Arial" charset="0"/>
              </a:rPr>
              <a:t> Newton’s First Law</a:t>
            </a:r>
          </a:p>
        </p:txBody>
      </p:sp>
      <p:sp>
        <p:nvSpPr>
          <p:cNvPr id="12" name="Rectangle 5"/>
          <p:cNvSpPr txBox="1">
            <a:spLocks noChangeArrowheads="1"/>
          </p:cNvSpPr>
          <p:nvPr/>
        </p:nvSpPr>
        <p:spPr bwMode="auto">
          <a:xfrm>
            <a:off x="457200" y="3414714"/>
            <a:ext cx="5181600" cy="85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200"/>
              </a:spcAft>
              <a:buFont typeface="Arial"/>
              <a:buChar char="•"/>
              <a:defRPr/>
            </a:pPr>
            <a:r>
              <a:rPr lang="en-US" sz="3200" dirty="0">
                <a:latin typeface="Arial" charset="0"/>
                <a:cs typeface="Arial" charset="0"/>
              </a:rPr>
              <a:t> Newton’s Second </a:t>
            </a:r>
            <a:r>
              <a:rPr lang="en-US" sz="3200" dirty="0" smtClean="0">
                <a:latin typeface="Arial" charset="0"/>
                <a:cs typeface="Arial" charset="0"/>
              </a:rPr>
              <a:t>Law</a:t>
            </a:r>
            <a:endParaRPr lang="en-US" sz="3200" dirty="0">
              <a:latin typeface="Arial" charset="0"/>
              <a:cs typeface="Arial" charset="0"/>
            </a:endParaRPr>
          </a:p>
        </p:txBody>
      </p:sp>
      <p:pic>
        <p:nvPicPr>
          <p:cNvPr id="9" name="Picture 3" descr="05_Pg129_Un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-16974"/>
            <a:ext cx="4648200" cy="331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Figure_CP5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3200400"/>
            <a:ext cx="3657600" cy="419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Figure_CP5_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492" y="3715238"/>
            <a:ext cx="2344354" cy="291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Figure_CP5_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649" y="4267200"/>
            <a:ext cx="3138702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Crash test dummies model the</a:t>
            </a:r>
            <a:br>
              <a:rPr lang="en-US" b="1" dirty="0">
                <a:solidFill>
                  <a:srgbClr val="0000FF"/>
                </a:solidFill>
              </a:rPr>
            </a:br>
            <a:r>
              <a:rPr lang="en-US" b="1" dirty="0">
                <a:solidFill>
                  <a:srgbClr val="0000FF"/>
                </a:solidFill>
              </a:rPr>
              <a:t>muscles of the neck as springs</a:t>
            </a:r>
            <a:endParaRPr lang="en-CA" b="1" dirty="0">
              <a:solidFill>
                <a:srgbClr val="0000FF"/>
              </a:solidFill>
            </a:endParaRPr>
          </a:p>
        </p:txBody>
      </p:sp>
      <p:pic>
        <p:nvPicPr>
          <p:cNvPr id="5" name="Picture 3" descr="CrashTestDumm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484313"/>
            <a:ext cx="7632700" cy="47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859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http://oregonrangelands.org/Ecological_Provinces/images/Figure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1676401"/>
            <a:ext cx="9758363" cy="64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95401" y="-76200"/>
            <a:ext cx="9758363" cy="51054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2060575" y="46038"/>
            <a:ext cx="8229600" cy="868362"/>
          </a:xfrm>
        </p:spPr>
        <p:txBody>
          <a:bodyPr/>
          <a:lstStyle/>
          <a:p>
            <a:pPr eaLnBrk="1" hangingPunct="1"/>
            <a:r>
              <a:rPr lang="en-US" smtClean="0"/>
              <a:t>Gravity</a:t>
            </a:r>
          </a:p>
        </p:txBody>
      </p:sp>
      <p:pic>
        <p:nvPicPr>
          <p:cNvPr id="10246" name="Picture 9" descr="http://gadgetsin.com/uploads/2010/10/cute_angry_birds_plush_toys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96600">
            <a:off x="2088357" y="480219"/>
            <a:ext cx="1911350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4846638" y="1463675"/>
            <a:ext cx="215900" cy="2159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948238" y="1676400"/>
            <a:ext cx="0" cy="2446338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249" name="Object 2"/>
          <p:cNvGraphicFramePr>
            <a:graphicFrameLocks noChangeAspect="1"/>
          </p:cNvGraphicFramePr>
          <p:nvPr/>
        </p:nvGraphicFramePr>
        <p:xfrm>
          <a:off x="4027488" y="3390900"/>
          <a:ext cx="81915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4" name="Equation" r:id="rId5" imgW="203024" imgH="253780" progId="Equation.3">
                  <p:embed/>
                </p:oleObj>
              </mc:Choice>
              <mc:Fallback>
                <p:oleObj name="Equation" r:id="rId5" imgW="203024" imgH="2537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7488" y="3390900"/>
                        <a:ext cx="81915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846639" y="5486401"/>
            <a:ext cx="5189537" cy="10779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CA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Earth exerts a gravity force on the angry bird.”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581031" y="1219200"/>
                <a:ext cx="5472733" cy="29686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CA" sz="280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CA" sz="28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CA" sz="2800" b="0" i="1" smtClean="0">
                                <a:latin typeface="Cambria Math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CA" sz="2800" b="0" i="1" smtClean="0">
                            <a:latin typeface="Cambria Math"/>
                          </a:rPr>
                          <m:t>𝐺</m:t>
                        </m:r>
                      </m:sub>
                    </m:sSub>
                    <m:r>
                      <a:rPr lang="en-CA" sz="2800" b="0" i="1" smtClean="0">
                        <a:latin typeface="Cambria Math"/>
                      </a:rPr>
                      <m:t>=</m:t>
                    </m:r>
                    <m:r>
                      <a:rPr lang="en-CA" sz="2800" b="0" i="1" smtClean="0">
                        <a:latin typeface="Cambria Math"/>
                      </a:rPr>
                      <m:t>𝑚</m:t>
                    </m:r>
                    <m:acc>
                      <m:accPr>
                        <m:chr m:val="⃗"/>
                        <m:ctrlPr>
                          <a:rPr lang="en-CA" sz="28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CA" sz="2800" b="0" i="1" smtClean="0">
                            <a:latin typeface="Cambria Math"/>
                          </a:rPr>
                          <m:t>𝑔</m:t>
                        </m:r>
                      </m:e>
                    </m:acc>
                  </m:oMath>
                </a14:m>
                <a:r>
                  <a:rPr lang="en-CA" sz="2800" i="1" dirty="0" smtClean="0"/>
                  <a:t> </a:t>
                </a:r>
                <a:r>
                  <a:rPr lang="en-CA" sz="2800" dirty="0" smtClean="0"/>
                  <a:t>when the object is near the surface of Earth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endParaRPr lang="en-CA" sz="2800" dirty="0" smtClean="0"/>
              </a:p>
              <a:p>
                <a:pPr marL="457200" indent="-4572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CA" sz="28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CA" sz="2800" b="0" i="1" smtClean="0">
                            <a:latin typeface="Cambria Math"/>
                          </a:rPr>
                          <m:t>𝑔</m:t>
                        </m:r>
                      </m:e>
                    </m:acc>
                    <m:r>
                      <a:rPr lang="en-CA" sz="2800" b="0" i="1" smtClean="0">
                        <a:latin typeface="Cambria Math"/>
                      </a:rPr>
                      <m:t>=9.80</m:t>
                    </m:r>
                    <m:f>
                      <m:fPr>
                        <m:ctrlPr>
                          <a:rPr lang="en-CA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CA" sz="2800" b="0" i="0" smtClean="0">
                            <a:latin typeface="Cambria Math"/>
                          </a:rPr>
                          <m:t>N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CA" sz="2800" b="0" i="0" smtClean="0">
                            <a:latin typeface="Cambria Math"/>
                          </a:rPr>
                          <m:t>kg</m:t>
                        </m:r>
                      </m:den>
                    </m:f>
                    <m:r>
                      <a:rPr lang="en-CA" sz="2800" b="0" i="1" smtClean="0">
                        <a:latin typeface="Cambria Math"/>
                      </a:rPr>
                      <m:t>, </m:t>
                    </m:r>
                    <m:r>
                      <a:rPr lang="en-CA" sz="2800" b="0" i="1" smtClean="0">
                        <a:latin typeface="Cambria Math"/>
                      </a:rPr>
                      <m:t>𝑑𝑜𝑤𝑛</m:t>
                    </m:r>
                  </m:oMath>
                </a14:m>
                <a:endParaRPr lang="en-CA" sz="2800" dirty="0" smtClean="0"/>
              </a:p>
              <a:p>
                <a:pPr marL="457200" indent="-457200">
                  <a:buFont typeface="Arial" pitchFamily="34" charset="0"/>
                  <a:buChar char="•"/>
                </a:pPr>
                <a:endParaRPr lang="en-CA" sz="2800" dirty="0" smtClean="0"/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CA" sz="2800" dirty="0" smtClean="0"/>
                  <a:t>Sometimes called “weight” </a:t>
                </a:r>
                <a:endParaRPr lang="en-CA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1031" y="1219200"/>
                <a:ext cx="5472733" cy="2968698"/>
              </a:xfrm>
              <a:prstGeom prst="rect">
                <a:avLst/>
              </a:prstGeom>
              <a:blipFill rotWithShape="1">
                <a:blip r:embed="rId7"/>
                <a:stretch>
                  <a:fillRect l="-2007" t="-411" b="-492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379406"/>
            <a:ext cx="761047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510463" cy="487362"/>
          </a:xfrm>
        </p:spPr>
        <p:txBody>
          <a:bodyPr/>
          <a:lstStyle/>
          <a:p>
            <a:r>
              <a:rPr lang="en-CA" dirty="0" smtClean="0"/>
              <a:t>Gravity Research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112837"/>
            <a:ext cx="5384800" cy="5440363"/>
          </a:xfrm>
        </p:spPr>
        <p:txBody>
          <a:bodyPr/>
          <a:lstStyle/>
          <a:p>
            <a:r>
              <a:rPr lang="en-CA" sz="2400" dirty="0" smtClean="0"/>
              <a:t>There was a paper this year claiming that, mathematically speaking, black holes cannot exist.</a:t>
            </a:r>
          </a:p>
          <a:p>
            <a:r>
              <a:rPr lang="en-CA" sz="2400" dirty="0" smtClean="0"/>
              <a:t>Certainly, from an astronomer’s point of view, black holes (or something very much like them) are very prevalent and numerous in the universe!</a:t>
            </a:r>
          </a:p>
          <a:p>
            <a:r>
              <a:rPr lang="en-CA" sz="2400" dirty="0" smtClean="0"/>
              <a:t>The first black hole for which there was strong evidence was Cygnus X-1, discovered by U of T professor Tom Bolton in 1972</a:t>
            </a:r>
          </a:p>
          <a:p>
            <a:r>
              <a:rPr lang="en-CA" sz="2400" dirty="0" smtClean="0"/>
              <a:t>Since then over 100 of black holes have been discovered</a:t>
            </a:r>
          </a:p>
          <a:p>
            <a:endParaRPr lang="en-CA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077200" y="2133600"/>
            <a:ext cx="3796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http://arxiv.org/pdf/1406.1525v1.pdf</a:t>
            </a: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063" y="0"/>
            <a:ext cx="4071937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246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1"/>
            <a:ext cx="8229600" cy="792163"/>
          </a:xfrm>
        </p:spPr>
        <p:txBody>
          <a:bodyPr/>
          <a:lstStyle/>
          <a:p>
            <a:pPr eaLnBrk="1" hangingPunct="1"/>
            <a:r>
              <a:rPr lang="en-US" smtClean="0"/>
              <a:t>Normal Force</a:t>
            </a:r>
          </a:p>
        </p:txBody>
      </p:sp>
      <p:sp>
        <p:nvSpPr>
          <p:cNvPr id="5" name="Oval 4"/>
          <p:cNvSpPr/>
          <p:nvPr/>
        </p:nvSpPr>
        <p:spPr>
          <a:xfrm>
            <a:off x="8882063" y="4213225"/>
            <a:ext cx="215900" cy="2159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8990013" y="2208213"/>
            <a:ext cx="31750" cy="2005012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098280" y="2207786"/>
            <a:ext cx="631070" cy="707886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CA">
                <a:noFill/>
              </a:rPr>
              <a:t> </a:t>
            </a:r>
          </a:p>
        </p:txBody>
      </p:sp>
      <p:pic>
        <p:nvPicPr>
          <p:cNvPr id="11270" name="Picture 2" descr="http://1.bp.blogspot.com/-buPDfWfjGHE/T4glvlbC95I/AAAAAAAAEMU/1WJx2aZ0fO0/s1600/Divingboard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1817688"/>
            <a:ext cx="6416675" cy="481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47800" y="5334000"/>
            <a:ext cx="7086600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1600200" y="1295400"/>
            <a:ext cx="1219200" cy="5410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724400" y="5643563"/>
            <a:ext cx="5189538" cy="10779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CA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diving board exerts a normal force on the dog.”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1"/>
            <a:ext cx="8229600" cy="792163"/>
          </a:xfrm>
        </p:spPr>
        <p:txBody>
          <a:bodyPr/>
          <a:lstStyle/>
          <a:p>
            <a:pPr eaLnBrk="1" hangingPunct="1"/>
            <a:r>
              <a:rPr lang="en-US" smtClean="0"/>
              <a:t>Tension</a:t>
            </a:r>
          </a:p>
        </p:txBody>
      </p:sp>
      <p:pic>
        <p:nvPicPr>
          <p:cNvPr id="12291" name="Picture 5" descr="http://sphotos-c.ak.fbcdn.net/hphotos-ak-ash3/5732_240975815150_7986335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828801"/>
            <a:ext cx="5753100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8274050" y="3832225"/>
            <a:ext cx="215900" cy="2159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8458200" y="3986214"/>
            <a:ext cx="1447800" cy="1608137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525001" y="4551414"/>
            <a:ext cx="643189" cy="782587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CA">
                <a:noFill/>
              </a:rPr>
              <a:t> 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162550" y="974726"/>
            <a:ext cx="5189538" cy="10779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CA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rope exerts a tension force on Harlow.”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8" y="1081088"/>
            <a:ext cx="5638800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1"/>
            <a:ext cx="8229600" cy="792163"/>
          </a:xfrm>
        </p:spPr>
        <p:txBody>
          <a:bodyPr/>
          <a:lstStyle/>
          <a:p>
            <a:pPr eaLnBrk="1" hangingPunct="1"/>
            <a:r>
              <a:rPr lang="en-US" smtClean="0"/>
              <a:t>Kinetic Friction</a:t>
            </a:r>
          </a:p>
        </p:txBody>
      </p:sp>
      <p:sp>
        <p:nvSpPr>
          <p:cNvPr id="5" name="Oval 4"/>
          <p:cNvSpPr/>
          <p:nvPr/>
        </p:nvSpPr>
        <p:spPr>
          <a:xfrm>
            <a:off x="9753600" y="2819400"/>
            <a:ext cx="215900" cy="2159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7712075" y="2249488"/>
            <a:ext cx="2057400" cy="633412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467600" y="3697373"/>
            <a:ext cx="2086084" cy="646331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CA">
                <a:noFill/>
              </a:rPr>
              <a:t> </a:t>
            </a:r>
          </a:p>
        </p:txBody>
      </p:sp>
      <p:sp>
        <p:nvSpPr>
          <p:cNvPr id="13319" name="TextBox 6"/>
          <p:cNvSpPr txBox="1">
            <a:spLocks noChangeArrowheads="1"/>
          </p:cNvSpPr>
          <p:nvPr/>
        </p:nvSpPr>
        <p:spPr bwMode="auto">
          <a:xfrm>
            <a:off x="5943601" y="4578351"/>
            <a:ext cx="4449763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CA" sz="2800"/>
              <a:t>where </a:t>
            </a:r>
            <a:r>
              <a:rPr lang="en-CA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CA" sz="2800"/>
              <a:t> is the magnitude of the normal force, and </a:t>
            </a:r>
            <a:r>
              <a:rPr lang="el-GR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CA" sz="2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CA" sz="2800"/>
              <a:t> is a constant, which happens to be low for plastic on snow. </a:t>
            </a:r>
          </a:p>
          <a:p>
            <a:pPr eaLnBrk="1" hangingPunct="1"/>
            <a:endParaRPr lang="en-CA" sz="2800"/>
          </a:p>
        </p:txBody>
      </p:sp>
      <p:sp>
        <p:nvSpPr>
          <p:cNvPr id="11" name="TextBox 1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064636" y="1449241"/>
            <a:ext cx="787588" cy="800347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CA">
                <a:noFill/>
              </a:rPr>
              <a:t> 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752601" y="4605339"/>
            <a:ext cx="3986213" cy="15700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CA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ground exerts a kinetic friction force on Suleyman.”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ages.gizmag.com/hero/running-shoes-damaging-hips-knees-damage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6" y="1611313"/>
            <a:ext cx="5946775" cy="333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1"/>
            <a:ext cx="8229600" cy="792163"/>
          </a:xfrm>
        </p:spPr>
        <p:txBody>
          <a:bodyPr/>
          <a:lstStyle/>
          <a:p>
            <a:pPr eaLnBrk="1" hangingPunct="1"/>
            <a:r>
              <a:rPr lang="en-US" smtClean="0"/>
              <a:t>Static Friction</a:t>
            </a:r>
          </a:p>
        </p:txBody>
      </p:sp>
      <p:sp>
        <p:nvSpPr>
          <p:cNvPr id="5" name="Oval 4"/>
          <p:cNvSpPr/>
          <p:nvPr/>
        </p:nvSpPr>
        <p:spPr>
          <a:xfrm>
            <a:off x="8274050" y="3832225"/>
            <a:ext cx="215900" cy="2159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8474075" y="3833813"/>
            <a:ext cx="1828800" cy="7620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448800" y="2971801"/>
            <a:ext cx="719428" cy="800347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CA">
                <a:noFill/>
              </a:rPr>
              <a:t> 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819400" y="5178426"/>
            <a:ext cx="6292850" cy="1076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CA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ground exerts a static friction force on the shoe.”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3"/>
          <p:cNvSpPr>
            <a:spLocks noGrp="1"/>
          </p:cNvSpPr>
          <p:nvPr>
            <p:ph sz="half" idx="2"/>
          </p:nvPr>
        </p:nvSpPr>
        <p:spPr>
          <a:xfrm>
            <a:off x="1844675" y="1065213"/>
            <a:ext cx="8534400" cy="4525962"/>
          </a:xfrm>
        </p:spPr>
        <p:txBody>
          <a:bodyPr/>
          <a:lstStyle/>
          <a:p>
            <a:r>
              <a:rPr lang="en-CA" smtClean="0"/>
              <a:t>A car is parked on flat, horizontal pavement.</a:t>
            </a:r>
          </a:p>
          <a:p>
            <a:r>
              <a:rPr lang="en-CA" smtClean="0"/>
              <a:t>Which of the following forces are acting on the car?</a:t>
            </a:r>
          </a:p>
          <a:p>
            <a:pPr>
              <a:buFontTx/>
              <a:buAutoNum type="alphaUcPeriod"/>
            </a:pPr>
            <a:r>
              <a:rPr lang="en-CA" smtClean="0"/>
              <a:t>Gravity</a:t>
            </a:r>
          </a:p>
          <a:p>
            <a:pPr>
              <a:buFontTx/>
              <a:buAutoNum type="alphaUcPeriod"/>
            </a:pPr>
            <a:r>
              <a:rPr lang="en-CA" smtClean="0"/>
              <a:t>Normal</a:t>
            </a:r>
          </a:p>
          <a:p>
            <a:pPr>
              <a:buFontTx/>
              <a:buAutoNum type="alphaUcPeriod"/>
            </a:pPr>
            <a:r>
              <a:rPr lang="en-CA" smtClean="0"/>
              <a:t>Static friction</a:t>
            </a:r>
          </a:p>
          <a:p>
            <a:pPr>
              <a:buFontTx/>
              <a:buAutoNum type="alphaUcPeriod"/>
            </a:pPr>
            <a:r>
              <a:rPr lang="en-CA" smtClean="0"/>
              <a:t>Both A and B</a:t>
            </a:r>
          </a:p>
          <a:p>
            <a:pPr>
              <a:buFontTx/>
              <a:buAutoNum type="alphaUcPeriod"/>
            </a:pPr>
            <a:r>
              <a:rPr lang="en-CA" smtClean="0"/>
              <a:t>A, B and C</a:t>
            </a:r>
          </a:p>
        </p:txBody>
      </p:sp>
      <p:pic>
        <p:nvPicPr>
          <p:cNvPr id="15363" name="Picture 2" descr="http://upload.wikimedia.org/wikipedia/commons/f/fd/1976_Toyota_Corol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238" y="3686176"/>
            <a:ext cx="550545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229600" cy="609600"/>
          </a:xfrm>
        </p:spPr>
        <p:txBody>
          <a:bodyPr/>
          <a:lstStyle/>
          <a:p>
            <a:pPr algn="l" eaLnBrk="1" hangingPunct="1"/>
            <a:r>
              <a:rPr lang="en-US" sz="2800" dirty="0" smtClean="0"/>
              <a:t>Clicker Question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3"/>
          <p:cNvSpPr>
            <a:spLocks noGrp="1"/>
          </p:cNvSpPr>
          <p:nvPr>
            <p:ph sz="half" idx="2"/>
          </p:nvPr>
        </p:nvSpPr>
        <p:spPr>
          <a:xfrm>
            <a:off x="1844675" y="1065213"/>
            <a:ext cx="8534400" cy="4525962"/>
          </a:xfrm>
        </p:spPr>
        <p:txBody>
          <a:bodyPr/>
          <a:lstStyle/>
          <a:p>
            <a:r>
              <a:rPr lang="en-CA" smtClean="0"/>
              <a:t>A car is parked on flat, horizontal pavement.</a:t>
            </a:r>
          </a:p>
          <a:p>
            <a:r>
              <a:rPr lang="en-CA" smtClean="0"/>
              <a:t>The “net force” is the vector sum of all the forces on the car.</a:t>
            </a:r>
          </a:p>
          <a:p>
            <a:r>
              <a:rPr lang="en-CA" smtClean="0"/>
              <a:t>What is the direction of the net force on the car?</a:t>
            </a:r>
          </a:p>
        </p:txBody>
      </p:sp>
      <p:pic>
        <p:nvPicPr>
          <p:cNvPr id="17411" name="Picture 2" descr="http://upload.wikimedia.org/wikipedia/commons/f/fd/1976_Toyota_Corol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238" y="3686176"/>
            <a:ext cx="550545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3"/>
          <p:cNvSpPr txBox="1">
            <a:spLocks/>
          </p:cNvSpPr>
          <p:nvPr/>
        </p:nvSpPr>
        <p:spPr bwMode="auto">
          <a:xfrm>
            <a:off x="1768476" y="3762375"/>
            <a:ext cx="330676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lphaUcPeriod"/>
              <a:defRPr/>
            </a:pPr>
            <a:r>
              <a:rPr lang="en-CA" dirty="0"/>
              <a:t>Up</a:t>
            </a:r>
          </a:p>
          <a:p>
            <a:pPr marL="514350" indent="-514350">
              <a:buFont typeface="+mj-lt"/>
              <a:buAutoNum type="alphaUcPeriod"/>
              <a:defRPr/>
            </a:pPr>
            <a:r>
              <a:rPr lang="en-CA" dirty="0"/>
              <a:t>Down</a:t>
            </a:r>
          </a:p>
          <a:p>
            <a:pPr marL="514350" indent="-514350">
              <a:buFont typeface="+mj-lt"/>
              <a:buAutoNum type="alphaUcPeriod"/>
              <a:defRPr/>
            </a:pPr>
            <a:r>
              <a:rPr lang="en-CA" dirty="0"/>
              <a:t>The net force is zero</a:t>
            </a:r>
          </a:p>
          <a:p>
            <a:pPr>
              <a:defRPr/>
            </a:pPr>
            <a:endParaRPr lang="en-CA" dirty="0"/>
          </a:p>
        </p:txBody>
      </p:sp>
      <p:sp>
        <p:nvSpPr>
          <p:cNvPr id="17413" name="TextBox 4"/>
          <p:cNvSpPr txBox="1">
            <a:spLocks noChangeArrowheads="1"/>
          </p:cNvSpPr>
          <p:nvPr/>
        </p:nvSpPr>
        <p:spPr bwMode="auto">
          <a:xfrm>
            <a:off x="4365625" y="274639"/>
            <a:ext cx="34623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CA" sz="4000"/>
              <a:t>The Net Force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229600" cy="609600"/>
          </a:xfrm>
        </p:spPr>
        <p:txBody>
          <a:bodyPr/>
          <a:lstStyle/>
          <a:p>
            <a:pPr algn="l" eaLnBrk="1" hangingPunct="1"/>
            <a:r>
              <a:rPr lang="en-US" sz="2800" dirty="0" smtClean="0"/>
              <a:t>Clicker Question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447800" y="304800"/>
            <a:ext cx="9601199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kern="0" dirty="0" smtClean="0"/>
              <a:t>An </a:t>
            </a:r>
            <a:r>
              <a:rPr lang="en-US" b="1" i="1" kern="0" dirty="0" smtClean="0"/>
              <a:t>Even Shorter </a:t>
            </a:r>
            <a:r>
              <a:rPr lang="en-US" kern="0" dirty="0" smtClean="0"/>
              <a:t>Catalog of Forces</a:t>
            </a: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1754310" y="1214915"/>
            <a:ext cx="9312274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en-CA" sz="2800" dirty="0"/>
              <a:t>The </a:t>
            </a:r>
            <a:r>
              <a:rPr lang="en-CA" sz="2800" dirty="0" smtClean="0"/>
              <a:t>four fundamental forces in the universe </a:t>
            </a:r>
            <a:r>
              <a:rPr lang="en-CA" sz="2800" dirty="0"/>
              <a:t>are:</a:t>
            </a:r>
          </a:p>
          <a:p>
            <a:pPr marL="914400" lvl="1" indent="-457200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2800" dirty="0"/>
              <a:t>Gravity  (</a:t>
            </a:r>
            <a:r>
              <a:rPr lang="en-CA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CA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C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r>
              <a:rPr lang="en-CA" sz="2800" dirty="0"/>
              <a:t>)</a:t>
            </a:r>
          </a:p>
          <a:p>
            <a:pPr marL="457200" lvl="1" indent="0" eaLnBrk="1" hangingPunct="1">
              <a:spcAft>
                <a:spcPts val="1200"/>
              </a:spcAft>
            </a:pPr>
            <a:endParaRPr lang="en-CA" sz="2800" dirty="0" smtClean="0"/>
          </a:p>
          <a:p>
            <a:pPr marL="914400" lvl="1" indent="-457200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CA" sz="2800" dirty="0"/>
          </a:p>
          <a:p>
            <a:pPr marL="914400" lvl="1" indent="-457200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2800" dirty="0" smtClean="0"/>
              <a:t>Electric &amp; Magnetic</a:t>
            </a:r>
          </a:p>
          <a:p>
            <a:pPr marL="914400" lvl="1" indent="-457200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2800" dirty="0" smtClean="0"/>
              <a:t>“Strong Nuclear” – holds the nucleus together</a:t>
            </a:r>
          </a:p>
          <a:p>
            <a:pPr marL="914400" lvl="1" indent="-457200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2800" dirty="0" smtClean="0"/>
              <a:t>“Weak Nuclear” – governs beta-decay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47800" y="5636455"/>
            <a:ext cx="93060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/>
              <a:t>Every force you can experience is a manifestation of one or more of the above.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27440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229600" cy="609600"/>
          </a:xfrm>
        </p:spPr>
        <p:txBody>
          <a:bodyPr/>
          <a:lstStyle/>
          <a:p>
            <a:pPr algn="l" eaLnBrk="1" hangingPunct="1"/>
            <a:r>
              <a:rPr lang="en-US" sz="2800" dirty="0" smtClean="0"/>
              <a:t>Clicker Question </a:t>
            </a:r>
            <a:endParaRPr lang="en-US" sz="2800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68194" y="973015"/>
            <a:ext cx="8458200" cy="1524000"/>
          </a:xfrm>
        </p:spPr>
        <p:txBody>
          <a:bodyPr/>
          <a:lstStyle/>
          <a:p>
            <a:pPr eaLnBrk="1" hangingPunct="1"/>
            <a:r>
              <a:rPr lang="en-US" sz="2600" dirty="0" smtClean="0"/>
              <a:t>You toss a ball straight up in the air.</a:t>
            </a:r>
          </a:p>
          <a:p>
            <a:pPr eaLnBrk="1" hangingPunct="1"/>
            <a:r>
              <a:rPr lang="en-US" sz="2600" dirty="0" smtClean="0"/>
              <a:t>Immediately after you let go of it, what forces are acting on the ball?</a:t>
            </a:r>
            <a:endParaRPr lang="en-US" sz="26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68194" y="2362200"/>
            <a:ext cx="914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800" kern="0" dirty="0" smtClean="0">
                <a:latin typeface="+mn-lt"/>
                <a:cs typeface="+mn-cs"/>
              </a:rPr>
              <a:t>The downward force of gravity from the Earth.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800" kern="0" dirty="0" smtClean="0">
                <a:latin typeface="+mn-lt"/>
                <a:cs typeface="+mn-cs"/>
              </a:rPr>
              <a:t>An upward throwing force from your hand.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800" kern="0" dirty="0" smtClean="0">
                <a:latin typeface="+mn-lt"/>
                <a:cs typeface="+mn-cs"/>
              </a:rPr>
              <a:t>A small downward drag-force from air resistance.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810000" y="4038600"/>
            <a:ext cx="65151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>
              <a:spcBef>
                <a:spcPct val="20000"/>
              </a:spcBef>
              <a:buFont typeface="+mj-lt"/>
              <a:buAutoNum type="alphaUcPeriod"/>
              <a:defRPr/>
            </a:pPr>
            <a:r>
              <a:rPr lang="en-US" sz="2800" kern="0" dirty="0" smtClean="0">
                <a:latin typeface="+mn-lt"/>
                <a:cs typeface="+mn-cs"/>
              </a:rPr>
              <a:t>1, 2 and 3</a:t>
            </a:r>
          </a:p>
          <a:p>
            <a:pPr marL="514350" indent="-514350">
              <a:spcBef>
                <a:spcPct val="20000"/>
              </a:spcBef>
              <a:buFont typeface="+mj-lt"/>
              <a:buAutoNum type="alphaUcPeriod"/>
              <a:defRPr/>
            </a:pPr>
            <a:r>
              <a:rPr lang="en-US" sz="2800" kern="0" dirty="0" smtClean="0">
                <a:latin typeface="+mn-lt"/>
                <a:cs typeface="+mn-cs"/>
              </a:rPr>
              <a:t>1 and 3</a:t>
            </a:r>
          </a:p>
          <a:p>
            <a:pPr marL="514350" indent="-514350">
              <a:spcBef>
                <a:spcPct val="20000"/>
              </a:spcBef>
              <a:buFont typeface="+mj-lt"/>
              <a:buAutoNum type="alphaUcPeriod"/>
              <a:defRPr/>
            </a:pPr>
            <a:r>
              <a:rPr lang="en-US" sz="2800" kern="0" dirty="0" smtClean="0">
                <a:latin typeface="+mn-lt"/>
                <a:cs typeface="+mn-cs"/>
              </a:rPr>
              <a:t>1 and 2</a:t>
            </a:r>
          </a:p>
          <a:p>
            <a:pPr marL="514350" indent="-514350">
              <a:spcBef>
                <a:spcPct val="20000"/>
              </a:spcBef>
              <a:buFont typeface="+mj-lt"/>
              <a:buAutoNum type="alphaUcPeriod"/>
              <a:defRPr/>
            </a:pPr>
            <a:r>
              <a:rPr lang="en-US" sz="2800" kern="0" dirty="0" smtClean="0">
                <a:latin typeface="+mn-lt"/>
                <a:cs typeface="+mn-cs"/>
              </a:rPr>
              <a:t>1 only</a:t>
            </a:r>
          </a:p>
          <a:p>
            <a:pPr marL="514350" indent="-514350">
              <a:spcBef>
                <a:spcPct val="20000"/>
              </a:spcBef>
              <a:buFont typeface="+mj-lt"/>
              <a:buAutoNum type="alphaUcPeriod"/>
              <a:defRPr/>
            </a:pPr>
            <a:r>
              <a:rPr lang="en-US" sz="2800" kern="0" dirty="0" smtClean="0">
                <a:latin typeface="+mn-lt"/>
                <a:cs typeface="+mn-cs"/>
              </a:rPr>
              <a:t>2 and 3</a:t>
            </a:r>
          </a:p>
        </p:txBody>
      </p:sp>
      <p:pic>
        <p:nvPicPr>
          <p:cNvPr id="34818" name="Picture 2" descr="http://images.wikia.com/nintendo/en/images/3/3e/MTO_Tennis_B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1714" y="1082675"/>
            <a:ext cx="730250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71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ushOnW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676400"/>
            <a:ext cx="5553954" cy="41696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A Person Exerts a</a:t>
            </a:r>
            <a:br>
              <a:rPr lang="en-US" b="1" dirty="0" smtClean="0">
                <a:solidFill>
                  <a:srgbClr val="0000FF"/>
                </a:solidFill>
              </a:rPr>
            </a:br>
            <a:r>
              <a:rPr lang="en-US" b="1" dirty="0" smtClean="0">
                <a:solidFill>
                  <a:srgbClr val="0000FF"/>
                </a:solidFill>
              </a:rPr>
              <a:t>Force on A Wall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446" y="1740235"/>
            <a:ext cx="4880365" cy="114734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This contact force is an example of: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6447" y="3195053"/>
            <a:ext cx="591775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Gravity Force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Electric &amp; Magnetic Force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Strong (holds nucleus together)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Weak (radioactive decay)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None of the above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10896600" y="1143000"/>
            <a:ext cx="1295400" cy="495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1972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9521825" cy="593784"/>
          </a:xfrm>
        </p:spPr>
        <p:txBody>
          <a:bodyPr/>
          <a:lstStyle/>
          <a:p>
            <a:pPr eaLnBrk="1" hangingPunct="1"/>
            <a:r>
              <a:rPr lang="en-US" dirty="0" smtClean="0"/>
              <a:t>The Fundamental Forces of Nature</a:t>
            </a:r>
          </a:p>
        </p:txBody>
      </p:sp>
      <p:sp>
        <p:nvSpPr>
          <p:cNvPr id="8195" name="TextBox 4"/>
          <p:cNvSpPr txBox="1">
            <a:spLocks noChangeArrowheads="1"/>
          </p:cNvSpPr>
          <p:nvPr/>
        </p:nvSpPr>
        <p:spPr bwMode="auto">
          <a:xfrm>
            <a:off x="685800" y="914400"/>
            <a:ext cx="10668000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CA" sz="2800" dirty="0" smtClean="0"/>
              <a:t>The </a:t>
            </a:r>
            <a:r>
              <a:rPr lang="en-CA" sz="2800" dirty="0"/>
              <a:t>four fundamental forces </a:t>
            </a:r>
            <a:r>
              <a:rPr lang="en-CA" sz="2800" dirty="0" smtClean="0"/>
              <a:t>of </a:t>
            </a:r>
            <a:r>
              <a:rPr lang="en-CA" sz="2800" dirty="0"/>
              <a:t>nature:</a:t>
            </a:r>
          </a:p>
          <a:p>
            <a:pPr lvl="6" eaLnBrk="1" hangingPunct="1">
              <a:buFont typeface="Arial" pitchFamily="34" charset="0"/>
              <a:buAutoNum type="arabicPeriod"/>
              <a:defRPr/>
            </a:pPr>
            <a:r>
              <a:rPr lang="en-CA" sz="2800" b="1" dirty="0"/>
              <a:t>Gravity  </a:t>
            </a:r>
          </a:p>
          <a:p>
            <a:pPr lvl="6" eaLnBrk="1" hangingPunct="1">
              <a:buFont typeface="Arial" pitchFamily="34" charset="0"/>
              <a:buAutoNum type="arabicPeriod"/>
              <a:defRPr/>
            </a:pPr>
            <a:r>
              <a:rPr lang="en-CA" sz="2800" b="1" dirty="0"/>
              <a:t>Electromagnetism</a:t>
            </a:r>
          </a:p>
          <a:p>
            <a:pPr lvl="6" eaLnBrk="1" hangingPunct="1">
              <a:buFont typeface="Arial" pitchFamily="34" charset="0"/>
              <a:buAutoNum type="arabicPeriod"/>
              <a:defRPr/>
            </a:pPr>
            <a:r>
              <a:rPr lang="en-CA" sz="2800" b="1" dirty="0"/>
              <a:t>Weak</a:t>
            </a:r>
            <a:r>
              <a:rPr lang="en-CA" sz="2800" dirty="0"/>
              <a:t> Nuclear Force</a:t>
            </a:r>
          </a:p>
          <a:p>
            <a:pPr lvl="6" eaLnBrk="1" hangingPunct="1">
              <a:buFont typeface="Arial" pitchFamily="34" charset="0"/>
              <a:buAutoNum type="arabicPeriod"/>
              <a:defRPr/>
            </a:pPr>
            <a:r>
              <a:rPr lang="en-CA" sz="2800" b="1" dirty="0"/>
              <a:t>Strong</a:t>
            </a:r>
            <a:r>
              <a:rPr lang="en-CA" sz="2800" dirty="0"/>
              <a:t> Nuclear Force</a:t>
            </a:r>
          </a:p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en-CA" sz="2800" b="1" dirty="0"/>
              <a:t>Gravity</a:t>
            </a:r>
            <a:r>
              <a:rPr lang="en-CA" sz="2800" dirty="0"/>
              <a:t> is always attractive, and acts between any two objects.</a:t>
            </a:r>
          </a:p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en-CA" sz="2800" b="1" dirty="0"/>
              <a:t>Electromagnetism</a:t>
            </a:r>
            <a:r>
              <a:rPr lang="en-CA" sz="2800" dirty="0"/>
              <a:t> causes repulsion and attraction between charged particles, such as the protons and electrons in matter.  This gives rise to almost </a:t>
            </a:r>
            <a:r>
              <a:rPr lang="en-CA" sz="2800" i="1" dirty="0"/>
              <a:t>all</a:t>
            </a:r>
            <a:r>
              <a:rPr lang="en-CA" sz="2800" dirty="0"/>
              <a:t> of the forces we deal with in PHY131/132: Normal, Tension, etc.</a:t>
            </a:r>
          </a:p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en-CA" sz="2800" b="1" dirty="0"/>
              <a:t>Weak</a:t>
            </a:r>
            <a:r>
              <a:rPr lang="en-CA" sz="2800" dirty="0"/>
              <a:t> and </a:t>
            </a:r>
            <a:r>
              <a:rPr lang="en-CA" sz="2800" b="1" dirty="0"/>
              <a:t>Strong</a:t>
            </a:r>
            <a:r>
              <a:rPr lang="en-CA" sz="2800" dirty="0"/>
              <a:t> Nuclear forces are important in understanding how atomic nuclei are held together and certain forms of radiation – not important for PHY131/132.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389" y="762000"/>
            <a:ext cx="12453631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2"/>
          <p:cNvSpPr txBox="1">
            <a:spLocks noChangeArrowheads="1"/>
          </p:cNvSpPr>
          <p:nvPr/>
        </p:nvSpPr>
        <p:spPr bwMode="auto">
          <a:xfrm>
            <a:off x="3733801" y="304800"/>
            <a:ext cx="5186363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5100">
                <a:latin typeface="Baskerville Old Face" panose="02020602080505020303" pitchFamily="18" charset="0"/>
              </a:rPr>
              <a:t>Newton’s First Law</a:t>
            </a:r>
          </a:p>
        </p:txBody>
      </p:sp>
      <p:sp>
        <p:nvSpPr>
          <p:cNvPr id="26627" name="TextBox 3"/>
          <p:cNvSpPr txBox="1">
            <a:spLocks noChangeArrowheads="1"/>
          </p:cNvSpPr>
          <p:nvPr/>
        </p:nvSpPr>
        <p:spPr bwMode="auto">
          <a:xfrm>
            <a:off x="2514600" y="1371600"/>
            <a:ext cx="77724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000"/>
              <a:t>The natural state of an object with no net external force on it is to either remain at rest or continue to move in a straight line with a constant velocity.</a:t>
            </a:r>
          </a:p>
        </p:txBody>
      </p:sp>
      <p:sp>
        <p:nvSpPr>
          <p:cNvPr id="26628" name="TextBox 4"/>
          <p:cNvSpPr txBox="1">
            <a:spLocks noChangeArrowheads="1"/>
          </p:cNvSpPr>
          <p:nvPr/>
        </p:nvSpPr>
        <p:spPr bwMode="auto">
          <a:xfrm>
            <a:off x="1828801" y="1"/>
            <a:ext cx="840295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9200">
                <a:latin typeface="Blackmoor LET"/>
                <a:ea typeface="Blackmoor LET"/>
                <a:cs typeface="Blackmoor LET"/>
              </a:rPr>
              <a:t>1</a:t>
            </a:r>
          </a:p>
        </p:txBody>
      </p:sp>
      <p:pic>
        <p:nvPicPr>
          <p:cNvPr id="26629" name="Picture 8" descr="http://buphy.bu.edu/%7Eduffy/mech/1C10_2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1" y="3581400"/>
            <a:ext cx="3490913" cy="261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sz="4000"/>
              <a:t>What is Mass?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143000" y="1066800"/>
            <a:ext cx="95250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3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</a:rPr>
              <a:t>Mass is a scalar quantity that describes an object’s inertia.</a:t>
            </a:r>
          </a:p>
          <a:p>
            <a:pPr eaLnBrk="1" hangingPunct="1">
              <a:lnSpc>
                <a:spcPts val="3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</a:rPr>
              <a:t>It describes the amount of matter in an object. </a:t>
            </a:r>
          </a:p>
          <a:p>
            <a:pPr eaLnBrk="1" hangingPunct="1">
              <a:lnSpc>
                <a:spcPts val="3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Times New Roman" panose="02020603050405020304" pitchFamily="18" charset="0"/>
              </a:rPr>
              <a:t>Mass is an intrinsic property of an object.</a:t>
            </a:r>
            <a:r>
              <a:rPr lang="en-US" sz="3200" dirty="0"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27652" name="Picture 5" descr="http://www.gymdirect.com.au/resources/dumbbell/hammer_tone_120kg_dumbbell%20set%20%288%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002" y="2994240"/>
            <a:ext cx="46482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115683" y="2859452"/>
            <a:ext cx="4103687" cy="2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</a:rPr>
              <a:t>It tells us something about the object, regardless of where the object is, what it’s doing, or whatever forces may be acting on 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2"/>
          <p:cNvSpPr txBox="1">
            <a:spLocks noChangeArrowheads="1"/>
          </p:cNvSpPr>
          <p:nvPr/>
        </p:nvSpPr>
        <p:spPr bwMode="auto">
          <a:xfrm>
            <a:off x="3962400" y="457200"/>
            <a:ext cx="492918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4200">
                <a:latin typeface="Baskerville Old Face" panose="02020602080505020303" pitchFamily="18" charset="0"/>
              </a:rPr>
              <a:t>Newton’s Second Law</a:t>
            </a:r>
          </a:p>
        </p:txBody>
      </p:sp>
      <p:sp>
        <p:nvSpPr>
          <p:cNvPr id="28675" name="TextBox 3"/>
          <p:cNvSpPr txBox="1">
            <a:spLocks noChangeArrowheads="1"/>
          </p:cNvSpPr>
          <p:nvPr/>
        </p:nvSpPr>
        <p:spPr bwMode="auto">
          <a:xfrm>
            <a:off x="2514600" y="1371601"/>
            <a:ext cx="77724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000"/>
              <a:t>The acceleration of an object is directly proportional to the net force acting on it, and inversely proportional to its mass.</a:t>
            </a:r>
          </a:p>
        </p:txBody>
      </p:sp>
      <p:sp>
        <p:nvSpPr>
          <p:cNvPr id="28676" name="TextBox 4"/>
          <p:cNvSpPr txBox="1">
            <a:spLocks noChangeArrowheads="1"/>
          </p:cNvSpPr>
          <p:nvPr/>
        </p:nvSpPr>
        <p:spPr bwMode="auto">
          <a:xfrm>
            <a:off x="1828801" y="1"/>
            <a:ext cx="840295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9200">
                <a:latin typeface="Blackmoor LET"/>
                <a:ea typeface="Blackmoor LET"/>
                <a:cs typeface="Blackmoor LET"/>
              </a:rPr>
              <a:t>2</a:t>
            </a:r>
          </a:p>
        </p:txBody>
      </p:sp>
      <p:graphicFrame>
        <p:nvGraphicFramePr>
          <p:cNvPr id="28677" name="Object 8"/>
          <p:cNvGraphicFramePr>
            <a:graphicFrameLocks noChangeAspect="1"/>
          </p:cNvGraphicFramePr>
          <p:nvPr/>
        </p:nvGraphicFramePr>
        <p:xfrm>
          <a:off x="1944688" y="3321050"/>
          <a:ext cx="3041650" cy="238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5" name="Equation" r:id="rId3" imgW="533169" imgH="418918" progId="Equation.3">
                  <p:embed/>
                </p:oleObj>
              </mc:Choice>
              <mc:Fallback>
                <p:oleObj name="Equation" r:id="rId3" imgW="533169" imgH="418918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4688" y="3321050"/>
                        <a:ext cx="3041650" cy="2389188"/>
                      </a:xfrm>
                      <a:prstGeom prst="rect">
                        <a:avLst/>
                      </a:prstGeom>
                      <a:noFill/>
                      <a:ln w="38100" cmpd="dbl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678" name="Picture 9" descr="https://encrypted-tbn1.gstatic.com/images?q=tbn:ANd9GcQJPFRc80EomTBKa1ByPX_8MXAvRqv_OQbiE0t2nDtOHIL664B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788" y="3565526"/>
            <a:ext cx="3200400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2133601" y="552450"/>
            <a:ext cx="7883525" cy="314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3400"/>
              </a:lnSpc>
            </a:pPr>
            <a:r>
              <a:rPr lang="en-US" sz="3200">
                <a:latin typeface="Times New Roman" panose="02020603050405020304" pitchFamily="18" charset="0"/>
              </a:rPr>
              <a:t>A fan attached to a cart causes it to accelerate at 2 m/s</a:t>
            </a:r>
            <a:r>
              <a:rPr lang="en-US" sz="3200" baseline="30000">
                <a:latin typeface="Times New Roman" panose="02020603050405020304" pitchFamily="18" charset="0"/>
              </a:rPr>
              <a:t>2</a:t>
            </a:r>
            <a:r>
              <a:rPr lang="en-US" sz="3200">
                <a:latin typeface="Times New Roman" panose="02020603050405020304" pitchFamily="18" charset="0"/>
              </a:rPr>
              <a:t>. </a:t>
            </a:r>
          </a:p>
          <a:p>
            <a:pPr eaLnBrk="1" hangingPunct="1">
              <a:lnSpc>
                <a:spcPts val="3400"/>
              </a:lnSpc>
            </a:pPr>
            <a:r>
              <a:rPr lang="en-US" sz="3200">
                <a:latin typeface="Times New Roman" panose="02020603050405020304" pitchFamily="18" charset="0"/>
              </a:rPr>
              <a:t>Suppose the same fan is attached to a second cart with smaller mass.  </a:t>
            </a:r>
          </a:p>
          <a:p>
            <a:pPr eaLnBrk="1" hangingPunct="1">
              <a:lnSpc>
                <a:spcPts val="3400"/>
              </a:lnSpc>
            </a:pPr>
            <a:r>
              <a:rPr lang="en-US" sz="3200">
                <a:latin typeface="Times New Roman" panose="02020603050405020304" pitchFamily="18" charset="0"/>
              </a:rPr>
              <a:t>The mass of the second cart plus fan is half the mass of the first cart plus fan.  The acceleration of the second cart is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2430464" y="3727451"/>
            <a:ext cx="1876425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3000"/>
              </a:lnSpc>
              <a:spcBef>
                <a:spcPct val="20000"/>
              </a:spcBef>
              <a:buFontTx/>
              <a:buAutoNum type="alphaUcPeriod"/>
            </a:pPr>
            <a:r>
              <a:rPr lang="en-US" sz="2800">
                <a:latin typeface="Times New Roman" panose="02020603050405020304" pitchFamily="18" charset="0"/>
              </a:rPr>
              <a:t> 16 m/s</a:t>
            </a:r>
            <a:r>
              <a:rPr lang="en-US" sz="2800" baseline="30000">
                <a:latin typeface="Times New Roman" panose="02020603050405020304" pitchFamily="18" charset="0"/>
              </a:rPr>
              <a:t>2</a:t>
            </a:r>
            <a:r>
              <a:rPr lang="en-US" sz="2800">
                <a:latin typeface="Times New Roman" panose="02020603050405020304" pitchFamily="18" charset="0"/>
              </a:rPr>
              <a:t>. </a:t>
            </a:r>
          </a:p>
          <a:p>
            <a:pPr eaLnBrk="1" hangingPunct="1">
              <a:lnSpc>
                <a:spcPts val="3000"/>
              </a:lnSpc>
              <a:spcBef>
                <a:spcPct val="20000"/>
              </a:spcBef>
              <a:buFontTx/>
              <a:buAutoNum type="alphaUcPeriod"/>
            </a:pPr>
            <a:r>
              <a:rPr lang="en-US" sz="2800">
                <a:latin typeface="Times New Roman" panose="02020603050405020304" pitchFamily="18" charset="0"/>
              </a:rPr>
              <a:t> 8 m/s</a:t>
            </a:r>
            <a:r>
              <a:rPr lang="en-US" sz="2800" baseline="30000">
                <a:latin typeface="Times New Roman" panose="02020603050405020304" pitchFamily="18" charset="0"/>
              </a:rPr>
              <a:t>2</a:t>
            </a:r>
            <a:r>
              <a:rPr lang="en-US" sz="2800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ts val="3000"/>
              </a:lnSpc>
              <a:spcBef>
                <a:spcPct val="20000"/>
              </a:spcBef>
              <a:buFontTx/>
              <a:buAutoNum type="alphaUcPeriod"/>
            </a:pPr>
            <a:r>
              <a:rPr lang="en-US" sz="2800">
                <a:latin typeface="Times New Roman" panose="02020603050405020304" pitchFamily="18" charset="0"/>
              </a:rPr>
              <a:t> 4 m/s</a:t>
            </a:r>
            <a:r>
              <a:rPr lang="en-US" sz="2800" baseline="30000">
                <a:latin typeface="Times New Roman" panose="02020603050405020304" pitchFamily="18" charset="0"/>
              </a:rPr>
              <a:t>2</a:t>
            </a:r>
            <a:r>
              <a:rPr lang="en-US" sz="2800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ts val="3000"/>
              </a:lnSpc>
              <a:spcBef>
                <a:spcPct val="20000"/>
              </a:spcBef>
              <a:buFontTx/>
              <a:buAutoNum type="alphaUcPeriod"/>
            </a:pPr>
            <a:r>
              <a:rPr lang="en-US" sz="2800">
                <a:latin typeface="Times New Roman" panose="02020603050405020304" pitchFamily="18" charset="0"/>
              </a:rPr>
              <a:t> 2 m/s</a:t>
            </a:r>
            <a:r>
              <a:rPr lang="en-US" sz="2800" baseline="30000">
                <a:latin typeface="Times New Roman" panose="02020603050405020304" pitchFamily="18" charset="0"/>
              </a:rPr>
              <a:t>2</a:t>
            </a:r>
            <a:r>
              <a:rPr lang="en-US" sz="2800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ts val="3000"/>
              </a:lnSpc>
              <a:spcBef>
                <a:spcPct val="20000"/>
              </a:spcBef>
              <a:buFontTx/>
              <a:buAutoNum type="alphaUcPeriod"/>
            </a:pPr>
            <a:r>
              <a:rPr lang="en-US" sz="2800">
                <a:latin typeface="Times New Roman" panose="02020603050405020304" pitchFamily="18" charset="0"/>
              </a:rPr>
              <a:t> 1 m/s</a:t>
            </a:r>
            <a:r>
              <a:rPr lang="en-US" sz="2800" baseline="30000">
                <a:latin typeface="Times New Roman" panose="02020603050405020304" pitchFamily="18" charset="0"/>
              </a:rPr>
              <a:t>2</a:t>
            </a:r>
            <a:r>
              <a:rPr lang="en-US" sz="2800"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29700" name="Picture 9" descr="https://encrypted-tbn1.gstatic.com/images?q=tbn:ANd9GcQJPFRc80EomTBKa1ByPX_8MXAvRqv_OQbiE0t2nDtOHIL664B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0" y="3962401"/>
            <a:ext cx="3200400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92089" y="115094"/>
            <a:ext cx="8229600" cy="609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2800" kern="0" dirty="0" smtClean="0"/>
              <a:t>Clicker Question </a:t>
            </a:r>
            <a:endParaRPr lang="en-US" sz="2800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9" descr="http://gadgetsin.com/uploads/2010/10/cute_angry_birds_plush_toys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622">
            <a:off x="8951089" y="61988"/>
            <a:ext cx="1911350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6934200" cy="639762"/>
          </a:xfrm>
        </p:spPr>
        <p:txBody>
          <a:bodyPr/>
          <a:lstStyle/>
          <a:p>
            <a:r>
              <a:rPr lang="en-US" sz="3200" dirty="0" smtClean="0"/>
              <a:t>Projectile Motion Example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792162"/>
            <a:ext cx="8382000" cy="4038600"/>
          </a:xfrm>
        </p:spPr>
        <p:txBody>
          <a:bodyPr/>
          <a:lstStyle/>
          <a:p>
            <a:r>
              <a:rPr lang="en-US" sz="2800" dirty="0" smtClean="0"/>
              <a:t>An angry bird of mass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0.12 kg </a:t>
            </a:r>
            <a:r>
              <a:rPr lang="en-US" sz="2800" dirty="0" smtClean="0"/>
              <a:t>is flying through the air.  His wings are tucked in, and air resistance is negligible.  </a:t>
            </a:r>
          </a:p>
          <a:p>
            <a:r>
              <a:rPr lang="en-US" sz="2800" dirty="0" smtClean="0"/>
              <a:t>What is the acceleration of the bird?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04_stt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37" y="1752600"/>
            <a:ext cx="11800852" cy="676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Oval 3"/>
          <p:cNvSpPr>
            <a:spLocks noChangeArrowheads="1"/>
          </p:cNvSpPr>
          <p:nvPr/>
        </p:nvSpPr>
        <p:spPr bwMode="auto">
          <a:xfrm>
            <a:off x="3200400" y="5943600"/>
            <a:ext cx="304800" cy="3810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3886200" y="5486400"/>
            <a:ext cx="4876800" cy="533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2405063" y="392114"/>
            <a:ext cx="72390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3400"/>
              </a:lnSpc>
            </a:pPr>
            <a:r>
              <a:rPr lang="en-US" sz="3200" b="1">
                <a:solidFill>
                  <a:srgbClr val="336699"/>
                </a:solidFill>
                <a:latin typeface="Times New Roman" panose="02020603050405020304" pitchFamily="18" charset="0"/>
              </a:rPr>
              <a:t>Three forces act on an object. In which direction does the object accelerate?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79895" y="14559"/>
            <a:ext cx="8229600" cy="609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2800" kern="0" dirty="0" smtClean="0"/>
              <a:t>Clicker Question </a:t>
            </a:r>
            <a:endParaRPr lang="en-US" sz="2800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58739" y="120612"/>
            <a:ext cx="4995402" cy="869988"/>
          </a:xfrm>
        </p:spPr>
        <p:txBody>
          <a:bodyPr/>
          <a:lstStyle/>
          <a:p>
            <a:r>
              <a:rPr lang="en-US" sz="2800" dirty="0"/>
              <a:t>Mass on Frictionless Inclined </a:t>
            </a:r>
            <a:r>
              <a:rPr lang="en-US" sz="2800" dirty="0" smtClean="0"/>
              <a:t>Plane Example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8739" y="1110915"/>
            <a:ext cx="5808661" cy="2438400"/>
          </a:xfrm>
        </p:spPr>
        <p:txBody>
          <a:bodyPr/>
          <a:lstStyle/>
          <a:p>
            <a:r>
              <a:rPr lang="en-US" sz="2400" dirty="0" smtClean="0"/>
              <a:t>A cart of mass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0.195 kg </a:t>
            </a:r>
            <a:r>
              <a:rPr lang="en-US" sz="2400" dirty="0" smtClean="0"/>
              <a:t>is rolling on a track that is inclined at an angle </a:t>
            </a:r>
            <a:r>
              <a:rPr lang="el-G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CA" sz="2400" dirty="0" smtClean="0"/>
              <a:t> above the horizontal. Friction is negligible. 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What is the acceleration of the cart?</a:t>
            </a:r>
          </a:p>
        </p:txBody>
      </p:sp>
      <p:cxnSp>
        <p:nvCxnSpPr>
          <p:cNvPr id="4" name="Straight Connector 3"/>
          <p:cNvCxnSpPr/>
          <p:nvPr/>
        </p:nvCxnSpPr>
        <p:spPr>
          <a:xfrm rot="1200000">
            <a:off x="259222" y="4805441"/>
            <a:ext cx="4038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38572" y="5496003"/>
            <a:ext cx="40386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822" name="Text Placeholder 2"/>
          <p:cNvSpPr txBox="1">
            <a:spLocks/>
          </p:cNvSpPr>
          <p:nvPr/>
        </p:nvSpPr>
        <p:spPr bwMode="auto">
          <a:xfrm>
            <a:off x="2824623" y="4999116"/>
            <a:ext cx="485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l-GR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endParaRPr lang="en-US" sz="3200"/>
          </a:p>
        </p:txBody>
      </p:sp>
      <p:sp>
        <p:nvSpPr>
          <p:cNvPr id="7" name="Oval 6"/>
          <p:cNvSpPr/>
          <p:nvPr/>
        </p:nvSpPr>
        <p:spPr>
          <a:xfrm>
            <a:off x="1118059" y="4303791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2" name="Oval 11"/>
          <p:cNvSpPr/>
          <p:nvPr/>
        </p:nvSpPr>
        <p:spPr>
          <a:xfrm>
            <a:off x="1392697" y="4400628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5" name="Rectangle 4"/>
          <p:cNvSpPr/>
          <p:nvPr/>
        </p:nvSpPr>
        <p:spPr>
          <a:xfrm rot="1200000">
            <a:off x="1075197" y="4113292"/>
            <a:ext cx="539750" cy="287337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6096000" y="152400"/>
            <a:ext cx="76200" cy="6324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229600" cy="609600"/>
          </a:xfrm>
        </p:spPr>
        <p:txBody>
          <a:bodyPr/>
          <a:lstStyle/>
          <a:p>
            <a:pPr algn="l" eaLnBrk="1" hangingPunct="1"/>
            <a:r>
              <a:rPr lang="en-US" sz="2800"/>
              <a:t>Last day I asked at the end of class: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685800"/>
            <a:ext cx="8458200" cy="3048000"/>
          </a:xfrm>
        </p:spPr>
        <p:txBody>
          <a:bodyPr/>
          <a:lstStyle/>
          <a:p>
            <a:pPr eaLnBrk="1" hangingPunct="1"/>
            <a:r>
              <a:rPr lang="en-US" sz="2600" dirty="0"/>
              <a:t>A paperback novel has a mass of 0.3 kg and slides at a constant velocity of 5 m/s, to the right.  A physics textbook has a mass of 3.0 kg, and slides at a constant velocity of 5 m/s, to the right.  How does the net force on the textbook compare to the net force on the novel?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76400" y="3276600"/>
            <a:ext cx="9144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latin typeface="+mn-lt"/>
                <a:cs typeface="+mn-cs"/>
              </a:rPr>
              <a:t>ANSWER: SAME – zero!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latin typeface="+mn-lt"/>
                <a:cs typeface="+mn-cs"/>
              </a:rPr>
              <a:t>The net force on any object is proportional to its acceleration.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latin typeface="+mn-lt"/>
                <a:cs typeface="+mn-cs"/>
              </a:rPr>
              <a:t>In the case of these two books, they are both traveling at a constant velocity, meaning acceleration is zero.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latin typeface="+mn-lt"/>
                <a:cs typeface="+mn-cs"/>
              </a:rPr>
              <a:t>Any friction must be offset by some pushing force, not mentioned in the question.</a:t>
            </a:r>
            <a:endParaRPr lang="en-US" sz="2400" kern="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  <p:bldP spid="6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752600" y="1066800"/>
            <a:ext cx="853440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100">
                <a:latin typeface="Times New Roman" panose="02020603050405020304" pitchFamily="18" charset="0"/>
                <a:cs typeface="Times New Roman" panose="02020603050405020304" pitchFamily="18" charset="0"/>
              </a:rPr>
              <a:t>  Acceleration is the link between dynamics and kinematics.</a:t>
            </a:r>
          </a:p>
          <a:p>
            <a:pPr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100">
                <a:latin typeface="Times New Roman" panose="02020603050405020304" pitchFamily="18" charset="0"/>
                <a:cs typeface="Times New Roman" panose="02020603050405020304" pitchFamily="18" charset="0"/>
              </a:rPr>
              <a:t>  From </a:t>
            </a:r>
            <a:r>
              <a:rPr lang="en-US" sz="3100" i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31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net</a:t>
            </a:r>
            <a:r>
              <a:rPr lang="en-US" sz="3100">
                <a:latin typeface="Times New Roman" panose="02020603050405020304" pitchFamily="18" charset="0"/>
                <a:cs typeface="Times New Roman" panose="02020603050405020304" pitchFamily="18" charset="0"/>
              </a:rPr>
              <a:t>, find </a:t>
            </a:r>
            <a:r>
              <a:rPr lang="en-US" sz="3100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1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100">
                <a:latin typeface="Times New Roman" panose="02020603050405020304" pitchFamily="18" charset="0"/>
                <a:cs typeface="Times New Roman" panose="02020603050405020304" pitchFamily="18" charset="0"/>
              </a:rPr>
              <a:t>  From </a:t>
            </a:r>
            <a:r>
              <a:rPr lang="en-US" sz="3100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100">
                <a:latin typeface="Times New Roman" panose="02020603050405020304" pitchFamily="18" charset="0"/>
                <a:cs typeface="Times New Roman" panose="02020603050405020304" pitchFamily="18" charset="0"/>
              </a:rPr>
              <a:t> and initial conditions, find </a:t>
            </a:r>
            <a:r>
              <a:rPr lang="en-US" sz="3100" i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100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1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i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100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1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1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1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100" i="1">
                <a:latin typeface="Times New Roman" panose="02020603050405020304" pitchFamily="18" charset="0"/>
                <a:cs typeface="Times New Roman" panose="02020603050405020304" pitchFamily="18" charset="0"/>
              </a:rPr>
              <a:t>  a</a:t>
            </a:r>
            <a:r>
              <a:rPr lang="en-US" sz="3100">
                <a:latin typeface="Times New Roman" panose="02020603050405020304" pitchFamily="18" charset="0"/>
                <a:cs typeface="Times New Roman" panose="02020603050405020304" pitchFamily="18" charset="0"/>
              </a:rPr>
              <a:t> = 0 is the condition for equilibrium.</a:t>
            </a:r>
          </a:p>
          <a:p>
            <a:pPr lvl="1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100">
                <a:latin typeface="Times New Roman" panose="02020603050405020304" pitchFamily="18" charset="0"/>
                <a:cs typeface="Times New Roman" panose="02020603050405020304" pitchFamily="18" charset="0"/>
              </a:rPr>
              <a:t>  “static equilibrium” is when </a:t>
            </a:r>
            <a:r>
              <a:rPr lang="en-US" sz="3100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100">
                <a:latin typeface="Times New Roman" panose="02020603050405020304" pitchFamily="18" charset="0"/>
                <a:cs typeface="Times New Roman" panose="02020603050405020304" pitchFamily="18" charset="0"/>
              </a:rPr>
              <a:t> = 0 and </a:t>
            </a:r>
            <a:r>
              <a:rPr lang="en-US" sz="3100" i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100">
                <a:latin typeface="Times New Roman" panose="02020603050405020304" pitchFamily="18" charset="0"/>
                <a:cs typeface="Times New Roman" panose="02020603050405020304" pitchFamily="18" charset="0"/>
              </a:rPr>
              <a:t> = 0.</a:t>
            </a:r>
          </a:p>
          <a:p>
            <a:pPr lvl="1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100">
                <a:latin typeface="Times New Roman" panose="02020603050405020304" pitchFamily="18" charset="0"/>
                <a:cs typeface="Times New Roman" panose="02020603050405020304" pitchFamily="18" charset="0"/>
              </a:rPr>
              <a:t>  “dynamic equilibrium” is when </a:t>
            </a:r>
            <a:r>
              <a:rPr lang="en-US" sz="3100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100">
                <a:latin typeface="Times New Roman" panose="02020603050405020304" pitchFamily="18" charset="0"/>
                <a:cs typeface="Times New Roman" panose="02020603050405020304" pitchFamily="18" charset="0"/>
              </a:rPr>
              <a:t> = 0 and </a:t>
            </a:r>
            <a:r>
              <a:rPr lang="en-US" sz="3100" i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100">
                <a:latin typeface="Times New Roman" panose="02020603050405020304" pitchFamily="18" charset="0"/>
                <a:cs typeface="Times New Roman" panose="02020603050405020304" pitchFamily="18" charset="0"/>
              </a:rPr>
              <a:t> ≠ 0.</a:t>
            </a:r>
          </a:p>
          <a:p>
            <a:pPr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100">
                <a:latin typeface="Times New Roman" panose="02020603050405020304" pitchFamily="18" charset="0"/>
                <a:cs typeface="Times New Roman" panose="02020603050405020304" pitchFamily="18" charset="0"/>
              </a:rPr>
              <a:t>  Equilibrium occurs if and only if </a:t>
            </a:r>
            <a:r>
              <a:rPr lang="en-US" sz="3100" i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31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net</a:t>
            </a:r>
            <a:r>
              <a:rPr lang="en-US" sz="3100">
                <a:latin typeface="Times New Roman" panose="02020603050405020304" pitchFamily="18" charset="0"/>
                <a:cs typeface="Times New Roman" panose="02020603050405020304" pitchFamily="18" charset="0"/>
              </a:rPr>
              <a:t> = 0.</a:t>
            </a:r>
          </a:p>
        </p:txBody>
      </p:sp>
      <p:sp>
        <p:nvSpPr>
          <p:cNvPr id="35843" name="TextBox 3"/>
          <p:cNvSpPr txBox="1">
            <a:spLocks noChangeArrowheads="1"/>
          </p:cNvSpPr>
          <p:nvPr/>
        </p:nvSpPr>
        <p:spPr bwMode="auto">
          <a:xfrm>
            <a:off x="3509964" y="192088"/>
            <a:ext cx="5019675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100" b="1"/>
              <a:t>Problem Solving Strategy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3"/>
          <p:cNvSpPr>
            <a:spLocks noGrp="1"/>
          </p:cNvSpPr>
          <p:nvPr>
            <p:ph sz="half" idx="2"/>
          </p:nvPr>
        </p:nvSpPr>
        <p:spPr>
          <a:xfrm>
            <a:off x="1844675" y="1065213"/>
            <a:ext cx="8534400" cy="4525962"/>
          </a:xfrm>
        </p:spPr>
        <p:txBody>
          <a:bodyPr/>
          <a:lstStyle/>
          <a:p>
            <a:r>
              <a:rPr lang="en-CA" smtClean="0"/>
              <a:t>A green ball swings back and forth between positions 1, 2 and 3.  </a:t>
            </a:r>
            <a:r>
              <a:rPr lang="en-CA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CA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CA" smtClean="0"/>
              <a:t> is the magnitude of the force of gravity on the ball.  </a:t>
            </a:r>
            <a:r>
              <a:rPr lang="en-CA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CA" smtClean="0"/>
              <a:t> is the magnitude of the tension force on the ball. At the instant the ball is in position 2, </a:t>
            </a:r>
          </a:p>
          <a:p>
            <a:pPr>
              <a:buFontTx/>
              <a:buAutoNum type="alphaUcPeriod"/>
            </a:pPr>
            <a:r>
              <a:rPr lang="en-CA" smtClean="0"/>
              <a:t> </a:t>
            </a:r>
            <a:r>
              <a:rPr lang="en-CA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CA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CA" smtClean="0"/>
              <a:t> &gt; </a:t>
            </a:r>
            <a:r>
              <a:rPr lang="en-CA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CA" smtClean="0"/>
          </a:p>
          <a:p>
            <a:pPr>
              <a:buFontTx/>
              <a:buAutoNum type="alphaUcPeriod"/>
            </a:pPr>
            <a:r>
              <a:rPr lang="en-CA" smtClean="0"/>
              <a:t> </a:t>
            </a:r>
            <a:r>
              <a:rPr lang="en-CA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CA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CA" smtClean="0"/>
              <a:t> &lt; </a:t>
            </a:r>
            <a:r>
              <a:rPr lang="en-CA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CA" smtClean="0"/>
          </a:p>
          <a:p>
            <a:pPr>
              <a:buFontTx/>
              <a:buAutoNum type="alphaUcPeriod"/>
            </a:pPr>
            <a:r>
              <a:rPr lang="en-CA" smtClean="0"/>
              <a:t> </a:t>
            </a:r>
            <a:r>
              <a:rPr lang="en-CA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CA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CA" smtClean="0"/>
              <a:t> = </a:t>
            </a:r>
            <a:r>
              <a:rPr lang="en-CA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CA" smtClean="0"/>
          </a:p>
        </p:txBody>
      </p:sp>
      <p:pic>
        <p:nvPicPr>
          <p:cNvPr id="36868" name="Picture 2" descr="http://library.thinkquest.org/16600/intermediate/pendulu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50" y="3657600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79895" y="14559"/>
            <a:ext cx="8229600" cy="609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2800" kern="0" dirty="0" smtClean="0"/>
              <a:t>Clicker Question </a:t>
            </a:r>
            <a:endParaRPr lang="en-US" sz="2800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1"/>
            <a:ext cx="8229600" cy="792163"/>
          </a:xfrm>
        </p:spPr>
        <p:txBody>
          <a:bodyPr/>
          <a:lstStyle/>
          <a:p>
            <a:pPr eaLnBrk="1" hangingPunct="1"/>
            <a:r>
              <a:rPr lang="en-US" dirty="0" smtClean="0"/>
              <a:t>Before Class 10 on Wednesday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8580" y="976194"/>
            <a:ext cx="8763000" cy="2386012"/>
          </a:xfrm>
        </p:spPr>
        <p:txBody>
          <a:bodyPr/>
          <a:lstStyle/>
          <a:p>
            <a:pPr eaLnBrk="1" hangingPunct="1"/>
            <a:r>
              <a:rPr lang="en-US" sz="2800" dirty="0" smtClean="0"/>
              <a:t>Please </a:t>
            </a:r>
            <a:r>
              <a:rPr lang="en-US" sz="2800" dirty="0"/>
              <a:t>read Chapter 6</a:t>
            </a:r>
            <a:r>
              <a:rPr lang="en-US" sz="2800" b="1" dirty="0"/>
              <a:t> </a:t>
            </a:r>
            <a:r>
              <a:rPr lang="en-US" sz="2800" dirty="0"/>
              <a:t>of Knight, sections 6.1 through 6.3.</a:t>
            </a:r>
          </a:p>
          <a:p>
            <a:pPr eaLnBrk="1" hangingPunct="1"/>
            <a:r>
              <a:rPr lang="en-US" sz="2800" dirty="0"/>
              <a:t>Something to think about: </a:t>
            </a:r>
          </a:p>
          <a:p>
            <a:pPr eaLnBrk="1" hangingPunct="1"/>
            <a:r>
              <a:rPr lang="en-US" sz="2800" dirty="0" smtClean="0"/>
              <a:t>When astronauts are floating in a space station, are they really weightless?</a:t>
            </a:r>
            <a:endParaRPr lang="en-US" sz="2800" dirty="0"/>
          </a:p>
        </p:txBody>
      </p:sp>
      <p:pic>
        <p:nvPicPr>
          <p:cNvPr id="46082" name="Picture 2" descr="http://i1.ytimg.com/vi/KaOC9danxNo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897" y="3452812"/>
            <a:ext cx="5867400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39433" y="3636697"/>
            <a:ext cx="441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/>
              <a:t>Have you seen Canadian Astronaut Chris Hadfield singing a revised version of David Bowie’s “Space Oddity” on </a:t>
            </a:r>
            <a:r>
              <a:rPr lang="en-CA" sz="2000" dirty="0"/>
              <a:t>the International Space </a:t>
            </a:r>
            <a:r>
              <a:rPr lang="en-CA" sz="2000" dirty="0" smtClean="0"/>
              <a:t>Station? </a:t>
            </a:r>
            <a:r>
              <a:rPr lang="en-CA" sz="2000" dirty="0">
                <a:hlinkClick r:id="rId3"/>
              </a:rPr>
              <a:t>http://</a:t>
            </a:r>
            <a:r>
              <a:rPr lang="en-CA" sz="2000" dirty="0" smtClean="0">
                <a:hlinkClick r:id="rId3"/>
              </a:rPr>
              <a:t>youtu.be/KaOC9danxNo</a:t>
            </a:r>
            <a:r>
              <a:rPr lang="en-CA" sz="2000" dirty="0" smtClean="0"/>
              <a:t> .</a:t>
            </a:r>
            <a:endParaRPr lang="en-CA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02" y="990599"/>
            <a:ext cx="5286375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867400" y="625854"/>
            <a:ext cx="6096000" cy="5562599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sz="2800" dirty="0"/>
              <a:t>Born in 1643, the year Galileo died.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sz="2800" dirty="0"/>
              <a:t>Was a “physicist, mathematician, astronomer, natural philosopher, alchemist, and theologian and one of the most influential people in human history.” </a:t>
            </a:r>
            <a:r>
              <a:rPr lang="en-US" sz="1200" dirty="0"/>
              <a:t>(http://en.wikipedia.org/wiki/Isaac_Newton)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sz="2800" dirty="0"/>
              <a:t>In </a:t>
            </a:r>
            <a:r>
              <a:rPr lang="en-US" sz="2800" i="1" dirty="0" err="1"/>
              <a:t>Philosophiæ</a:t>
            </a:r>
            <a:r>
              <a:rPr lang="en-US" sz="2800" i="1" dirty="0"/>
              <a:t> </a:t>
            </a:r>
            <a:r>
              <a:rPr lang="en-US" sz="2800" i="1" dirty="0" err="1"/>
              <a:t>Naturalis</a:t>
            </a:r>
            <a:r>
              <a:rPr lang="en-US" sz="2800" i="1" dirty="0"/>
              <a:t> Principia </a:t>
            </a:r>
            <a:r>
              <a:rPr lang="en-US" sz="2800" i="1" dirty="0" err="1"/>
              <a:t>Mathematica</a:t>
            </a:r>
            <a:r>
              <a:rPr lang="en-US" sz="2800" dirty="0"/>
              <a:t>, published 1687, he described </a:t>
            </a:r>
            <a:r>
              <a:rPr lang="en-US" sz="2800" b="1" dirty="0"/>
              <a:t>universal gravitation</a:t>
            </a:r>
            <a:r>
              <a:rPr lang="en-US" sz="2800" dirty="0"/>
              <a:t> and the </a:t>
            </a:r>
            <a:r>
              <a:rPr lang="en-US" sz="2800" b="1" dirty="0"/>
              <a:t>three laws of motion</a:t>
            </a:r>
            <a:r>
              <a:rPr lang="en-US" sz="2800" dirty="0"/>
              <a:t>, laying the groundwork for classical mechanics.</a:t>
            </a:r>
          </a:p>
        </p:txBody>
      </p:sp>
      <p:sp>
        <p:nvSpPr>
          <p:cNvPr id="6148" name="Rectangle 9"/>
          <p:cNvSpPr>
            <a:spLocks noGrp="1" noChangeArrowheads="1"/>
          </p:cNvSpPr>
          <p:nvPr>
            <p:ph type="title"/>
          </p:nvPr>
        </p:nvSpPr>
        <p:spPr>
          <a:xfrm>
            <a:off x="1483701" y="152400"/>
            <a:ext cx="3429000" cy="639763"/>
          </a:xfrm>
        </p:spPr>
        <p:txBody>
          <a:bodyPr/>
          <a:lstStyle/>
          <a:p>
            <a:pPr eaLnBrk="1" hangingPunct="1"/>
            <a:r>
              <a:rPr lang="en-US" sz="4000"/>
              <a:t>Isaac Newton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0"/>
            <a:ext cx="4514491" cy="1580784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229600" cy="609600"/>
          </a:xfrm>
        </p:spPr>
        <p:txBody>
          <a:bodyPr/>
          <a:lstStyle/>
          <a:p>
            <a:pPr algn="l" eaLnBrk="1" hangingPunct="1"/>
            <a:r>
              <a:rPr lang="en-US" sz="2800" dirty="0" smtClean="0"/>
              <a:t>Clicker Question </a:t>
            </a:r>
            <a:endParaRPr lang="en-US" sz="280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02770" y="3530493"/>
            <a:ext cx="11353800" cy="3308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>
              <a:spcBef>
                <a:spcPct val="20000"/>
              </a:spcBef>
              <a:buFont typeface="+mj-lt"/>
              <a:buAutoNum type="alphaUcPeriod"/>
              <a:defRPr/>
            </a:pPr>
            <a:r>
              <a:rPr lang="en-US" sz="2800" kern="0" dirty="0" smtClean="0">
                <a:latin typeface="+mn-lt"/>
                <a:cs typeface="+mn-cs"/>
              </a:rPr>
              <a:t>Air resistance</a:t>
            </a:r>
          </a:p>
          <a:p>
            <a:pPr marL="514350" indent="-514350">
              <a:spcBef>
                <a:spcPct val="20000"/>
              </a:spcBef>
              <a:buFont typeface="+mj-lt"/>
              <a:buAutoNum type="alphaUcPeriod"/>
              <a:defRPr/>
            </a:pPr>
            <a:r>
              <a:rPr lang="en-US" sz="2800" kern="0" dirty="0" smtClean="0">
                <a:latin typeface="+mn-lt"/>
                <a:cs typeface="+mn-cs"/>
              </a:rPr>
              <a:t>The plane must be at an angle, so a component of gravity provides the net force toward the back of the plane.</a:t>
            </a:r>
          </a:p>
          <a:p>
            <a:pPr marL="514350" indent="-514350">
              <a:spcBef>
                <a:spcPct val="20000"/>
              </a:spcBef>
              <a:buFont typeface="+mj-lt"/>
              <a:buAutoNum type="alphaUcPeriod"/>
              <a:defRPr/>
            </a:pPr>
            <a:r>
              <a:rPr lang="en-US" sz="2800" kern="0" dirty="0" smtClean="0">
                <a:latin typeface="+mn-lt"/>
                <a:cs typeface="+mn-cs"/>
              </a:rPr>
              <a:t>The inertial force</a:t>
            </a:r>
          </a:p>
          <a:p>
            <a:pPr marL="514350" indent="-514350">
              <a:spcBef>
                <a:spcPct val="20000"/>
              </a:spcBef>
              <a:buFont typeface="+mj-lt"/>
              <a:buAutoNum type="alphaUcPeriod"/>
              <a:defRPr/>
            </a:pPr>
            <a:r>
              <a:rPr lang="en-US" sz="2800" kern="0" dirty="0" smtClean="0">
                <a:latin typeface="+mn-lt"/>
                <a:cs typeface="+mn-cs"/>
              </a:rPr>
              <a:t>The normal force</a:t>
            </a:r>
          </a:p>
          <a:p>
            <a:pPr marL="514350" indent="-514350">
              <a:spcBef>
                <a:spcPct val="20000"/>
              </a:spcBef>
              <a:buFont typeface="+mj-lt"/>
              <a:buAutoNum type="alphaUcPeriod"/>
              <a:defRPr/>
            </a:pPr>
            <a:r>
              <a:rPr lang="en-US" sz="2800" kern="0" dirty="0" smtClean="0">
                <a:latin typeface="+mn-lt"/>
                <a:cs typeface="+mn-cs"/>
              </a:rPr>
              <a:t>Newton’s second law is not valid in your reference frame.</a:t>
            </a:r>
          </a:p>
        </p:txBody>
      </p:sp>
      <p:sp>
        <p:nvSpPr>
          <p:cNvPr id="2" name="Rectangle 1"/>
          <p:cNvSpPr/>
          <p:nvPr/>
        </p:nvSpPr>
        <p:spPr>
          <a:xfrm>
            <a:off x="9906000" y="228600"/>
            <a:ext cx="1523999" cy="3464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/>
          <p:cNvSpPr/>
          <p:nvPr/>
        </p:nvSpPr>
        <p:spPr>
          <a:xfrm>
            <a:off x="7467600" y="1304292"/>
            <a:ext cx="2285999" cy="5050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36999"/>
            <a:ext cx="11753849" cy="2455985"/>
          </a:xfrm>
        </p:spPr>
        <p:txBody>
          <a:bodyPr/>
          <a:lstStyle/>
          <a:p>
            <a:pPr eaLnBrk="1" hangingPunct="1"/>
            <a:r>
              <a:rPr lang="en-US" sz="2600" dirty="0" smtClean="0"/>
              <a:t>You are in a plane which is accelerating forward on a runway.</a:t>
            </a:r>
          </a:p>
          <a:p>
            <a:pPr eaLnBrk="1" hangingPunct="1"/>
            <a:r>
              <a:rPr lang="en-US" sz="2600" dirty="0" smtClean="0"/>
              <a:t>Some careless person has left a tennis ball in the aisle.</a:t>
            </a:r>
            <a:r>
              <a:rPr lang="en-US" sz="2600" dirty="0"/>
              <a:t> </a:t>
            </a:r>
            <a:r>
              <a:rPr lang="en-US" sz="2600" dirty="0" smtClean="0"/>
              <a:t>You notice this tennis ball is accelerating toward the back of the plane.</a:t>
            </a:r>
          </a:p>
          <a:p>
            <a:pPr eaLnBrk="1" hangingPunct="1"/>
            <a:r>
              <a:rPr lang="en-US" sz="2600" dirty="0" smtClean="0"/>
              <a:t>Newton’s Second Law states that </a:t>
            </a:r>
            <a:r>
              <a:rPr lang="en-US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6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net</a:t>
            </a:r>
            <a:r>
              <a:rPr lang="en-US" sz="2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</a:t>
            </a:r>
            <a:r>
              <a:rPr lang="en-US" sz="2600" dirty="0" smtClean="0"/>
              <a:t>, so there must be a net force on the tennis ball.  What is the source of this backward net force?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73341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10972800" cy="1219200"/>
          </a:xfrm>
        </p:spPr>
        <p:txBody>
          <a:bodyPr/>
          <a:lstStyle/>
          <a:p>
            <a:pPr eaLnBrk="1" hangingPunct="1"/>
            <a:r>
              <a:rPr lang="en-US" dirty="0" smtClean="0"/>
              <a:t>SI Units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447800"/>
            <a:ext cx="8839200" cy="4348843"/>
          </a:xfrm>
        </p:spPr>
        <p:txBody>
          <a:bodyPr/>
          <a:lstStyle/>
          <a:p>
            <a:pPr eaLnBrk="1" hangingPunct="1"/>
            <a:r>
              <a:rPr lang="en-CA" dirty="0" smtClean="0"/>
              <a:t>The SI unit of mass is the kilogram.  What is the SI unit of weight?</a:t>
            </a:r>
          </a:p>
          <a:p>
            <a:pPr marL="514350" indent="-514350" eaLnBrk="1" hangingPunct="1">
              <a:buFont typeface="+mj-lt"/>
              <a:buAutoNum type="alphaUcPeriod"/>
            </a:pPr>
            <a:r>
              <a:rPr lang="en-CA" dirty="0" smtClean="0"/>
              <a:t>m/s</a:t>
            </a:r>
            <a:r>
              <a:rPr lang="en-CA" baseline="30000" dirty="0" smtClean="0"/>
              <a:t>2</a:t>
            </a:r>
          </a:p>
          <a:p>
            <a:pPr marL="514350" indent="-514350" eaLnBrk="1" hangingPunct="1">
              <a:buFont typeface="+mj-lt"/>
              <a:buAutoNum type="alphaUcPeriod"/>
            </a:pPr>
            <a:r>
              <a:rPr lang="en-CA" dirty="0" smtClean="0"/>
              <a:t>the newton</a:t>
            </a:r>
          </a:p>
          <a:p>
            <a:pPr marL="514350" indent="-514350" eaLnBrk="1" hangingPunct="1">
              <a:buFont typeface="+mj-lt"/>
              <a:buAutoNum type="alphaUcPeriod"/>
            </a:pPr>
            <a:r>
              <a:rPr lang="en-CA" dirty="0" smtClean="0"/>
              <a:t>metric mass</a:t>
            </a:r>
          </a:p>
          <a:p>
            <a:pPr marL="514350" indent="-514350" eaLnBrk="1" hangingPunct="1">
              <a:buFont typeface="+mj-lt"/>
              <a:buAutoNum type="alphaUcPeriod"/>
            </a:pPr>
            <a:r>
              <a:rPr lang="en-CA" dirty="0" smtClean="0"/>
              <a:t>the kilogram</a:t>
            </a:r>
            <a:endParaRPr lang="en-US" dirty="0"/>
          </a:p>
          <a:p>
            <a:pPr marL="514350" indent="-514350" eaLnBrk="1" hangingPunct="1">
              <a:buFont typeface="+mj-lt"/>
              <a:buAutoNum type="alphaUcPeriod"/>
            </a:pPr>
            <a:r>
              <a:rPr lang="en-US" dirty="0" smtClean="0"/>
              <a:t>the joule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87001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33363"/>
            <a:ext cx="10972800" cy="67945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What is a force?</a:t>
            </a:r>
            <a:endParaRPr lang="en-US" sz="3600" dirty="0"/>
          </a:p>
        </p:txBody>
      </p:sp>
      <p:pic>
        <p:nvPicPr>
          <p:cNvPr id="9" name="Picture 15" descr="Figure_UNTBL_5_1_1"/>
          <p:cNvPicPr>
            <a:picLocks noChangeAspect="1" noChangeArrowheads="1"/>
          </p:cNvPicPr>
          <p:nvPr/>
        </p:nvPicPr>
        <p:blipFill>
          <a:blip r:embed="rId2"/>
          <a:srcRect b="8153"/>
          <a:stretch>
            <a:fillRect/>
          </a:stretch>
        </p:blipFill>
        <p:spPr bwMode="auto">
          <a:xfrm>
            <a:off x="8610600" y="304800"/>
            <a:ext cx="3286125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6" descr="Figure_UNTBL_5_1_2"/>
          <p:cNvPicPr>
            <a:picLocks noChangeAspect="1" noChangeArrowheads="1"/>
          </p:cNvPicPr>
          <p:nvPr/>
        </p:nvPicPr>
        <p:blipFill>
          <a:blip r:embed="rId3"/>
          <a:srcRect b="8281"/>
          <a:stretch>
            <a:fillRect/>
          </a:stretch>
        </p:blipFill>
        <p:spPr bwMode="auto">
          <a:xfrm>
            <a:off x="8653761" y="3411189"/>
            <a:ext cx="3336925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914400" y="934689"/>
            <a:ext cx="7467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spcAft>
                <a:spcPts val="1200"/>
              </a:spcAft>
              <a:buFontTx/>
              <a:buChar char="•"/>
              <a:defRPr/>
            </a:pPr>
            <a:r>
              <a:rPr lang="en-US" sz="2600" kern="0" dirty="0">
                <a:latin typeface="+mn-lt"/>
                <a:cs typeface="+mn-cs"/>
              </a:rPr>
              <a:t>A force is a push or a pull on an object.</a:t>
            </a:r>
          </a:p>
          <a:p>
            <a:pPr marL="342900" indent="-342900" eaLnBrk="0" hangingPunct="0">
              <a:spcBef>
                <a:spcPct val="20000"/>
              </a:spcBef>
              <a:spcAft>
                <a:spcPts val="1200"/>
              </a:spcAft>
              <a:buFontTx/>
              <a:buChar char="•"/>
              <a:defRPr/>
            </a:pPr>
            <a:r>
              <a:rPr lang="en-CA" sz="2600" kern="0" dirty="0">
                <a:latin typeface="+mn-lt"/>
                <a:cs typeface="+mn-cs"/>
              </a:rPr>
              <a:t>Pushes and pulls are applied </a:t>
            </a:r>
            <a:r>
              <a:rPr lang="en-CA" sz="2600" i="1" kern="0" dirty="0">
                <a:latin typeface="+mn-lt"/>
                <a:cs typeface="+mn-cs"/>
              </a:rPr>
              <a:t>to</a:t>
            </a:r>
            <a:r>
              <a:rPr lang="en-CA" sz="2600" kern="0" dirty="0">
                <a:latin typeface="+mn-lt"/>
                <a:cs typeface="+mn-cs"/>
              </a:rPr>
              <a:t> something</a:t>
            </a:r>
          </a:p>
          <a:p>
            <a:pPr marL="342900" indent="-342900" eaLnBrk="0" hangingPunct="0">
              <a:spcBef>
                <a:spcPct val="20000"/>
              </a:spcBef>
              <a:spcAft>
                <a:spcPts val="1200"/>
              </a:spcAft>
              <a:buFontTx/>
              <a:buChar char="•"/>
              <a:defRPr/>
            </a:pPr>
            <a:r>
              <a:rPr lang="en-CA" sz="2600" kern="0" dirty="0" smtClean="0">
                <a:latin typeface="+mn-lt"/>
                <a:cs typeface="+mn-cs"/>
              </a:rPr>
              <a:t>From </a:t>
            </a:r>
            <a:r>
              <a:rPr lang="en-CA" sz="2600" kern="0" dirty="0">
                <a:latin typeface="+mn-lt"/>
                <a:cs typeface="+mn-cs"/>
              </a:rPr>
              <a:t>the object’s perspective, it has a force </a:t>
            </a:r>
            <a:r>
              <a:rPr lang="en-CA" sz="2600" i="1" kern="0" dirty="0">
                <a:latin typeface="+mn-lt"/>
                <a:cs typeface="+mn-cs"/>
              </a:rPr>
              <a:t>exerted</a:t>
            </a:r>
            <a:r>
              <a:rPr lang="en-CA" sz="2600" kern="0" dirty="0">
                <a:latin typeface="+mn-lt"/>
                <a:cs typeface="+mn-cs"/>
              </a:rPr>
              <a:t> on it</a:t>
            </a:r>
          </a:p>
          <a:p>
            <a:pPr marL="342900" indent="-342900" eaLnBrk="0" hangingPunct="0">
              <a:spcBef>
                <a:spcPct val="20000"/>
              </a:spcBef>
              <a:spcAft>
                <a:spcPts val="1200"/>
              </a:spcAft>
              <a:buFontTx/>
              <a:buChar char="•"/>
              <a:defRPr/>
            </a:pPr>
            <a:r>
              <a:rPr lang="en-US" sz="2600" kern="0" dirty="0" smtClean="0">
                <a:latin typeface="+mn-lt"/>
                <a:cs typeface="+mn-cs"/>
              </a:rPr>
              <a:t>A </a:t>
            </a:r>
            <a:r>
              <a:rPr lang="en-US" sz="2600" kern="0" dirty="0">
                <a:latin typeface="+mn-lt"/>
                <a:cs typeface="+mn-cs"/>
              </a:rPr>
              <a:t>force is either a contact force (like normal) or a long-range force (like gravity).</a:t>
            </a:r>
          </a:p>
          <a:p>
            <a:pPr marL="342900" indent="-342900" eaLnBrk="0" hangingPunct="0">
              <a:spcBef>
                <a:spcPct val="20000"/>
              </a:spcBef>
              <a:spcAft>
                <a:spcPts val="1200"/>
              </a:spcAft>
              <a:buFontTx/>
              <a:buChar char="•"/>
              <a:defRPr/>
            </a:pPr>
            <a:r>
              <a:rPr lang="en-US" sz="2600" kern="0" dirty="0">
                <a:latin typeface="+mn-lt"/>
                <a:cs typeface="+mn-cs"/>
              </a:rPr>
              <a:t>The S.I. unit of force is the Newton (</a:t>
            </a:r>
            <a:r>
              <a:rPr lang="en-US" sz="2600" kern="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600" kern="0" dirty="0">
                <a:latin typeface="+mn-lt"/>
                <a:cs typeface="+mn-cs"/>
              </a:rPr>
              <a:t>)</a:t>
            </a:r>
          </a:p>
          <a:p>
            <a:pPr marL="342900" indent="-342900" eaLnBrk="0" hangingPunct="0">
              <a:spcBef>
                <a:spcPct val="20000"/>
              </a:spcBef>
              <a:spcAft>
                <a:spcPts val="1200"/>
              </a:spcAft>
              <a:buFontTx/>
              <a:buChar char="•"/>
              <a:defRPr/>
            </a:pPr>
            <a:r>
              <a:rPr lang="en-US" sz="2600" kern="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600" kern="0" dirty="0">
                <a:latin typeface="+mn-lt"/>
                <a:cs typeface="+mn-cs"/>
              </a:rPr>
              <a:t> is not a fundamental unit; it can be broken down into fundamental units: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363915" y="6128989"/>
                <a:ext cx="28935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800" b="0" i="0" smtClean="0">
                          <a:latin typeface="Cambria Math"/>
                        </a:rPr>
                        <m:t>1 </m:t>
                      </m:r>
                      <m:r>
                        <m:rPr>
                          <m:sty m:val="p"/>
                        </m:rPr>
                        <a:rPr lang="en-CA" sz="2800" b="0" i="0" smtClean="0">
                          <a:latin typeface="Cambria Math"/>
                        </a:rPr>
                        <m:t>N</m:t>
                      </m:r>
                      <m:r>
                        <a:rPr lang="en-CA" sz="2800" b="0" i="0" smtClean="0">
                          <a:latin typeface="Cambria Math"/>
                        </a:rPr>
                        <m:t>=1 </m:t>
                      </m:r>
                      <m:r>
                        <m:rPr>
                          <m:sty m:val="p"/>
                        </m:rPr>
                        <a:rPr lang="en-CA" sz="2800" b="0" i="0" smtClean="0">
                          <a:latin typeface="Cambria Math"/>
                        </a:rPr>
                        <m:t>kg</m:t>
                      </m:r>
                      <m:r>
                        <a:rPr lang="en-CA" sz="28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CA" sz="2800" b="0" i="0" smtClean="0">
                          <a:latin typeface="Cambria Math"/>
                        </a:rPr>
                        <m:t>m</m:t>
                      </m:r>
                      <m:r>
                        <a:rPr lang="en-CA" sz="2800" b="0" i="0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CA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CA" sz="2800" b="0" i="0" smtClean="0">
                              <a:latin typeface="Cambria Math"/>
                            </a:rPr>
                            <m:t>s</m:t>
                          </m:r>
                        </m:e>
                        <m:sup>
                          <m:r>
                            <a:rPr lang="en-CA" sz="2800" b="0" i="0" smtClean="0">
                              <a:latin typeface="Cambria Math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CA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3915" y="6128989"/>
                <a:ext cx="2893549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582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715962"/>
          </a:xfrm>
        </p:spPr>
        <p:txBody>
          <a:bodyPr/>
          <a:lstStyle/>
          <a:p>
            <a:pPr eaLnBrk="1" hangingPunct="1"/>
            <a:r>
              <a:rPr lang="en-US" smtClean="0"/>
              <a:t>Tactics: Drawing force vectors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90600"/>
            <a:ext cx="125616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60575" y="46038"/>
            <a:ext cx="8229600" cy="868362"/>
          </a:xfrm>
        </p:spPr>
        <p:txBody>
          <a:bodyPr/>
          <a:lstStyle/>
          <a:p>
            <a:pPr eaLnBrk="1" hangingPunct="1"/>
            <a:r>
              <a:rPr lang="en-US" smtClean="0"/>
              <a:t>A Short Catalog of Forces</a:t>
            </a:r>
          </a:p>
        </p:txBody>
      </p:sp>
      <p:sp>
        <p:nvSpPr>
          <p:cNvPr id="8195" name="TextBox 4"/>
          <p:cNvSpPr txBox="1">
            <a:spLocks noChangeArrowheads="1"/>
          </p:cNvSpPr>
          <p:nvPr/>
        </p:nvSpPr>
        <p:spPr bwMode="auto">
          <a:xfrm>
            <a:off x="304800" y="1143000"/>
            <a:ext cx="5867400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en-CA" sz="2800" dirty="0"/>
              <a:t>The </a:t>
            </a:r>
            <a:r>
              <a:rPr lang="en-CA" sz="2800" dirty="0" smtClean="0"/>
              <a:t>forces </a:t>
            </a:r>
            <a:r>
              <a:rPr lang="en-CA" sz="2800" dirty="0"/>
              <a:t>we deal with most often in </a:t>
            </a:r>
            <a:r>
              <a:rPr lang="en-CA" sz="2800" dirty="0" smtClean="0"/>
              <a:t>PHY131/132 </a:t>
            </a:r>
            <a:r>
              <a:rPr lang="en-CA" sz="2800" dirty="0"/>
              <a:t>are:</a:t>
            </a:r>
          </a:p>
          <a:p>
            <a:pPr marL="914400" lvl="1" indent="-457200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2800" dirty="0"/>
              <a:t>Gravity  (</a:t>
            </a:r>
            <a:r>
              <a:rPr lang="en-CA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CA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C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r>
              <a:rPr lang="en-CA" sz="2800" dirty="0"/>
              <a:t>)</a:t>
            </a:r>
          </a:p>
          <a:p>
            <a:pPr marL="914400" lvl="1" indent="-457200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2800" dirty="0"/>
              <a:t>Normal Force</a:t>
            </a:r>
          </a:p>
          <a:p>
            <a:pPr marL="914400" lvl="1" indent="-457200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2800" dirty="0"/>
              <a:t>Tension</a:t>
            </a:r>
          </a:p>
          <a:p>
            <a:pPr marL="914400" lvl="1" indent="-457200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2800" dirty="0"/>
              <a:t>Kinetic Friction ( </a:t>
            </a:r>
            <a:r>
              <a:rPr lang="en-CA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CA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l-G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CA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CA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CA" sz="2800" dirty="0"/>
              <a:t>)</a:t>
            </a:r>
          </a:p>
          <a:p>
            <a:pPr marL="914400" lvl="1" indent="-457200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2800" dirty="0"/>
              <a:t>Static </a:t>
            </a:r>
            <a:r>
              <a:rPr lang="en-CA" sz="2800" dirty="0" smtClean="0"/>
              <a:t>Friction</a:t>
            </a:r>
          </a:p>
          <a:p>
            <a:pPr marL="914400" lvl="1" indent="-457200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2800" dirty="0" smtClean="0"/>
              <a:t>Spring Force</a:t>
            </a: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6019800" y="2164859"/>
            <a:ext cx="58674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971550" lvl="1" indent="-514350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2800" dirty="0" smtClean="0"/>
              <a:t>Electric</a:t>
            </a:r>
          </a:p>
          <a:p>
            <a:pPr marL="914400" lvl="1" indent="-457200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2800" dirty="0" smtClean="0"/>
              <a:t> Magnetic</a:t>
            </a:r>
          </a:p>
          <a:p>
            <a:pPr marL="914400" lvl="1" indent="-457200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2800" dirty="0" smtClean="0"/>
              <a:t> Thrust (like from a rocket)</a:t>
            </a:r>
          </a:p>
          <a:p>
            <a:pPr marL="914400" lvl="1" indent="-457200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2800" dirty="0"/>
              <a:t> </a:t>
            </a:r>
            <a:r>
              <a:rPr lang="en-CA" sz="2800" dirty="0" smtClean="0"/>
              <a:t>Drag (fluid resistance)</a:t>
            </a:r>
          </a:p>
          <a:p>
            <a:pPr marL="914400" lvl="1" indent="-457200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2800" dirty="0" smtClean="0"/>
              <a:t> Muscle</a:t>
            </a:r>
            <a:endParaRPr lang="en-CA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5618</TotalTime>
  <Words>1606</Words>
  <Application>Microsoft Office PowerPoint</Application>
  <PresentationFormat>Custom</PresentationFormat>
  <Paragraphs>189</Paragraphs>
  <Slides>32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Default Design</vt:lpstr>
      <vt:lpstr>Equation</vt:lpstr>
      <vt:lpstr>PHY131H1F  - Class 9</vt:lpstr>
      <vt:lpstr>Clicker Question </vt:lpstr>
      <vt:lpstr>Last day I asked at the end of class:</vt:lpstr>
      <vt:lpstr>Isaac Newton</vt:lpstr>
      <vt:lpstr>Clicker Question </vt:lpstr>
      <vt:lpstr>SI Units</vt:lpstr>
      <vt:lpstr>What is a force?</vt:lpstr>
      <vt:lpstr>Tactics: Drawing force vectors</vt:lpstr>
      <vt:lpstr>A Short Catalog of Forces</vt:lpstr>
      <vt:lpstr>Crash test dummies model the muscles of the neck as springs</vt:lpstr>
      <vt:lpstr>Gravity</vt:lpstr>
      <vt:lpstr>Gravity Research</vt:lpstr>
      <vt:lpstr>Normal Force</vt:lpstr>
      <vt:lpstr>Tension</vt:lpstr>
      <vt:lpstr>Kinetic Friction</vt:lpstr>
      <vt:lpstr>Static Friction</vt:lpstr>
      <vt:lpstr>Clicker Question </vt:lpstr>
      <vt:lpstr>Clicker Question </vt:lpstr>
      <vt:lpstr>PowerPoint Presentation</vt:lpstr>
      <vt:lpstr>A Person Exerts a Force on A Wall</vt:lpstr>
      <vt:lpstr>The Fundamental Forces of Nature</vt:lpstr>
      <vt:lpstr>PowerPoint Presentation</vt:lpstr>
      <vt:lpstr>PowerPoint Presentation</vt:lpstr>
      <vt:lpstr>What is Mass?</vt:lpstr>
      <vt:lpstr>PowerPoint Presentation</vt:lpstr>
      <vt:lpstr>PowerPoint Presentation</vt:lpstr>
      <vt:lpstr>Projectile Motion Example</vt:lpstr>
      <vt:lpstr>PowerPoint Presentation</vt:lpstr>
      <vt:lpstr>Mass on Frictionless Inclined Plane Example</vt:lpstr>
      <vt:lpstr>PowerPoint Presentation</vt:lpstr>
      <vt:lpstr>PowerPoint Presentation</vt:lpstr>
      <vt:lpstr>Before Class 10 on Wednesday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jharlow</dc:creator>
  <cp:lastModifiedBy>Jason Harlow</cp:lastModifiedBy>
  <cp:revision>144</cp:revision>
  <cp:lastPrinted>2011-02-07T14:45:05Z</cp:lastPrinted>
  <dcterms:created xsi:type="dcterms:W3CDTF">2011-04-13T18:17:42Z</dcterms:created>
  <dcterms:modified xsi:type="dcterms:W3CDTF">2014-10-03T00:53:55Z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