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2" r:id="rId3"/>
    <p:sldId id="275" r:id="rId4"/>
    <p:sldId id="356" r:id="rId5"/>
    <p:sldId id="357" r:id="rId6"/>
    <p:sldId id="359" r:id="rId7"/>
    <p:sldId id="361" r:id="rId8"/>
    <p:sldId id="363" r:id="rId9"/>
    <p:sldId id="365" r:id="rId10"/>
    <p:sldId id="366" r:id="rId11"/>
    <p:sldId id="382" r:id="rId12"/>
    <p:sldId id="367" r:id="rId13"/>
    <p:sldId id="368" r:id="rId14"/>
    <p:sldId id="370" r:id="rId15"/>
    <p:sldId id="371" r:id="rId16"/>
    <p:sldId id="373" r:id="rId17"/>
    <p:sldId id="374" r:id="rId18"/>
    <p:sldId id="376" r:id="rId19"/>
    <p:sldId id="378" r:id="rId20"/>
    <p:sldId id="383" r:id="rId21"/>
    <p:sldId id="380" r:id="rId22"/>
    <p:sldId id="274" r:id="rId23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4626" autoAdjust="0"/>
  </p:normalViewPr>
  <p:slideViewPr>
    <p:cSldViewPr>
      <p:cViewPr varScale="1">
        <p:scale>
          <a:sx n="68" d="100"/>
          <a:sy n="68" d="100"/>
        </p:scale>
        <p:origin x="-10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64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7B34A5D-5BAB-4003-BC15-0C1FA47BF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0518B1-6E3A-4D25-908B-D04F5B299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1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8F977D-A6AA-413B-B979-AAC14010CD47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422775"/>
            <a:ext cx="4770437" cy="353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371EB-5285-4211-A96C-41DB311CF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1C543-B5CE-44A6-A00F-5C17711BE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AE62C-9770-4E97-AAA0-41F2652CE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D29A-A07E-411F-8D67-A4240B18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68B7-8F88-4B32-AE31-56C775C5D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C74A-1037-40A1-A4C8-8C32B598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1D6C2-7719-4234-B9AE-1F9A7D776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83663-E909-4E10-AEE8-4E11AD67C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12774-83EB-4331-9BE8-95AC1ECC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B964D-4B03-417F-AAC0-38B5DB894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24DC8-4702-4B91-A5B3-59DD7399E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1C4DA-A005-4D52-A815-B3B954EE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B02B8-42F0-47E5-9D88-85D435225E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www.redbull.ca/cs/RedBull/RBImages/000/000/802/581/photo610x343a/Red-Bull-Stratos-Felix-Baumgartner-Latest-Testing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308102" cy="686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223888"/>
            <a:ext cx="4572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64941" y="53609"/>
            <a:ext cx="4716194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 dirty="0"/>
              <a:t>PHY131H1F</a:t>
            </a:r>
            <a:r>
              <a:rPr lang="en-US" sz="3600" dirty="0">
                <a:latin typeface="Times New Roman" panose="02020603050405020304" pitchFamily="18" charset="0"/>
              </a:rPr>
              <a:t>  - Class </a:t>
            </a:r>
            <a:r>
              <a:rPr lang="en-US" sz="3600" dirty="0" smtClean="0">
                <a:latin typeface="Times New Roman" panose="02020603050405020304" pitchFamily="18" charset="0"/>
              </a:rPr>
              <a:t>10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236806" y="690488"/>
            <a:ext cx="5257800" cy="17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CA" sz="3200" kern="0" dirty="0">
                <a:latin typeface="+mn-lt"/>
                <a:cs typeface="+mn-cs"/>
              </a:rPr>
              <a:t>Today, Chapter </a:t>
            </a:r>
            <a:r>
              <a:rPr lang="en-CA" sz="3200" kern="0" dirty="0" smtClean="0">
                <a:latin typeface="+mn-lt"/>
                <a:cs typeface="+mn-cs"/>
              </a:rPr>
              <a:t>6:</a:t>
            </a:r>
            <a:endParaRPr lang="en-CA" sz="3200" kern="0" dirty="0">
              <a:latin typeface="+mn-lt"/>
              <a:cs typeface="+mn-cs"/>
            </a:endParaRPr>
          </a:p>
          <a:p>
            <a:pPr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 Equilibrium </a:t>
            </a:r>
          </a:p>
          <a:p>
            <a:pPr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 Mass</a:t>
            </a:r>
            <a:r>
              <a:rPr lang="en-US" sz="3200" dirty="0">
                <a:latin typeface="Arial" charset="0"/>
                <a:cs typeface="Arial" charset="0"/>
              </a:rPr>
              <a:t>, Weight,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25908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3"/>
          <a:stretch>
            <a:fillRect/>
          </a:stretch>
        </p:blipFill>
        <p:spPr bwMode="auto">
          <a:xfrm>
            <a:off x="152400" y="3657600"/>
            <a:ext cx="98250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8077200" cy="685799"/>
          </a:xfrm>
        </p:spPr>
        <p:txBody>
          <a:bodyPr/>
          <a:lstStyle/>
          <a:p>
            <a:r>
              <a:rPr lang="en-US" dirty="0" smtClean="0"/>
              <a:t>Gravity for the universe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44525" y="1076973"/>
            <a:ext cx="83470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sz="2800" dirty="0">
                <a:latin typeface="Times New Roman" panose="02020603050405020304" pitchFamily="18" charset="0"/>
              </a:rPr>
              <a:t>It was Newton who first recognized that </a:t>
            </a:r>
            <a:r>
              <a:rPr lang="en-US" sz="2800" b="1" dirty="0">
                <a:latin typeface="Times New Roman" panose="02020603050405020304" pitchFamily="18" charset="0"/>
              </a:rPr>
              <a:t>gravity is an attractive, long-range force between </a:t>
            </a:r>
            <a:r>
              <a:rPr lang="en-US" sz="2800" b="1" i="1" dirty="0">
                <a:latin typeface="Times New Roman" panose="02020603050405020304" pitchFamily="18" charset="0"/>
              </a:rPr>
              <a:t>any</a:t>
            </a:r>
            <a:r>
              <a:rPr lang="en-US" sz="2800" b="1" dirty="0">
                <a:latin typeface="Times New Roman" panose="02020603050405020304" pitchFamily="18" charset="0"/>
              </a:rPr>
              <a:t> two objects.</a:t>
            </a:r>
            <a:r>
              <a:rPr lang="en-US" sz="2800" dirty="0">
                <a:latin typeface="Times New Roman" panose="02020603050405020304" pitchFamily="18" charset="0"/>
              </a:rPr>
              <a:t> Somewhat more loosely, gravity is a force that acts on mass. When two objects with masses </a:t>
            </a:r>
            <a:r>
              <a:rPr lang="en-US" sz="2800" i="1" dirty="0">
                <a:latin typeface="Times New Roman" panose="02020603050405020304" pitchFamily="18" charset="0"/>
              </a:rPr>
              <a:t>m</a:t>
            </a:r>
            <a:r>
              <a:rPr lang="en-US" sz="2800" baseline="-25000" dirty="0">
                <a:latin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</a:rPr>
              <a:t>m</a:t>
            </a:r>
            <a:r>
              <a:rPr 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</a:rPr>
              <a:t> are separated by distance </a:t>
            </a:r>
            <a:r>
              <a:rPr lang="en-US" sz="2800" i="1" dirty="0">
                <a:latin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</a:rPr>
              <a:t>, each object pulls on the other with a force given by Newton’s law of gravity, as follows: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2836" y="4810126"/>
            <a:ext cx="7239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/>
              <a:t>(Sometimes called “Newton’s 4</a:t>
            </a:r>
            <a:r>
              <a:rPr lang="en-US" sz="2600" baseline="30000"/>
              <a:t>th</a:t>
            </a:r>
            <a:r>
              <a:rPr lang="en-US" sz="2600"/>
              <a:t> Law”, or “Newton’s Law of Universal Gravitation”)</a:t>
            </a:r>
          </a:p>
        </p:txBody>
      </p:sp>
    </p:spTree>
    <p:extLst>
      <p:ext uri="{BB962C8B-B14F-4D97-AF65-F5344CB8AC3E}">
        <p14:creationId xmlns:p14="http://schemas.microsoft.com/office/powerpoint/2010/main" val="23723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03" y="152400"/>
            <a:ext cx="5638800" cy="685799"/>
          </a:xfrm>
        </p:spPr>
        <p:txBody>
          <a:bodyPr/>
          <a:lstStyle/>
          <a:p>
            <a:r>
              <a:rPr lang="en-US" dirty="0" smtClean="0"/>
              <a:t>Gravity Example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81897" y="914400"/>
            <a:ext cx="56388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sz="2800" dirty="0" smtClean="0">
                <a:latin typeface="Times New Roman" panose="02020603050405020304" pitchFamily="18" charset="0"/>
              </a:rPr>
              <a:t>A mass, </a:t>
            </a:r>
            <a:r>
              <a:rPr lang="en-US" sz="2800" i="1" dirty="0" smtClean="0">
                <a:latin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</a:rPr>
              <a:t>, rests on the surface a giant spherical rock which is floating in space.</a:t>
            </a:r>
          </a:p>
          <a:p>
            <a:pPr eaLnBrk="1" hangingPunct="1">
              <a:lnSpc>
                <a:spcPts val="3000"/>
              </a:lnSpc>
            </a:pPr>
            <a:r>
              <a:rPr lang="en-US" sz="2800" dirty="0" smtClean="0">
                <a:latin typeface="Times New Roman" panose="02020603050405020304" pitchFamily="18" charset="0"/>
              </a:rPr>
              <a:t>The giant rock has a mass of  6 × 10</a:t>
            </a:r>
            <a:r>
              <a:rPr lang="en-US" sz="2800" baseline="30000" dirty="0" smtClean="0">
                <a:latin typeface="Times New Roman" panose="02020603050405020304" pitchFamily="18" charset="0"/>
              </a:rPr>
              <a:t>24</a:t>
            </a:r>
            <a:r>
              <a:rPr lang="en-US" sz="2800" dirty="0" smtClean="0">
                <a:latin typeface="Times New Roman" panose="02020603050405020304" pitchFamily="18" charset="0"/>
              </a:rPr>
              <a:t> kg and a radius of 6400 km.</a:t>
            </a:r>
          </a:p>
          <a:p>
            <a:pPr marL="514350" indent="-514350" eaLnBrk="1" hangingPunct="1">
              <a:lnSpc>
                <a:spcPts val="3000"/>
              </a:lnSpc>
              <a:buAutoNum type="alphaLcParenBoth"/>
            </a:pPr>
            <a:r>
              <a:rPr lang="en-US" sz="2800" dirty="0" smtClean="0">
                <a:latin typeface="Times New Roman" panose="02020603050405020304" pitchFamily="18" charset="0"/>
              </a:rPr>
              <a:t>What is the force of gravity on the mass due to the giant rock?</a:t>
            </a:r>
          </a:p>
          <a:p>
            <a:pPr marL="514350" indent="-514350" eaLnBrk="1" hangingPunct="1">
              <a:lnSpc>
                <a:spcPts val="3000"/>
              </a:lnSpc>
              <a:buAutoNum type="alphaLcParenBoth"/>
            </a:pPr>
            <a:r>
              <a:rPr lang="en-US" sz="2800" dirty="0" smtClean="0">
                <a:latin typeface="Times New Roman" panose="02020603050405020304" pitchFamily="18" charset="0"/>
              </a:rPr>
              <a:t>Can you think of a good name for this giant rock?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750888"/>
          </a:xfrm>
        </p:spPr>
        <p:txBody>
          <a:bodyPr/>
          <a:lstStyle/>
          <a:p>
            <a:r>
              <a:rPr lang="en-US" smtClean="0"/>
              <a:t>Gravity for Earthlings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54213" y="914401"/>
            <a:ext cx="81343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panose="02020603050405020304" pitchFamily="18" charset="0"/>
              </a:rPr>
              <a:t>If you happen to live on the surface of a large planet with radius </a:t>
            </a:r>
            <a:r>
              <a:rPr lang="en-US" sz="2600" i="1" dirty="0">
                <a:latin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</a:rPr>
              <a:t> and mass </a:t>
            </a:r>
            <a:r>
              <a:rPr lang="en-US" sz="2600" i="1" dirty="0">
                <a:latin typeface="Times New Roman" panose="02020603050405020304" pitchFamily="18" charset="0"/>
              </a:rPr>
              <a:t>M</a:t>
            </a:r>
            <a:r>
              <a:rPr lang="en-US" sz="2600" dirty="0">
                <a:latin typeface="Times New Roman" panose="02020603050405020304" pitchFamily="18" charset="0"/>
              </a:rPr>
              <a:t>, you can write the gravitational force </a:t>
            </a:r>
            <a:r>
              <a:rPr lang="en-US" sz="2600" dirty="0" smtClean="0">
                <a:latin typeface="Times New Roman" panose="02020603050405020304" pitchFamily="18" charset="0"/>
              </a:rPr>
              <a:t>more </a:t>
            </a:r>
            <a:r>
              <a:rPr lang="en-US" sz="2600" dirty="0">
                <a:latin typeface="Times New Roman" panose="02020603050405020304" pitchFamily="18" charset="0"/>
              </a:rPr>
              <a:t>simply as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9"/>
          <a:stretch>
            <a:fillRect/>
          </a:stretch>
        </p:blipFill>
        <p:spPr bwMode="auto">
          <a:xfrm>
            <a:off x="2209801" y="2286001"/>
            <a:ext cx="82899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95488" y="3549651"/>
            <a:ext cx="8134350" cy="1768475"/>
            <a:chOff x="471488" y="3549650"/>
            <a:chExt cx="8134350" cy="1768475"/>
          </a:xfrm>
        </p:grpSpPr>
        <p:sp>
          <p:nvSpPr>
            <p:cNvPr id="18440" name="Text Box 4"/>
            <p:cNvSpPr txBox="1">
              <a:spLocks noChangeArrowheads="1"/>
            </p:cNvSpPr>
            <p:nvPr/>
          </p:nvSpPr>
          <p:spPr bwMode="auto">
            <a:xfrm>
              <a:off x="471488" y="3549650"/>
              <a:ext cx="81343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600">
                  <a:latin typeface="Times New Roman" panose="02020603050405020304" pitchFamily="18" charset="0"/>
                </a:rPr>
                <a:t>where the quantity </a:t>
              </a:r>
              <a:r>
                <a:rPr lang="en-US" sz="2600" i="1">
                  <a:latin typeface="Times New Roman" panose="02020603050405020304" pitchFamily="18" charset="0"/>
                </a:rPr>
                <a:t>g</a:t>
              </a:r>
              <a:r>
                <a:rPr lang="en-US" sz="2600">
                  <a:latin typeface="Times New Roman" panose="02020603050405020304" pitchFamily="18" charset="0"/>
                </a:rPr>
                <a:t> is defined to be:</a:t>
              </a:r>
            </a:p>
          </p:txBody>
        </p:sp>
        <p:pic>
          <p:nvPicPr>
            <p:cNvPr id="1844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25"/>
            <a:stretch>
              <a:fillRect/>
            </a:stretch>
          </p:blipFill>
          <p:spPr bwMode="auto">
            <a:xfrm>
              <a:off x="2209800" y="4114800"/>
              <a:ext cx="6000750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3581400"/>
            <a:ext cx="32432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4351" y="5532439"/>
            <a:ext cx="494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At sea level,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9.83 m/s</a:t>
            </a:r>
            <a:r>
              <a:rPr lang="en-CA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At 39 km altitude,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9.71 m/s</a:t>
            </a:r>
            <a:r>
              <a:rPr lang="en-CA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0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50887"/>
          </a:xfrm>
        </p:spPr>
        <p:txBody>
          <a:bodyPr/>
          <a:lstStyle/>
          <a:p>
            <a:r>
              <a:rPr lang="en-US" sz="3900"/>
              <a:t>Gravity: </a:t>
            </a:r>
            <a:r>
              <a:rPr lang="en-US" sz="39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900" i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/>
              <a:t>is just a short form!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3"/>
          <a:stretch>
            <a:fillRect/>
          </a:stretch>
        </p:blipFill>
        <p:spPr bwMode="auto">
          <a:xfrm>
            <a:off x="3886200" y="1219200"/>
            <a:ext cx="98250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458200" y="1447800"/>
            <a:ext cx="472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38601" y="2438401"/>
            <a:ext cx="8289925" cy="1503363"/>
            <a:chOff x="2514600" y="2438400"/>
            <a:chExt cx="8289925" cy="1503363"/>
          </a:xfrm>
        </p:grpSpPr>
        <p:pic>
          <p:nvPicPr>
            <p:cNvPr id="1946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09"/>
            <a:stretch>
              <a:fillRect/>
            </a:stretch>
          </p:blipFill>
          <p:spPr bwMode="auto">
            <a:xfrm>
              <a:off x="2514600" y="2971800"/>
              <a:ext cx="8289925" cy="96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Box 9"/>
            <p:cNvSpPr txBox="1">
              <a:spLocks noChangeArrowheads="1"/>
            </p:cNvSpPr>
            <p:nvPr/>
          </p:nvSpPr>
          <p:spPr bwMode="auto">
            <a:xfrm>
              <a:off x="4114800" y="2438400"/>
              <a:ext cx="76236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600"/>
                <a:t>and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09800" y="4267201"/>
            <a:ext cx="82296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900"/>
              <a:t>are the same equation, with different notation!  </a:t>
            </a:r>
          </a:p>
          <a:p>
            <a:pPr eaLnBrk="1" hangingPunct="1">
              <a:spcAft>
                <a:spcPts val="600"/>
              </a:spcAft>
            </a:pPr>
            <a:r>
              <a:rPr lang="en-US" sz="2900"/>
              <a:t>The only difference is that in the second equation we have assumed that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/>
              <a:t>(mass of the earth) and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/>
              <a:t>(radius of the earth).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1000" y="2895600"/>
            <a:ext cx="4327526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"/>
            <a:ext cx="6172200" cy="639763"/>
          </a:xfrm>
        </p:spPr>
        <p:txBody>
          <a:bodyPr/>
          <a:lstStyle/>
          <a:p>
            <a:r>
              <a:rPr lang="en-US" sz="3600"/>
              <a:t>Weight ≠ Weight ??!?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609600"/>
            <a:ext cx="7010400" cy="3276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/>
              <a:t>Physicists do </a:t>
            </a:r>
            <a:r>
              <a:rPr lang="en-US" sz="2600" dirty="0"/>
              <a:t>not all agree on the definition of the word “weight”!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Sometimes “weight” means the exact same thing as “force of gravity”.  That is </a:t>
            </a:r>
            <a:r>
              <a:rPr lang="en-US" sz="2600" b="1" i="1" dirty="0"/>
              <a:t>not </a:t>
            </a:r>
            <a:r>
              <a:rPr lang="en-US" sz="2600" dirty="0"/>
              <a:t>how Randall Knight uses the word. </a:t>
            </a:r>
          </a:p>
        </p:txBody>
      </p:sp>
      <p:pic>
        <p:nvPicPr>
          <p:cNvPr id="215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33528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04800" y="3610793"/>
            <a:ext cx="1127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In Knight, “weight” means the magnitude of the </a:t>
            </a:r>
            <a:r>
              <a:rPr lang="en-US" sz="2600" i="1" kern="0" dirty="0">
                <a:latin typeface="+mn-lt"/>
                <a:cs typeface="+mn-cs"/>
              </a:rPr>
              <a:t>upward </a:t>
            </a:r>
            <a:r>
              <a:rPr lang="en-US" sz="2600" kern="0" dirty="0">
                <a:latin typeface="+mn-lt"/>
                <a:cs typeface="+mn-cs"/>
              </a:rPr>
              <a:t>force being used to support an object.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b="1" kern="0" dirty="0">
                <a:latin typeface="+mn-lt"/>
                <a:cs typeface="+mn-cs"/>
              </a:rPr>
              <a:t>If the object is at rest </a:t>
            </a:r>
            <a:r>
              <a:rPr lang="en-US" sz="2600" kern="0" dirty="0">
                <a:latin typeface="+mn-lt"/>
                <a:cs typeface="+mn-cs"/>
              </a:rPr>
              <a:t>or moving at a constant velocity relative to the earth, then the object is in equilibrium. The upward supporting force exactly balances the downward gravitational force, so that weight = </a:t>
            </a:r>
            <a:r>
              <a:rPr lang="en-US" sz="2600" i="1" kern="0" dirty="0">
                <a:latin typeface="Times New Roman"/>
                <a:cs typeface="Times New Roman"/>
              </a:rPr>
              <a:t>mg</a:t>
            </a:r>
            <a:r>
              <a:rPr lang="en-US" sz="2600" kern="0" dirty="0">
                <a:latin typeface="+mn-lt"/>
                <a:cs typeface="+mn-cs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endParaRPr lang="en-US" sz="26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4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533" y="609600"/>
            <a:ext cx="5703277" cy="6248400"/>
          </a:xfrm>
        </p:spPr>
        <p:txBody>
          <a:bodyPr/>
          <a:lstStyle/>
          <a:p>
            <a:r>
              <a:rPr lang="en-US" sz="2400" dirty="0" smtClean="0"/>
              <a:t>When I stand on a scale in my bathroom it reads 185 pounds.  2.2 pounds = 9.8 </a:t>
            </a:r>
            <a:r>
              <a:rPr lang="en-US" sz="2400" dirty="0" err="1" smtClean="0"/>
              <a:t>Newtons</a:t>
            </a:r>
            <a:r>
              <a:rPr lang="en-US" sz="2400" dirty="0" smtClean="0"/>
              <a:t>, so this means the upward force on my feet when I am standing still is 185 </a:t>
            </a:r>
            <a:r>
              <a:rPr lang="en-US" sz="2400" dirty="0" err="1" smtClean="0"/>
              <a:t>lbs</a:t>
            </a:r>
            <a:r>
              <a:rPr lang="en-US" sz="2400" dirty="0" smtClean="0"/>
              <a:t> (9.8 N / 2.2 </a:t>
            </a:r>
            <a:r>
              <a:rPr lang="en-US" sz="2400" dirty="0" err="1" smtClean="0"/>
              <a:t>lbs</a:t>
            </a:r>
            <a:r>
              <a:rPr lang="en-US" sz="2400" dirty="0" smtClean="0"/>
              <a:t>) = 824 N.</a:t>
            </a:r>
          </a:p>
          <a:p>
            <a:r>
              <a:rPr lang="en-US" sz="2400" dirty="0" smtClean="0"/>
              <a:t>If I ride an elevator which is accelerating upward at 1.5 m/s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what is the upward force on my feet?</a:t>
            </a:r>
          </a:p>
          <a:p>
            <a:r>
              <a:rPr lang="en-US" sz="2400" dirty="0" smtClean="0"/>
              <a:t>With no calculations, take a wild guess from this list: </a:t>
            </a:r>
            <a:endParaRPr lang="en-US" sz="2400" dirty="0"/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824 N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 N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698 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N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–824 N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342" y="0"/>
            <a:ext cx="82296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5030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1981200"/>
            <a:ext cx="9210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362201" y="533400"/>
            <a:ext cx="584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Knight’s Definition of weight</a:t>
            </a:r>
          </a:p>
          <a:p>
            <a:pPr eaLnBrk="1" hangingPunct="1"/>
            <a:r>
              <a:rPr lang="en-US" sz="3600"/>
              <a:t>Eq. 6.10, page 147:</a:t>
            </a:r>
          </a:p>
        </p:txBody>
      </p:sp>
    </p:spTree>
    <p:extLst>
      <p:ext uri="{BB962C8B-B14F-4D97-AF65-F5344CB8AC3E}">
        <p14:creationId xmlns:p14="http://schemas.microsoft.com/office/powerpoint/2010/main" val="5072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Spring scale on an elevator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7114" y="1382469"/>
            <a:ext cx="44958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800"/>
              <a:t>You are attempting to pour out 1.0 kg of flour, using a kitchen scale on an elevator which is accelerating upward at 1.5 m/s</a:t>
            </a:r>
            <a:r>
              <a:rPr lang="en-US" sz="2800" baseline="30000"/>
              <a:t>2</a:t>
            </a:r>
            <a:r>
              <a:rPr lang="en-US" sz="2800"/>
              <a:t>. 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800"/>
              <a:t>The amount of flour you pour will be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too much.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too little.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the correct amount.</a:t>
            </a:r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14" y="1687269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8708439" y="2449269"/>
            <a:ext cx="0" cy="1981200"/>
          </a:xfrm>
          <a:prstGeom prst="straightConnector1">
            <a:avLst/>
          </a:prstGeom>
          <a:ln w="57150">
            <a:solidFill>
              <a:srgbClr val="E2931E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342" y="0"/>
            <a:ext cx="82296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29541" y="3065616"/>
                <a:ext cx="4405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CA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541" y="3065616"/>
                <a:ext cx="440505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6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21156"/>
            <a:ext cx="5384800" cy="4525963"/>
          </a:xfrm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 balance on an elevator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421155"/>
            <a:ext cx="44958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800"/>
              <a:t>You are attempting to pour out 100 g of salt, using a pan balance on an elevator which is accelerating upward at 1.5 m/s</a:t>
            </a:r>
            <a:r>
              <a:rPr lang="en-US" sz="2800" baseline="30000"/>
              <a:t>2</a:t>
            </a:r>
            <a:r>
              <a:rPr lang="en-US" sz="2800"/>
              <a:t>.  Will the amount of salt you pour be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Too much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Too little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The correct amount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042525" y="3297238"/>
            <a:ext cx="0" cy="1981200"/>
          </a:xfrm>
          <a:prstGeom prst="straightConnector1">
            <a:avLst/>
          </a:prstGeom>
          <a:ln w="57150">
            <a:solidFill>
              <a:srgbClr val="E2931E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342" y="0"/>
            <a:ext cx="82296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60398" y="3821455"/>
                <a:ext cx="4405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CA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398" y="3821455"/>
                <a:ext cx="440505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4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2238"/>
            <a:ext cx="8229600" cy="868362"/>
          </a:xfrm>
          <a:ln>
            <a:solidFill>
              <a:srgbClr val="FF0000"/>
            </a:solidFill>
          </a:ln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Self-adjusting forces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143000"/>
            <a:ext cx="8610600" cy="5715000"/>
          </a:xfrm>
        </p:spPr>
        <p:txBody>
          <a:bodyPr/>
          <a:lstStyle/>
          <a:p>
            <a:r>
              <a:rPr lang="en-US" sz="2600" dirty="0"/>
              <a:t>Gravity,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600" dirty="0"/>
              <a:t>, has an equation for it which predicts the correct magnitude (it’s always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600" dirty="0"/>
              <a:t> here on Earth).</a:t>
            </a:r>
          </a:p>
          <a:p>
            <a:r>
              <a:rPr lang="en-US" sz="2600" dirty="0"/>
              <a:t>Normal force, Tension and Static friction are all self-adjusting forces: </a:t>
            </a:r>
            <a:r>
              <a:rPr lang="en-US" sz="2600" b="1" i="1" dirty="0"/>
              <a:t>there is no equation for these!!</a:t>
            </a:r>
          </a:p>
          <a:p>
            <a:r>
              <a:rPr lang="en-US" sz="2600" b="1" dirty="0"/>
              <a:t>Normal force </a:t>
            </a:r>
            <a:r>
              <a:rPr lang="en-US" sz="2600" dirty="0"/>
              <a:t>is whatever is needed to keep the object from crashing through the surface.</a:t>
            </a:r>
          </a:p>
          <a:p>
            <a:r>
              <a:rPr lang="en-US" sz="2600" b="1" dirty="0"/>
              <a:t>Tension</a:t>
            </a:r>
            <a:r>
              <a:rPr lang="en-US" sz="2600" dirty="0"/>
              <a:t> is whatever is needed to keep the string or rope from breaking.</a:t>
            </a:r>
          </a:p>
          <a:p>
            <a:r>
              <a:rPr lang="en-US" sz="2600" b="1" dirty="0"/>
              <a:t>Static friction </a:t>
            </a:r>
            <a:r>
              <a:rPr lang="en-US" sz="2600" dirty="0"/>
              <a:t>is whatever is needed to keep the object from slipping along the surface.</a:t>
            </a:r>
          </a:p>
          <a:p>
            <a:r>
              <a:rPr lang="en-US" sz="2600" dirty="0"/>
              <a:t>In all these cases, you must draw a free-body diagram and figure out by using equilibrium and Newton’s 2</a:t>
            </a:r>
            <a:r>
              <a:rPr lang="en-US" sz="2600" baseline="30000" dirty="0"/>
              <a:t>nd</a:t>
            </a:r>
            <a:r>
              <a:rPr lang="en-US" sz="2600" dirty="0"/>
              <a:t> law what the needed force is. </a:t>
            </a:r>
          </a:p>
        </p:txBody>
      </p:sp>
    </p:spTree>
    <p:extLst>
      <p:ext uri="{BB962C8B-B14F-4D97-AF65-F5344CB8AC3E}">
        <p14:creationId xmlns:p14="http://schemas.microsoft.com/office/powerpoint/2010/main" val="39623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https://encrypted-tbn2.gstatic.com/images?q=tbn:ANd9GcTDWgxQugzW8LDJam5wTKIb6XIyvK7jg-O2m4Sna7udFYLDuvK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47" y="1300162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1" y="883920"/>
            <a:ext cx="9010648" cy="52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marL="414338" indent="-414338" defTabSz="828675" eaLnBrk="0" hangingPunct="0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Which of the following objects described below is in </a:t>
            </a:r>
            <a:r>
              <a:rPr lang="en-US" sz="2800" i="1" dirty="0">
                <a:latin typeface="Times New Roman" charset="0"/>
                <a:cs typeface="Arial" charset="0"/>
              </a:rPr>
              <a:t>dynamic equilibrium</a:t>
            </a:r>
            <a:r>
              <a:rPr lang="en-US" sz="2800" dirty="0">
                <a:latin typeface="Times New Roman" charset="0"/>
                <a:cs typeface="Arial" charset="0"/>
              </a:rPr>
              <a:t>?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100 kg barbell is held </a:t>
            </a:r>
            <a:r>
              <a:rPr lang="en-US" sz="2800" i="1" dirty="0">
                <a:latin typeface="Times New Roman" charset="0"/>
                <a:cs typeface="Arial" charset="0"/>
              </a:rPr>
              <a:t>at rest </a:t>
            </a:r>
            <a:r>
              <a:rPr lang="en-US" sz="2800" dirty="0">
                <a:latin typeface="Times New Roman" charset="0"/>
                <a:cs typeface="Arial" charset="0"/>
              </a:rPr>
              <a:t>over your head.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steel beam is lifted upward at </a:t>
            </a:r>
            <a:r>
              <a:rPr lang="en-US" sz="2800" i="1" dirty="0">
                <a:latin typeface="Times New Roman" charset="0"/>
                <a:cs typeface="Arial" charset="0"/>
              </a:rPr>
              <a:t>constant speed</a:t>
            </a:r>
            <a:r>
              <a:rPr lang="en-US" sz="2800" dirty="0">
                <a:latin typeface="Times New Roman" charset="0"/>
                <a:cs typeface="Arial" charset="0"/>
              </a:rPr>
              <a:t> by a crane.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baseball is flying through the air and </a:t>
            </a:r>
            <a:r>
              <a:rPr lang="en-US" sz="2800" i="1" dirty="0">
                <a:latin typeface="Times New Roman" charset="0"/>
                <a:cs typeface="Arial" charset="0"/>
              </a:rPr>
              <a:t>air resistance is negligible</a:t>
            </a:r>
            <a:r>
              <a:rPr lang="en-US" sz="2800" dirty="0">
                <a:latin typeface="Times New Roman" charset="0"/>
                <a:cs typeface="Arial" charset="0"/>
              </a:rPr>
              <a:t>.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steel beam is being lowered into place.  It is </a:t>
            </a:r>
            <a:r>
              <a:rPr lang="en-US" sz="2800" i="1" dirty="0">
                <a:latin typeface="Times New Roman" charset="0"/>
                <a:cs typeface="Arial" charset="0"/>
              </a:rPr>
              <a:t>slowing down</a:t>
            </a:r>
            <a:r>
              <a:rPr lang="en-US" sz="2800" dirty="0">
                <a:latin typeface="Times New Roman" charset="0"/>
                <a:cs typeface="Arial" charset="0"/>
              </a:rPr>
              <a:t>.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box in the back of a truck doesn’t slide </a:t>
            </a:r>
            <a:r>
              <a:rPr lang="en-US" sz="2800" i="1" dirty="0">
                <a:latin typeface="Times New Roman" charset="0"/>
                <a:cs typeface="Arial" charset="0"/>
              </a:rPr>
              <a:t>as the truck is slowing down</a:t>
            </a:r>
            <a:r>
              <a:rPr lang="en-US" sz="2800" dirty="0">
                <a:latin typeface="Times New Roman" charset="0"/>
                <a:cs typeface="Arial" charset="0"/>
              </a:rPr>
              <a:t>.</a:t>
            </a:r>
          </a:p>
        </p:txBody>
      </p:sp>
      <p:pic>
        <p:nvPicPr>
          <p:cNvPr id="3076" name="Picture 9" descr="https://encrypted-tbn0.gstatic.com/images?q=tbn:ANd9GcSyiFMJkww6XioWgwO1IGq9YWLLgtFD6i4OHeZaYONGCsfjJ18d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31" y="3240838"/>
            <a:ext cx="539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https://encrypted-tbn1.gstatic.com/images?q=tbn:ANd9GcSiUp1sah0jB1F8YfznS3bSWorgbdBTCG9woZDkrsGUSBkfkQoF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80" y="46605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67849" y="1876425"/>
            <a:ext cx="2286000" cy="684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3079" name="Picture 7" descr="https://encrypted-tbn1.gstatic.com/images?q=tbn:ANd9GcSICRopkopu8fCrLE4ecGCfTEEjvp8fYoXyQottBx7tXUoDoUj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4" y="2127411"/>
            <a:ext cx="1203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https://encrypted-tbn1.gstatic.com/images?q=tbn:ANd9GcSICRopkopu8fCrLE4ecGCfTEEjvp8fYoXyQottBx7tXUoDoUj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18" y="4187183"/>
            <a:ext cx="12033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2286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7156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9914"/>
            <a:ext cx="5943600" cy="487362"/>
          </a:xfrm>
        </p:spPr>
        <p:txBody>
          <a:bodyPr/>
          <a:lstStyle/>
          <a:p>
            <a:r>
              <a:rPr lang="en-US" sz="3200" dirty="0" smtClean="0"/>
              <a:t>Getting the piano on the truck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157" y="725341"/>
            <a:ext cx="5772443" cy="1332059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000" dirty="0" smtClean="0"/>
              <a:t>A piano has a mass of 225 kg.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smtClean="0"/>
              <a:t>What force is required to push the piano upwards at a constant velocity as you lift it into the back of a truck?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48400" y="152400"/>
            <a:ext cx="577244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sz="2000" kern="0" dirty="0" smtClean="0"/>
              <a:t>A piano has a mass of 225 kg. 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2"/>
            </a:pPr>
            <a:r>
              <a:rPr lang="en-US" sz="2000" kern="0" dirty="0" smtClean="0"/>
              <a:t>What force is required to push the piano up a frictionless ramp at a constant velocity into the truck?  Assume the ramp is 3.00 m long and the floor of the truck is 1.00 m high?  </a:t>
            </a:r>
          </a:p>
        </p:txBody>
      </p:sp>
    </p:spTree>
    <p:extLst>
      <p:ext uri="{BB962C8B-B14F-4D97-AF65-F5344CB8AC3E}">
        <p14:creationId xmlns:p14="http://schemas.microsoft.com/office/powerpoint/2010/main" val="2896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n pushing u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1" y="2255838"/>
            <a:ext cx="3916363" cy="4525962"/>
          </a:xfrm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97503" y="457200"/>
            <a:ext cx="8915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 smtClean="0"/>
              <a:t>Bob </a:t>
            </a:r>
            <a:r>
              <a:rPr lang="en-US" sz="2600" dirty="0"/>
              <a:t>stands under a low concrete arch, and presses upwards on it with a force of </a:t>
            </a:r>
            <a:r>
              <a:rPr lang="en-US" sz="2600" dirty="0">
                <a:latin typeface="Times New Roman" panose="02020603050405020304" pitchFamily="18" charset="0"/>
              </a:rPr>
              <a:t>100 N</a:t>
            </a:r>
            <a:r>
              <a:rPr lang="en-US" sz="2600" dirty="0"/>
              <a:t>.  Bob’s mass is </a:t>
            </a:r>
            <a:r>
              <a:rPr lang="en-US" sz="2600" dirty="0">
                <a:latin typeface="Times New Roman" panose="02020603050405020304" pitchFamily="18" charset="0"/>
              </a:rPr>
              <a:t>82 kg</a:t>
            </a:r>
            <a:r>
              <a:rPr lang="en-US" sz="2600" dirty="0"/>
              <a:t>.  He is in equilibrium.  What is the total </a:t>
            </a:r>
            <a:r>
              <a:rPr lang="en-US" sz="2600" b="1" dirty="0"/>
              <a:t>normal force </a:t>
            </a:r>
            <a:r>
              <a:rPr lang="en-US" sz="2600" dirty="0"/>
              <a:t>of the ground on Bob?  (Note that 82 × 9.8 = 800.) </a:t>
            </a:r>
            <a:endParaRPr lang="en-US" sz="2600" b="1" i="1" dirty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400800" y="3246439"/>
            <a:ext cx="3733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800 N, upward</a:t>
            </a:r>
          </a:p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800 N, downward</a:t>
            </a:r>
          </a:p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900 N, upward</a:t>
            </a:r>
          </a:p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700 N, upward</a:t>
            </a:r>
          </a:p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900 N, downward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342" y="0"/>
            <a:ext cx="82296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4584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1"/>
            <a:ext cx="96774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11 next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219200"/>
            <a:ext cx="8763000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finish reading Chapter </a:t>
            </a:r>
            <a:r>
              <a:rPr lang="en-US" sz="2800" dirty="0" smtClean="0"/>
              <a:t>6</a:t>
            </a:r>
          </a:p>
          <a:p>
            <a:pPr eaLnBrk="1" hangingPunct="1"/>
            <a:r>
              <a:rPr lang="en-US" sz="2800" dirty="0" smtClean="0"/>
              <a:t>Problem Set 4 is due Sunday night.</a:t>
            </a:r>
            <a:endParaRPr lang="en-US" sz="2800" dirty="0"/>
          </a:p>
          <a:p>
            <a:pPr eaLnBrk="1" hangingPunct="1"/>
            <a:r>
              <a:rPr lang="en-US" sz="2800" smtClean="0"/>
              <a:t>Please </a:t>
            </a:r>
            <a:r>
              <a:rPr lang="en-US" sz="2800" dirty="0"/>
              <a:t>read the rest of Knight </a:t>
            </a:r>
            <a:r>
              <a:rPr lang="en-US" sz="2800" b="1" dirty="0"/>
              <a:t>Chapter 6.</a:t>
            </a:r>
            <a:endParaRPr lang="en-US" sz="2800" dirty="0"/>
          </a:p>
          <a:p>
            <a:pPr eaLnBrk="1" hangingPunct="1"/>
            <a:r>
              <a:rPr lang="en-US" sz="2800" dirty="0"/>
              <a:t>Something to think about:  </a:t>
            </a:r>
          </a:p>
          <a:p>
            <a:pPr eaLnBrk="1" hangingPunct="1">
              <a:buFontTx/>
              <a:buNone/>
            </a:pPr>
            <a:r>
              <a:rPr lang="en-US" sz="2800" dirty="0"/>
              <a:t>Does friction always slow things down?  Can friction ever speed things up</a:t>
            </a:r>
            <a:r>
              <a:rPr lang="en-US" sz="2800" dirty="0" smtClean="0"/>
              <a:t>?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/>
              <a:t>Happy </a:t>
            </a:r>
            <a:r>
              <a:rPr lang="en-US" sz="2800" dirty="0"/>
              <a:t>Thanksgiving!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pic>
        <p:nvPicPr>
          <p:cNvPr id="4" name="Picture 7" descr="http://www.igourmet.com/images/topics/turk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924640"/>
            <a:ext cx="2171700" cy="170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685800"/>
            <a:ext cx="8458200" cy="838200"/>
          </a:xfrm>
        </p:spPr>
        <p:txBody>
          <a:bodyPr/>
          <a:lstStyle/>
          <a:p>
            <a:pPr eaLnBrk="1" hangingPunct="1"/>
            <a:r>
              <a:rPr lang="en-US" sz="2400" dirty="0"/>
              <a:t>When astronauts are floating in a space station, are they really weightless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67022" y="15240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ANSWER: </a:t>
            </a:r>
            <a:r>
              <a:rPr lang="en-US" sz="2800" kern="0" dirty="0" smtClean="0">
                <a:latin typeface="+mn-lt"/>
                <a:cs typeface="+mn-cs"/>
              </a:rPr>
              <a:t>YES!</a:t>
            </a:r>
            <a:endParaRPr lang="en-US" sz="28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Knight’s definition of weight means the amount of force needed to support an object in your frame of reference.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5" name="Picture 2" descr="http://i1.ytimg.com/vi/KaOC9danxN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77" y="3276600"/>
            <a:ext cx="5867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xCMqUQyAngA/T2ZZPdx8rhI/AAAAAAAADII/TZd990bwxis/s1600/Mazda6-OEM-Visor-Warning-Label-EMP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11925301" cy="795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 txBox="1">
            <a:spLocks noChangeArrowheads="1"/>
          </p:cNvSpPr>
          <p:nvPr/>
        </p:nvSpPr>
        <p:spPr bwMode="auto">
          <a:xfrm>
            <a:off x="2895600" y="3429000"/>
            <a:ext cx="6934200" cy="285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Newton’s Laws only apply in a “inertial reference frames”.  They are not valid if your reference frame is accelerating!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An </a:t>
            </a:r>
            <a:r>
              <a:rPr lang="en-US" sz="2800" b="1"/>
              <a:t>inertial reference frame </a:t>
            </a:r>
            <a:r>
              <a:rPr lang="en-US" sz="2800"/>
              <a:t>is one that is </a:t>
            </a:r>
            <a:r>
              <a:rPr lang="en-US" sz="2800" b="1"/>
              <a:t>not accelerating.</a:t>
            </a:r>
          </a:p>
        </p:txBody>
      </p:sp>
    </p:spTree>
    <p:extLst>
      <p:ext uri="{BB962C8B-B14F-4D97-AF65-F5344CB8AC3E}">
        <p14:creationId xmlns:p14="http://schemas.microsoft.com/office/powerpoint/2010/main" val="26323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86201"/>
            <a:ext cx="8229600" cy="2011363"/>
          </a:xfrm>
        </p:spPr>
        <p:txBody>
          <a:bodyPr/>
          <a:lstStyle/>
          <a:p>
            <a:pPr eaLnBrk="1" hangingPunct="1"/>
            <a:r>
              <a:rPr lang="en-US" sz="4000"/>
              <a:t>A: Inertial Reference Frame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B: Not an inertial reference frame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8229600" cy="2514600"/>
          </a:xfrm>
        </p:spPr>
        <p:txBody>
          <a:bodyPr/>
          <a:lstStyle/>
          <a:p>
            <a:pPr eaLnBrk="1" hangingPunct="1"/>
            <a:r>
              <a:rPr lang="en-US" smtClean="0"/>
              <a:t>A car is driving at a steady speed on a straight and level road.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Quick quiz [1/4]: inside the car, is it…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2286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6924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86201"/>
            <a:ext cx="8229600" cy="2011363"/>
          </a:xfrm>
        </p:spPr>
        <p:txBody>
          <a:bodyPr/>
          <a:lstStyle/>
          <a:p>
            <a:pPr eaLnBrk="1" hangingPunct="1"/>
            <a:r>
              <a:rPr lang="en-US" sz="4000"/>
              <a:t>A: Inertial Reference Frame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B: Not an inertial reference frame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7848600" cy="2514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car is driving at a steady speed up a 10° incline.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Quick quiz [2/4]: inside the car, is it…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762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82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86201"/>
            <a:ext cx="8229600" cy="2011363"/>
          </a:xfrm>
        </p:spPr>
        <p:txBody>
          <a:bodyPr/>
          <a:lstStyle/>
          <a:p>
            <a:pPr eaLnBrk="1" hangingPunct="1"/>
            <a:r>
              <a:rPr lang="en-US" sz="4000"/>
              <a:t>A: Inertial Reference Frame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B: Not an inertial reference frame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8229600" cy="2514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car is speeding up after leaving a stop sign, on a straight and level road.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Quick quiz [3/4]: inside the car, is it…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762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2708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86201"/>
            <a:ext cx="8229600" cy="2011363"/>
          </a:xfrm>
        </p:spPr>
        <p:txBody>
          <a:bodyPr/>
          <a:lstStyle/>
          <a:p>
            <a:pPr eaLnBrk="1" hangingPunct="1"/>
            <a:r>
              <a:rPr lang="en-US" sz="4000"/>
              <a:t>A: Inertial Reference Frame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B: Not an inertial reference frame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8229600" cy="2514600"/>
          </a:xfrm>
        </p:spPr>
        <p:txBody>
          <a:bodyPr/>
          <a:lstStyle/>
          <a:p>
            <a:pPr eaLnBrk="1" hangingPunct="1"/>
            <a:r>
              <a:rPr lang="en-US" smtClean="0"/>
              <a:t>A car is driving at a steady speed around a curve on a level road.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Quick quiz [4/4]: inside the car, is it…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762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12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8229600" cy="639763"/>
          </a:xfrm>
        </p:spPr>
        <p:txBody>
          <a:bodyPr/>
          <a:lstStyle/>
          <a:p>
            <a:r>
              <a:rPr lang="en-US" sz="3500"/>
              <a:t>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763000" cy="1981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/>
              <a:t>An important problem solving technique is to identify when an object is in equilibrium.</a:t>
            </a:r>
          </a:p>
          <a:p>
            <a:pPr>
              <a:spcAft>
                <a:spcPts val="600"/>
              </a:spcAft>
            </a:pPr>
            <a:r>
              <a:rPr lang="en-US" sz="2600"/>
              <a:t>An object has zero acceleration if and only if the net force on it is zero.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6" y="2895600"/>
            <a:ext cx="26384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400" y="2895600"/>
            <a:ext cx="624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This is called “equilibrium”.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If an object is in </a:t>
            </a:r>
            <a:r>
              <a:rPr lang="en-US" sz="2600" b="1" kern="0" dirty="0">
                <a:latin typeface="+mn-lt"/>
                <a:cs typeface="+mn-cs"/>
              </a:rPr>
              <a:t>vertical equilibrium </a:t>
            </a:r>
            <a:r>
              <a:rPr lang="en-US" sz="2600" kern="0" dirty="0">
                <a:latin typeface="+mn-lt"/>
                <a:cs typeface="+mn-cs"/>
              </a:rPr>
              <a:t>(</a:t>
            </a:r>
            <a:r>
              <a:rPr lang="en-US" sz="2600" kern="0" dirty="0" err="1">
                <a:latin typeface="+mn-lt"/>
                <a:cs typeface="+mn-cs"/>
              </a:rPr>
              <a:t>ie</a:t>
            </a:r>
            <a:r>
              <a:rPr lang="en-US" sz="2600" kern="0" dirty="0">
                <a:latin typeface="+mn-lt"/>
                <a:cs typeface="+mn-cs"/>
              </a:rPr>
              <a:t> it is confined to a stationary horizontal surface) then </a:t>
            </a:r>
            <a:r>
              <a:rPr lang="en-US" sz="2600" kern="0" dirty="0">
                <a:latin typeface="Times New Roman"/>
                <a:cs typeface="Times New Roman"/>
              </a:rPr>
              <a:t>(</a:t>
            </a:r>
            <a:r>
              <a:rPr lang="en-US" sz="2600" i="1" kern="0" dirty="0" err="1">
                <a:latin typeface="Times New Roman"/>
                <a:cs typeface="Times New Roman"/>
              </a:rPr>
              <a:t>F</a:t>
            </a:r>
            <a:r>
              <a:rPr lang="en-US" sz="2600" kern="0" baseline="-25000" dirty="0" err="1">
                <a:latin typeface="Times New Roman"/>
                <a:cs typeface="Times New Roman"/>
              </a:rPr>
              <a:t>net</a:t>
            </a:r>
            <a:r>
              <a:rPr lang="en-US" sz="2600" kern="0" dirty="0" err="1">
                <a:latin typeface="Times New Roman"/>
                <a:cs typeface="Times New Roman"/>
              </a:rPr>
              <a:t>)</a:t>
            </a:r>
            <a:r>
              <a:rPr lang="en-US" sz="2600" i="1" kern="0" baseline="-25000" dirty="0" err="1">
                <a:latin typeface="Times New Roman"/>
                <a:cs typeface="Times New Roman"/>
              </a:rPr>
              <a:t>y</a:t>
            </a:r>
            <a:r>
              <a:rPr lang="en-US" sz="2600" kern="0" dirty="0">
                <a:latin typeface="Times New Roman"/>
                <a:cs typeface="Times New Roman"/>
              </a:rPr>
              <a:t> = 0</a:t>
            </a:r>
            <a:r>
              <a:rPr lang="en-US" sz="2600" kern="0" dirty="0">
                <a:latin typeface="+mn-lt"/>
                <a:cs typeface="+mn-cs"/>
              </a:rPr>
              <a:t>.  The sum of </a:t>
            </a:r>
            <a:r>
              <a:rPr lang="en-US" sz="2600" kern="0" dirty="0" err="1">
                <a:latin typeface="+mn-lt"/>
                <a:cs typeface="+mn-cs"/>
              </a:rPr>
              <a:t>y</a:t>
            </a:r>
            <a:r>
              <a:rPr lang="en-US" sz="2600" kern="0" dirty="0">
                <a:latin typeface="+mn-lt"/>
                <a:cs typeface="+mn-cs"/>
              </a:rPr>
              <a:t>-components of all forces = 0.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If an object is in </a:t>
            </a:r>
            <a:r>
              <a:rPr lang="en-US" sz="2600" b="1" kern="0" dirty="0">
                <a:latin typeface="+mn-lt"/>
                <a:cs typeface="+mn-cs"/>
              </a:rPr>
              <a:t>horizontal equilibrium </a:t>
            </a:r>
            <a:r>
              <a:rPr lang="en-US" sz="2600" kern="0" dirty="0">
                <a:latin typeface="+mn-lt"/>
                <a:cs typeface="+mn-cs"/>
              </a:rPr>
              <a:t>(</a:t>
            </a:r>
            <a:r>
              <a:rPr lang="en-US" sz="2600" kern="0" dirty="0" err="1">
                <a:latin typeface="+mn-lt"/>
                <a:cs typeface="+mn-cs"/>
              </a:rPr>
              <a:t>ie</a:t>
            </a:r>
            <a:r>
              <a:rPr lang="en-US" sz="2600" kern="0" dirty="0">
                <a:latin typeface="+mn-lt"/>
                <a:cs typeface="+mn-cs"/>
              </a:rPr>
              <a:t> freefall) then </a:t>
            </a:r>
            <a:r>
              <a:rPr lang="en-US" sz="2600" kern="0" dirty="0">
                <a:latin typeface="Times New Roman"/>
                <a:cs typeface="Times New Roman"/>
              </a:rPr>
              <a:t>(</a:t>
            </a:r>
            <a:r>
              <a:rPr lang="en-US" sz="2600" i="1" kern="0" dirty="0" err="1">
                <a:latin typeface="Times New Roman"/>
                <a:cs typeface="Times New Roman"/>
              </a:rPr>
              <a:t>F</a:t>
            </a:r>
            <a:r>
              <a:rPr lang="en-US" sz="2600" kern="0" baseline="-25000" dirty="0" err="1">
                <a:latin typeface="Times New Roman"/>
                <a:cs typeface="Times New Roman"/>
              </a:rPr>
              <a:t>net</a:t>
            </a:r>
            <a:r>
              <a:rPr lang="en-US" sz="2600" kern="0" dirty="0" err="1">
                <a:latin typeface="Times New Roman"/>
                <a:cs typeface="Times New Roman"/>
              </a:rPr>
              <a:t>)</a:t>
            </a:r>
            <a:r>
              <a:rPr lang="en-US" sz="2600" i="1" kern="0" baseline="-25000" dirty="0" err="1">
                <a:latin typeface="Times New Roman"/>
                <a:cs typeface="Times New Roman"/>
              </a:rPr>
              <a:t>x</a:t>
            </a:r>
            <a:r>
              <a:rPr lang="en-US" sz="2600" kern="0" dirty="0">
                <a:latin typeface="Times New Roman"/>
                <a:cs typeface="Times New Roman"/>
              </a:rPr>
              <a:t> = 0</a:t>
            </a:r>
            <a:r>
              <a:rPr lang="en-US" sz="2600" kern="0" dirty="0">
                <a:latin typeface="+mn-lt"/>
                <a:cs typeface="+mn-cs"/>
              </a:rPr>
              <a:t>. </a:t>
            </a:r>
          </a:p>
        </p:txBody>
      </p:sp>
      <p:graphicFrame>
        <p:nvGraphicFramePr>
          <p:cNvPr id="16390" name="Object 2"/>
          <p:cNvGraphicFramePr>
            <a:graphicFrameLocks noChangeAspect="1"/>
          </p:cNvGraphicFramePr>
          <p:nvPr/>
        </p:nvGraphicFramePr>
        <p:xfrm>
          <a:off x="7669213" y="42864"/>
          <a:ext cx="203676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4" imgW="469696" imgH="215806" progId="Equation.3">
                  <p:embed/>
                </p:oleObj>
              </mc:Choice>
              <mc:Fallback>
                <p:oleObj name="Equation" r:id="rId4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42864"/>
                        <a:ext cx="2036762" cy="935037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5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5852</TotalTime>
  <Words>1309</Words>
  <Application>Microsoft Office PowerPoint</Application>
  <PresentationFormat>Custom</PresentationFormat>
  <Paragraphs>119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PHY131H1F  - Class 10</vt:lpstr>
      <vt:lpstr>PowerPoint Presentation</vt:lpstr>
      <vt:lpstr>Last day I asked at the end of class:</vt:lpstr>
      <vt:lpstr>PowerPoint Presentation</vt:lpstr>
      <vt:lpstr>A: Inertial Reference Frame  B: Not an inertial reference frame</vt:lpstr>
      <vt:lpstr>A: Inertial Reference Frame  B: Not an inertial reference frame</vt:lpstr>
      <vt:lpstr>A: Inertial Reference Frame  B: Not an inertial reference frame</vt:lpstr>
      <vt:lpstr>A: Inertial Reference Frame  B: Not an inertial reference frame</vt:lpstr>
      <vt:lpstr>Equilibrium</vt:lpstr>
      <vt:lpstr>Gravity for the universe</vt:lpstr>
      <vt:lpstr>Gravity Example</vt:lpstr>
      <vt:lpstr>Gravity for Earthlings</vt:lpstr>
      <vt:lpstr>Gravity: FG = mg is just a short form!</vt:lpstr>
      <vt:lpstr>Weight ≠ Weight ??!?</vt:lpstr>
      <vt:lpstr>PowerPoint Presentation</vt:lpstr>
      <vt:lpstr>PowerPoint Presentation</vt:lpstr>
      <vt:lpstr>Spring scale on an elevator</vt:lpstr>
      <vt:lpstr>Pan balance on an elevator</vt:lpstr>
      <vt:lpstr>Self-adjusting forces</vt:lpstr>
      <vt:lpstr>Getting the piano on the truck</vt:lpstr>
      <vt:lpstr>PowerPoint Presentation</vt:lpstr>
      <vt:lpstr>Before Class 11 next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154</cp:revision>
  <cp:lastPrinted>2011-02-07T14:45:05Z</cp:lastPrinted>
  <dcterms:created xsi:type="dcterms:W3CDTF">2011-04-13T18:17:42Z</dcterms:created>
  <dcterms:modified xsi:type="dcterms:W3CDTF">2014-10-03T01:08:08Z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