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307" r:id="rId3"/>
    <p:sldId id="309" r:id="rId4"/>
    <p:sldId id="310" r:id="rId5"/>
    <p:sldId id="275" r:id="rId6"/>
    <p:sldId id="280" r:id="rId7"/>
    <p:sldId id="281" r:id="rId8"/>
    <p:sldId id="282" r:id="rId9"/>
    <p:sldId id="284" r:id="rId10"/>
    <p:sldId id="285" r:id="rId11"/>
    <p:sldId id="286" r:id="rId12"/>
    <p:sldId id="287" r:id="rId13"/>
    <p:sldId id="289" r:id="rId14"/>
    <p:sldId id="296" r:id="rId15"/>
    <p:sldId id="315" r:id="rId16"/>
    <p:sldId id="317" r:id="rId17"/>
    <p:sldId id="291" r:id="rId18"/>
    <p:sldId id="292" r:id="rId19"/>
    <p:sldId id="294" r:id="rId20"/>
    <p:sldId id="320" r:id="rId21"/>
    <p:sldId id="298" r:id="rId22"/>
    <p:sldId id="314" r:id="rId23"/>
    <p:sldId id="299" r:id="rId24"/>
    <p:sldId id="319" r:id="rId25"/>
    <p:sldId id="301" r:id="rId26"/>
    <p:sldId id="274" r:id="rId27"/>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6" autoAdjust="0"/>
    <p:restoredTop sz="94626" autoAdjust="0"/>
  </p:normalViewPr>
  <p:slideViewPr>
    <p:cSldViewPr>
      <p:cViewPr varScale="1">
        <p:scale>
          <a:sx n="64" d="100"/>
          <a:sy n="64" d="100"/>
        </p:scale>
        <p:origin x="-270" y="-96"/>
      </p:cViewPr>
      <p:guideLst>
        <p:guide orient="horz" pos="2160"/>
        <p:guide pos="3840"/>
      </p:guideLst>
    </p:cSldViewPr>
  </p:slideViewPr>
  <p:outlineViewPr>
    <p:cViewPr>
      <p:scale>
        <a:sx n="33" d="100"/>
        <a:sy n="33" d="100"/>
      </p:scale>
      <p:origin x="48" y="2646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image" Target="../media/image27.wmf"/><Relationship Id="rId7" Type="http://schemas.openxmlformats.org/officeDocument/2006/relationships/image" Target="../media/image31.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ea typeface="Arial" charset="0"/>
                <a:cs typeface="Arial" charset="0"/>
              </a:defRPr>
            </a:lvl1pPr>
          </a:lstStyle>
          <a:p>
            <a:pPr>
              <a:defRPr/>
            </a:pPr>
            <a:endParaRPr lang="en-US"/>
          </a:p>
        </p:txBody>
      </p:sp>
      <p:sp>
        <p:nvSpPr>
          <p:cNvPr id="4813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ea typeface="Arial" charset="0"/>
                <a:cs typeface="Arial" charset="0"/>
              </a:defRPr>
            </a:lvl1pPr>
          </a:lstStyle>
          <a:p>
            <a:pPr>
              <a:defRPr/>
            </a:pPr>
            <a:endParaRPr lang="en-US"/>
          </a:p>
        </p:txBody>
      </p:sp>
      <p:sp>
        <p:nvSpPr>
          <p:cNvPr id="4813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ea typeface="Arial" charset="0"/>
                <a:cs typeface="Arial" charset="0"/>
              </a:defRPr>
            </a:lvl1pPr>
          </a:lstStyle>
          <a:p>
            <a:pPr>
              <a:defRPr/>
            </a:pPr>
            <a:endParaRPr lang="en-US"/>
          </a:p>
        </p:txBody>
      </p:sp>
      <p:sp>
        <p:nvSpPr>
          <p:cNvPr id="4813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77B34A5D-5BAB-4003-BC15-0C1FA47BF346}" type="slidenum">
              <a:rPr lang="en-US"/>
              <a:pPr/>
              <a:t>‹#›</a:t>
            </a:fld>
            <a:endParaRPr lang="en-US"/>
          </a:p>
        </p:txBody>
      </p:sp>
    </p:spTree>
    <p:extLst>
      <p:ext uri="{BB962C8B-B14F-4D97-AF65-F5344CB8AC3E}">
        <p14:creationId xmlns:p14="http://schemas.microsoft.com/office/powerpoint/2010/main" val="2812930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ea typeface="Arial" charset="0"/>
                <a:cs typeface="Arial" charset="0"/>
              </a:defRPr>
            </a:lvl1pPr>
          </a:lstStyle>
          <a:p>
            <a:pPr>
              <a:defRPr/>
            </a:pPr>
            <a:endParaRPr lang="en-US"/>
          </a:p>
        </p:txBody>
      </p:sp>
      <p:sp>
        <p:nvSpPr>
          <p:cNvPr id="1229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ea typeface="Arial" charset="0"/>
                <a:cs typeface="Arial" charset="0"/>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ea typeface="Arial" charset="0"/>
                <a:cs typeface="Arial" charset="0"/>
              </a:defRPr>
            </a:lvl1pPr>
          </a:lstStyle>
          <a:p>
            <a:pPr>
              <a:defRPr/>
            </a:pPr>
            <a:endParaRPr lang="en-US"/>
          </a:p>
        </p:txBody>
      </p:sp>
      <p:sp>
        <p:nvSpPr>
          <p:cNvPr id="1229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990518B1-6E3A-4D25-908B-D04F5B299343}" type="slidenum">
              <a:rPr lang="en-US"/>
              <a:pPr/>
              <a:t>‹#›</a:t>
            </a:fld>
            <a:endParaRPr lang="en-US"/>
          </a:p>
        </p:txBody>
      </p:sp>
    </p:spTree>
    <p:extLst>
      <p:ext uri="{BB962C8B-B14F-4D97-AF65-F5344CB8AC3E}">
        <p14:creationId xmlns:p14="http://schemas.microsoft.com/office/powerpoint/2010/main" val="4337618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942657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5B371EB-5285-4211-A96C-41DB311CFAAE}" type="slidenum">
              <a:rPr lang="en-US"/>
              <a:pPr/>
              <a:t>‹#›</a:t>
            </a:fld>
            <a:endParaRPr lang="en-US"/>
          </a:p>
        </p:txBody>
      </p:sp>
    </p:spTree>
    <p:extLst>
      <p:ext uri="{BB962C8B-B14F-4D97-AF65-F5344CB8AC3E}">
        <p14:creationId xmlns:p14="http://schemas.microsoft.com/office/powerpoint/2010/main" val="3931416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C41C543-B5CE-44A6-A00F-5C17711BE3AD}" type="slidenum">
              <a:rPr lang="en-US"/>
              <a:pPr/>
              <a:t>‹#›</a:t>
            </a:fld>
            <a:endParaRPr lang="en-US"/>
          </a:p>
        </p:txBody>
      </p:sp>
    </p:spTree>
    <p:extLst>
      <p:ext uri="{BB962C8B-B14F-4D97-AF65-F5344CB8AC3E}">
        <p14:creationId xmlns:p14="http://schemas.microsoft.com/office/powerpoint/2010/main" val="2840048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E1AE62C-9770-4E97-AAA0-41F2652CE8AC}" type="slidenum">
              <a:rPr lang="en-US"/>
              <a:pPr/>
              <a:t>‹#›</a:t>
            </a:fld>
            <a:endParaRPr lang="en-US"/>
          </a:p>
        </p:txBody>
      </p:sp>
    </p:spTree>
    <p:extLst>
      <p:ext uri="{BB962C8B-B14F-4D97-AF65-F5344CB8AC3E}">
        <p14:creationId xmlns:p14="http://schemas.microsoft.com/office/powerpoint/2010/main" val="3981721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0DCD29A-A07E-411F-8D67-A4240B189574}" type="slidenum">
              <a:rPr lang="en-US"/>
              <a:pPr/>
              <a:t>‹#›</a:t>
            </a:fld>
            <a:endParaRPr lang="en-US"/>
          </a:p>
        </p:txBody>
      </p:sp>
    </p:spTree>
    <p:extLst>
      <p:ext uri="{BB962C8B-B14F-4D97-AF65-F5344CB8AC3E}">
        <p14:creationId xmlns:p14="http://schemas.microsoft.com/office/powerpoint/2010/main" val="46804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10768B7-8F88-4B32-AE31-56C775C5D949}" type="slidenum">
              <a:rPr lang="en-US"/>
              <a:pPr/>
              <a:t>‹#›</a:t>
            </a:fld>
            <a:endParaRPr lang="en-US"/>
          </a:p>
        </p:txBody>
      </p:sp>
    </p:spTree>
    <p:extLst>
      <p:ext uri="{BB962C8B-B14F-4D97-AF65-F5344CB8AC3E}">
        <p14:creationId xmlns:p14="http://schemas.microsoft.com/office/powerpoint/2010/main" val="506558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31C74A-1037-40A1-A4C8-8C32B59803AE}" type="slidenum">
              <a:rPr lang="en-US"/>
              <a:pPr/>
              <a:t>‹#›</a:t>
            </a:fld>
            <a:endParaRPr lang="en-US"/>
          </a:p>
        </p:txBody>
      </p:sp>
    </p:spTree>
    <p:extLst>
      <p:ext uri="{BB962C8B-B14F-4D97-AF65-F5344CB8AC3E}">
        <p14:creationId xmlns:p14="http://schemas.microsoft.com/office/powerpoint/2010/main" val="3746805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481D6C2-7719-4234-B9AE-1F9A7D776E7B}" type="slidenum">
              <a:rPr lang="en-US"/>
              <a:pPr/>
              <a:t>‹#›</a:t>
            </a:fld>
            <a:endParaRPr lang="en-US"/>
          </a:p>
        </p:txBody>
      </p:sp>
    </p:spTree>
    <p:extLst>
      <p:ext uri="{BB962C8B-B14F-4D97-AF65-F5344CB8AC3E}">
        <p14:creationId xmlns:p14="http://schemas.microsoft.com/office/powerpoint/2010/main" val="3439597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FF83663-E909-4E10-AEE8-4E11AD67C950}" type="slidenum">
              <a:rPr lang="en-US"/>
              <a:pPr/>
              <a:t>‹#›</a:t>
            </a:fld>
            <a:endParaRPr lang="en-US"/>
          </a:p>
        </p:txBody>
      </p:sp>
    </p:spTree>
    <p:extLst>
      <p:ext uri="{BB962C8B-B14F-4D97-AF65-F5344CB8AC3E}">
        <p14:creationId xmlns:p14="http://schemas.microsoft.com/office/powerpoint/2010/main" val="3254228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5012774-83EB-4331-9BE8-95AC1ECCCB66}" type="slidenum">
              <a:rPr lang="en-US"/>
              <a:pPr/>
              <a:t>‹#›</a:t>
            </a:fld>
            <a:endParaRPr lang="en-US"/>
          </a:p>
        </p:txBody>
      </p:sp>
    </p:spTree>
    <p:extLst>
      <p:ext uri="{BB962C8B-B14F-4D97-AF65-F5344CB8AC3E}">
        <p14:creationId xmlns:p14="http://schemas.microsoft.com/office/powerpoint/2010/main" val="244240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25B964D-4B03-417F-AAC0-38B5DB894F3E}" type="slidenum">
              <a:rPr lang="en-US"/>
              <a:pPr/>
              <a:t>‹#›</a:t>
            </a:fld>
            <a:endParaRPr lang="en-US"/>
          </a:p>
        </p:txBody>
      </p:sp>
    </p:spTree>
    <p:extLst>
      <p:ext uri="{BB962C8B-B14F-4D97-AF65-F5344CB8AC3E}">
        <p14:creationId xmlns:p14="http://schemas.microsoft.com/office/powerpoint/2010/main" val="3497267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7824DC8-4702-4B91-A5B3-59DD7399E8DD}" type="slidenum">
              <a:rPr lang="en-US"/>
              <a:pPr/>
              <a:t>‹#›</a:t>
            </a:fld>
            <a:endParaRPr lang="en-US"/>
          </a:p>
        </p:txBody>
      </p:sp>
    </p:spTree>
    <p:extLst>
      <p:ext uri="{BB962C8B-B14F-4D97-AF65-F5344CB8AC3E}">
        <p14:creationId xmlns:p14="http://schemas.microsoft.com/office/powerpoint/2010/main" val="48064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3B1C4DA-A005-4D52-A815-B3B954EE2D5F}" type="slidenum">
              <a:rPr lang="en-US"/>
              <a:pPr/>
              <a:t>‹#›</a:t>
            </a:fld>
            <a:endParaRPr lang="en-US"/>
          </a:p>
        </p:txBody>
      </p:sp>
    </p:spTree>
    <p:extLst>
      <p:ext uri="{BB962C8B-B14F-4D97-AF65-F5344CB8AC3E}">
        <p14:creationId xmlns:p14="http://schemas.microsoft.com/office/powerpoint/2010/main" val="253027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E0B02B8-42F0-47E5-9D88-85D435225E0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6.w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9.wmf"/><Relationship Id="rId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1.wmf"/><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4.wmf"/></Relationships>
</file>

<file path=ppt/slides/_rels/slide18.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14.bin"/><Relationship Id="rId18" Type="http://schemas.openxmlformats.org/officeDocument/2006/relationships/image" Target="../media/image32.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29.wmf"/><Relationship Id="rId17" Type="http://schemas.openxmlformats.org/officeDocument/2006/relationships/oleObject" Target="../embeddings/oleObject16.bin"/><Relationship Id="rId2" Type="http://schemas.openxmlformats.org/officeDocument/2006/relationships/slideLayout" Target="../slideLayouts/slideLayout2.xml"/><Relationship Id="rId16" Type="http://schemas.openxmlformats.org/officeDocument/2006/relationships/image" Target="../media/image31.wmf"/><Relationship Id="rId1" Type="http://schemas.openxmlformats.org/officeDocument/2006/relationships/vmlDrawing" Target="../drawings/vmlDrawing7.vml"/><Relationship Id="rId6" Type="http://schemas.openxmlformats.org/officeDocument/2006/relationships/image" Target="../media/image26.wmf"/><Relationship Id="rId11" Type="http://schemas.openxmlformats.org/officeDocument/2006/relationships/oleObject" Target="../embeddings/oleObject13.bin"/><Relationship Id="rId5" Type="http://schemas.openxmlformats.org/officeDocument/2006/relationships/oleObject" Target="../embeddings/oleObject10.bin"/><Relationship Id="rId15" Type="http://schemas.openxmlformats.org/officeDocument/2006/relationships/oleObject" Target="../embeddings/oleObject15.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12.bin"/><Relationship Id="rId14" Type="http://schemas.openxmlformats.org/officeDocument/2006/relationships/image" Target="../media/image30.wmf"/></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2.xml"/><Relationship Id="rId1" Type="http://schemas.openxmlformats.org/officeDocument/2006/relationships/vmlDrawing" Target="../drawings/vmlDrawing8.vml"/><Relationship Id="rId4" Type="http://schemas.openxmlformats.org/officeDocument/2006/relationships/image" Target="../media/image34.wmf"/></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3.png"/><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wmf"/><Relationship Id="rId4" Type="http://schemas.openxmlformats.org/officeDocument/2006/relationships/oleObject" Target="../embeddings/oleObject1.bin"/><Relationship Id="rId9" Type="http://schemas.openxmlformats.org/officeDocument/2006/relationships/image" Target="../media/image12.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4.wmf"/></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457200" y="119013"/>
            <a:ext cx="5105400" cy="792163"/>
          </a:xfrm>
        </p:spPr>
        <p:txBody>
          <a:bodyPr/>
          <a:lstStyle/>
          <a:p>
            <a:pPr algn="l" eaLnBrk="1" hangingPunct="1"/>
            <a:r>
              <a:rPr lang="en-US" sz="3600" dirty="0"/>
              <a:t>PHY131H1F</a:t>
            </a:r>
            <a:r>
              <a:rPr lang="en-US" sz="3600" dirty="0">
                <a:latin typeface="Times New Roman" panose="02020603050405020304" pitchFamily="18" charset="0"/>
              </a:rPr>
              <a:t>  - Class </a:t>
            </a:r>
            <a:r>
              <a:rPr lang="en-US" sz="3600" dirty="0" smtClean="0">
                <a:latin typeface="Times New Roman" panose="02020603050405020304" pitchFamily="18" charset="0"/>
              </a:rPr>
              <a:t>11</a:t>
            </a:r>
            <a:endParaRPr lang="en-US" sz="3600" dirty="0">
              <a:latin typeface="Times New Roman" panose="02020603050405020304" pitchFamily="18" charset="0"/>
            </a:endParaRPr>
          </a:p>
        </p:txBody>
      </p:sp>
      <p:sp>
        <p:nvSpPr>
          <p:cNvPr id="16" name="Rectangle 5"/>
          <p:cNvSpPr txBox="1">
            <a:spLocks noChangeArrowheads="1"/>
          </p:cNvSpPr>
          <p:nvPr/>
        </p:nvSpPr>
        <p:spPr bwMode="auto">
          <a:xfrm>
            <a:off x="914400" y="1066800"/>
            <a:ext cx="7315200" cy="2438400"/>
          </a:xfrm>
          <a:prstGeom prst="rect">
            <a:avLst/>
          </a:prstGeom>
          <a:noFill/>
          <a:ln w="9525">
            <a:noFill/>
            <a:miter lim="800000"/>
            <a:headEnd/>
            <a:tailEnd/>
          </a:ln>
        </p:spPr>
        <p:txBody>
          <a:bodyPr/>
          <a:lstStyle/>
          <a:p>
            <a:pPr marL="342900" indent="-342900">
              <a:lnSpc>
                <a:spcPct val="80000"/>
              </a:lnSpc>
              <a:spcBef>
                <a:spcPct val="20000"/>
              </a:spcBef>
              <a:spcAft>
                <a:spcPts val="1200"/>
              </a:spcAft>
              <a:defRPr/>
            </a:pPr>
            <a:r>
              <a:rPr lang="en-CA" sz="3200" kern="0" dirty="0">
                <a:latin typeface="+mn-lt"/>
                <a:cs typeface="+mn-cs"/>
              </a:rPr>
              <a:t>Today, </a:t>
            </a:r>
            <a:r>
              <a:rPr lang="en-CA" sz="3200" kern="0" dirty="0" smtClean="0">
                <a:latin typeface="+mn-lt"/>
                <a:cs typeface="+mn-cs"/>
              </a:rPr>
              <a:t>finishing Chapter 6:</a:t>
            </a:r>
            <a:endParaRPr lang="en-CA" sz="3200" kern="0" dirty="0">
              <a:latin typeface="+mn-lt"/>
              <a:cs typeface="+mn-cs"/>
            </a:endParaRPr>
          </a:p>
          <a:p>
            <a:pPr>
              <a:buFont typeface="Arial"/>
              <a:buChar char="•"/>
              <a:defRPr/>
            </a:pPr>
            <a:r>
              <a:rPr lang="en-US" sz="3200" dirty="0">
                <a:latin typeface="Arial" charset="0"/>
                <a:cs typeface="Arial" charset="0"/>
              </a:rPr>
              <a:t>  Friction, Drag</a:t>
            </a:r>
          </a:p>
          <a:p>
            <a:pPr>
              <a:buFont typeface="Arial"/>
              <a:buChar char="•"/>
              <a:defRPr/>
            </a:pPr>
            <a:r>
              <a:rPr lang="en-US" sz="3200" dirty="0">
                <a:latin typeface="Arial" charset="0"/>
                <a:cs typeface="Arial" charset="0"/>
              </a:rPr>
              <a:t> </a:t>
            </a:r>
            <a:r>
              <a:rPr lang="en-US" sz="3200" dirty="0" smtClean="0">
                <a:latin typeface="Arial" charset="0"/>
                <a:cs typeface="Arial" charset="0"/>
              </a:rPr>
              <a:t> Rolling </a:t>
            </a:r>
            <a:r>
              <a:rPr lang="en-US" sz="3200" dirty="0">
                <a:latin typeface="Arial" charset="0"/>
                <a:cs typeface="Arial" charset="0"/>
              </a:rPr>
              <a:t>without slipping</a:t>
            </a:r>
          </a:p>
          <a:p>
            <a:pPr>
              <a:buFont typeface="Arial"/>
              <a:buChar char="•"/>
              <a:defRPr/>
            </a:pPr>
            <a:r>
              <a:rPr lang="en-US" sz="3200" dirty="0">
                <a:latin typeface="Arial" charset="0"/>
                <a:cs typeface="Arial" charset="0"/>
              </a:rPr>
              <a:t> </a:t>
            </a:r>
            <a:r>
              <a:rPr lang="en-US" sz="3200" dirty="0" smtClean="0">
                <a:latin typeface="Arial" charset="0"/>
                <a:cs typeface="Arial" charset="0"/>
              </a:rPr>
              <a:t> Examples </a:t>
            </a:r>
            <a:r>
              <a:rPr lang="en-US" sz="3200" dirty="0">
                <a:latin typeface="Arial" charset="0"/>
                <a:cs typeface="Arial" charset="0"/>
              </a:rPr>
              <a:t>of Newton’s Second Law</a:t>
            </a:r>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200" y="40738"/>
            <a:ext cx="3403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8763000" y="3717888"/>
            <a:ext cx="32575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dirty="0"/>
              <a:t>Microscopic bumps and holes crash into each other, causing a </a:t>
            </a:r>
            <a:r>
              <a:rPr lang="en-US" sz="2400" b="1" dirty="0"/>
              <a:t>frictional</a:t>
            </a:r>
            <a:r>
              <a:rPr lang="en-US" sz="2400" dirty="0"/>
              <a:t> force.</a:t>
            </a:r>
          </a:p>
        </p:txBody>
      </p:sp>
      <p:pic>
        <p:nvPicPr>
          <p:cNvPr id="9"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663169"/>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514600"/>
            <a:ext cx="10369391" cy="447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1"/>
          <p:cNvSpPr>
            <a:spLocks noGrp="1"/>
          </p:cNvSpPr>
          <p:nvPr>
            <p:ph type="title"/>
          </p:nvPr>
        </p:nvSpPr>
        <p:spPr>
          <a:xfrm>
            <a:off x="1981200" y="46038"/>
            <a:ext cx="8229600" cy="792162"/>
          </a:xfrm>
        </p:spPr>
        <p:txBody>
          <a:bodyPr/>
          <a:lstStyle/>
          <a:p>
            <a:r>
              <a:rPr lang="en-US" smtClean="0"/>
              <a:t>“Static Friction”</a:t>
            </a:r>
          </a:p>
        </p:txBody>
      </p:sp>
      <p:sp>
        <p:nvSpPr>
          <p:cNvPr id="3" name="Content Placeholder 2"/>
          <p:cNvSpPr>
            <a:spLocks noGrp="1"/>
          </p:cNvSpPr>
          <p:nvPr>
            <p:ph idx="1"/>
          </p:nvPr>
        </p:nvSpPr>
        <p:spPr>
          <a:xfrm>
            <a:off x="838200" y="1219200"/>
            <a:ext cx="10820400" cy="2220915"/>
          </a:xfrm>
        </p:spPr>
        <p:txBody>
          <a:bodyPr/>
          <a:lstStyle/>
          <a:p>
            <a:r>
              <a:rPr lang="en-US" dirty="0" smtClean="0"/>
              <a:t>When two flat surfaces are in contact but are not moving relative to one another, they tend to resist slipping.  They have “locked” together.  This creates a force perpendicular to the normal force, called static friction. </a:t>
            </a:r>
          </a:p>
        </p:txBody>
      </p:sp>
      <p:graphicFrame>
        <p:nvGraphicFramePr>
          <p:cNvPr id="13317" name="Object 6"/>
          <p:cNvGraphicFramePr>
            <a:graphicFrameLocks noChangeAspect="1"/>
          </p:cNvGraphicFramePr>
          <p:nvPr/>
        </p:nvGraphicFramePr>
        <p:xfrm>
          <a:off x="8761414" y="144464"/>
          <a:ext cx="725487" cy="1114425"/>
        </p:xfrm>
        <a:graphic>
          <a:graphicData uri="http://schemas.openxmlformats.org/presentationml/2006/ole">
            <mc:AlternateContent xmlns:mc="http://schemas.openxmlformats.org/markup-compatibility/2006">
              <mc:Choice xmlns:v="urn:schemas-microsoft-com:vml" Requires="v">
                <p:oleObj spid="_x0000_s38935" name="Equation" r:id="rId4" imgW="164957" imgH="253780" progId="Equation.3">
                  <p:embed/>
                </p:oleObj>
              </mc:Choice>
              <mc:Fallback>
                <p:oleObj name="Equation" r:id="rId4" imgW="164957" imgH="2537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1414" y="144464"/>
                        <a:ext cx="725487" cy="1114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a:spLocks noChangeArrowheads="1"/>
          </p:cNvSpPr>
          <p:nvPr/>
        </p:nvSpPr>
        <p:spPr bwMode="auto">
          <a:xfrm>
            <a:off x="5257800" y="3634582"/>
            <a:ext cx="518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600" dirty="0">
                <a:latin typeface="Times New Roman" panose="02020603050405020304" pitchFamily="18" charset="0"/>
                <a:cs typeface="Times New Roman" panose="02020603050405020304" pitchFamily="18" charset="0"/>
              </a:rPr>
              <a:t>There is no general equation for </a:t>
            </a:r>
            <a:r>
              <a:rPr lang="en-US" sz="3600" i="1" dirty="0" err="1">
                <a:latin typeface="Times New Roman" panose="02020603050405020304" pitchFamily="18" charset="0"/>
                <a:cs typeface="Times New Roman" panose="02020603050405020304" pitchFamily="18" charset="0"/>
              </a:rPr>
              <a:t>f</a:t>
            </a:r>
            <a:r>
              <a:rPr lang="en-US" sz="3600" baseline="-25000" dirty="0" err="1">
                <a:latin typeface="Times New Roman" panose="02020603050405020304" pitchFamily="18" charset="0"/>
                <a:cs typeface="Times New Roman" panose="02020603050405020304" pitchFamily="18" charset="0"/>
              </a:rPr>
              <a:t>s</a:t>
            </a:r>
            <a:r>
              <a:rPr lang="en-US" sz="3600" dirty="0">
                <a:latin typeface="Times New Roman" panose="02020603050405020304" pitchFamily="18" charset="0"/>
                <a:cs typeface="Times New Roman" panose="02020603050405020304" pitchFamily="18" charset="0"/>
              </a:rPr>
              <a:t>.</a:t>
            </a:r>
          </a:p>
        </p:txBody>
      </p:sp>
      <p:sp>
        <p:nvSpPr>
          <p:cNvPr id="11" name="TextBox 10"/>
          <p:cNvSpPr txBox="1">
            <a:spLocks noChangeArrowheads="1"/>
          </p:cNvSpPr>
          <p:nvPr/>
        </p:nvSpPr>
        <p:spPr bwMode="auto">
          <a:xfrm>
            <a:off x="5257800" y="5029200"/>
            <a:ext cx="6019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600" dirty="0">
                <a:latin typeface="Times New Roman" panose="02020603050405020304" pitchFamily="18" charset="0"/>
                <a:cs typeface="Times New Roman" panose="02020603050405020304" pitchFamily="18" charset="0"/>
              </a:rPr>
              <a:t>The direction of  </a:t>
            </a:r>
            <a:r>
              <a:rPr lang="en-US" sz="3600" i="1" dirty="0" err="1">
                <a:latin typeface="Times New Roman" panose="02020603050405020304" pitchFamily="18" charset="0"/>
                <a:cs typeface="Times New Roman" panose="02020603050405020304" pitchFamily="18" charset="0"/>
              </a:rPr>
              <a:t>f</a:t>
            </a:r>
            <a:r>
              <a:rPr lang="en-US" sz="3600" baseline="-25000" dirty="0" err="1">
                <a:latin typeface="Times New Roman" panose="02020603050405020304" pitchFamily="18" charset="0"/>
                <a:cs typeface="Times New Roman" panose="02020603050405020304" pitchFamily="18" charset="0"/>
              </a:rPr>
              <a:t>s</a:t>
            </a:r>
            <a:r>
              <a:rPr lang="en-US" sz="3600" dirty="0">
                <a:latin typeface="Times New Roman" panose="02020603050405020304" pitchFamily="18" charset="0"/>
                <a:cs typeface="Times New Roman" panose="02020603050405020304" pitchFamily="18" charset="0"/>
              </a:rPr>
              <a:t>  is whatever is required to prevent slipping.</a:t>
            </a:r>
          </a:p>
        </p:txBody>
      </p:sp>
    </p:spTree>
    <p:extLst>
      <p:ext uri="{BB962C8B-B14F-4D97-AF65-F5344CB8AC3E}">
        <p14:creationId xmlns:p14="http://schemas.microsoft.com/office/powerpoint/2010/main" val="1223979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81200" y="274638"/>
            <a:ext cx="8229600" cy="715962"/>
          </a:xfrm>
        </p:spPr>
        <p:txBody>
          <a:bodyPr/>
          <a:lstStyle/>
          <a:p>
            <a:pPr eaLnBrk="1" hangingPunct="1"/>
            <a:r>
              <a:rPr lang="en-US" sz="4000"/>
              <a:t>Maximum Static Friction</a:t>
            </a:r>
          </a:p>
        </p:txBody>
      </p:sp>
      <p:sp>
        <p:nvSpPr>
          <p:cNvPr id="31748" name="Text Box 4"/>
          <p:cNvSpPr txBox="1">
            <a:spLocks noChangeArrowheads="1"/>
          </p:cNvSpPr>
          <p:nvPr/>
        </p:nvSpPr>
        <p:spPr bwMode="auto">
          <a:xfrm>
            <a:off x="1662906" y="5095054"/>
            <a:ext cx="8547894"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3000"/>
              </a:lnSpc>
            </a:pPr>
            <a:r>
              <a:rPr lang="en-US" sz="2800" dirty="0">
                <a:latin typeface="Times New Roman" panose="02020603050405020304" pitchFamily="18" charset="0"/>
              </a:rPr>
              <a:t>  where </a:t>
            </a:r>
            <a:r>
              <a:rPr lang="en-US" sz="2800" i="1" dirty="0">
                <a:latin typeface="Times New Roman" panose="02020603050405020304" pitchFamily="18" charset="0"/>
              </a:rPr>
              <a:t>n</a:t>
            </a:r>
            <a:r>
              <a:rPr lang="en-US" sz="2800" dirty="0">
                <a:latin typeface="Times New Roman" panose="02020603050405020304" pitchFamily="18" charset="0"/>
              </a:rPr>
              <a:t> is the magnitude of the normal force, and the proportionality constant </a:t>
            </a:r>
            <a:r>
              <a:rPr lang="el-GR" sz="2800" i="1" dirty="0">
                <a:latin typeface="Times New Roman" panose="02020603050405020304" pitchFamily="18" charset="0"/>
                <a:cs typeface="Times New Roman" panose="02020603050405020304" pitchFamily="18" charset="0"/>
              </a:rPr>
              <a:t>μ</a:t>
            </a:r>
            <a:r>
              <a:rPr lang="en-US" sz="2800" baseline="-25000" dirty="0">
                <a:latin typeface="Times New Roman" panose="02020603050405020304" pitchFamily="18" charset="0"/>
                <a:cs typeface="Times New Roman" panose="02020603050405020304" pitchFamily="18" charset="0"/>
              </a:rPr>
              <a:t>s</a:t>
            </a:r>
            <a:r>
              <a:rPr lang="en-US" sz="2800" dirty="0">
                <a:latin typeface="Times New Roman" panose="02020603050405020304" pitchFamily="18" charset="0"/>
                <a:cs typeface="Times New Roman" panose="02020603050405020304" pitchFamily="18" charset="0"/>
              </a:rPr>
              <a:t> is called the “coefficient of static friction”.</a:t>
            </a:r>
            <a:endParaRPr lang="el-GR" sz="2800" dirty="0">
              <a:latin typeface="Times New Roman" panose="02020603050405020304" pitchFamily="18" charset="0"/>
              <a:cs typeface="Times New Roman" panose="02020603050405020304" pitchFamily="18" charset="0"/>
            </a:endParaRPr>
          </a:p>
        </p:txBody>
      </p:sp>
      <p:pic>
        <p:nvPicPr>
          <p:cNvPr id="31749" name="Picture 5"/>
          <p:cNvPicPr>
            <a:picLocks noChangeAspect="1" noChangeArrowheads="1"/>
          </p:cNvPicPr>
          <p:nvPr/>
        </p:nvPicPr>
        <p:blipFill>
          <a:blip r:embed="rId2">
            <a:extLst>
              <a:ext uri="{28A0092B-C50C-407E-A947-70E740481C1C}">
                <a14:useLocalDpi xmlns:a14="http://schemas.microsoft.com/office/drawing/2010/main" val="0"/>
              </a:ext>
            </a:extLst>
          </a:blip>
          <a:srcRect r="66246"/>
          <a:stretch>
            <a:fillRect/>
          </a:stretch>
        </p:blipFill>
        <p:spPr bwMode="auto">
          <a:xfrm>
            <a:off x="4953000" y="4356866"/>
            <a:ext cx="24606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3"/>
          <p:cNvSpPr txBox="1">
            <a:spLocks noChangeArrowheads="1"/>
          </p:cNvSpPr>
          <p:nvPr/>
        </p:nvSpPr>
        <p:spPr bwMode="auto">
          <a:xfrm>
            <a:off x="1662906" y="1014413"/>
            <a:ext cx="8866188" cy="334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3000"/>
              </a:lnSpc>
              <a:spcBef>
                <a:spcPct val="20000"/>
              </a:spcBef>
            </a:pPr>
            <a:r>
              <a:rPr lang="en-US" sz="2800" dirty="0">
                <a:latin typeface="Times New Roman" panose="02020603050405020304" pitchFamily="18" charset="0"/>
              </a:rPr>
              <a:t>There’s a limit to how big </a:t>
            </a:r>
            <a:r>
              <a:rPr lang="en-US" sz="2800" i="1" dirty="0" err="1">
                <a:latin typeface="Times New Roman" panose="02020603050405020304" pitchFamily="18" charset="0"/>
              </a:rPr>
              <a:t>f</a:t>
            </a:r>
            <a:r>
              <a:rPr lang="en-US" sz="2800" baseline="-25000" dirty="0" err="1">
                <a:latin typeface="Times New Roman" panose="02020603050405020304" pitchFamily="18" charset="0"/>
              </a:rPr>
              <a:t>s</a:t>
            </a:r>
            <a:r>
              <a:rPr lang="en-US" sz="2800" dirty="0">
                <a:latin typeface="Times New Roman" panose="02020603050405020304" pitchFamily="18" charset="0"/>
              </a:rPr>
              <a:t> can get. If you push hard enough, the object slips and starts to move. In other words, the static friction force has a </a:t>
            </a:r>
            <a:r>
              <a:rPr lang="en-US" sz="2800" i="1" dirty="0">
                <a:latin typeface="Times New Roman" panose="02020603050405020304" pitchFamily="18" charset="0"/>
              </a:rPr>
              <a:t>maximum</a:t>
            </a:r>
            <a:r>
              <a:rPr lang="en-US" sz="2800" dirty="0">
                <a:latin typeface="Times New Roman" panose="02020603050405020304" pitchFamily="18" charset="0"/>
              </a:rPr>
              <a:t> possible size </a:t>
            </a:r>
            <a:r>
              <a:rPr lang="en-US" sz="2800" i="1" dirty="0" err="1">
                <a:latin typeface="Times New Roman" panose="02020603050405020304" pitchFamily="18" charset="0"/>
              </a:rPr>
              <a:t>f</a:t>
            </a:r>
            <a:r>
              <a:rPr lang="en-US" sz="2800" baseline="-25000" dirty="0" err="1">
                <a:latin typeface="Times New Roman" panose="02020603050405020304" pitchFamily="18" charset="0"/>
              </a:rPr>
              <a:t>s</a:t>
            </a:r>
            <a:r>
              <a:rPr lang="en-US" sz="2800" baseline="-25000" dirty="0">
                <a:latin typeface="Times New Roman" panose="02020603050405020304" pitchFamily="18" charset="0"/>
              </a:rPr>
              <a:t> max</a:t>
            </a:r>
            <a:r>
              <a:rPr lang="en-US" sz="2800" dirty="0">
                <a:latin typeface="Times New Roman" panose="02020603050405020304" pitchFamily="18" charset="0"/>
              </a:rPr>
              <a:t>.</a:t>
            </a:r>
          </a:p>
          <a:p>
            <a:pPr eaLnBrk="1" hangingPunct="1">
              <a:lnSpc>
                <a:spcPts val="3000"/>
              </a:lnSpc>
              <a:spcBef>
                <a:spcPct val="20000"/>
              </a:spcBef>
              <a:buClr>
                <a:srgbClr val="336699"/>
              </a:buClr>
              <a:buFontTx/>
              <a:buChar char="•"/>
            </a:pPr>
            <a:r>
              <a:rPr lang="en-US" sz="2800" dirty="0">
                <a:latin typeface="Times New Roman" panose="02020603050405020304" pitchFamily="18" charset="0"/>
              </a:rPr>
              <a:t> The two surfaces don’t slip against each other as long as </a:t>
            </a:r>
            <a:r>
              <a:rPr lang="en-US" sz="2800" i="1" dirty="0" err="1">
                <a:latin typeface="Times New Roman" panose="02020603050405020304" pitchFamily="18" charset="0"/>
              </a:rPr>
              <a:t>f</a:t>
            </a:r>
            <a:r>
              <a:rPr lang="en-US" sz="2800" baseline="-25000" dirty="0" err="1">
                <a:latin typeface="Times New Roman" panose="02020603050405020304" pitchFamily="18" charset="0"/>
              </a:rPr>
              <a:t>s</a:t>
            </a:r>
            <a:r>
              <a:rPr lang="en-US" sz="2800" dirty="0">
                <a:latin typeface="Times New Roman" panose="02020603050405020304" pitchFamily="18" charset="0"/>
              </a:rPr>
              <a:t> ≤ </a:t>
            </a:r>
            <a:r>
              <a:rPr lang="en-US" sz="2800" i="1" dirty="0" err="1">
                <a:latin typeface="Times New Roman" panose="02020603050405020304" pitchFamily="18" charset="0"/>
              </a:rPr>
              <a:t>f</a:t>
            </a:r>
            <a:r>
              <a:rPr lang="en-US" sz="2800" baseline="-25000" dirty="0" err="1">
                <a:latin typeface="Times New Roman" panose="02020603050405020304" pitchFamily="18" charset="0"/>
              </a:rPr>
              <a:t>s</a:t>
            </a:r>
            <a:r>
              <a:rPr lang="en-US" sz="2800" baseline="-25000" dirty="0">
                <a:latin typeface="Times New Roman" panose="02020603050405020304" pitchFamily="18" charset="0"/>
              </a:rPr>
              <a:t> max</a:t>
            </a:r>
            <a:r>
              <a:rPr lang="en-US" sz="2800" dirty="0">
                <a:latin typeface="Times New Roman" panose="02020603050405020304" pitchFamily="18" charset="0"/>
              </a:rPr>
              <a:t>.</a:t>
            </a:r>
          </a:p>
          <a:p>
            <a:pPr eaLnBrk="1" hangingPunct="1">
              <a:lnSpc>
                <a:spcPts val="3000"/>
              </a:lnSpc>
              <a:spcBef>
                <a:spcPct val="20000"/>
              </a:spcBef>
              <a:buClr>
                <a:srgbClr val="336699"/>
              </a:buClr>
              <a:buFontTx/>
              <a:buChar char="•"/>
            </a:pPr>
            <a:r>
              <a:rPr lang="en-US" sz="2800" dirty="0">
                <a:latin typeface="Times New Roman" panose="02020603050405020304" pitchFamily="18" charset="0"/>
              </a:rPr>
              <a:t>A static friction force </a:t>
            </a:r>
            <a:r>
              <a:rPr lang="en-US" sz="2800" i="1" dirty="0" err="1">
                <a:latin typeface="Times New Roman" panose="02020603050405020304" pitchFamily="18" charset="0"/>
              </a:rPr>
              <a:t>f</a:t>
            </a:r>
            <a:r>
              <a:rPr lang="en-US" sz="2800" baseline="-25000" dirty="0" err="1">
                <a:latin typeface="Times New Roman" panose="02020603050405020304" pitchFamily="18" charset="0"/>
              </a:rPr>
              <a:t>s</a:t>
            </a:r>
            <a:r>
              <a:rPr lang="en-US" sz="2800" dirty="0">
                <a:latin typeface="Times New Roman" panose="02020603050405020304" pitchFamily="18" charset="0"/>
              </a:rPr>
              <a:t> &gt; </a:t>
            </a:r>
            <a:r>
              <a:rPr lang="en-US" sz="2800" i="1" dirty="0" err="1">
                <a:latin typeface="Times New Roman" panose="02020603050405020304" pitchFamily="18" charset="0"/>
              </a:rPr>
              <a:t>f</a:t>
            </a:r>
            <a:r>
              <a:rPr lang="en-US" sz="2800" baseline="-25000" dirty="0" err="1">
                <a:latin typeface="Times New Roman" panose="02020603050405020304" pitchFamily="18" charset="0"/>
              </a:rPr>
              <a:t>s</a:t>
            </a:r>
            <a:r>
              <a:rPr lang="en-US" sz="2800" baseline="-25000" dirty="0">
                <a:latin typeface="Times New Roman" panose="02020603050405020304" pitchFamily="18" charset="0"/>
              </a:rPr>
              <a:t> max</a:t>
            </a:r>
            <a:r>
              <a:rPr lang="en-US" sz="2800" dirty="0">
                <a:latin typeface="Times New Roman" panose="02020603050405020304" pitchFamily="18" charset="0"/>
              </a:rPr>
              <a:t> is not physically   possible.  Many experiments have shown the following approximate relation usually holds:</a:t>
            </a:r>
          </a:p>
        </p:txBody>
      </p:sp>
    </p:spTree>
    <p:extLst>
      <p:ext uri="{BB962C8B-B14F-4D97-AF65-F5344CB8AC3E}">
        <p14:creationId xmlns:p14="http://schemas.microsoft.com/office/powerpoint/2010/main" val="24585447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74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8575" y="4419600"/>
            <a:ext cx="11176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124200" y="4114800"/>
            <a:ext cx="1066800" cy="2057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364" name="Rectangle 3"/>
          <p:cNvSpPr>
            <a:spLocks noGrp="1" noChangeArrowheads="1"/>
          </p:cNvSpPr>
          <p:nvPr>
            <p:ph type="body" idx="1"/>
          </p:nvPr>
        </p:nvSpPr>
        <p:spPr>
          <a:xfrm>
            <a:off x="1219200" y="824706"/>
            <a:ext cx="9601200" cy="3200400"/>
          </a:xfrm>
        </p:spPr>
        <p:txBody>
          <a:bodyPr/>
          <a:lstStyle/>
          <a:p>
            <a:pPr eaLnBrk="1" hangingPunct="1">
              <a:buFontTx/>
              <a:buNone/>
            </a:pPr>
            <a:r>
              <a:rPr lang="en-US" sz="2800" dirty="0"/>
              <a:t>A wooden block weighs 100 N, and is sitting stationary on a smooth horizontal concrete surface.  The coefficient of static friction between wood and concrete is 0.2.  </a:t>
            </a:r>
          </a:p>
          <a:p>
            <a:pPr eaLnBrk="1" hangingPunct="1">
              <a:buFontTx/>
              <a:buNone/>
            </a:pPr>
            <a:r>
              <a:rPr lang="en-US" sz="2800" dirty="0"/>
              <a:t>A 5 N horizontal force is applied to the block, pushing toward the right, but the block does not move.  What is the force of static friction of the concrete on the block?</a:t>
            </a:r>
          </a:p>
        </p:txBody>
      </p:sp>
      <p:sp>
        <p:nvSpPr>
          <p:cNvPr id="15365" name="Rectangle 4"/>
          <p:cNvSpPr>
            <a:spLocks noChangeArrowheads="1"/>
          </p:cNvSpPr>
          <p:nvPr/>
        </p:nvSpPr>
        <p:spPr bwMode="auto">
          <a:xfrm>
            <a:off x="5867400" y="3810000"/>
            <a:ext cx="3429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Tx/>
              <a:buAutoNum type="alphaUcPeriod"/>
            </a:pPr>
            <a:r>
              <a:rPr lang="en-US" sz="2800"/>
              <a:t>100 N, to the left</a:t>
            </a:r>
          </a:p>
          <a:p>
            <a:pPr eaLnBrk="1" hangingPunct="1">
              <a:spcBef>
                <a:spcPct val="20000"/>
              </a:spcBef>
              <a:buFontTx/>
              <a:buAutoNum type="alphaUcPeriod"/>
            </a:pPr>
            <a:r>
              <a:rPr lang="en-US" sz="2800"/>
              <a:t>20 N, to the left</a:t>
            </a:r>
          </a:p>
          <a:p>
            <a:pPr eaLnBrk="1" hangingPunct="1">
              <a:spcBef>
                <a:spcPct val="20000"/>
              </a:spcBef>
              <a:buFontTx/>
              <a:buAutoNum type="alphaUcPeriod"/>
            </a:pPr>
            <a:r>
              <a:rPr lang="en-US" sz="2800"/>
              <a:t>5 N, to the left</a:t>
            </a:r>
          </a:p>
          <a:p>
            <a:pPr eaLnBrk="1" hangingPunct="1">
              <a:spcBef>
                <a:spcPct val="20000"/>
              </a:spcBef>
              <a:buFontTx/>
              <a:buAutoNum type="alphaUcPeriod"/>
            </a:pPr>
            <a:r>
              <a:rPr lang="en-US" sz="2800"/>
              <a:t>20 N, to the right</a:t>
            </a:r>
          </a:p>
          <a:p>
            <a:pPr eaLnBrk="1" hangingPunct="1">
              <a:spcBef>
                <a:spcPct val="20000"/>
              </a:spcBef>
              <a:buFontTx/>
              <a:buAutoNum type="alphaUcPeriod"/>
            </a:pPr>
            <a:r>
              <a:rPr lang="en-US" sz="2800"/>
              <a:t>5 N, to the right</a:t>
            </a:r>
          </a:p>
          <a:p>
            <a:pPr eaLnBrk="1" hangingPunct="1">
              <a:spcBef>
                <a:spcPct val="20000"/>
              </a:spcBef>
              <a:buFontTx/>
              <a:buChar char="•"/>
            </a:pPr>
            <a:endParaRPr lang="en-US" sz="2800"/>
          </a:p>
        </p:txBody>
      </p:sp>
      <p:sp>
        <p:nvSpPr>
          <p:cNvPr id="5" name="Rectangle 4"/>
          <p:cNvSpPr/>
          <p:nvPr/>
        </p:nvSpPr>
        <p:spPr>
          <a:xfrm>
            <a:off x="2971800" y="4724400"/>
            <a:ext cx="1066800" cy="838200"/>
          </a:xfrm>
          <a:prstGeom prst="rect">
            <a:avLst/>
          </a:prstGeom>
          <a:gradFill>
            <a:gsLst>
              <a:gs pos="0">
                <a:srgbClr val="632A03"/>
              </a:gs>
              <a:gs pos="100000">
                <a:srgbClr val="D16D0D"/>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 name="Straight Arrow Connector 5"/>
          <p:cNvCxnSpPr/>
          <p:nvPr/>
        </p:nvCxnSpPr>
        <p:spPr>
          <a:xfrm>
            <a:off x="2971800" y="5210175"/>
            <a:ext cx="838200" cy="1588"/>
          </a:xfrm>
          <a:prstGeom prst="straightConnector1">
            <a:avLst/>
          </a:prstGeom>
          <a:ln w="50800">
            <a:solidFill>
              <a:srgbClr val="FF0000"/>
            </a:solidFill>
            <a:tailEnd type="triangle" w="med" len="med"/>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graphicFrame>
        <p:nvGraphicFramePr>
          <p:cNvPr id="15368" name="Object 2"/>
          <p:cNvGraphicFramePr>
            <a:graphicFrameLocks noChangeAspect="1"/>
          </p:cNvGraphicFramePr>
          <p:nvPr/>
        </p:nvGraphicFramePr>
        <p:xfrm>
          <a:off x="3194051" y="4714875"/>
          <a:ext cx="373063" cy="458788"/>
        </p:xfrm>
        <a:graphic>
          <a:graphicData uri="http://schemas.openxmlformats.org/presentationml/2006/ole">
            <mc:AlternateContent xmlns:mc="http://schemas.openxmlformats.org/markup-compatibility/2006">
              <mc:Choice xmlns:v="urn:schemas-microsoft-com:vml" Requires="v">
                <p:oleObj spid="_x0000_s39959" name="Equation" r:id="rId4" imgW="164957" imgH="203024" progId="Equation.3">
                  <p:embed/>
                </p:oleObj>
              </mc:Choice>
              <mc:Fallback>
                <p:oleObj name="Equation" r:id="rId4" imgW="164957" imgH="203024"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4051" y="4714875"/>
                        <a:ext cx="373063" cy="458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 name="Straight Connector 9"/>
          <p:cNvCxnSpPr/>
          <p:nvPr/>
        </p:nvCxnSpPr>
        <p:spPr>
          <a:xfrm>
            <a:off x="2889250" y="5562600"/>
            <a:ext cx="1447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460625" y="5562600"/>
            <a:ext cx="1524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Rectangle 2"/>
          <p:cNvSpPr txBox="1">
            <a:spLocks noChangeArrowheads="1"/>
          </p:cNvSpPr>
          <p:nvPr/>
        </p:nvSpPr>
        <p:spPr bwMode="auto">
          <a:xfrm>
            <a:off x="228600" y="36195"/>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a:t>
            </a:r>
            <a:endParaRPr lang="en-US" sz="2800" kern="0" dirty="0"/>
          </a:p>
        </p:txBody>
      </p:sp>
    </p:spTree>
    <p:extLst>
      <p:ext uri="{BB962C8B-B14F-4D97-AF65-F5344CB8AC3E}">
        <p14:creationId xmlns:p14="http://schemas.microsoft.com/office/powerpoint/2010/main" val="2424997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1524000" y="778669"/>
            <a:ext cx="9677400" cy="2971800"/>
          </a:xfrm>
        </p:spPr>
        <p:txBody>
          <a:bodyPr/>
          <a:lstStyle/>
          <a:p>
            <a:pPr eaLnBrk="1" hangingPunct="1">
              <a:buFontTx/>
              <a:buNone/>
            </a:pPr>
            <a:r>
              <a:rPr lang="en-US" sz="2800" dirty="0"/>
              <a:t>A wooden block weighs 100 N, and is sitting stationary on a smooth horizontal concrete surface.  The coefficient of static friction between wood and concrete is 0.2.  </a:t>
            </a:r>
          </a:p>
          <a:p>
            <a:pPr eaLnBrk="1" hangingPunct="1">
              <a:buFontTx/>
              <a:buNone/>
            </a:pPr>
            <a:r>
              <a:rPr lang="en-US" sz="2800" dirty="0"/>
              <a:t>A horizontal force is applied to the block, pushing toward the right.  What is the magnitude of the maximum pushing force you can apply and have the block remain stationary?</a:t>
            </a:r>
          </a:p>
        </p:txBody>
      </p:sp>
      <p:sp>
        <p:nvSpPr>
          <p:cNvPr id="17411" name="Rectangle 3"/>
          <p:cNvSpPr>
            <a:spLocks noChangeArrowheads="1"/>
          </p:cNvSpPr>
          <p:nvPr/>
        </p:nvSpPr>
        <p:spPr bwMode="auto">
          <a:xfrm>
            <a:off x="5943600" y="3886200"/>
            <a:ext cx="3429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Tx/>
              <a:buAutoNum type="alphaUcPeriod"/>
            </a:pPr>
            <a:r>
              <a:rPr lang="en-US" sz="2800"/>
              <a:t>200 N</a:t>
            </a:r>
          </a:p>
          <a:p>
            <a:pPr eaLnBrk="1" hangingPunct="1">
              <a:spcBef>
                <a:spcPct val="20000"/>
              </a:spcBef>
              <a:buFontTx/>
              <a:buAutoNum type="alphaUcPeriod"/>
            </a:pPr>
            <a:r>
              <a:rPr lang="en-US" sz="2800"/>
              <a:t>100 N</a:t>
            </a:r>
          </a:p>
          <a:p>
            <a:pPr eaLnBrk="1" hangingPunct="1">
              <a:spcBef>
                <a:spcPct val="20000"/>
              </a:spcBef>
              <a:buFontTx/>
              <a:buAutoNum type="alphaUcPeriod"/>
            </a:pPr>
            <a:r>
              <a:rPr lang="en-US" sz="2800"/>
              <a:t>20 N</a:t>
            </a:r>
          </a:p>
          <a:p>
            <a:pPr eaLnBrk="1" hangingPunct="1">
              <a:spcBef>
                <a:spcPct val="20000"/>
              </a:spcBef>
              <a:buFontTx/>
              <a:buAutoNum type="alphaUcPeriod"/>
            </a:pPr>
            <a:r>
              <a:rPr lang="en-US" sz="2800"/>
              <a:t>10 N</a:t>
            </a:r>
          </a:p>
          <a:p>
            <a:pPr eaLnBrk="1" hangingPunct="1">
              <a:spcBef>
                <a:spcPct val="20000"/>
              </a:spcBef>
              <a:buFontTx/>
              <a:buAutoNum type="alphaUcPeriod"/>
            </a:pPr>
            <a:r>
              <a:rPr lang="en-US" sz="2800"/>
              <a:t>5 N</a:t>
            </a:r>
          </a:p>
          <a:p>
            <a:pPr eaLnBrk="1" hangingPunct="1">
              <a:spcBef>
                <a:spcPct val="20000"/>
              </a:spcBef>
              <a:buFontTx/>
              <a:buChar char="•"/>
            </a:pPr>
            <a:endParaRPr lang="en-US" sz="2800"/>
          </a:p>
        </p:txBody>
      </p:sp>
      <p:pic>
        <p:nvPicPr>
          <p:cNvPr id="1741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8575" y="4419600"/>
            <a:ext cx="11176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124200" y="4114800"/>
            <a:ext cx="1066800" cy="2057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 name="Straight Connector 5"/>
          <p:cNvCxnSpPr/>
          <p:nvPr/>
        </p:nvCxnSpPr>
        <p:spPr>
          <a:xfrm>
            <a:off x="2889250" y="5562600"/>
            <a:ext cx="1447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2971800" y="4724400"/>
            <a:ext cx="1066800" cy="838200"/>
          </a:xfrm>
          <a:prstGeom prst="rect">
            <a:avLst/>
          </a:prstGeom>
          <a:gradFill>
            <a:gsLst>
              <a:gs pos="0">
                <a:srgbClr val="632A03"/>
              </a:gs>
              <a:gs pos="100000">
                <a:srgbClr val="D16D0D"/>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8" name="Straight Arrow Connector 7"/>
          <p:cNvCxnSpPr/>
          <p:nvPr/>
        </p:nvCxnSpPr>
        <p:spPr>
          <a:xfrm>
            <a:off x="2971800" y="5210175"/>
            <a:ext cx="838200" cy="1588"/>
          </a:xfrm>
          <a:prstGeom prst="straightConnector1">
            <a:avLst/>
          </a:prstGeom>
          <a:ln w="50800">
            <a:solidFill>
              <a:srgbClr val="FF0000"/>
            </a:solidFill>
            <a:tailEnd type="triangle" w="med" len="med"/>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graphicFrame>
        <p:nvGraphicFramePr>
          <p:cNvPr id="17417" name="Object 2"/>
          <p:cNvGraphicFramePr>
            <a:graphicFrameLocks noChangeAspect="1"/>
          </p:cNvGraphicFramePr>
          <p:nvPr/>
        </p:nvGraphicFramePr>
        <p:xfrm>
          <a:off x="3194051" y="4714875"/>
          <a:ext cx="373063" cy="458788"/>
        </p:xfrm>
        <a:graphic>
          <a:graphicData uri="http://schemas.openxmlformats.org/presentationml/2006/ole">
            <mc:AlternateContent xmlns:mc="http://schemas.openxmlformats.org/markup-compatibility/2006">
              <mc:Choice xmlns:v="urn:schemas-microsoft-com:vml" Requires="v">
                <p:oleObj spid="_x0000_s42007" name="Equation" r:id="rId4" imgW="164957" imgH="203024" progId="Equation.3">
                  <p:embed/>
                </p:oleObj>
              </mc:Choice>
              <mc:Fallback>
                <p:oleObj name="Equation" r:id="rId4" imgW="164957" imgH="203024"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4051" y="4714875"/>
                        <a:ext cx="373063" cy="458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 name="Straight Connector 9"/>
          <p:cNvCxnSpPr/>
          <p:nvPr/>
        </p:nvCxnSpPr>
        <p:spPr>
          <a:xfrm>
            <a:off x="2460625" y="5562600"/>
            <a:ext cx="1524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2"/>
          <p:cNvSpPr txBox="1">
            <a:spLocks noChangeArrowheads="1"/>
          </p:cNvSpPr>
          <p:nvPr/>
        </p:nvSpPr>
        <p:spPr bwMode="auto">
          <a:xfrm>
            <a:off x="228600" y="36195"/>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a:t>
            </a:r>
            <a:endParaRPr lang="en-US" sz="2800" kern="0" dirty="0"/>
          </a:p>
        </p:txBody>
      </p:sp>
    </p:spTree>
    <p:extLst>
      <p:ext uri="{BB962C8B-B14F-4D97-AF65-F5344CB8AC3E}">
        <p14:creationId xmlns:p14="http://schemas.microsoft.com/office/powerpoint/2010/main" val="2317833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631" y="152400"/>
            <a:ext cx="6858169"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229600" y="381000"/>
            <a:ext cx="1676400" cy="6477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8815050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1992313" y="187326"/>
            <a:ext cx="8229600" cy="735013"/>
          </a:xfrm>
        </p:spPr>
        <p:txBody>
          <a:bodyPr/>
          <a:lstStyle/>
          <a:p>
            <a:pPr eaLnBrk="1" hangingPunct="1"/>
            <a:r>
              <a:rPr lang="en-US" dirty="0" smtClean="0"/>
              <a:t>Rolling Without Slipping</a:t>
            </a:r>
          </a:p>
        </p:txBody>
      </p:sp>
      <p:sp>
        <p:nvSpPr>
          <p:cNvPr id="152579" name="Text Box 3"/>
          <p:cNvSpPr txBox="1">
            <a:spLocks noChangeArrowheads="1"/>
          </p:cNvSpPr>
          <p:nvPr/>
        </p:nvSpPr>
        <p:spPr bwMode="auto">
          <a:xfrm>
            <a:off x="381000" y="981075"/>
            <a:ext cx="5561015" cy="2677656"/>
          </a:xfrm>
          <a:prstGeom prst="rect">
            <a:avLst/>
          </a:prstGeom>
          <a:noFill/>
          <a:ln w="9525">
            <a:noFill/>
            <a:miter lim="800000"/>
            <a:headEnd/>
            <a:tailEnd/>
          </a:ln>
        </p:spPr>
        <p:txBody>
          <a:bodyPr wrap="square">
            <a:prstTxWarp prst="textNoShape">
              <a:avLst/>
            </a:prstTxWarp>
            <a:spAutoFit/>
          </a:bodyPr>
          <a:lstStyle/>
          <a:p>
            <a:pPr>
              <a:buClr>
                <a:srgbClr val="FF0000"/>
              </a:buClr>
              <a:buFont typeface="Wingdings" pitchFamily="-1" charset="2"/>
              <a:buChar char="§"/>
            </a:pPr>
            <a:r>
              <a:rPr lang="en-US" sz="2800" dirty="0"/>
              <a:t> Under normal driving conditions, the portion of the rolling wheel that contacts the surface is </a:t>
            </a:r>
            <a:r>
              <a:rPr lang="en-US" sz="2800" i="1" dirty="0"/>
              <a:t>stationary</a:t>
            </a:r>
            <a:r>
              <a:rPr lang="en-US" sz="2800" dirty="0"/>
              <a:t>, not sliding</a:t>
            </a:r>
          </a:p>
          <a:p>
            <a:pPr>
              <a:buClr>
                <a:srgbClr val="FF0000"/>
              </a:buClr>
              <a:buFont typeface="Wingdings" pitchFamily="-1" charset="2"/>
              <a:buChar char="§"/>
            </a:pPr>
            <a:r>
              <a:rPr lang="en-US" sz="2800" dirty="0"/>
              <a:t> In this case the speed of the </a:t>
            </a:r>
            <a:r>
              <a:rPr lang="en-US" sz="2800" dirty="0" err="1"/>
              <a:t>centre</a:t>
            </a:r>
            <a:r>
              <a:rPr lang="en-US" sz="2800" dirty="0"/>
              <a:t> of the wheel is:</a:t>
            </a:r>
          </a:p>
        </p:txBody>
      </p:sp>
      <p:sp>
        <p:nvSpPr>
          <p:cNvPr id="152581" name="Text Box 3"/>
          <p:cNvSpPr txBox="1">
            <a:spLocks noChangeArrowheads="1"/>
          </p:cNvSpPr>
          <p:nvPr/>
        </p:nvSpPr>
        <p:spPr bwMode="auto">
          <a:xfrm>
            <a:off x="1989932" y="4999265"/>
            <a:ext cx="8212137" cy="1293813"/>
          </a:xfrm>
          <a:prstGeom prst="rect">
            <a:avLst/>
          </a:prstGeom>
          <a:noFill/>
          <a:ln w="9525">
            <a:noFill/>
            <a:miter lim="800000"/>
            <a:headEnd/>
            <a:tailEnd/>
          </a:ln>
        </p:spPr>
        <p:txBody>
          <a:bodyPr>
            <a:prstTxWarp prst="textNoShape">
              <a:avLst/>
            </a:prstTxWarp>
            <a:spAutoFit/>
          </a:bodyPr>
          <a:lstStyle/>
          <a:p>
            <a:pPr>
              <a:buClr>
                <a:srgbClr val="FF0000"/>
              </a:buClr>
              <a:buFont typeface="Wingdings" pitchFamily="-1" charset="2"/>
              <a:buChar char="§"/>
            </a:pPr>
            <a:r>
              <a:rPr lang="en-US" sz="2600" dirty="0"/>
              <a:t> If your car is accelerating or decelerating or turning, it is </a:t>
            </a:r>
            <a:r>
              <a:rPr lang="en-US" sz="2600" i="1" dirty="0"/>
              <a:t>static friction </a:t>
            </a:r>
            <a:r>
              <a:rPr lang="en-US" sz="2600" dirty="0"/>
              <a:t>of the road on the wheels that provides the net force which accelerates the car</a:t>
            </a:r>
          </a:p>
        </p:txBody>
      </p:sp>
      <p:pic>
        <p:nvPicPr>
          <p:cNvPr id="6" name="Picture 7" descr="CH6_PPT_Slide_86"/>
          <p:cNvPicPr>
            <a:picLocks noChangeAspect="1" noChangeArrowheads="1"/>
          </p:cNvPicPr>
          <p:nvPr/>
        </p:nvPicPr>
        <p:blipFill>
          <a:blip r:embed="rId2"/>
          <a:srcRect t="4869" b="7956"/>
          <a:stretch>
            <a:fillRect/>
          </a:stretch>
        </p:blipFill>
        <p:spPr bwMode="auto">
          <a:xfrm>
            <a:off x="6096000" y="1143000"/>
            <a:ext cx="4425950" cy="2971800"/>
          </a:xfrm>
          <a:prstGeom prst="rect">
            <a:avLst/>
          </a:prstGeom>
          <a:noFill/>
          <a:ln w="9525">
            <a:noFill/>
            <a:miter lim="800000"/>
            <a:headEnd/>
            <a:tailEnd/>
          </a:ln>
        </p:spPr>
      </p:pic>
      <p:sp>
        <p:nvSpPr>
          <p:cNvPr id="7" name="TextBox 5"/>
          <p:cNvSpPr txBox="1">
            <a:spLocks noChangeArrowheads="1"/>
          </p:cNvSpPr>
          <p:nvPr/>
        </p:nvSpPr>
        <p:spPr bwMode="auto">
          <a:xfrm>
            <a:off x="2153557" y="4458355"/>
            <a:ext cx="78848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CA" sz="2800" dirty="0">
                <a:latin typeface="Times New Roman" pitchFamily="18" charset="0"/>
                <a:cs typeface="Times New Roman" pitchFamily="18" charset="0"/>
              </a:rPr>
              <a:t>where </a:t>
            </a:r>
            <a:r>
              <a:rPr lang="en-CA" sz="2800" i="1" dirty="0">
                <a:latin typeface="Times New Roman" pitchFamily="18" charset="0"/>
                <a:cs typeface="Times New Roman" pitchFamily="18" charset="0"/>
              </a:rPr>
              <a:t>C</a:t>
            </a:r>
            <a:r>
              <a:rPr lang="en-CA" sz="2800" dirty="0">
                <a:latin typeface="Times New Roman" pitchFamily="18" charset="0"/>
                <a:cs typeface="Times New Roman" pitchFamily="18" charset="0"/>
              </a:rPr>
              <a:t> = circumference [m]    and</a:t>
            </a:r>
            <a:r>
              <a:rPr lang="en-CA" sz="2800" i="1" dirty="0">
                <a:latin typeface="Times New Roman" pitchFamily="18" charset="0"/>
                <a:cs typeface="Times New Roman" pitchFamily="18" charset="0"/>
              </a:rPr>
              <a:t> T</a:t>
            </a:r>
            <a:r>
              <a:rPr lang="en-CA" sz="2800" dirty="0">
                <a:latin typeface="Times New Roman" pitchFamily="18" charset="0"/>
                <a:cs typeface="Times New Roman" pitchFamily="18" charset="0"/>
              </a:rPr>
              <a:t> = Period [s]</a:t>
            </a:r>
          </a:p>
        </p:txBody>
      </p:sp>
      <mc:AlternateContent xmlns:mc="http://schemas.openxmlformats.org/markup-compatibility/2006" xmlns:a14="http://schemas.microsoft.com/office/drawing/2010/main">
        <mc:Choice Requires="a14">
          <p:sp>
            <p:nvSpPr>
              <p:cNvPr id="8" name="TextBox 7"/>
              <p:cNvSpPr txBox="1"/>
              <p:nvPr/>
            </p:nvSpPr>
            <p:spPr>
              <a:xfrm>
                <a:off x="3630921" y="3559391"/>
                <a:ext cx="1187954" cy="8989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sz="2800" i="1">
                          <a:latin typeface="Cambria Math"/>
                        </a:rPr>
                        <m:t>𝑣</m:t>
                      </m:r>
                      <m:r>
                        <a:rPr lang="en-CA" sz="2800" i="1">
                          <a:latin typeface="Cambria Math"/>
                        </a:rPr>
                        <m:t>=</m:t>
                      </m:r>
                      <m:f>
                        <m:fPr>
                          <m:ctrlPr>
                            <a:rPr lang="en-CA" sz="2800" i="1">
                              <a:latin typeface="Cambria Math"/>
                            </a:rPr>
                          </m:ctrlPr>
                        </m:fPr>
                        <m:num>
                          <m:r>
                            <a:rPr lang="en-CA" sz="2800" i="1">
                              <a:latin typeface="Cambria Math"/>
                            </a:rPr>
                            <m:t>𝐶</m:t>
                          </m:r>
                        </m:num>
                        <m:den>
                          <m:r>
                            <a:rPr lang="en-CA" sz="2800" i="1">
                              <a:latin typeface="Cambria Math"/>
                            </a:rPr>
                            <m:t>𝑇</m:t>
                          </m:r>
                        </m:den>
                      </m:f>
                    </m:oMath>
                  </m:oMathPara>
                </a14:m>
                <a:endParaRPr lang="en-CA"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3630921" y="3559391"/>
                <a:ext cx="1187954" cy="898964"/>
              </a:xfrm>
              <a:prstGeom prst="rect">
                <a:avLst/>
              </a:prstGeom>
              <a:blipFill rotWithShape="0">
                <a:blip r:embed="rId3"/>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385276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2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2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P spid="152581"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932214" y="881743"/>
            <a:ext cx="9116786" cy="5502728"/>
          </a:xfrm>
        </p:spPr>
        <p:txBody>
          <a:bodyPr/>
          <a:lstStyle/>
          <a:p>
            <a:r>
              <a:rPr lang="en-CA" sz="2800" dirty="0"/>
              <a:t>The circumference of the tires on your car is 0.9 m.</a:t>
            </a:r>
          </a:p>
          <a:p>
            <a:r>
              <a:rPr lang="en-CA" sz="2800" dirty="0"/>
              <a:t>The onboard computer in your car measures that your tires rotate 10 times per second.</a:t>
            </a:r>
          </a:p>
          <a:p>
            <a:r>
              <a:rPr lang="en-CA" sz="2800" dirty="0"/>
              <a:t>What is the speed as displayed on your speedometer?</a:t>
            </a:r>
          </a:p>
          <a:p>
            <a:pPr marL="514350" indent="-514350">
              <a:buFont typeface="+mj-lt"/>
              <a:buAutoNum type="alphaUcPeriod"/>
            </a:pPr>
            <a:r>
              <a:rPr lang="en-CA" sz="2800" dirty="0"/>
              <a:t>0.09 m/s</a:t>
            </a:r>
          </a:p>
          <a:p>
            <a:pPr marL="514350" indent="-514350">
              <a:buFont typeface="+mj-lt"/>
              <a:buAutoNum type="alphaUcPeriod"/>
            </a:pPr>
            <a:r>
              <a:rPr lang="en-CA" sz="2800" dirty="0"/>
              <a:t>0.11 m/s</a:t>
            </a:r>
          </a:p>
          <a:p>
            <a:pPr marL="514350" indent="-514350">
              <a:buFont typeface="+mj-lt"/>
              <a:buAutoNum type="alphaUcPeriod"/>
            </a:pPr>
            <a:r>
              <a:rPr lang="en-CA" sz="2800" dirty="0"/>
              <a:t>0.9 m/s</a:t>
            </a:r>
          </a:p>
          <a:p>
            <a:pPr marL="514350" indent="-514350">
              <a:buFont typeface="+mj-lt"/>
              <a:buAutoNum type="alphaUcPeriod"/>
            </a:pPr>
            <a:r>
              <a:rPr lang="en-CA" sz="2800" dirty="0"/>
              <a:t>1.1 m/s</a:t>
            </a:r>
          </a:p>
          <a:p>
            <a:pPr marL="514350" indent="-514350">
              <a:buFont typeface="+mj-lt"/>
              <a:buAutoNum type="alphaUcPeriod"/>
            </a:pPr>
            <a:r>
              <a:rPr lang="en-CA" sz="2800" dirty="0"/>
              <a:t>9 m/s</a:t>
            </a:r>
          </a:p>
          <a:p>
            <a:endParaRPr lang="en-CA" sz="2800" dirty="0"/>
          </a:p>
        </p:txBody>
      </p:sp>
      <p:sp>
        <p:nvSpPr>
          <p:cNvPr id="6" name="Rectangle 2"/>
          <p:cNvSpPr txBox="1">
            <a:spLocks noChangeArrowheads="1"/>
          </p:cNvSpPr>
          <p:nvPr/>
        </p:nvSpPr>
        <p:spPr bwMode="auto">
          <a:xfrm>
            <a:off x="228600" y="36195"/>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a:t>
            </a:r>
            <a:endParaRPr lang="en-US" sz="2800" kern="0" dirty="0"/>
          </a:p>
        </p:txBody>
      </p:sp>
    </p:spTree>
    <p:extLst>
      <p:ext uri="{BB962C8B-B14F-4D97-AF65-F5344CB8AC3E}">
        <p14:creationId xmlns:p14="http://schemas.microsoft.com/office/powerpoint/2010/main" val="1393283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81200" y="1"/>
            <a:ext cx="8229600" cy="792163"/>
          </a:xfrm>
        </p:spPr>
        <p:txBody>
          <a:bodyPr/>
          <a:lstStyle/>
          <a:p>
            <a:pPr eaLnBrk="1" hangingPunct="1"/>
            <a:r>
              <a:rPr lang="en-US" smtClean="0"/>
              <a:t>Rolling without slipping</a:t>
            </a:r>
          </a:p>
        </p:txBody>
      </p:sp>
      <p:sp>
        <p:nvSpPr>
          <p:cNvPr id="19459" name="TextBox 3"/>
          <p:cNvSpPr txBox="1">
            <a:spLocks noChangeArrowheads="1"/>
          </p:cNvSpPr>
          <p:nvPr/>
        </p:nvSpPr>
        <p:spPr bwMode="auto">
          <a:xfrm>
            <a:off x="6629400" y="901700"/>
            <a:ext cx="3886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a:latin typeface="Times New Roman" panose="02020603050405020304" pitchFamily="18" charset="0"/>
                <a:cs typeface="Times New Roman" panose="02020603050405020304" pitchFamily="18" charset="0"/>
              </a:rPr>
              <a:t>The axle of the wheel moves relative to the ground</a:t>
            </a:r>
          </a:p>
        </p:txBody>
      </p:sp>
      <p:sp>
        <p:nvSpPr>
          <p:cNvPr id="5" name="Oval 4"/>
          <p:cNvSpPr/>
          <p:nvPr/>
        </p:nvSpPr>
        <p:spPr>
          <a:xfrm>
            <a:off x="4800601" y="2057401"/>
            <a:ext cx="1800225" cy="1800225"/>
          </a:xfrm>
          <a:prstGeom prst="ellipse">
            <a:avLst/>
          </a:prstGeom>
          <a:solidFill>
            <a:schemeClr val="bg1">
              <a:lumMod val="85000"/>
            </a:schemeClr>
          </a:solid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Oval 5"/>
          <p:cNvSpPr/>
          <p:nvPr/>
        </p:nvSpPr>
        <p:spPr>
          <a:xfrm>
            <a:off x="5664200" y="2925764"/>
            <a:ext cx="71438" cy="71437"/>
          </a:xfrm>
          <a:prstGeom prst="ellipse">
            <a:avLst/>
          </a:prstGeom>
          <a:solidFill>
            <a:schemeClr val="bg1">
              <a:lumMod val="85000"/>
            </a:schemeClr>
          </a:solid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462" name="TextBox 15"/>
          <p:cNvSpPr txBox="1">
            <a:spLocks noChangeArrowheads="1"/>
          </p:cNvSpPr>
          <p:nvPr/>
        </p:nvSpPr>
        <p:spPr bwMode="auto">
          <a:xfrm>
            <a:off x="1981200" y="1066800"/>
            <a:ext cx="2667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a:latin typeface="Times New Roman" panose="02020603050405020304" pitchFamily="18" charset="0"/>
                <a:cs typeface="Times New Roman" panose="02020603050405020304" pitchFamily="18" charset="0"/>
              </a:rPr>
              <a:t>Reference frame: the ground</a:t>
            </a:r>
          </a:p>
        </p:txBody>
      </p:sp>
      <p:sp>
        <p:nvSpPr>
          <p:cNvPr id="18" name="Oval 17"/>
          <p:cNvSpPr/>
          <p:nvPr/>
        </p:nvSpPr>
        <p:spPr>
          <a:xfrm>
            <a:off x="5668964" y="2028826"/>
            <a:ext cx="53975" cy="53975"/>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Oval 18"/>
          <p:cNvSpPr/>
          <p:nvPr/>
        </p:nvSpPr>
        <p:spPr>
          <a:xfrm>
            <a:off x="6570664" y="2935289"/>
            <a:ext cx="53975" cy="53975"/>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Oval 19"/>
          <p:cNvSpPr/>
          <p:nvPr/>
        </p:nvSpPr>
        <p:spPr>
          <a:xfrm>
            <a:off x="5681664" y="3832226"/>
            <a:ext cx="53975" cy="53975"/>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Oval 20"/>
          <p:cNvSpPr/>
          <p:nvPr/>
        </p:nvSpPr>
        <p:spPr>
          <a:xfrm>
            <a:off x="4775201" y="2943226"/>
            <a:ext cx="53975" cy="53975"/>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aphicFrame>
        <p:nvGraphicFramePr>
          <p:cNvPr id="19467" name="Object 6"/>
          <p:cNvGraphicFramePr>
            <a:graphicFrameLocks noChangeAspect="1"/>
          </p:cNvGraphicFramePr>
          <p:nvPr/>
        </p:nvGraphicFramePr>
        <p:xfrm>
          <a:off x="6999289" y="2492376"/>
          <a:ext cx="2765425" cy="517525"/>
        </p:xfrm>
        <a:graphic>
          <a:graphicData uri="http://schemas.openxmlformats.org/presentationml/2006/ole">
            <mc:AlternateContent xmlns:mc="http://schemas.openxmlformats.org/markup-compatibility/2006">
              <mc:Choice xmlns:v="urn:schemas-microsoft-com:vml" Requires="v">
                <p:oleObj spid="_x0000_s44054" name="Equation" r:id="rId3" imgW="1219200" imgH="228600" progId="Equation.3">
                  <p:embed/>
                </p:oleObj>
              </mc:Choice>
              <mc:Fallback>
                <p:oleObj name="Equation" r:id="rId3" imgW="12192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9289" y="2492376"/>
                        <a:ext cx="27654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5" name="Straight Arrow Connector 44"/>
          <p:cNvCxnSpPr/>
          <p:nvPr/>
        </p:nvCxnSpPr>
        <p:spPr>
          <a:xfrm>
            <a:off x="5715000" y="2957514"/>
            <a:ext cx="838200" cy="1587"/>
          </a:xfrm>
          <a:prstGeom prst="straightConnector1">
            <a:avLst/>
          </a:prstGeom>
          <a:ln w="50800">
            <a:solidFill>
              <a:srgbClr val="008000"/>
            </a:solidFill>
            <a:tailEnd type="triangle" w="med" len="med"/>
          </a:ln>
          <a:effectLst/>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1905000" y="3886200"/>
            <a:ext cx="8305800" cy="381000"/>
          </a:xfrm>
          <a:prstGeom prst="rect">
            <a:avLst/>
          </a:prstGeom>
          <a:gradFill>
            <a:gsLst>
              <a:gs pos="0">
                <a:schemeClr val="tx1">
                  <a:lumMod val="75000"/>
                  <a:lumOff val="25000"/>
                </a:schemeClr>
              </a:gs>
              <a:gs pos="100000">
                <a:srgbClr val="632A03"/>
              </a:gs>
            </a:gsLs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 name="Arc 36"/>
          <p:cNvSpPr/>
          <p:nvPr/>
        </p:nvSpPr>
        <p:spPr>
          <a:xfrm>
            <a:off x="5386389" y="2643189"/>
            <a:ext cx="630237" cy="630237"/>
          </a:xfrm>
          <a:prstGeom prst="arc">
            <a:avLst>
              <a:gd name="adj1" fmla="val 9100593"/>
              <a:gd name="adj2" fmla="val 17802898"/>
            </a:avLst>
          </a:prstGeom>
          <a:ln>
            <a:solidFill>
              <a:srgbClr val="008000"/>
            </a:solidFill>
            <a:tailEnd type="triangle"/>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9471" name="TextBox 37"/>
          <p:cNvSpPr txBox="1">
            <a:spLocks noChangeArrowheads="1"/>
          </p:cNvSpPr>
          <p:nvPr/>
        </p:nvSpPr>
        <p:spPr bwMode="auto">
          <a:xfrm>
            <a:off x="5181600" y="2286000"/>
            <a:ext cx="4379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i="1">
                <a:latin typeface="Times New Roman" panose="02020603050405020304" pitchFamily="18" charset="0"/>
                <a:cs typeface="Times New Roman" panose="02020603050405020304" pitchFamily="18" charset="0"/>
              </a:rPr>
              <a:t>ω</a:t>
            </a:r>
          </a:p>
        </p:txBody>
      </p:sp>
      <p:sp>
        <p:nvSpPr>
          <p:cNvPr id="39" name="TextBox 38"/>
          <p:cNvSpPr txBox="1">
            <a:spLocks noChangeArrowheads="1"/>
          </p:cNvSpPr>
          <p:nvPr/>
        </p:nvSpPr>
        <p:spPr bwMode="auto">
          <a:xfrm>
            <a:off x="2209800" y="4303714"/>
            <a:ext cx="617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a:latin typeface="Times New Roman" panose="02020603050405020304" pitchFamily="18" charset="0"/>
                <a:cs typeface="Times New Roman" panose="02020603050405020304" pitchFamily="18" charset="0"/>
              </a:rPr>
              <a:t>The wheel rotates with angular speed </a:t>
            </a:r>
            <a:r>
              <a:rPr lang="en-US" sz="2800" i="1">
                <a:latin typeface="Times New Roman" panose="02020603050405020304" pitchFamily="18" charset="0"/>
                <a:cs typeface="Times New Roman" panose="02020603050405020304" pitchFamily="18" charset="0"/>
              </a:rPr>
              <a:t>ω</a:t>
            </a:r>
            <a:r>
              <a:rPr lang="en-US" sz="2800">
                <a:latin typeface="Times New Roman" panose="02020603050405020304" pitchFamily="18" charset="0"/>
                <a:cs typeface="Times New Roman" panose="02020603050405020304" pitchFamily="18" charset="0"/>
              </a:rPr>
              <a:t>.</a:t>
            </a:r>
            <a:endParaRPr lang="en-US" sz="2800" i="1">
              <a:latin typeface="Times New Roman" panose="02020603050405020304" pitchFamily="18" charset="0"/>
              <a:cs typeface="Times New Roman" panose="02020603050405020304" pitchFamily="18" charset="0"/>
            </a:endParaRPr>
          </a:p>
        </p:txBody>
      </p:sp>
      <p:sp>
        <p:nvSpPr>
          <p:cNvPr id="40" name="TextBox 39"/>
          <p:cNvSpPr txBox="1">
            <a:spLocks noChangeArrowheads="1"/>
          </p:cNvSpPr>
          <p:nvPr/>
        </p:nvSpPr>
        <p:spPr bwMode="auto">
          <a:xfrm>
            <a:off x="2209800" y="4837114"/>
            <a:ext cx="8001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a:latin typeface="Times New Roman" panose="02020603050405020304" pitchFamily="18" charset="0"/>
                <a:cs typeface="Times New Roman" panose="02020603050405020304" pitchFamily="18" charset="0"/>
              </a:rPr>
              <a:t>The tangential speed of a point on the rim is </a:t>
            </a:r>
            <a:r>
              <a:rPr lang="en-US" sz="2800" i="1">
                <a:latin typeface="Times New Roman" panose="02020603050405020304" pitchFamily="18" charset="0"/>
                <a:cs typeface="Times New Roman" panose="02020603050405020304" pitchFamily="18" charset="0"/>
              </a:rPr>
              <a:t>v</a:t>
            </a:r>
            <a:r>
              <a:rPr lang="en-US" sz="2800">
                <a:latin typeface="Times New Roman" panose="02020603050405020304" pitchFamily="18" charset="0"/>
                <a:cs typeface="Times New Roman" panose="02020603050405020304" pitchFamily="18" charset="0"/>
              </a:rPr>
              <a:t> = </a:t>
            </a:r>
            <a:r>
              <a:rPr lang="en-US" sz="2800" i="1">
                <a:latin typeface="Times New Roman" panose="02020603050405020304" pitchFamily="18" charset="0"/>
                <a:cs typeface="Times New Roman" panose="02020603050405020304" pitchFamily="18" charset="0"/>
              </a:rPr>
              <a:t>ωr</a:t>
            </a:r>
            <a:r>
              <a:rPr lang="en-US" sz="2800">
                <a:latin typeface="Times New Roman" panose="02020603050405020304" pitchFamily="18" charset="0"/>
                <a:cs typeface="Times New Roman" panose="02020603050405020304" pitchFamily="18" charset="0"/>
              </a:rPr>
              <a:t>, relative to the axle.</a:t>
            </a:r>
            <a:endParaRPr lang="en-US" sz="2800" i="1">
              <a:latin typeface="Times New Roman" panose="02020603050405020304" pitchFamily="18" charset="0"/>
              <a:cs typeface="Times New Roman" panose="02020603050405020304" pitchFamily="18" charset="0"/>
            </a:endParaRPr>
          </a:p>
        </p:txBody>
      </p:sp>
      <p:sp>
        <p:nvSpPr>
          <p:cNvPr id="41" name="TextBox 40"/>
          <p:cNvSpPr txBox="1">
            <a:spLocks noChangeArrowheads="1"/>
          </p:cNvSpPr>
          <p:nvPr/>
        </p:nvSpPr>
        <p:spPr bwMode="auto">
          <a:xfrm>
            <a:off x="2209800" y="5791200"/>
            <a:ext cx="7620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a:latin typeface="Times New Roman" panose="02020603050405020304" pitchFamily="18" charset="0"/>
                <a:cs typeface="Times New Roman" panose="02020603050405020304" pitchFamily="18" charset="0"/>
              </a:rPr>
              <a:t>In “rolling without slipping”, the axle moves at speed </a:t>
            </a:r>
            <a:r>
              <a:rPr lang="en-US" sz="2800" i="1">
                <a:latin typeface="Times New Roman" panose="02020603050405020304" pitchFamily="18" charset="0"/>
                <a:cs typeface="Times New Roman" panose="02020603050405020304" pitchFamily="18" charset="0"/>
              </a:rPr>
              <a:t>v</a:t>
            </a:r>
            <a:r>
              <a:rPr lang="en-US" sz="2800">
                <a:latin typeface="Times New Roman" panose="02020603050405020304" pitchFamily="18" charset="0"/>
                <a:cs typeface="Times New Roman" panose="02020603050405020304" pitchFamily="18" charset="0"/>
              </a:rPr>
              <a:t>.  </a:t>
            </a:r>
            <a:endParaRPr lang="en-US" sz="28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7419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81200" y="1"/>
            <a:ext cx="8229600" cy="792163"/>
          </a:xfrm>
        </p:spPr>
        <p:txBody>
          <a:bodyPr/>
          <a:lstStyle/>
          <a:p>
            <a:pPr eaLnBrk="1" hangingPunct="1"/>
            <a:r>
              <a:rPr lang="en-US" smtClean="0"/>
              <a:t>Rolling without slipping</a:t>
            </a:r>
          </a:p>
        </p:txBody>
      </p:sp>
      <p:sp>
        <p:nvSpPr>
          <p:cNvPr id="20483" name="TextBox 3"/>
          <p:cNvSpPr txBox="1">
            <a:spLocks noChangeArrowheads="1"/>
          </p:cNvSpPr>
          <p:nvPr/>
        </p:nvSpPr>
        <p:spPr bwMode="auto">
          <a:xfrm>
            <a:off x="1727201" y="1477964"/>
            <a:ext cx="3751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a:latin typeface="Times New Roman" panose="02020603050405020304" pitchFamily="18" charset="0"/>
                <a:cs typeface="Times New Roman" panose="02020603050405020304" pitchFamily="18" charset="0"/>
              </a:rPr>
              <a:t>The axle reference frame</a:t>
            </a:r>
          </a:p>
        </p:txBody>
      </p:sp>
      <p:sp>
        <p:nvSpPr>
          <p:cNvPr id="20484" name="TextBox 15"/>
          <p:cNvSpPr txBox="1">
            <a:spLocks noChangeArrowheads="1"/>
          </p:cNvSpPr>
          <p:nvPr/>
        </p:nvSpPr>
        <p:spPr bwMode="auto">
          <a:xfrm>
            <a:off x="6248401" y="1503364"/>
            <a:ext cx="4181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a:latin typeface="Times New Roman" panose="02020603050405020304" pitchFamily="18" charset="0"/>
                <a:cs typeface="Times New Roman" panose="02020603050405020304" pitchFamily="18" charset="0"/>
              </a:rPr>
              <a:t>The</a:t>
            </a:r>
            <a:r>
              <a:rPr lang="en-US" sz="2800" i="1">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ground reference frame</a:t>
            </a:r>
          </a:p>
        </p:txBody>
      </p:sp>
      <p:sp>
        <p:nvSpPr>
          <p:cNvPr id="22" name="Oval 21"/>
          <p:cNvSpPr/>
          <p:nvPr/>
        </p:nvSpPr>
        <p:spPr>
          <a:xfrm>
            <a:off x="7086601" y="2838451"/>
            <a:ext cx="1800225" cy="1800225"/>
          </a:xfrm>
          <a:prstGeom prst="ellipse">
            <a:avLst/>
          </a:prstGeom>
          <a:solidFill>
            <a:schemeClr val="bg1">
              <a:lumMod val="85000"/>
            </a:schemeClr>
          </a:solid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Oval 22"/>
          <p:cNvSpPr/>
          <p:nvPr/>
        </p:nvSpPr>
        <p:spPr>
          <a:xfrm>
            <a:off x="7950200" y="3706814"/>
            <a:ext cx="71438" cy="71437"/>
          </a:xfrm>
          <a:prstGeom prst="ellipse">
            <a:avLst/>
          </a:prstGeom>
          <a:solidFill>
            <a:schemeClr val="bg1">
              <a:lumMod val="85000"/>
            </a:schemeClr>
          </a:solid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Oval 23"/>
          <p:cNvSpPr/>
          <p:nvPr/>
        </p:nvSpPr>
        <p:spPr>
          <a:xfrm>
            <a:off x="7954964" y="2809876"/>
            <a:ext cx="53975" cy="53975"/>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Oval 24"/>
          <p:cNvSpPr/>
          <p:nvPr/>
        </p:nvSpPr>
        <p:spPr>
          <a:xfrm>
            <a:off x="8856664" y="3716339"/>
            <a:ext cx="53975" cy="53975"/>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Oval 25"/>
          <p:cNvSpPr/>
          <p:nvPr/>
        </p:nvSpPr>
        <p:spPr>
          <a:xfrm>
            <a:off x="7967664" y="4613276"/>
            <a:ext cx="53975" cy="53975"/>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Oval 26"/>
          <p:cNvSpPr/>
          <p:nvPr/>
        </p:nvSpPr>
        <p:spPr>
          <a:xfrm>
            <a:off x="7061201" y="3724276"/>
            <a:ext cx="53975" cy="53975"/>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aphicFrame>
        <p:nvGraphicFramePr>
          <p:cNvPr id="20491" name="Object 3"/>
          <p:cNvGraphicFramePr>
            <a:graphicFrameLocks noChangeAspect="1"/>
          </p:cNvGraphicFramePr>
          <p:nvPr/>
        </p:nvGraphicFramePr>
        <p:xfrm>
          <a:off x="9158288" y="3481388"/>
          <a:ext cx="1555750" cy="603250"/>
        </p:xfrm>
        <a:graphic>
          <a:graphicData uri="http://schemas.openxmlformats.org/presentationml/2006/ole">
            <mc:AlternateContent xmlns:mc="http://schemas.openxmlformats.org/markup-compatibility/2006">
              <mc:Choice xmlns:v="urn:schemas-microsoft-com:vml" Requires="v">
                <p:oleObj spid="_x0000_s45218" name="Equation" r:id="rId3" imgW="685502" imgH="266584" progId="Equation.3">
                  <p:embed/>
                </p:oleObj>
              </mc:Choice>
              <mc:Fallback>
                <p:oleObj name="Equation" r:id="rId3" imgW="685502" imgH="26658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8288" y="3481388"/>
                        <a:ext cx="15557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492" name="Object 8"/>
          <p:cNvGraphicFramePr>
            <a:graphicFrameLocks noChangeAspect="1"/>
          </p:cNvGraphicFramePr>
          <p:nvPr/>
        </p:nvGraphicFramePr>
        <p:xfrm>
          <a:off x="8559800" y="2306639"/>
          <a:ext cx="1295400" cy="574675"/>
        </p:xfrm>
        <a:graphic>
          <a:graphicData uri="http://schemas.openxmlformats.org/presentationml/2006/ole">
            <mc:AlternateContent xmlns:mc="http://schemas.openxmlformats.org/markup-compatibility/2006">
              <mc:Choice xmlns:v="urn:schemas-microsoft-com:vml" Requires="v">
                <p:oleObj spid="_x0000_s45219" name="Equation" r:id="rId5" imgW="571252" imgH="253890" progId="Equation.3">
                  <p:embed/>
                </p:oleObj>
              </mc:Choice>
              <mc:Fallback>
                <p:oleObj name="Equation" r:id="rId5" imgW="571252" imgH="25389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59800" y="2306639"/>
                        <a:ext cx="12954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2" name="Straight Arrow Connector 41"/>
          <p:cNvCxnSpPr/>
          <p:nvPr/>
        </p:nvCxnSpPr>
        <p:spPr>
          <a:xfrm>
            <a:off x="7983538" y="2838450"/>
            <a:ext cx="1676400" cy="1588"/>
          </a:xfrm>
          <a:prstGeom prst="straightConnector1">
            <a:avLst/>
          </a:prstGeom>
          <a:ln w="50800">
            <a:solidFill>
              <a:srgbClr val="008000"/>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8885238" y="3748089"/>
            <a:ext cx="838200" cy="839787"/>
          </a:xfrm>
          <a:prstGeom prst="straightConnector1">
            <a:avLst/>
          </a:prstGeom>
          <a:ln w="50800">
            <a:solidFill>
              <a:srgbClr val="008000"/>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rot="5400000">
            <a:off x="7095332" y="2905920"/>
            <a:ext cx="838200" cy="839787"/>
          </a:xfrm>
          <a:prstGeom prst="straightConnector1">
            <a:avLst/>
          </a:prstGeom>
          <a:ln w="50800">
            <a:solidFill>
              <a:srgbClr val="008000"/>
            </a:solidFill>
            <a:headEnd type="triangle"/>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20496" name="Object 9"/>
          <p:cNvGraphicFramePr>
            <a:graphicFrameLocks noChangeAspect="1"/>
          </p:cNvGraphicFramePr>
          <p:nvPr/>
        </p:nvGraphicFramePr>
        <p:xfrm>
          <a:off x="5705475" y="2947988"/>
          <a:ext cx="1555750" cy="603250"/>
        </p:xfrm>
        <a:graphic>
          <a:graphicData uri="http://schemas.openxmlformats.org/presentationml/2006/ole">
            <mc:AlternateContent xmlns:mc="http://schemas.openxmlformats.org/markup-compatibility/2006">
              <mc:Choice xmlns:v="urn:schemas-microsoft-com:vml" Requires="v">
                <p:oleObj spid="_x0000_s45220" name="Equation" r:id="rId7" imgW="685502" imgH="266584" progId="Equation.3">
                  <p:embed/>
                </p:oleObj>
              </mc:Choice>
              <mc:Fallback>
                <p:oleObj name="Equation" r:id="rId7" imgW="685502" imgH="266584"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05475" y="2947988"/>
                        <a:ext cx="15557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497" name="Object 10"/>
          <p:cNvGraphicFramePr>
            <a:graphicFrameLocks noChangeAspect="1"/>
          </p:cNvGraphicFramePr>
          <p:nvPr/>
        </p:nvGraphicFramePr>
        <p:xfrm>
          <a:off x="7534276" y="4624389"/>
          <a:ext cx="1152525" cy="574675"/>
        </p:xfrm>
        <a:graphic>
          <a:graphicData uri="http://schemas.openxmlformats.org/presentationml/2006/ole">
            <mc:AlternateContent xmlns:mc="http://schemas.openxmlformats.org/markup-compatibility/2006">
              <mc:Choice xmlns:v="urn:schemas-microsoft-com:vml" Requires="v">
                <p:oleObj spid="_x0000_s45221" name="Equation" r:id="rId9" imgW="507780" imgH="253890" progId="Equation.3">
                  <p:embed/>
                </p:oleObj>
              </mc:Choice>
              <mc:Fallback>
                <p:oleObj name="Equation" r:id="rId9" imgW="507780" imgH="25389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34276" y="4624389"/>
                        <a:ext cx="11525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 name="Oval 35"/>
          <p:cNvSpPr/>
          <p:nvPr/>
        </p:nvSpPr>
        <p:spPr>
          <a:xfrm>
            <a:off x="2701926" y="2859089"/>
            <a:ext cx="1800225" cy="1800225"/>
          </a:xfrm>
          <a:prstGeom prst="ellipse">
            <a:avLst/>
          </a:prstGeom>
          <a:solidFill>
            <a:schemeClr val="bg1">
              <a:lumMod val="85000"/>
            </a:schemeClr>
          </a:solid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 name="Oval 36"/>
          <p:cNvSpPr/>
          <p:nvPr/>
        </p:nvSpPr>
        <p:spPr>
          <a:xfrm>
            <a:off x="3565526" y="3727450"/>
            <a:ext cx="73025" cy="71438"/>
          </a:xfrm>
          <a:prstGeom prst="ellipse">
            <a:avLst/>
          </a:prstGeom>
          <a:solidFill>
            <a:schemeClr val="bg1">
              <a:lumMod val="85000"/>
            </a:schemeClr>
          </a:solid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 name="Oval 37"/>
          <p:cNvSpPr/>
          <p:nvPr/>
        </p:nvSpPr>
        <p:spPr>
          <a:xfrm>
            <a:off x="4471989" y="3736976"/>
            <a:ext cx="53975" cy="53975"/>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0501" name="Group 38"/>
          <p:cNvGrpSpPr>
            <a:grpSpLocks/>
          </p:cNvGrpSpPr>
          <p:nvPr/>
        </p:nvGrpSpPr>
        <p:grpSpPr bwMode="auto">
          <a:xfrm>
            <a:off x="3440114" y="2298700"/>
            <a:ext cx="1120775" cy="585788"/>
            <a:chOff x="4090988" y="1497013"/>
            <a:chExt cx="1120775" cy="585587"/>
          </a:xfrm>
        </p:grpSpPr>
        <p:sp>
          <p:nvSpPr>
            <p:cNvPr id="40" name="Oval 39"/>
            <p:cNvSpPr/>
            <p:nvPr/>
          </p:nvSpPr>
          <p:spPr>
            <a:xfrm>
              <a:off x="4221163" y="2028644"/>
              <a:ext cx="53975" cy="53956"/>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1" name="Straight Arrow Connector 40"/>
            <p:cNvCxnSpPr/>
            <p:nvPr/>
          </p:nvCxnSpPr>
          <p:spPr>
            <a:xfrm>
              <a:off x="4259263" y="2058795"/>
              <a:ext cx="838200" cy="1587"/>
            </a:xfrm>
            <a:prstGeom prst="straightConnector1">
              <a:avLst/>
            </a:prstGeom>
            <a:ln w="50800">
              <a:solidFill>
                <a:srgbClr val="008000"/>
              </a:solidFill>
              <a:tailEnd type="triangle" w="med" len="med"/>
            </a:ln>
            <a:effectLst/>
          </p:spPr>
          <p:style>
            <a:lnRef idx="2">
              <a:schemeClr val="accent1"/>
            </a:lnRef>
            <a:fillRef idx="0">
              <a:schemeClr val="accent1"/>
            </a:fillRef>
            <a:effectRef idx="1">
              <a:schemeClr val="accent1"/>
            </a:effectRef>
            <a:fontRef idx="minor">
              <a:schemeClr val="tx1"/>
            </a:fontRef>
          </p:style>
        </p:cxnSp>
        <p:graphicFrame>
          <p:nvGraphicFramePr>
            <p:cNvPr id="20522" name="Object 45"/>
            <p:cNvGraphicFramePr>
              <a:graphicFrameLocks noChangeAspect="1"/>
            </p:cNvGraphicFramePr>
            <p:nvPr/>
          </p:nvGraphicFramePr>
          <p:xfrm>
            <a:off x="4090988" y="1497013"/>
            <a:ext cx="1120775" cy="574675"/>
          </p:xfrm>
          <a:graphic>
            <a:graphicData uri="http://schemas.openxmlformats.org/presentationml/2006/ole">
              <mc:AlternateContent xmlns:mc="http://schemas.openxmlformats.org/markup-compatibility/2006">
                <mc:Choice xmlns:v="urn:schemas-microsoft-com:vml" Requires="v">
                  <p:oleObj spid="_x0000_s45222" name="Equation" r:id="rId11" imgW="494870" imgH="253780" progId="Equation.3">
                    <p:embed/>
                  </p:oleObj>
                </mc:Choice>
                <mc:Fallback>
                  <p:oleObj name="Equation" r:id="rId11" imgW="494870" imgH="2537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90988" y="1497013"/>
                          <a:ext cx="11207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20502" name="Group 46"/>
          <p:cNvGrpSpPr>
            <a:grpSpLocks/>
          </p:cNvGrpSpPr>
          <p:nvPr/>
        </p:nvGrpSpPr>
        <p:grpSpPr bwMode="auto">
          <a:xfrm>
            <a:off x="2720976" y="4633914"/>
            <a:ext cx="1152525" cy="700087"/>
            <a:chOff x="3371850" y="3832002"/>
            <a:chExt cx="1152525" cy="700311"/>
          </a:xfrm>
        </p:grpSpPr>
        <p:sp>
          <p:nvSpPr>
            <p:cNvPr id="48" name="Oval 47"/>
            <p:cNvSpPr/>
            <p:nvPr/>
          </p:nvSpPr>
          <p:spPr>
            <a:xfrm>
              <a:off x="4233863" y="3832002"/>
              <a:ext cx="53975" cy="53992"/>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9" name="Straight Arrow Connector 48"/>
            <p:cNvCxnSpPr/>
            <p:nvPr/>
          </p:nvCxnSpPr>
          <p:spPr>
            <a:xfrm rot="10800000">
              <a:off x="3421063" y="3855822"/>
              <a:ext cx="838200" cy="1589"/>
            </a:xfrm>
            <a:prstGeom prst="straightConnector1">
              <a:avLst/>
            </a:prstGeom>
            <a:ln w="50800">
              <a:solidFill>
                <a:srgbClr val="008000"/>
              </a:solidFill>
              <a:tailEnd type="triangle" w="med" len="med"/>
            </a:ln>
            <a:effectLst/>
          </p:spPr>
          <p:style>
            <a:lnRef idx="2">
              <a:schemeClr val="accent1"/>
            </a:lnRef>
            <a:fillRef idx="0">
              <a:schemeClr val="accent1"/>
            </a:fillRef>
            <a:effectRef idx="1">
              <a:schemeClr val="accent1"/>
            </a:effectRef>
            <a:fontRef idx="minor">
              <a:schemeClr val="tx1"/>
            </a:fontRef>
          </p:style>
        </p:cxnSp>
        <p:graphicFrame>
          <p:nvGraphicFramePr>
            <p:cNvPr id="20519" name="Object 4"/>
            <p:cNvGraphicFramePr>
              <a:graphicFrameLocks noChangeAspect="1"/>
            </p:cNvGraphicFramePr>
            <p:nvPr/>
          </p:nvGraphicFramePr>
          <p:xfrm>
            <a:off x="3371850" y="3957638"/>
            <a:ext cx="1152525" cy="574675"/>
          </p:xfrm>
          <a:graphic>
            <a:graphicData uri="http://schemas.openxmlformats.org/presentationml/2006/ole">
              <mc:AlternateContent xmlns:mc="http://schemas.openxmlformats.org/markup-compatibility/2006">
                <mc:Choice xmlns:v="urn:schemas-microsoft-com:vml" Requires="v">
                  <p:oleObj spid="_x0000_s45223" name="Equation" r:id="rId13" imgW="507780" imgH="253890" progId="Equation.3">
                    <p:embed/>
                  </p:oleObj>
                </mc:Choice>
                <mc:Fallback>
                  <p:oleObj name="Equation" r:id="rId13" imgW="507780" imgH="25389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71850" y="3957638"/>
                          <a:ext cx="11525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51" name="Oval 50"/>
          <p:cNvSpPr/>
          <p:nvPr/>
        </p:nvSpPr>
        <p:spPr>
          <a:xfrm>
            <a:off x="2676526" y="3744914"/>
            <a:ext cx="53975" cy="53975"/>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2" name="Straight Arrow Connector 51"/>
          <p:cNvCxnSpPr/>
          <p:nvPr/>
        </p:nvCxnSpPr>
        <p:spPr>
          <a:xfrm rot="16200000">
            <a:off x="2286794" y="3345656"/>
            <a:ext cx="838200" cy="1588"/>
          </a:xfrm>
          <a:prstGeom prst="straightConnector1">
            <a:avLst/>
          </a:prstGeom>
          <a:ln w="50800">
            <a:solidFill>
              <a:srgbClr val="008000"/>
            </a:solidFill>
            <a:tailEnd type="triangle" w="med" len="med"/>
          </a:ln>
          <a:effectLst/>
        </p:spPr>
        <p:style>
          <a:lnRef idx="2">
            <a:schemeClr val="accent1"/>
          </a:lnRef>
          <a:fillRef idx="0">
            <a:schemeClr val="accent1"/>
          </a:fillRef>
          <a:effectRef idx="1">
            <a:schemeClr val="accent1"/>
          </a:effectRef>
          <a:fontRef idx="minor">
            <a:schemeClr val="tx1"/>
          </a:fontRef>
        </p:style>
      </p:cxnSp>
      <p:graphicFrame>
        <p:nvGraphicFramePr>
          <p:cNvPr id="20505" name="Object 5"/>
          <p:cNvGraphicFramePr>
            <a:graphicFrameLocks noChangeAspect="1"/>
          </p:cNvGraphicFramePr>
          <p:nvPr/>
        </p:nvGraphicFramePr>
        <p:xfrm>
          <a:off x="1549401" y="3235326"/>
          <a:ext cx="1152525" cy="574675"/>
        </p:xfrm>
        <a:graphic>
          <a:graphicData uri="http://schemas.openxmlformats.org/presentationml/2006/ole">
            <mc:AlternateContent xmlns:mc="http://schemas.openxmlformats.org/markup-compatibility/2006">
              <mc:Choice xmlns:v="urn:schemas-microsoft-com:vml" Requires="v">
                <p:oleObj spid="_x0000_s45224" name="Equation" r:id="rId15" imgW="507780" imgH="253890" progId="Equation.3">
                  <p:embed/>
                </p:oleObj>
              </mc:Choice>
              <mc:Fallback>
                <p:oleObj name="Equation" r:id="rId15" imgW="507780" imgH="25389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49401" y="3235326"/>
                        <a:ext cx="11525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0506" name="Group 53"/>
          <p:cNvGrpSpPr>
            <a:grpSpLocks/>
          </p:cNvGrpSpPr>
          <p:nvPr/>
        </p:nvGrpSpPr>
        <p:grpSpPr bwMode="auto">
          <a:xfrm>
            <a:off x="4502150" y="3765550"/>
            <a:ext cx="1200150" cy="838200"/>
            <a:chOff x="5151969" y="2964165"/>
            <a:chExt cx="1201206" cy="838200"/>
          </a:xfrm>
        </p:grpSpPr>
        <p:cxnSp>
          <p:nvCxnSpPr>
            <p:cNvPr id="55" name="Straight Arrow Connector 54"/>
            <p:cNvCxnSpPr/>
            <p:nvPr/>
          </p:nvCxnSpPr>
          <p:spPr>
            <a:xfrm rot="5400000">
              <a:off x="4733664" y="3382470"/>
              <a:ext cx="838200" cy="1589"/>
            </a:xfrm>
            <a:prstGeom prst="straightConnector1">
              <a:avLst/>
            </a:prstGeom>
            <a:ln w="50800">
              <a:solidFill>
                <a:srgbClr val="008000"/>
              </a:solidFill>
              <a:tailEnd type="triangle" w="med" len="med"/>
            </a:ln>
            <a:effectLst/>
          </p:spPr>
          <p:style>
            <a:lnRef idx="2">
              <a:schemeClr val="accent1"/>
            </a:lnRef>
            <a:fillRef idx="0">
              <a:schemeClr val="accent1"/>
            </a:fillRef>
            <a:effectRef idx="1">
              <a:schemeClr val="accent1"/>
            </a:effectRef>
            <a:fontRef idx="minor">
              <a:schemeClr val="tx1"/>
            </a:fontRef>
          </p:style>
        </p:cxnSp>
        <p:graphicFrame>
          <p:nvGraphicFramePr>
            <p:cNvPr id="20516" name="Object 11"/>
            <p:cNvGraphicFramePr>
              <a:graphicFrameLocks noChangeAspect="1"/>
            </p:cNvGraphicFramePr>
            <p:nvPr/>
          </p:nvGraphicFramePr>
          <p:xfrm>
            <a:off x="5200650" y="3014663"/>
            <a:ext cx="1152525" cy="574675"/>
          </p:xfrm>
          <a:graphic>
            <a:graphicData uri="http://schemas.openxmlformats.org/presentationml/2006/ole">
              <mc:AlternateContent xmlns:mc="http://schemas.openxmlformats.org/markup-compatibility/2006">
                <mc:Choice xmlns:v="urn:schemas-microsoft-com:vml" Requires="v">
                  <p:oleObj spid="_x0000_s45225" name="Equation" r:id="rId17" imgW="507780" imgH="253890" progId="Equation.3">
                    <p:embed/>
                  </p:oleObj>
                </mc:Choice>
                <mc:Fallback>
                  <p:oleObj name="Equation" r:id="rId17" imgW="507780" imgH="25389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00650" y="3014663"/>
                          <a:ext cx="11525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57" name="Oval 56"/>
          <p:cNvSpPr/>
          <p:nvPr/>
        </p:nvSpPr>
        <p:spPr>
          <a:xfrm>
            <a:off x="3575051" y="4633914"/>
            <a:ext cx="53975" cy="53975"/>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8" name="Oval 57"/>
          <p:cNvSpPr/>
          <p:nvPr/>
        </p:nvSpPr>
        <p:spPr>
          <a:xfrm>
            <a:off x="2673351" y="3748089"/>
            <a:ext cx="53975" cy="53975"/>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9" name="Oval 58"/>
          <p:cNvSpPr/>
          <p:nvPr/>
        </p:nvSpPr>
        <p:spPr>
          <a:xfrm>
            <a:off x="3562351" y="2830514"/>
            <a:ext cx="53975" cy="53975"/>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510" name="TextBox 59"/>
          <p:cNvSpPr txBox="1">
            <a:spLocks noChangeArrowheads="1"/>
          </p:cNvSpPr>
          <p:nvPr/>
        </p:nvSpPr>
        <p:spPr bwMode="auto">
          <a:xfrm>
            <a:off x="4149726" y="3468688"/>
            <a:ext cx="33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a:latin typeface="Times New Roman" panose="02020603050405020304" pitchFamily="18" charset="0"/>
                <a:cs typeface="Times New Roman" panose="02020603050405020304" pitchFamily="18" charset="0"/>
              </a:rPr>
              <a:t>2</a:t>
            </a:r>
          </a:p>
        </p:txBody>
      </p:sp>
      <p:sp>
        <p:nvSpPr>
          <p:cNvPr id="20511" name="TextBox 60"/>
          <p:cNvSpPr txBox="1">
            <a:spLocks noChangeArrowheads="1"/>
          </p:cNvSpPr>
          <p:nvPr/>
        </p:nvSpPr>
        <p:spPr bwMode="auto">
          <a:xfrm>
            <a:off x="3430589" y="278288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a:latin typeface="Times New Roman" panose="02020603050405020304" pitchFamily="18" charset="0"/>
                <a:cs typeface="Times New Roman" panose="02020603050405020304" pitchFamily="18" charset="0"/>
              </a:rPr>
              <a:t>1</a:t>
            </a:r>
          </a:p>
        </p:txBody>
      </p:sp>
      <p:sp>
        <p:nvSpPr>
          <p:cNvPr id="20512" name="TextBox 61"/>
          <p:cNvSpPr txBox="1">
            <a:spLocks noChangeArrowheads="1"/>
          </p:cNvSpPr>
          <p:nvPr/>
        </p:nvSpPr>
        <p:spPr bwMode="auto">
          <a:xfrm>
            <a:off x="2701926" y="3544888"/>
            <a:ext cx="33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a:latin typeface="Times New Roman" panose="02020603050405020304" pitchFamily="18" charset="0"/>
                <a:cs typeface="Times New Roman" panose="02020603050405020304" pitchFamily="18" charset="0"/>
              </a:rPr>
              <a:t>4</a:t>
            </a:r>
          </a:p>
        </p:txBody>
      </p:sp>
      <p:sp>
        <p:nvSpPr>
          <p:cNvPr id="20513" name="TextBox 62"/>
          <p:cNvSpPr txBox="1">
            <a:spLocks noChangeArrowheads="1"/>
          </p:cNvSpPr>
          <p:nvPr/>
        </p:nvSpPr>
        <p:spPr bwMode="auto">
          <a:xfrm>
            <a:off x="3463926" y="4225926"/>
            <a:ext cx="33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a:latin typeface="Times New Roman" panose="02020603050405020304" pitchFamily="18" charset="0"/>
                <a:cs typeface="Times New Roman" panose="02020603050405020304" pitchFamily="18" charset="0"/>
              </a:rPr>
              <a:t>3</a:t>
            </a:r>
          </a:p>
        </p:txBody>
      </p:sp>
      <p:sp>
        <p:nvSpPr>
          <p:cNvPr id="64" name="Arc 63"/>
          <p:cNvSpPr/>
          <p:nvPr/>
        </p:nvSpPr>
        <p:spPr>
          <a:xfrm>
            <a:off x="3282950" y="3444875"/>
            <a:ext cx="630238" cy="630238"/>
          </a:xfrm>
          <a:prstGeom prst="arc">
            <a:avLst>
              <a:gd name="adj1" fmla="val 9100593"/>
              <a:gd name="adj2" fmla="val 17802898"/>
            </a:avLst>
          </a:prstGeom>
          <a:ln>
            <a:solidFill>
              <a:srgbClr val="008000"/>
            </a:solidFill>
            <a:tailEnd type="triangle"/>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Tree>
    <p:extLst>
      <p:ext uri="{BB962C8B-B14F-4D97-AF65-F5344CB8AC3E}">
        <p14:creationId xmlns:p14="http://schemas.microsoft.com/office/powerpoint/2010/main" val="15019276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752600" y="122238"/>
            <a:ext cx="8610600" cy="792162"/>
          </a:xfrm>
        </p:spPr>
        <p:txBody>
          <a:bodyPr/>
          <a:lstStyle/>
          <a:p>
            <a:r>
              <a:rPr lang="en-CA" sz="4000"/>
              <a:t>Four points on this Ferrari are at rest!</a:t>
            </a:r>
          </a:p>
        </p:txBody>
      </p:sp>
      <p:pic>
        <p:nvPicPr>
          <p:cNvPr id="22531" name="Picture 2" descr="http://www.qnetnews.ca/wp-content/uploads/2010/07/6-novitec-ferrari-f4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990600"/>
            <a:ext cx="8229600" cy="561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7747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219200" y="909304"/>
            <a:ext cx="9059556" cy="2519696"/>
          </a:xfrm>
        </p:spPr>
        <p:txBody>
          <a:bodyPr/>
          <a:lstStyle/>
          <a:p>
            <a:pPr eaLnBrk="1" hangingPunct="1"/>
            <a:r>
              <a:rPr lang="en-CA" sz="2400" dirty="0" smtClean="0"/>
              <a:t>Chris Hadfield recently spent nearly five months in orbit around the Earth.  He was living on the International Space Station, which orbits at 370 km above the surface of the Earth (low earth orbit).</a:t>
            </a:r>
          </a:p>
          <a:p>
            <a:pPr eaLnBrk="1" hangingPunct="1"/>
            <a:r>
              <a:rPr lang="en-CA" sz="2400" dirty="0" smtClean="0"/>
              <a:t>What was the force of gravity on Chris Hadfield while he was on the space station?</a:t>
            </a:r>
            <a:endParaRPr lang="en-CA" sz="2400" dirty="0"/>
          </a:p>
        </p:txBody>
      </p:sp>
      <p:pic>
        <p:nvPicPr>
          <p:cNvPr id="7170" name="Picture 2" descr="http://nationalpostnews.files.wordpress.com/2013/02/chris-hadfield.jpg?w=6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168545"/>
            <a:ext cx="4686923" cy="351519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bwMode="auto">
          <a:xfrm>
            <a:off x="533400" y="3230880"/>
            <a:ext cx="6248400" cy="3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514350" eaLnBrk="1" hangingPunct="1">
              <a:buFont typeface="+mj-lt"/>
              <a:buAutoNum type="alphaUcPeriod"/>
            </a:pPr>
            <a:r>
              <a:rPr lang="en-CA" sz="2400" dirty="0"/>
              <a:t>Zero</a:t>
            </a:r>
          </a:p>
          <a:p>
            <a:pPr marL="514350" indent="-514350" eaLnBrk="1" hangingPunct="1">
              <a:buFont typeface="+mj-lt"/>
              <a:buAutoNum type="alphaUcPeriod"/>
            </a:pPr>
            <a:r>
              <a:rPr lang="en-CA" sz="2400" dirty="0"/>
              <a:t>The same as </a:t>
            </a:r>
            <a:r>
              <a:rPr lang="en-CA" sz="2400" dirty="0" smtClean="0"/>
              <a:t>the force of gravity on him while he was on </a:t>
            </a:r>
            <a:r>
              <a:rPr lang="en-CA" sz="2400" dirty="0"/>
              <a:t>earth.</a:t>
            </a:r>
          </a:p>
          <a:p>
            <a:pPr marL="514350" indent="-514350" eaLnBrk="1" hangingPunct="1">
              <a:buFont typeface="+mj-lt"/>
              <a:buAutoNum type="alphaUcPeriod"/>
            </a:pPr>
            <a:r>
              <a:rPr lang="en-CA" sz="2400" dirty="0"/>
              <a:t>A little bit less than </a:t>
            </a:r>
            <a:r>
              <a:rPr lang="en-CA" sz="2400" dirty="0" smtClean="0"/>
              <a:t>the force of gravity on him while he was </a:t>
            </a:r>
            <a:r>
              <a:rPr lang="en-CA" sz="2400" dirty="0"/>
              <a:t>on earth.</a:t>
            </a:r>
          </a:p>
          <a:p>
            <a:pPr marL="514350" indent="-514350" eaLnBrk="1" hangingPunct="1">
              <a:buFont typeface="+mj-lt"/>
              <a:buAutoNum type="alphaUcPeriod"/>
            </a:pPr>
            <a:r>
              <a:rPr lang="en-CA" sz="2400" dirty="0"/>
              <a:t>Not exactly zero, but much, much less than the force of gravity on him while he was on earth.</a:t>
            </a:r>
          </a:p>
        </p:txBody>
      </p:sp>
      <p:sp>
        <p:nvSpPr>
          <p:cNvPr id="7" name="Rectangle 2"/>
          <p:cNvSpPr>
            <a:spLocks noGrp="1" noChangeArrowheads="1"/>
          </p:cNvSpPr>
          <p:nvPr>
            <p:ph type="title"/>
          </p:nvPr>
        </p:nvSpPr>
        <p:spPr>
          <a:xfrm>
            <a:off x="228600" y="228600"/>
            <a:ext cx="8229600" cy="609600"/>
          </a:xfrm>
        </p:spPr>
        <p:txBody>
          <a:bodyPr/>
          <a:lstStyle/>
          <a:p>
            <a:pPr algn="l" eaLnBrk="1" hangingPunct="1"/>
            <a:r>
              <a:rPr lang="en-US" sz="2800" dirty="0" smtClean="0"/>
              <a:t>Clicker Question 1</a:t>
            </a:r>
            <a:endParaRPr lang="en-US" sz="2800" dirty="0"/>
          </a:p>
        </p:txBody>
      </p:sp>
    </p:spTree>
    <p:extLst>
      <p:ext uri="{BB962C8B-B14F-4D97-AF65-F5344CB8AC3E}">
        <p14:creationId xmlns:p14="http://schemas.microsoft.com/office/powerpoint/2010/main" val="1483076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932214" y="881743"/>
            <a:ext cx="9116786" cy="5502728"/>
          </a:xfrm>
        </p:spPr>
        <p:txBody>
          <a:bodyPr/>
          <a:lstStyle/>
          <a:p>
            <a:pPr marL="0" indent="0" eaLnBrk="1" hangingPunct="1">
              <a:spcBef>
                <a:spcPct val="0"/>
              </a:spcBef>
              <a:buClrTx/>
              <a:buFontTx/>
              <a:buNone/>
            </a:pPr>
            <a:r>
              <a:rPr lang="en-US" sz="2800" dirty="0">
                <a:cs typeface="Arial" panose="020B0604020202020204" pitchFamily="34" charset="0"/>
              </a:rPr>
              <a:t>When an object moves through the air, the magnitude of the drag force </a:t>
            </a:r>
            <a:r>
              <a:rPr lang="en-US" sz="2800" dirty="0" smtClean="0">
                <a:cs typeface="Arial" panose="020B0604020202020204" pitchFamily="34" charset="0"/>
              </a:rPr>
              <a:t>due to air resistance</a:t>
            </a:r>
            <a:endParaRPr lang="en-US" dirty="0">
              <a:cs typeface="Arial" panose="020B0604020202020204" pitchFamily="34" charset="0"/>
            </a:endParaRPr>
          </a:p>
          <a:p>
            <a:pPr marL="0" indent="0" eaLnBrk="1" hangingPunct="1">
              <a:spcBef>
                <a:spcPct val="0"/>
              </a:spcBef>
              <a:buClrTx/>
              <a:buFontTx/>
              <a:buNone/>
            </a:pPr>
            <a:endParaRPr lang="en-US" sz="2800" dirty="0">
              <a:cs typeface="Arial" panose="020B0604020202020204" pitchFamily="34" charset="0"/>
            </a:endParaRPr>
          </a:p>
          <a:p>
            <a:pPr marL="584200" lvl="1" indent="-582613" eaLnBrk="1" hangingPunct="1">
              <a:lnSpc>
                <a:spcPts val="3000"/>
              </a:lnSpc>
              <a:buClrTx/>
              <a:buFontTx/>
              <a:buAutoNum type="alphaUcPeriod"/>
            </a:pPr>
            <a:r>
              <a:rPr lang="en-US" sz="2600" dirty="0" smtClean="0">
                <a:cs typeface="Arial" panose="020B0604020202020204" pitchFamily="34" charset="0"/>
              </a:rPr>
              <a:t>increases </a:t>
            </a:r>
            <a:r>
              <a:rPr lang="en-US" sz="2600" dirty="0">
                <a:cs typeface="Arial" panose="020B0604020202020204" pitchFamily="34" charset="0"/>
              </a:rPr>
              <a:t>as the object’s speed increases.</a:t>
            </a:r>
          </a:p>
          <a:p>
            <a:pPr marL="584200" lvl="1" indent="-582613" eaLnBrk="1" hangingPunct="1">
              <a:lnSpc>
                <a:spcPts val="3000"/>
              </a:lnSpc>
              <a:buClrTx/>
              <a:buFontTx/>
              <a:buAutoNum type="alphaUcPeriod"/>
            </a:pPr>
            <a:r>
              <a:rPr lang="en-US" sz="2600" dirty="0" smtClean="0">
                <a:cs typeface="Arial" panose="020B0604020202020204" pitchFamily="34" charset="0"/>
              </a:rPr>
              <a:t>decreases </a:t>
            </a:r>
            <a:r>
              <a:rPr lang="en-US" sz="2600" dirty="0">
                <a:cs typeface="Arial" panose="020B0604020202020204" pitchFamily="34" charset="0"/>
              </a:rPr>
              <a:t>as the object’s speed increases.</a:t>
            </a:r>
          </a:p>
          <a:p>
            <a:pPr marL="584200" lvl="1" indent="-582613" eaLnBrk="1" hangingPunct="1">
              <a:lnSpc>
                <a:spcPts val="3000"/>
              </a:lnSpc>
              <a:buClrTx/>
              <a:buFontTx/>
              <a:buAutoNum type="alphaUcPeriod"/>
            </a:pPr>
            <a:r>
              <a:rPr lang="en-US" sz="2600" dirty="0" smtClean="0">
                <a:cs typeface="Arial" panose="020B0604020202020204" pitchFamily="34" charset="0"/>
              </a:rPr>
              <a:t>does </a:t>
            </a:r>
            <a:r>
              <a:rPr lang="en-US" sz="2600" dirty="0">
                <a:cs typeface="Arial" panose="020B0604020202020204" pitchFamily="34" charset="0"/>
              </a:rPr>
              <a:t>not depend on the object’s speed.</a:t>
            </a:r>
          </a:p>
          <a:p>
            <a:endParaRPr lang="en-CA" sz="2800" dirty="0"/>
          </a:p>
        </p:txBody>
      </p:sp>
      <p:sp>
        <p:nvSpPr>
          <p:cNvPr id="6" name="Rectangle 2"/>
          <p:cNvSpPr txBox="1">
            <a:spLocks noChangeArrowheads="1"/>
          </p:cNvSpPr>
          <p:nvPr/>
        </p:nvSpPr>
        <p:spPr bwMode="auto">
          <a:xfrm>
            <a:off x="228600" y="36195"/>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a:t>
            </a:r>
            <a:endParaRPr lang="en-US" sz="2800" kern="0" dirty="0"/>
          </a:p>
        </p:txBody>
      </p:sp>
      <p:pic>
        <p:nvPicPr>
          <p:cNvPr id="4" name="Picture 2" descr="http://www.qnetnews.ca/wp-content/uploads/2010/07/6-novitec-ferrari-f4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812926"/>
            <a:ext cx="4114800" cy="2807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3204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981200" y="274638"/>
            <a:ext cx="8229600" cy="639762"/>
          </a:xfrm>
        </p:spPr>
        <p:txBody>
          <a:bodyPr/>
          <a:lstStyle/>
          <a:p>
            <a:pPr eaLnBrk="1" hangingPunct="1"/>
            <a:r>
              <a:rPr lang="en-US" sz="4000"/>
              <a:t>Drag force in a fluid, such as air</a:t>
            </a:r>
          </a:p>
        </p:txBody>
      </p:sp>
      <p:sp>
        <p:nvSpPr>
          <p:cNvPr id="41987" name="Rectangle 3"/>
          <p:cNvSpPr>
            <a:spLocks noGrp="1" noChangeArrowheads="1"/>
          </p:cNvSpPr>
          <p:nvPr>
            <p:ph type="body" sz="half" idx="1"/>
          </p:nvPr>
        </p:nvSpPr>
        <p:spPr>
          <a:xfrm>
            <a:off x="1905000" y="1143000"/>
            <a:ext cx="8534400" cy="1981200"/>
          </a:xfrm>
        </p:spPr>
        <p:txBody>
          <a:bodyPr/>
          <a:lstStyle/>
          <a:p>
            <a:pPr eaLnBrk="1" hangingPunct="1">
              <a:lnSpc>
                <a:spcPct val="90000"/>
              </a:lnSpc>
            </a:pPr>
            <a:r>
              <a:rPr lang="en-US" sz="2400"/>
              <a:t>Air resistance, or drag, is complex and involves fluid dynamics.</a:t>
            </a:r>
          </a:p>
          <a:p>
            <a:pPr eaLnBrk="1" hangingPunct="1">
              <a:lnSpc>
                <a:spcPct val="90000"/>
              </a:lnSpc>
            </a:pPr>
            <a:r>
              <a:rPr lang="en-US" sz="2400"/>
              <a:t>For objects on Earth, with speeds between 1 and 100 m/s and size between 1 cm and 2 m, there is an approximate equation which predicts the magnitude of air resistance</a:t>
            </a:r>
          </a:p>
        </p:txBody>
      </p:sp>
      <p:graphicFrame>
        <p:nvGraphicFramePr>
          <p:cNvPr id="41988" name="Object 2"/>
          <p:cNvGraphicFramePr>
            <a:graphicFrameLocks noGrp="1" noChangeAspect="1"/>
          </p:cNvGraphicFramePr>
          <p:nvPr>
            <p:ph sz="half" idx="2"/>
          </p:nvPr>
        </p:nvGraphicFramePr>
        <p:xfrm>
          <a:off x="5135564" y="3192464"/>
          <a:ext cx="1843087" cy="547687"/>
        </p:xfrm>
        <a:graphic>
          <a:graphicData uri="http://schemas.openxmlformats.org/presentationml/2006/ole">
            <mc:AlternateContent xmlns:mc="http://schemas.openxmlformats.org/markup-compatibility/2006">
              <mc:Choice xmlns:v="urn:schemas-microsoft-com:vml" Requires="v">
                <p:oleObj spid="_x0000_s47126" name="Equation" r:id="rId3" imgW="812447" imgH="241195" progId="Equation.3">
                  <p:embed/>
                </p:oleObj>
              </mc:Choice>
              <mc:Fallback>
                <p:oleObj name="Equation" r:id="rId3" imgW="812447" imgH="241195"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5564" y="3192464"/>
                        <a:ext cx="1843087"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990" name="Rectangle 6"/>
          <p:cNvSpPr>
            <a:spLocks noChangeArrowheads="1"/>
          </p:cNvSpPr>
          <p:nvPr/>
        </p:nvSpPr>
        <p:spPr bwMode="auto">
          <a:xfrm>
            <a:off x="1981200" y="3962400"/>
            <a:ext cx="8229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sz="2400"/>
              <a:t>where </a:t>
            </a:r>
            <a:r>
              <a:rPr lang="en-US" sz="2400" i="1">
                <a:latin typeface="Times New Roman" panose="02020603050405020304" pitchFamily="18" charset="0"/>
              </a:rPr>
              <a:t>A</a:t>
            </a:r>
            <a:r>
              <a:rPr lang="en-US" sz="2400"/>
              <a:t> is the cross-sectional area of the object, </a:t>
            </a:r>
            <a:r>
              <a:rPr lang="el-GR" sz="2400" i="1">
                <a:latin typeface="Times New Roman" panose="02020603050405020304" pitchFamily="18" charset="0"/>
                <a:cs typeface="Times New Roman" panose="02020603050405020304" pitchFamily="18" charset="0"/>
              </a:rPr>
              <a:t>ρ</a:t>
            </a:r>
            <a:r>
              <a:rPr lang="en-CA" sz="2400"/>
              <a:t> is the density of the air, </a:t>
            </a:r>
            <a:r>
              <a:rPr lang="en-CA" sz="2400" i="1">
                <a:latin typeface="Times New Roman" panose="02020603050405020304" pitchFamily="18" charset="0"/>
                <a:cs typeface="Times New Roman" panose="02020603050405020304" pitchFamily="18" charset="0"/>
              </a:rPr>
              <a:t>C</a:t>
            </a:r>
            <a:r>
              <a:rPr lang="en-CA" sz="2400"/>
              <a:t> is the drag coefficient, </a:t>
            </a:r>
            <a:r>
              <a:rPr lang="en-US" sz="2400"/>
              <a:t>and </a:t>
            </a:r>
            <a:r>
              <a:rPr lang="en-US" sz="2400" i="1">
                <a:latin typeface="Times New Roman" panose="02020603050405020304" pitchFamily="18" charset="0"/>
              </a:rPr>
              <a:t>v</a:t>
            </a:r>
            <a:r>
              <a:rPr lang="en-US" sz="2400"/>
              <a:t> is the speed.</a:t>
            </a:r>
          </a:p>
          <a:p>
            <a:pPr eaLnBrk="1" hangingPunct="1">
              <a:spcBef>
                <a:spcPct val="20000"/>
              </a:spcBef>
              <a:buFontTx/>
              <a:buChar char="•"/>
            </a:pPr>
            <a:r>
              <a:rPr lang="en-US" sz="2400"/>
              <a:t>The direction of air resistance, or Drag Force, is opposite to the direction of motion.</a:t>
            </a:r>
          </a:p>
          <a:p>
            <a:pPr eaLnBrk="1" hangingPunct="1">
              <a:spcBef>
                <a:spcPct val="20000"/>
              </a:spcBef>
              <a:buFontTx/>
              <a:buChar char="•"/>
            </a:pPr>
            <a:r>
              <a:rPr lang="en-US" sz="2400"/>
              <a:t>It depends on size and shape, but not mass.</a:t>
            </a:r>
          </a:p>
        </p:txBody>
      </p:sp>
    </p:spTree>
    <p:extLst>
      <p:ext uri="{BB962C8B-B14F-4D97-AF65-F5344CB8AC3E}">
        <p14:creationId xmlns:p14="http://schemas.microsoft.com/office/powerpoint/2010/main" val="14040304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9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990">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1990">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199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04_Pg60_UnFigure"/>
          <p:cNvPicPr>
            <a:picLocks noChangeAspect="1" noChangeArrowheads="1"/>
          </p:cNvPicPr>
          <p:nvPr/>
        </p:nvPicPr>
        <p:blipFill>
          <a:blip r:embed="rId3">
            <a:extLst>
              <a:ext uri="{28A0092B-C50C-407E-A947-70E740481C1C}">
                <a14:useLocalDpi xmlns:a14="http://schemas.microsoft.com/office/drawing/2010/main" val="0"/>
              </a:ext>
            </a:extLst>
          </a:blip>
          <a:srcRect b="5556"/>
          <a:stretch>
            <a:fillRect/>
          </a:stretch>
        </p:blipFill>
        <p:spPr bwMode="auto">
          <a:xfrm>
            <a:off x="7060505" y="13049"/>
            <a:ext cx="3406471" cy="2919071"/>
          </a:xfrm>
          <a:prstGeom prst="rect">
            <a:avLst/>
          </a:prstGeom>
          <a:noFill/>
          <a:extLst>
            <a:ext uri="{909E8E84-426E-40DD-AFC4-6F175D3DCCD1}">
              <a14:hiddenFill xmlns:a14="http://schemas.microsoft.com/office/drawing/2010/main">
                <a:solidFill>
                  <a:srgbClr val="FFFFFF"/>
                </a:solidFill>
              </a14:hiddenFill>
            </a:ext>
          </a:extLst>
        </p:spPr>
      </p:pic>
      <p:sp>
        <p:nvSpPr>
          <p:cNvPr id="44034" name="Rectangle 2"/>
          <p:cNvSpPr>
            <a:spLocks noGrp="1" noChangeArrowheads="1"/>
          </p:cNvSpPr>
          <p:nvPr>
            <p:ph type="title"/>
          </p:nvPr>
        </p:nvSpPr>
        <p:spPr>
          <a:xfrm>
            <a:off x="1805836" y="437476"/>
            <a:ext cx="4828784" cy="1498570"/>
          </a:xfrm>
        </p:spPr>
        <p:txBody>
          <a:bodyPr/>
          <a:lstStyle/>
          <a:p>
            <a:r>
              <a:rPr lang="en-US" dirty="0" smtClean="0"/>
              <a:t>Non-Free Fall—Example</a:t>
            </a:r>
          </a:p>
        </p:txBody>
      </p:sp>
      <p:sp>
        <p:nvSpPr>
          <p:cNvPr id="44035" name="Rectangle 3"/>
          <p:cNvSpPr>
            <a:spLocks noGrp="1" noChangeArrowheads="1"/>
          </p:cNvSpPr>
          <p:nvPr>
            <p:ph type="body" idx="1"/>
          </p:nvPr>
        </p:nvSpPr>
        <p:spPr>
          <a:xfrm>
            <a:off x="1943622" y="2332038"/>
            <a:ext cx="8229600" cy="4525963"/>
          </a:xfrm>
        </p:spPr>
        <p:txBody>
          <a:bodyPr/>
          <a:lstStyle/>
          <a:p>
            <a:r>
              <a:rPr lang="en-US" sz="2800" dirty="0"/>
              <a:t>A skydiver jumps from plane.</a:t>
            </a:r>
            <a:endParaRPr lang="en-US" dirty="0" smtClean="0"/>
          </a:p>
          <a:p>
            <a:r>
              <a:rPr lang="en-US" sz="2800" dirty="0"/>
              <a:t>Weight is the only force until air resistance acts.</a:t>
            </a:r>
          </a:p>
          <a:p>
            <a:r>
              <a:rPr lang="en-US" sz="2800" dirty="0"/>
              <a:t>As falling speed increases, air resistance on diver builds up, net force is reduced, and acceleration becomes less. </a:t>
            </a:r>
          </a:p>
          <a:p>
            <a:r>
              <a:rPr lang="en-US" sz="2800" dirty="0"/>
              <a:t>When air resistance equals the diver’s weight, net force is zero and acceleration terminates.</a:t>
            </a:r>
          </a:p>
          <a:p>
            <a:r>
              <a:rPr lang="en-US" sz="2800" dirty="0"/>
              <a:t>Diver reaches terminal velocity, then continues the fall at constant speed.</a:t>
            </a:r>
          </a:p>
        </p:txBody>
      </p:sp>
    </p:spTree>
    <p:extLst>
      <p:ext uri="{BB962C8B-B14F-4D97-AF65-F5344CB8AC3E}">
        <p14:creationId xmlns:p14="http://schemas.microsoft.com/office/powerpoint/2010/main" val="40208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81200" y="152400"/>
            <a:ext cx="8229600" cy="1143000"/>
          </a:xfrm>
        </p:spPr>
        <p:txBody>
          <a:bodyPr/>
          <a:lstStyle/>
          <a:p>
            <a:pPr eaLnBrk="1" hangingPunct="1"/>
            <a:r>
              <a:rPr lang="en-US" sz="2800"/>
              <a:t>Cross Sectional Area depends on size, shape, and direction of motion.</a:t>
            </a:r>
          </a:p>
        </p:txBody>
      </p:sp>
      <p:sp>
        <p:nvSpPr>
          <p:cNvPr id="27651" name="Text Box 7"/>
          <p:cNvSpPr txBox="1">
            <a:spLocks noChangeArrowheads="1"/>
          </p:cNvSpPr>
          <p:nvPr/>
        </p:nvSpPr>
        <p:spPr bwMode="auto">
          <a:xfrm>
            <a:off x="2438400" y="5638801"/>
            <a:ext cx="7467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a:t>…Consider the forces on a falling piece of paper, crumpled and not crumpled.</a:t>
            </a:r>
          </a:p>
        </p:txBody>
      </p:sp>
      <p:pic>
        <p:nvPicPr>
          <p:cNvPr id="27652" name="Picture 4" descr="06_20_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68" y="1421089"/>
            <a:ext cx="11904663" cy="393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752600" y="5332413"/>
            <a:ext cx="19812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Tree>
    <p:extLst>
      <p:ext uri="{BB962C8B-B14F-4D97-AF65-F5344CB8AC3E}">
        <p14:creationId xmlns:p14="http://schemas.microsoft.com/office/powerpoint/2010/main" val="16556418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152400" y="554038"/>
            <a:ext cx="5791200" cy="4094162"/>
          </a:xfrm>
          <a:noFill/>
        </p:spPr>
        <p:txBody>
          <a:bodyPr/>
          <a:lstStyle/>
          <a:p>
            <a:pPr marL="0" indent="0">
              <a:buNone/>
            </a:pPr>
            <a:r>
              <a:rPr lang="en-CA" sz="2400" dirty="0"/>
              <a:t>I throw my roommate out the window (we're on the fourth floor of </a:t>
            </a:r>
            <a:r>
              <a:rPr lang="en-CA" sz="2400" dirty="0" err="1"/>
              <a:t>Elmsley</a:t>
            </a:r>
            <a:r>
              <a:rPr lang="en-CA" sz="2400" dirty="0"/>
              <a:t> Hall). She has a mass of approximately 55 kg (her opinion), and a radius of 12 </a:t>
            </a:r>
            <a:r>
              <a:rPr lang="en-CA" sz="2400" dirty="0" smtClean="0"/>
              <a:t>inches. </a:t>
            </a:r>
            <a:r>
              <a:rPr lang="en-CA" sz="2400" dirty="0"/>
              <a:t>The density of air at standard atmospheric pressure and "room temperature" is 1.2 kg/m³. Not very bright, she tries to land feet first (a.k.a., assume the drag coefficient is that of an upright cylinder = .8). What is her terminal velocity?</a:t>
            </a:r>
            <a:endParaRPr lang="en-US" sz="2400" dirty="0" smtClean="0"/>
          </a:p>
        </p:txBody>
      </p:sp>
      <p:sp>
        <p:nvSpPr>
          <p:cNvPr id="12292" name="TextBox 4"/>
          <p:cNvSpPr txBox="1">
            <a:spLocks noChangeArrowheads="1"/>
          </p:cNvSpPr>
          <p:nvPr/>
        </p:nvSpPr>
        <p:spPr bwMode="auto">
          <a:xfrm>
            <a:off x="0" y="0"/>
            <a:ext cx="569418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dirty="0" smtClean="0"/>
              <a:t>Example (suggested by student)</a:t>
            </a:r>
            <a:endParaRPr lang="en-US" sz="3000" dirty="0"/>
          </a:p>
        </p:txBody>
      </p:sp>
      <p:cxnSp>
        <p:nvCxnSpPr>
          <p:cNvPr id="5" name="Straight Connector 4"/>
          <p:cNvCxnSpPr/>
          <p:nvPr/>
        </p:nvCxnSpPr>
        <p:spPr>
          <a:xfrm flipH="1">
            <a:off x="5943600" y="0"/>
            <a:ext cx="76200" cy="63246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52661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5" descr="CH6_PPT_Slide_82-83-top"/>
          <p:cNvPicPr>
            <a:picLocks noChangeAspect="1" noChangeArrowheads="1"/>
          </p:cNvPicPr>
          <p:nvPr/>
        </p:nvPicPr>
        <p:blipFill>
          <a:blip r:embed="rId2">
            <a:extLst>
              <a:ext uri="{28A0092B-C50C-407E-A947-70E740481C1C}">
                <a14:useLocalDpi xmlns:a14="http://schemas.microsoft.com/office/drawing/2010/main" val="0"/>
              </a:ext>
            </a:extLst>
          </a:blip>
          <a:srcRect t="15285" b="19913"/>
          <a:stretch>
            <a:fillRect/>
          </a:stretch>
        </p:blipFill>
        <p:spPr bwMode="auto">
          <a:xfrm>
            <a:off x="5434014" y="914400"/>
            <a:ext cx="504348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9"/>
          <p:cNvSpPr txBox="1">
            <a:spLocks/>
          </p:cNvSpPr>
          <p:nvPr/>
        </p:nvSpPr>
        <p:spPr bwMode="auto">
          <a:xfrm>
            <a:off x="1828800" y="993776"/>
            <a:ext cx="51816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a:ea typeface="MS PGothic" panose="020B0600070205080204" pitchFamily="34" charset="-128"/>
              </a:rPr>
              <a:t>A box is being pulled to the right at steady speed by a rope that angles upward. In this situation:</a:t>
            </a:r>
          </a:p>
        </p:txBody>
      </p:sp>
      <p:sp>
        <p:nvSpPr>
          <p:cNvPr id="29701" name="Text Box 12"/>
          <p:cNvSpPr txBox="1">
            <a:spLocks/>
          </p:cNvSpPr>
          <p:nvPr/>
        </p:nvSpPr>
        <p:spPr bwMode="auto">
          <a:xfrm>
            <a:off x="1974850" y="2819400"/>
            <a:ext cx="8235950"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spAutoFit/>
          </a:bodyP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40000"/>
              </a:lnSpc>
              <a:buFont typeface="Arial" panose="020B0604020202020204" pitchFamily="34" charset="0"/>
              <a:buAutoNum type="alphaUcPeriod"/>
            </a:pPr>
            <a:r>
              <a:rPr lang="en-US" sz="2800">
                <a:ea typeface="MS PGothic" panose="020B0600070205080204" pitchFamily="34" charset="-128"/>
              </a:rPr>
              <a:t> </a:t>
            </a:r>
            <a:r>
              <a:rPr lang="en-US" sz="2800" i="1">
                <a:latin typeface="Times New Roman" panose="02020603050405020304" pitchFamily="18" charset="0"/>
                <a:ea typeface="MS PGothic" panose="020B0600070205080204" pitchFamily="34" charset="-128"/>
              </a:rPr>
              <a:t>n</a:t>
            </a:r>
            <a:r>
              <a:rPr lang="en-US" sz="2800">
                <a:latin typeface="Times New Roman" panose="02020603050405020304" pitchFamily="18" charset="0"/>
                <a:ea typeface="MS PGothic" panose="020B0600070205080204" pitchFamily="34" charset="-128"/>
              </a:rPr>
              <a:t> &gt; </a:t>
            </a:r>
            <a:r>
              <a:rPr lang="en-US" sz="2800" i="1">
                <a:latin typeface="Times New Roman" panose="02020603050405020304" pitchFamily="18" charset="0"/>
                <a:ea typeface="MS PGothic" panose="020B0600070205080204" pitchFamily="34" charset="-128"/>
              </a:rPr>
              <a:t>mg</a:t>
            </a:r>
            <a:r>
              <a:rPr lang="en-US" sz="2800">
                <a:latin typeface="Times New Roman" panose="02020603050405020304" pitchFamily="18" charset="0"/>
                <a:ea typeface="MS PGothic" panose="020B0600070205080204" pitchFamily="34" charset="-128"/>
              </a:rPr>
              <a:t>.</a:t>
            </a:r>
            <a:endParaRPr lang="en-US" sz="2800">
              <a:ea typeface="MS PGothic" panose="020B0600070205080204" pitchFamily="34" charset="-128"/>
            </a:endParaRPr>
          </a:p>
          <a:p>
            <a:pPr eaLnBrk="1" hangingPunct="1">
              <a:lnSpc>
                <a:spcPct val="140000"/>
              </a:lnSpc>
              <a:buFont typeface="Arial" panose="020B0604020202020204" pitchFamily="34" charset="0"/>
              <a:buAutoNum type="alphaUcPeriod"/>
            </a:pPr>
            <a:r>
              <a:rPr lang="en-US" sz="2800">
                <a:ea typeface="MS PGothic" panose="020B0600070205080204" pitchFamily="34" charset="-128"/>
              </a:rPr>
              <a:t> </a:t>
            </a:r>
            <a:r>
              <a:rPr lang="en-US" sz="2800" i="1">
                <a:latin typeface="Times New Roman" panose="02020603050405020304" pitchFamily="18" charset="0"/>
                <a:ea typeface="MS PGothic" panose="020B0600070205080204" pitchFamily="34" charset="-128"/>
              </a:rPr>
              <a:t>n</a:t>
            </a:r>
            <a:r>
              <a:rPr lang="en-US" sz="2800">
                <a:latin typeface="Times New Roman" panose="02020603050405020304" pitchFamily="18" charset="0"/>
                <a:ea typeface="MS PGothic" panose="020B0600070205080204" pitchFamily="34" charset="-128"/>
              </a:rPr>
              <a:t> = </a:t>
            </a:r>
            <a:r>
              <a:rPr lang="en-US" sz="2800" i="1">
                <a:latin typeface="Times New Roman" panose="02020603050405020304" pitchFamily="18" charset="0"/>
                <a:ea typeface="MS PGothic" panose="020B0600070205080204" pitchFamily="34" charset="-128"/>
              </a:rPr>
              <a:t>mg</a:t>
            </a:r>
            <a:r>
              <a:rPr lang="en-US" sz="2800">
                <a:latin typeface="Times New Roman" panose="02020603050405020304" pitchFamily="18" charset="0"/>
                <a:ea typeface="MS PGothic" panose="020B0600070205080204" pitchFamily="34" charset="-128"/>
              </a:rPr>
              <a:t>.</a:t>
            </a:r>
            <a:endParaRPr lang="en-US" sz="2800">
              <a:ea typeface="MS PGothic" panose="020B0600070205080204" pitchFamily="34" charset="-128"/>
            </a:endParaRPr>
          </a:p>
          <a:p>
            <a:pPr eaLnBrk="1" hangingPunct="1">
              <a:lnSpc>
                <a:spcPct val="140000"/>
              </a:lnSpc>
              <a:buFont typeface="Arial" panose="020B0604020202020204" pitchFamily="34" charset="0"/>
              <a:buAutoNum type="alphaUcPeriod"/>
            </a:pPr>
            <a:r>
              <a:rPr lang="en-US" sz="2800">
                <a:ea typeface="MS PGothic" panose="020B0600070205080204" pitchFamily="34" charset="-128"/>
              </a:rPr>
              <a:t> </a:t>
            </a:r>
            <a:r>
              <a:rPr lang="en-US" sz="2800" i="1">
                <a:latin typeface="Times New Roman" panose="02020603050405020304" pitchFamily="18" charset="0"/>
                <a:ea typeface="MS PGothic" panose="020B0600070205080204" pitchFamily="34" charset="-128"/>
              </a:rPr>
              <a:t>n</a:t>
            </a:r>
            <a:r>
              <a:rPr lang="en-US" sz="2800">
                <a:latin typeface="Times New Roman" panose="02020603050405020304" pitchFamily="18" charset="0"/>
                <a:ea typeface="MS PGothic" panose="020B0600070205080204" pitchFamily="34" charset="-128"/>
              </a:rPr>
              <a:t> &lt; </a:t>
            </a:r>
            <a:r>
              <a:rPr lang="en-US" sz="2800" i="1">
                <a:latin typeface="Times New Roman" panose="02020603050405020304" pitchFamily="18" charset="0"/>
                <a:ea typeface="MS PGothic" panose="020B0600070205080204" pitchFamily="34" charset="-128"/>
              </a:rPr>
              <a:t>mg</a:t>
            </a:r>
            <a:r>
              <a:rPr lang="en-US" sz="2800">
                <a:latin typeface="Times New Roman" panose="02020603050405020304" pitchFamily="18" charset="0"/>
                <a:ea typeface="MS PGothic" panose="020B0600070205080204" pitchFamily="34" charset="-128"/>
              </a:rPr>
              <a:t>.</a:t>
            </a:r>
            <a:r>
              <a:rPr lang="en-US" sz="2800">
                <a:ea typeface="MS PGothic" panose="020B0600070205080204" pitchFamily="34" charset="-128"/>
              </a:rPr>
              <a:t> </a:t>
            </a:r>
          </a:p>
          <a:p>
            <a:pPr eaLnBrk="1" hangingPunct="1">
              <a:lnSpc>
                <a:spcPct val="140000"/>
              </a:lnSpc>
              <a:buFont typeface="Arial" panose="020B0604020202020204" pitchFamily="34" charset="0"/>
              <a:buAutoNum type="alphaUcPeriod"/>
            </a:pPr>
            <a:r>
              <a:rPr lang="en-US" sz="2800">
                <a:ea typeface="MS PGothic" panose="020B0600070205080204" pitchFamily="34" charset="-128"/>
              </a:rPr>
              <a:t> </a:t>
            </a:r>
            <a:r>
              <a:rPr lang="en-US" sz="2800" i="1">
                <a:latin typeface="Times New Roman" panose="02020603050405020304" pitchFamily="18" charset="0"/>
                <a:ea typeface="MS PGothic" panose="020B0600070205080204" pitchFamily="34" charset="-128"/>
              </a:rPr>
              <a:t>n</a:t>
            </a:r>
            <a:r>
              <a:rPr lang="en-US" sz="2800">
                <a:latin typeface="Times New Roman" panose="02020603050405020304" pitchFamily="18" charset="0"/>
                <a:ea typeface="MS PGothic" panose="020B0600070205080204" pitchFamily="34" charset="-128"/>
              </a:rPr>
              <a:t> = </a:t>
            </a:r>
            <a:r>
              <a:rPr lang="en-US" sz="2800" i="1">
                <a:latin typeface="Times New Roman" panose="02020603050405020304" pitchFamily="18" charset="0"/>
                <a:ea typeface="MS PGothic" panose="020B0600070205080204" pitchFamily="34" charset="-128"/>
              </a:rPr>
              <a:t>0</a:t>
            </a:r>
            <a:r>
              <a:rPr lang="en-US" sz="2800">
                <a:latin typeface="Times New Roman" panose="02020603050405020304" pitchFamily="18" charset="0"/>
                <a:ea typeface="MS PGothic" panose="020B0600070205080204" pitchFamily="34" charset="-128"/>
              </a:rPr>
              <a:t>.</a:t>
            </a:r>
            <a:endParaRPr lang="en-US" sz="2800" i="1">
              <a:latin typeface="Times New Roman" panose="02020603050405020304" pitchFamily="18" charset="0"/>
              <a:ea typeface="MS PGothic" panose="020B0600070205080204" pitchFamily="34" charset="-128"/>
            </a:endParaRPr>
          </a:p>
          <a:p>
            <a:pPr eaLnBrk="1" hangingPunct="1">
              <a:lnSpc>
                <a:spcPct val="140000"/>
              </a:lnSpc>
              <a:buFont typeface="Arial" panose="020B0604020202020204" pitchFamily="34" charset="0"/>
              <a:buAutoNum type="alphaUcPeriod"/>
            </a:pPr>
            <a:r>
              <a:rPr lang="en-US" sz="2800">
                <a:ea typeface="MS PGothic" panose="020B0600070205080204" pitchFamily="34" charset="-128"/>
              </a:rPr>
              <a:t> Not enough information to judge the size of the normal force.</a:t>
            </a:r>
          </a:p>
        </p:txBody>
      </p:sp>
      <p:sp>
        <p:nvSpPr>
          <p:cNvPr id="7" name="Rectangle 2"/>
          <p:cNvSpPr txBox="1">
            <a:spLocks noChangeArrowheads="1"/>
          </p:cNvSpPr>
          <p:nvPr/>
        </p:nvSpPr>
        <p:spPr bwMode="auto">
          <a:xfrm>
            <a:off x="228600" y="36195"/>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a:t>
            </a:r>
            <a:endParaRPr lang="en-US" sz="2800" kern="0" dirty="0"/>
          </a:p>
        </p:txBody>
      </p:sp>
    </p:spTree>
    <p:extLst>
      <p:ext uri="{BB962C8B-B14F-4D97-AF65-F5344CB8AC3E}">
        <p14:creationId xmlns:p14="http://schemas.microsoft.com/office/powerpoint/2010/main" val="26142090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447800" y="152401"/>
            <a:ext cx="9677400" cy="792163"/>
          </a:xfrm>
        </p:spPr>
        <p:txBody>
          <a:bodyPr/>
          <a:lstStyle/>
          <a:p>
            <a:pPr eaLnBrk="1" hangingPunct="1"/>
            <a:r>
              <a:rPr lang="en-US" dirty="0" smtClean="0"/>
              <a:t>Before Class 12 on Monday</a:t>
            </a:r>
          </a:p>
        </p:txBody>
      </p:sp>
      <p:sp>
        <p:nvSpPr>
          <p:cNvPr id="28675" name="Rectangle 3"/>
          <p:cNvSpPr>
            <a:spLocks noGrp="1" noChangeArrowheads="1"/>
          </p:cNvSpPr>
          <p:nvPr>
            <p:ph type="body" idx="1"/>
          </p:nvPr>
        </p:nvSpPr>
        <p:spPr>
          <a:xfrm>
            <a:off x="1714500" y="1219200"/>
            <a:ext cx="8763000" cy="5105400"/>
          </a:xfrm>
        </p:spPr>
        <p:txBody>
          <a:bodyPr/>
          <a:lstStyle/>
          <a:p>
            <a:pPr eaLnBrk="1" hangingPunct="1"/>
            <a:r>
              <a:rPr lang="en-US" sz="2800" dirty="0"/>
              <a:t>Do the </a:t>
            </a:r>
            <a:r>
              <a:rPr lang="en-US" sz="2800" dirty="0" err="1"/>
              <a:t>MasteringPhysics</a:t>
            </a:r>
            <a:r>
              <a:rPr lang="en-US" sz="2800" dirty="0"/>
              <a:t> Problem </a:t>
            </a:r>
            <a:r>
              <a:rPr lang="en-US" sz="2800" dirty="0" smtClean="0"/>
              <a:t>Set 5 </a:t>
            </a:r>
            <a:r>
              <a:rPr lang="en-US" sz="2800" dirty="0"/>
              <a:t>by </a:t>
            </a:r>
            <a:r>
              <a:rPr lang="en-US" sz="2800" dirty="0" smtClean="0"/>
              <a:t>Monday evening</a:t>
            </a:r>
            <a:r>
              <a:rPr lang="en-US" sz="2800" dirty="0"/>
              <a:t>!</a:t>
            </a:r>
          </a:p>
          <a:p>
            <a:pPr eaLnBrk="1" hangingPunct="1"/>
            <a:r>
              <a:rPr lang="en-US" sz="2800" dirty="0"/>
              <a:t>Please read Knight </a:t>
            </a:r>
            <a:r>
              <a:rPr lang="en-US" sz="2800" b="1" dirty="0"/>
              <a:t>Chapter 7.</a:t>
            </a:r>
            <a:endParaRPr lang="en-US" sz="2800" dirty="0"/>
          </a:p>
          <a:p>
            <a:pPr eaLnBrk="1" hangingPunct="1"/>
            <a:r>
              <a:rPr lang="en-US" sz="2800" dirty="0"/>
              <a:t>Something to think about:  </a:t>
            </a:r>
          </a:p>
          <a:p>
            <a:pPr eaLnBrk="1" hangingPunct="1">
              <a:buFontTx/>
              <a:buNone/>
            </a:pPr>
            <a:r>
              <a:rPr lang="en-US" sz="2800" dirty="0"/>
              <a:t>Consider the following reasoning, and identify the mistake:</a:t>
            </a:r>
          </a:p>
          <a:p>
            <a:pPr eaLnBrk="1" hangingPunct="1">
              <a:buFontTx/>
              <a:buNone/>
            </a:pPr>
            <a:r>
              <a:rPr lang="en-US" sz="2800" dirty="0"/>
              <a:t>“When you pull a wagon, Newton’s 3</a:t>
            </a:r>
            <a:r>
              <a:rPr lang="en-US" sz="2800" baseline="30000" dirty="0"/>
              <a:t>rd</a:t>
            </a:r>
            <a:r>
              <a:rPr lang="en-US" sz="2800" dirty="0"/>
              <a:t> Law states that the wagon pulls back on you with an equal and opposite force.  These forces should cancel each other.  So it is impossible to accelerate the wagon!”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mea.wrdsb.ca/files/2013/04/Earth_Western_Hemisphere_transparent_backgroun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7225" y="706250"/>
            <a:ext cx="5190638" cy="51906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966210" y="141439"/>
            <a:ext cx="8229600" cy="564811"/>
          </a:xfrm>
        </p:spPr>
        <p:txBody>
          <a:bodyPr/>
          <a:lstStyle/>
          <a:p>
            <a:r>
              <a:rPr lang="en-CA" sz="4000" dirty="0"/>
              <a:t>International Space Station</a:t>
            </a:r>
          </a:p>
        </p:txBody>
      </p:sp>
      <p:sp>
        <p:nvSpPr>
          <p:cNvPr id="5" name="Oval 4"/>
          <p:cNvSpPr/>
          <p:nvPr/>
        </p:nvSpPr>
        <p:spPr>
          <a:xfrm>
            <a:off x="3460563" y="875168"/>
            <a:ext cx="4852800" cy="4852800"/>
          </a:xfrm>
          <a:prstGeom prst="ellips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1838795" y="5733723"/>
            <a:ext cx="8945077" cy="984885"/>
          </a:xfrm>
          <a:prstGeom prst="rect">
            <a:avLst/>
          </a:prstGeom>
          <a:noFill/>
        </p:spPr>
        <p:txBody>
          <a:bodyPr wrap="none" rtlCol="0">
            <a:spAutoFit/>
          </a:bodyPr>
          <a:lstStyle/>
          <a:p>
            <a:pPr>
              <a:spcAft>
                <a:spcPts val="1200"/>
              </a:spcAft>
            </a:pPr>
            <a:r>
              <a:rPr lang="en-CA" sz="2400" dirty="0"/>
              <a:t>Radius of the Earth: 6400 km, </a:t>
            </a:r>
            <a:r>
              <a:rPr lang="en-CA" sz="2400" i="1" dirty="0"/>
              <a:t>g</a:t>
            </a:r>
            <a:r>
              <a:rPr lang="en-CA" sz="2400" dirty="0"/>
              <a:t> = </a:t>
            </a:r>
            <a:r>
              <a:rPr lang="en-CA" sz="2400" dirty="0" smtClean="0"/>
              <a:t>9.8 </a:t>
            </a:r>
            <a:r>
              <a:rPr lang="en-CA" sz="2400" dirty="0"/>
              <a:t>m/s</a:t>
            </a:r>
            <a:r>
              <a:rPr lang="en-CA" sz="2400" baseline="30000" dirty="0"/>
              <a:t>2</a:t>
            </a:r>
          </a:p>
          <a:p>
            <a:pPr>
              <a:spcAft>
                <a:spcPts val="1200"/>
              </a:spcAft>
            </a:pPr>
            <a:r>
              <a:rPr lang="en-CA" sz="2400" dirty="0"/>
              <a:t>Altitude of Space Station: 370 km, </a:t>
            </a:r>
            <a:r>
              <a:rPr lang="en-CA" sz="2400" i="1" dirty="0"/>
              <a:t>g</a:t>
            </a:r>
            <a:r>
              <a:rPr lang="en-CA" sz="2400" dirty="0"/>
              <a:t> = </a:t>
            </a:r>
            <a:r>
              <a:rPr lang="en-CA" sz="2400" dirty="0" smtClean="0"/>
              <a:t>8.9 </a:t>
            </a:r>
            <a:r>
              <a:rPr lang="en-CA" sz="2400" dirty="0"/>
              <a:t>m/s</a:t>
            </a:r>
            <a:r>
              <a:rPr lang="en-CA" sz="2400" baseline="30000" dirty="0"/>
              <a:t>2</a:t>
            </a:r>
            <a:r>
              <a:rPr lang="en-CA" sz="2400" dirty="0"/>
              <a:t> (about 10% less)</a:t>
            </a:r>
            <a:endParaRPr lang="en-CA" sz="2400" baseline="30000" dirty="0"/>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246445">
            <a:off x="7867932" y="4482722"/>
            <a:ext cx="270270" cy="194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own Arrow 6"/>
          <p:cNvSpPr/>
          <p:nvPr/>
        </p:nvSpPr>
        <p:spPr>
          <a:xfrm rot="7089602">
            <a:off x="8534170" y="4321051"/>
            <a:ext cx="445087" cy="1440798"/>
          </a:xfrm>
          <a:prstGeom prst="downArrow">
            <a:avLst>
              <a:gd name="adj1" fmla="val 28262"/>
              <a:gd name="adj2" fmla="val 8342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1838793" y="1099456"/>
            <a:ext cx="2031591" cy="1384995"/>
          </a:xfrm>
          <a:prstGeom prst="rect">
            <a:avLst/>
          </a:prstGeom>
          <a:noFill/>
        </p:spPr>
        <p:txBody>
          <a:bodyPr wrap="square" rtlCol="0">
            <a:spAutoFit/>
          </a:bodyPr>
          <a:lstStyle/>
          <a:p>
            <a:r>
              <a:rPr lang="en-CA" sz="2800" dirty="0"/>
              <a:t>Orbit is drawn to scale</a:t>
            </a:r>
          </a:p>
        </p:txBody>
      </p:sp>
      <mc:AlternateContent xmlns:mc="http://schemas.openxmlformats.org/markup-compatibility/2006" xmlns:a14="http://schemas.microsoft.com/office/drawing/2010/main">
        <mc:Choice Requires="a14">
          <p:sp>
            <p:nvSpPr>
              <p:cNvPr id="3" name="TextBox 2"/>
              <p:cNvSpPr txBox="1"/>
              <p:nvPr/>
            </p:nvSpPr>
            <p:spPr>
              <a:xfrm>
                <a:off x="9677400" y="1525726"/>
                <a:ext cx="1623008" cy="5324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A" sz="3200" i="1" smtClean="0">
                              <a:latin typeface="Cambria Math"/>
                            </a:rPr>
                          </m:ctrlPr>
                        </m:sSubPr>
                        <m:e>
                          <m:r>
                            <a:rPr lang="en-CA" sz="3200" b="0" i="1" smtClean="0">
                              <a:latin typeface="Cambria Math" panose="02040503050406030204" pitchFamily="18" charset="0"/>
                            </a:rPr>
                            <m:t>𝐹</m:t>
                          </m:r>
                        </m:e>
                        <m:sub>
                          <m:r>
                            <a:rPr lang="en-CA" sz="3200" b="0" i="1" smtClean="0">
                              <a:latin typeface="Cambria Math" panose="02040503050406030204" pitchFamily="18" charset="0"/>
                            </a:rPr>
                            <m:t>𝑔</m:t>
                          </m:r>
                        </m:sub>
                      </m:sSub>
                      <m:r>
                        <a:rPr lang="en-CA" sz="3200" b="0" i="1" smtClean="0">
                          <a:latin typeface="Cambria Math" panose="02040503050406030204" pitchFamily="18" charset="0"/>
                        </a:rPr>
                        <m:t>=</m:t>
                      </m:r>
                      <m:r>
                        <a:rPr lang="en-CA" sz="3200" b="0" i="1" smtClean="0">
                          <a:latin typeface="Cambria Math" panose="02040503050406030204" pitchFamily="18" charset="0"/>
                        </a:rPr>
                        <m:t>𝑚𝑔</m:t>
                      </m:r>
                    </m:oMath>
                  </m:oMathPara>
                </a14:m>
                <a:endParaRPr lang="en-CA" sz="3200" dirty="0"/>
              </a:p>
            </p:txBody>
          </p:sp>
        </mc:Choice>
        <mc:Fallback xmlns="">
          <p:sp>
            <p:nvSpPr>
              <p:cNvPr id="3" name="TextBox 2"/>
              <p:cNvSpPr txBox="1">
                <a:spLocks noRot="1" noChangeAspect="1" noMove="1" noResize="1" noEditPoints="1" noAdjustHandles="1" noChangeArrowheads="1" noChangeShapeType="1" noTextEdit="1"/>
              </p:cNvSpPr>
              <p:nvPr/>
            </p:nvSpPr>
            <p:spPr>
              <a:xfrm>
                <a:off x="9677400" y="1525726"/>
                <a:ext cx="1623008" cy="532453"/>
              </a:xfrm>
              <a:prstGeom prst="rect">
                <a:avLst/>
              </a:prstGeom>
              <a:blipFill rotWithShape="0">
                <a:blip r:embed="rId4"/>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3826681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p:cNvPicPr>
            <a:picLocks noChangeAspect="1" noChangeArrowheads="1"/>
          </p:cNvPicPr>
          <p:nvPr/>
        </p:nvPicPr>
        <p:blipFill>
          <a:blip r:embed="rId2"/>
          <a:srcRect/>
          <a:stretch>
            <a:fillRect/>
          </a:stretch>
        </p:blipFill>
        <p:spPr bwMode="auto">
          <a:xfrm>
            <a:off x="2819400" y="3676650"/>
            <a:ext cx="5029200" cy="3771900"/>
          </a:xfrm>
          <a:prstGeom prst="rect">
            <a:avLst/>
          </a:prstGeom>
          <a:noFill/>
          <a:ln w="9525">
            <a:noFill/>
            <a:miter lim="800000"/>
            <a:headEnd/>
            <a:tailEnd/>
          </a:ln>
        </p:spPr>
      </p:pic>
      <p:sp>
        <p:nvSpPr>
          <p:cNvPr id="38915" name="Rectangle 2"/>
          <p:cNvSpPr>
            <a:spLocks noGrp="1" noChangeArrowheads="1"/>
          </p:cNvSpPr>
          <p:nvPr>
            <p:ph type="title"/>
          </p:nvPr>
        </p:nvSpPr>
        <p:spPr>
          <a:xfrm>
            <a:off x="1943100" y="563880"/>
            <a:ext cx="8458200" cy="868362"/>
          </a:xfrm>
        </p:spPr>
        <p:txBody>
          <a:bodyPr/>
          <a:lstStyle/>
          <a:p>
            <a:pPr algn="l" eaLnBrk="1" hangingPunct="1"/>
            <a:r>
              <a:rPr lang="en-US" sz="3200" dirty="0" smtClean="0"/>
              <a:t>Which </a:t>
            </a:r>
            <a:r>
              <a:rPr lang="en-US" sz="3200" dirty="0"/>
              <a:t>is true?  “Friction</a:t>
            </a:r>
          </a:p>
        </p:txBody>
      </p:sp>
      <p:sp>
        <p:nvSpPr>
          <p:cNvPr id="38916" name="Rectangle 3"/>
          <p:cNvSpPr>
            <a:spLocks noGrp="1" noChangeArrowheads="1"/>
          </p:cNvSpPr>
          <p:nvPr>
            <p:ph type="body" idx="1"/>
          </p:nvPr>
        </p:nvSpPr>
        <p:spPr>
          <a:xfrm>
            <a:off x="2057400" y="1295400"/>
            <a:ext cx="8229600" cy="2362200"/>
          </a:xfrm>
        </p:spPr>
        <p:txBody>
          <a:bodyPr/>
          <a:lstStyle/>
          <a:p>
            <a:pPr marL="609600" indent="-609600" eaLnBrk="1" hangingPunct="1">
              <a:buFontTx/>
              <a:buAutoNum type="alphaUcPeriod"/>
            </a:pPr>
            <a:r>
              <a:rPr lang="en-US" smtClean="0"/>
              <a:t>always </a:t>
            </a:r>
            <a:r>
              <a:rPr lang="en-US"/>
              <a:t>causes objects to slow down</a:t>
            </a:r>
            <a:r>
              <a:rPr lang="en-US" smtClean="0"/>
              <a:t>.”</a:t>
            </a:r>
          </a:p>
          <a:p>
            <a:pPr marL="609600" indent="-609600" eaLnBrk="1" hangingPunct="1">
              <a:buFontTx/>
              <a:buAutoNum type="alphaUcPeriod"/>
            </a:pPr>
            <a:r>
              <a:rPr lang="en-US" smtClean="0"/>
              <a:t>always </a:t>
            </a:r>
            <a:r>
              <a:rPr lang="en-US"/>
              <a:t>causes objects to speed up</a:t>
            </a:r>
            <a:r>
              <a:rPr lang="en-US" smtClean="0"/>
              <a:t>.”</a:t>
            </a:r>
          </a:p>
          <a:p>
            <a:pPr marL="609600" indent="-609600" eaLnBrk="1" hangingPunct="1">
              <a:buFontTx/>
              <a:buAutoNum type="alphaUcPeriod"/>
            </a:pPr>
            <a:r>
              <a:rPr lang="en-US" smtClean="0"/>
              <a:t>can </a:t>
            </a:r>
            <a:r>
              <a:rPr lang="en-US"/>
              <a:t>cause objects to speed up or slow down, depending on the situation</a:t>
            </a:r>
            <a:r>
              <a:rPr lang="en-US" smtClean="0"/>
              <a:t>.”</a:t>
            </a:r>
            <a:endParaRPr lang="en-US"/>
          </a:p>
        </p:txBody>
      </p:sp>
      <p:sp>
        <p:nvSpPr>
          <p:cNvPr id="5" name="Rectangle 2"/>
          <p:cNvSpPr txBox="1">
            <a:spLocks noChangeArrowheads="1"/>
          </p:cNvSpPr>
          <p:nvPr/>
        </p:nvSpPr>
        <p:spPr bwMode="auto">
          <a:xfrm>
            <a:off x="228600" y="36195"/>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a:t>
            </a:r>
            <a:endParaRPr lang="en-US" sz="2800" kern="0" dirty="0"/>
          </a:p>
        </p:txBody>
      </p:sp>
    </p:spTree>
    <p:extLst>
      <p:ext uri="{BB962C8B-B14F-4D97-AF65-F5344CB8AC3E}">
        <p14:creationId xmlns:p14="http://schemas.microsoft.com/office/powerpoint/2010/main" val="3886229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http://images.gizmag.com/hero/running-shoes-damaging-hips-knees-damag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800" y="2718261"/>
            <a:ext cx="3352800" cy="1878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title"/>
          </p:nvPr>
        </p:nvSpPr>
        <p:spPr>
          <a:xfrm>
            <a:off x="1981200" y="152400"/>
            <a:ext cx="8229600" cy="609600"/>
          </a:xfrm>
        </p:spPr>
        <p:txBody>
          <a:bodyPr/>
          <a:lstStyle/>
          <a:p>
            <a:pPr algn="l" eaLnBrk="1" hangingPunct="1"/>
            <a:r>
              <a:rPr lang="en-US" sz="2800" dirty="0"/>
              <a:t>Last day I asked at the end of class:</a:t>
            </a:r>
          </a:p>
        </p:txBody>
      </p:sp>
      <p:sp>
        <p:nvSpPr>
          <p:cNvPr id="7" name="Rectangle 3"/>
          <p:cNvSpPr txBox="1">
            <a:spLocks noChangeArrowheads="1"/>
          </p:cNvSpPr>
          <p:nvPr/>
        </p:nvSpPr>
        <p:spPr bwMode="auto">
          <a:xfrm>
            <a:off x="609600" y="762000"/>
            <a:ext cx="101727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eaLnBrk="1" hangingPunct="1">
              <a:buFontTx/>
              <a:buNone/>
            </a:pPr>
            <a:r>
              <a:rPr lang="en-US" sz="2800" kern="0" dirty="0" smtClean="0"/>
              <a:t>Does friction always slow things down? </a:t>
            </a:r>
          </a:p>
          <a:p>
            <a:pPr eaLnBrk="1" hangingPunct="1">
              <a:buFontTx/>
              <a:buNone/>
            </a:pPr>
            <a:r>
              <a:rPr lang="en-US" sz="2800" kern="0" dirty="0" smtClean="0"/>
              <a:t>ANSWER: No!</a:t>
            </a:r>
          </a:p>
          <a:p>
            <a:pPr eaLnBrk="1" hangingPunct="1">
              <a:buFontTx/>
              <a:buNone/>
            </a:pPr>
            <a:r>
              <a:rPr lang="en-US" sz="2800" kern="0" dirty="0" smtClean="0"/>
              <a:t>Kinetic friction does oppose the relative motion of two surfaces.  If the one of these surfaces is stationary, then it will tend to slow down the moving object.</a:t>
            </a:r>
          </a:p>
          <a:p>
            <a:pPr eaLnBrk="1" hangingPunct="1">
              <a:buFontTx/>
              <a:buNone/>
            </a:pPr>
            <a:r>
              <a:rPr lang="en-US" sz="2800" kern="0" dirty="0" smtClean="0"/>
              <a:t> </a:t>
            </a:r>
          </a:p>
          <a:p>
            <a:pPr eaLnBrk="1" hangingPunct="1">
              <a:buFontTx/>
              <a:buNone/>
            </a:pPr>
            <a:r>
              <a:rPr lang="en-US" sz="2800" kern="0" dirty="0" smtClean="0"/>
              <a:t>Can friction ever speed things up?</a:t>
            </a:r>
          </a:p>
          <a:p>
            <a:pPr eaLnBrk="1" hangingPunct="1">
              <a:buFontTx/>
              <a:buNone/>
            </a:pPr>
            <a:r>
              <a:rPr lang="en-US" sz="2800" kern="0" dirty="0" smtClean="0"/>
              <a:t>ANSWER: Yes!</a:t>
            </a:r>
          </a:p>
          <a:p>
            <a:pPr eaLnBrk="1" hangingPunct="1">
              <a:buFontTx/>
              <a:buNone/>
            </a:pPr>
            <a:r>
              <a:rPr lang="en-US" sz="2800" kern="0" dirty="0" smtClean="0"/>
              <a:t>Static friction between your feet and the floor is what allows you to walk!  Walking certainly involves speeding up, and this would not be possible if the floor were frictionless or covered in marbles! </a:t>
            </a:r>
          </a:p>
          <a:p>
            <a:pPr marL="914400" lvl="1" indent="-514350" eaLnBrk="1" hangingPunct="1">
              <a:buFontTx/>
              <a:buNone/>
            </a:pPr>
            <a:endParaRPr lang="en-US" kern="0" dirty="0" smtClean="0"/>
          </a:p>
          <a:p>
            <a:pPr marL="914400" lvl="1" indent="-514350" eaLnBrk="1" hangingPunct="1">
              <a:buFontTx/>
              <a:buNone/>
            </a:pPr>
            <a:endParaRPr lang="en-US" kern="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013" y="0"/>
            <a:ext cx="3644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2"/>
          <p:cNvSpPr txBox="1">
            <a:spLocks noChangeArrowheads="1"/>
          </p:cNvSpPr>
          <p:nvPr/>
        </p:nvSpPr>
        <p:spPr bwMode="auto">
          <a:xfrm>
            <a:off x="1981200" y="914400"/>
            <a:ext cx="2438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a:t>Why does friction exist?</a:t>
            </a:r>
          </a:p>
        </p:txBody>
      </p:sp>
      <p:sp>
        <p:nvSpPr>
          <p:cNvPr id="4" name="TextBox 3"/>
          <p:cNvSpPr txBox="1">
            <a:spLocks noChangeArrowheads="1"/>
          </p:cNvSpPr>
          <p:nvPr/>
        </p:nvSpPr>
        <p:spPr bwMode="auto">
          <a:xfrm>
            <a:off x="1828800" y="2667000"/>
            <a:ext cx="2895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a:t>Because at the microscopic level, </a:t>
            </a:r>
            <a:r>
              <a:rPr lang="en-US" sz="3000" b="1" i="1"/>
              <a:t>nothing is smooth!</a:t>
            </a:r>
          </a:p>
        </p:txBody>
      </p:sp>
    </p:spTree>
    <p:extLst>
      <p:ext uri="{BB962C8B-B14F-4D97-AF65-F5344CB8AC3E}">
        <p14:creationId xmlns:p14="http://schemas.microsoft.com/office/powerpoint/2010/main" val="3442242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676650"/>
            <a:ext cx="42418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1"/>
          <p:cNvSpPr>
            <a:spLocks noGrp="1"/>
          </p:cNvSpPr>
          <p:nvPr>
            <p:ph type="title"/>
          </p:nvPr>
        </p:nvSpPr>
        <p:spPr>
          <a:xfrm>
            <a:off x="1981200" y="46038"/>
            <a:ext cx="8229600" cy="792162"/>
          </a:xfrm>
        </p:spPr>
        <p:txBody>
          <a:bodyPr/>
          <a:lstStyle/>
          <a:p>
            <a:r>
              <a:rPr lang="en-US" smtClean="0"/>
              <a:t>“Kinetic Friction”</a:t>
            </a:r>
          </a:p>
        </p:txBody>
      </p:sp>
      <p:sp>
        <p:nvSpPr>
          <p:cNvPr id="3" name="Content Placeholder 2"/>
          <p:cNvSpPr>
            <a:spLocks noGrp="1"/>
          </p:cNvSpPr>
          <p:nvPr>
            <p:ph idx="1"/>
          </p:nvPr>
        </p:nvSpPr>
        <p:spPr>
          <a:xfrm>
            <a:off x="1676400" y="762000"/>
            <a:ext cx="8686800" cy="2514600"/>
          </a:xfrm>
          <a:solidFill>
            <a:schemeClr val="bg1"/>
          </a:solidFill>
        </p:spPr>
        <p:txBody>
          <a:bodyPr/>
          <a:lstStyle/>
          <a:p>
            <a:r>
              <a:rPr lang="en-US" sz="2400"/>
              <a:t>Also called “sliding friction”</a:t>
            </a:r>
          </a:p>
          <a:p>
            <a:r>
              <a:rPr lang="en-US" sz="2400"/>
              <a:t>When two flat surfaces are in contact and sliding relative to one another, heat is created, so it slows down the motion (kinetic energy is being converted to thermal energy). </a:t>
            </a:r>
          </a:p>
          <a:p>
            <a:r>
              <a:rPr lang="en-CA" sz="2400"/>
              <a:t>Many experiments have shown the following approximate relation usually holds for the magnitude of </a:t>
            </a:r>
            <a:r>
              <a:rPr lang="en-CA" sz="2400" i="1">
                <a:latin typeface="Times New Roman" panose="02020603050405020304" pitchFamily="18" charset="0"/>
                <a:cs typeface="Times New Roman" panose="02020603050405020304" pitchFamily="18" charset="0"/>
              </a:rPr>
              <a:t>f</a:t>
            </a:r>
            <a:r>
              <a:rPr lang="en-CA" sz="2400" baseline="-25000">
                <a:latin typeface="Times New Roman" panose="02020603050405020304" pitchFamily="18" charset="0"/>
                <a:cs typeface="Times New Roman" panose="02020603050405020304" pitchFamily="18" charset="0"/>
              </a:rPr>
              <a:t>k</a:t>
            </a:r>
            <a:r>
              <a:rPr lang="en-CA" sz="2400"/>
              <a:t>:</a:t>
            </a:r>
            <a:endParaRPr lang="en-US" sz="2400"/>
          </a:p>
          <a:p>
            <a:endParaRPr lang="en-US" sz="2400"/>
          </a:p>
        </p:txBody>
      </p:sp>
      <p:cxnSp>
        <p:nvCxnSpPr>
          <p:cNvPr id="6" name="Straight Arrow Connector 5"/>
          <p:cNvCxnSpPr/>
          <p:nvPr/>
        </p:nvCxnSpPr>
        <p:spPr>
          <a:xfrm flipV="1">
            <a:off x="3962400" y="5257800"/>
            <a:ext cx="1828800" cy="762000"/>
          </a:xfrm>
          <a:prstGeom prst="straightConnector1">
            <a:avLst/>
          </a:prstGeom>
          <a:ln w="50800">
            <a:solidFill>
              <a:srgbClr val="FF0000"/>
            </a:solidFill>
            <a:tailEnd type="triangle" w="lg" len="lg"/>
          </a:ln>
          <a:effectLst/>
        </p:spPr>
        <p:style>
          <a:lnRef idx="2">
            <a:schemeClr val="accent1"/>
          </a:lnRef>
          <a:fillRef idx="0">
            <a:schemeClr val="accent1"/>
          </a:fillRef>
          <a:effectRef idx="1">
            <a:schemeClr val="accent1"/>
          </a:effectRef>
          <a:fontRef idx="minor">
            <a:schemeClr val="tx1"/>
          </a:fontRef>
        </p:style>
      </p:cxnSp>
      <p:graphicFrame>
        <p:nvGraphicFramePr>
          <p:cNvPr id="9222" name="Object 6"/>
          <p:cNvGraphicFramePr>
            <a:graphicFrameLocks noChangeAspect="1"/>
          </p:cNvGraphicFramePr>
          <p:nvPr/>
        </p:nvGraphicFramePr>
        <p:xfrm>
          <a:off x="8736013" y="173039"/>
          <a:ext cx="779462" cy="1057275"/>
        </p:xfrm>
        <a:graphic>
          <a:graphicData uri="http://schemas.openxmlformats.org/presentationml/2006/ole">
            <mc:AlternateContent xmlns:mc="http://schemas.openxmlformats.org/markup-compatibility/2006">
              <mc:Choice xmlns:v="urn:schemas-microsoft-com:vml" Requires="v">
                <p:oleObj spid="_x0000_s35902" name="Equation" r:id="rId4" imgW="177646" imgH="241091" progId="Equation.3">
                  <p:embed/>
                </p:oleObj>
              </mc:Choice>
              <mc:Fallback>
                <p:oleObj name="Equation" r:id="rId4" imgW="177646" imgH="241091"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6013" y="173039"/>
                        <a:ext cx="779462" cy="1057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3" name="Object 3"/>
          <p:cNvGraphicFramePr>
            <a:graphicFrameLocks noChangeAspect="1"/>
          </p:cNvGraphicFramePr>
          <p:nvPr/>
        </p:nvGraphicFramePr>
        <p:xfrm>
          <a:off x="4937125" y="4845050"/>
          <a:ext cx="439738" cy="596900"/>
        </p:xfrm>
        <a:graphic>
          <a:graphicData uri="http://schemas.openxmlformats.org/presentationml/2006/ole">
            <mc:AlternateContent xmlns:mc="http://schemas.openxmlformats.org/markup-compatibility/2006">
              <mc:Choice xmlns:v="urn:schemas-microsoft-com:vml" Requires="v">
                <p:oleObj spid="_x0000_s35903" name="Equation" r:id="rId6" imgW="177646" imgH="241091" progId="Equation.3">
                  <p:embed/>
                </p:oleObj>
              </mc:Choice>
              <mc:Fallback>
                <p:oleObj name="Equation" r:id="rId6" imgW="177646" imgH="241091"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7125" y="4845050"/>
                        <a:ext cx="43973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1796" name="Object 4"/>
          <p:cNvGraphicFramePr>
            <a:graphicFrameLocks noChangeAspect="1"/>
          </p:cNvGraphicFramePr>
          <p:nvPr/>
        </p:nvGraphicFramePr>
        <p:xfrm>
          <a:off x="6781800" y="3302001"/>
          <a:ext cx="2133600" cy="663575"/>
        </p:xfrm>
        <a:graphic>
          <a:graphicData uri="http://schemas.openxmlformats.org/presentationml/2006/ole">
            <mc:AlternateContent xmlns:mc="http://schemas.openxmlformats.org/markup-compatibility/2006">
              <mc:Choice xmlns:v="urn:schemas-microsoft-com:vml" Requires="v">
                <p:oleObj spid="_x0000_s35904" name="Equation" r:id="rId8" imgW="571500" imgH="177800" progId="Equation.3">
                  <p:embed/>
                </p:oleObj>
              </mc:Choice>
              <mc:Fallback>
                <p:oleObj name="Equation" r:id="rId8" imgW="571500" imgH="177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81800" y="3302001"/>
                        <a:ext cx="21336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p:cNvSpPr txBox="1">
            <a:spLocks noChangeArrowheads="1"/>
          </p:cNvSpPr>
          <p:nvPr/>
        </p:nvSpPr>
        <p:spPr bwMode="auto">
          <a:xfrm>
            <a:off x="6061075" y="4038600"/>
            <a:ext cx="4318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a:latin typeface="Times New Roman" panose="02020603050405020304" pitchFamily="18" charset="0"/>
                <a:cs typeface="Times New Roman" panose="02020603050405020304" pitchFamily="18" charset="0"/>
              </a:rPr>
              <a:t>where </a:t>
            </a:r>
            <a:r>
              <a:rPr lang="en-US" sz="2800" i="1">
                <a:latin typeface="Times New Roman" panose="02020603050405020304" pitchFamily="18" charset="0"/>
                <a:cs typeface="Times New Roman" panose="02020603050405020304" pitchFamily="18" charset="0"/>
              </a:rPr>
              <a:t>n</a:t>
            </a:r>
            <a:r>
              <a:rPr lang="en-US" sz="2800">
                <a:latin typeface="Times New Roman" panose="02020603050405020304" pitchFamily="18" charset="0"/>
                <a:cs typeface="Times New Roman" panose="02020603050405020304" pitchFamily="18" charset="0"/>
              </a:rPr>
              <a:t> is the magnitude of the normal force.</a:t>
            </a:r>
          </a:p>
        </p:txBody>
      </p:sp>
      <p:sp>
        <p:nvSpPr>
          <p:cNvPr id="11" name="TextBox 10"/>
          <p:cNvSpPr txBox="1">
            <a:spLocks noChangeArrowheads="1"/>
          </p:cNvSpPr>
          <p:nvPr/>
        </p:nvSpPr>
        <p:spPr bwMode="auto">
          <a:xfrm>
            <a:off x="5959475" y="5738814"/>
            <a:ext cx="4749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a:latin typeface="Times New Roman" panose="02020603050405020304" pitchFamily="18" charset="0"/>
                <a:cs typeface="Times New Roman" panose="02020603050405020304" pitchFamily="18" charset="0"/>
              </a:rPr>
              <a:t>The direction of </a:t>
            </a:r>
            <a:r>
              <a:rPr lang="en-US" sz="2800" i="1">
                <a:latin typeface="Times New Roman" panose="02020603050405020304" pitchFamily="18" charset="0"/>
                <a:cs typeface="Times New Roman" panose="02020603050405020304" pitchFamily="18" charset="0"/>
              </a:rPr>
              <a:t>f</a:t>
            </a:r>
            <a:r>
              <a:rPr lang="en-US" sz="2800" baseline="-25000">
                <a:latin typeface="Times New Roman" panose="02020603050405020304" pitchFamily="18" charset="0"/>
                <a:cs typeface="Times New Roman" panose="02020603050405020304" pitchFamily="18" charset="0"/>
              </a:rPr>
              <a:t>k</a:t>
            </a:r>
            <a:r>
              <a:rPr lang="en-US" sz="2800">
                <a:latin typeface="Times New Roman" panose="02020603050405020304" pitchFamily="18" charset="0"/>
                <a:cs typeface="Times New Roman" panose="02020603050405020304" pitchFamily="18" charset="0"/>
              </a:rPr>
              <a:t> is opposite the direction of motion.</a:t>
            </a:r>
          </a:p>
        </p:txBody>
      </p:sp>
      <p:cxnSp>
        <p:nvCxnSpPr>
          <p:cNvPr id="13" name="Straight Arrow Connector 12"/>
          <p:cNvCxnSpPr/>
          <p:nvPr/>
        </p:nvCxnSpPr>
        <p:spPr>
          <a:xfrm>
            <a:off x="8461375" y="5780089"/>
            <a:ext cx="228600" cy="1587"/>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1435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179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1371600" y="877094"/>
            <a:ext cx="9753600" cy="2971800"/>
          </a:xfrm>
        </p:spPr>
        <p:txBody>
          <a:bodyPr/>
          <a:lstStyle/>
          <a:p>
            <a:pPr eaLnBrk="1" hangingPunct="1">
              <a:buFontTx/>
              <a:buNone/>
            </a:pPr>
            <a:r>
              <a:rPr lang="en-US" sz="2800" dirty="0"/>
              <a:t>A wooden block weighs 100 N, and is sliding to the right on a smooth horizontal concrete surface at a speed of 5 m/s.  The coefficient of kinetic friction between wood and concrete is 0.1.  </a:t>
            </a:r>
          </a:p>
          <a:p>
            <a:pPr eaLnBrk="1" hangingPunct="1">
              <a:buFontTx/>
              <a:buNone/>
            </a:pPr>
            <a:r>
              <a:rPr lang="en-US" sz="2800" dirty="0"/>
              <a:t>A 5 N horizontal force is applied to the block, pushing toward the right.  What is the force of kinetic friction of the concrete on the block?</a:t>
            </a:r>
          </a:p>
        </p:txBody>
      </p:sp>
      <p:sp>
        <p:nvSpPr>
          <p:cNvPr id="10243" name="Rectangle 3"/>
          <p:cNvSpPr>
            <a:spLocks noChangeArrowheads="1"/>
          </p:cNvSpPr>
          <p:nvPr/>
        </p:nvSpPr>
        <p:spPr bwMode="auto">
          <a:xfrm>
            <a:off x="4343400" y="4038600"/>
            <a:ext cx="3505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Tx/>
              <a:buAutoNum type="alphaUcPeriod"/>
            </a:pPr>
            <a:r>
              <a:rPr lang="en-US" sz="2800"/>
              <a:t>100 N, to the left</a:t>
            </a:r>
          </a:p>
          <a:p>
            <a:pPr eaLnBrk="1" hangingPunct="1">
              <a:spcBef>
                <a:spcPct val="20000"/>
              </a:spcBef>
              <a:buFontTx/>
              <a:buAutoNum type="alphaUcPeriod"/>
            </a:pPr>
            <a:r>
              <a:rPr lang="en-US" sz="2800"/>
              <a:t>10 N, to the left</a:t>
            </a:r>
          </a:p>
          <a:p>
            <a:pPr eaLnBrk="1" hangingPunct="1">
              <a:spcBef>
                <a:spcPct val="20000"/>
              </a:spcBef>
              <a:buFontTx/>
              <a:buAutoNum type="alphaUcPeriod"/>
            </a:pPr>
            <a:r>
              <a:rPr lang="en-US" sz="2800"/>
              <a:t>5 N, to the left</a:t>
            </a:r>
          </a:p>
          <a:p>
            <a:pPr eaLnBrk="1" hangingPunct="1">
              <a:spcBef>
                <a:spcPct val="20000"/>
              </a:spcBef>
              <a:buFontTx/>
              <a:buAutoNum type="alphaUcPeriod"/>
            </a:pPr>
            <a:r>
              <a:rPr lang="en-US" sz="2800"/>
              <a:t>10 N, to the right</a:t>
            </a:r>
          </a:p>
          <a:p>
            <a:pPr eaLnBrk="1" hangingPunct="1">
              <a:spcBef>
                <a:spcPct val="20000"/>
              </a:spcBef>
              <a:buFontTx/>
              <a:buAutoNum type="alphaUcPeriod"/>
            </a:pPr>
            <a:r>
              <a:rPr lang="en-US" sz="2800"/>
              <a:t>5 N, to the right</a:t>
            </a:r>
          </a:p>
          <a:p>
            <a:pPr eaLnBrk="1" hangingPunct="1">
              <a:spcBef>
                <a:spcPct val="20000"/>
              </a:spcBef>
              <a:buFontTx/>
              <a:buChar char="•"/>
            </a:pPr>
            <a:endParaRPr lang="en-US" sz="2800"/>
          </a:p>
        </p:txBody>
      </p:sp>
      <p:cxnSp>
        <p:nvCxnSpPr>
          <p:cNvPr id="5" name="Straight Connector 4"/>
          <p:cNvCxnSpPr/>
          <p:nvPr/>
        </p:nvCxnSpPr>
        <p:spPr>
          <a:xfrm>
            <a:off x="1676400" y="5562600"/>
            <a:ext cx="1828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2133600" y="4724400"/>
            <a:ext cx="1066800" cy="838200"/>
          </a:xfrm>
          <a:prstGeom prst="rect">
            <a:avLst/>
          </a:prstGeom>
          <a:gradFill>
            <a:gsLst>
              <a:gs pos="0">
                <a:srgbClr val="632A03"/>
              </a:gs>
              <a:gs pos="100000">
                <a:srgbClr val="D16D0D"/>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7" name="Straight Arrow Connector 6"/>
          <p:cNvCxnSpPr/>
          <p:nvPr/>
        </p:nvCxnSpPr>
        <p:spPr>
          <a:xfrm>
            <a:off x="2895600" y="5105400"/>
            <a:ext cx="838200" cy="1588"/>
          </a:xfrm>
          <a:prstGeom prst="straightConnector1">
            <a:avLst/>
          </a:prstGeom>
          <a:ln w="50800">
            <a:solidFill>
              <a:srgbClr val="008000"/>
            </a:solidFill>
            <a:tailEnd type="triangle" w="med" len="med"/>
          </a:ln>
          <a:effectLst/>
        </p:spPr>
        <p:style>
          <a:lnRef idx="2">
            <a:schemeClr val="accent1"/>
          </a:lnRef>
          <a:fillRef idx="0">
            <a:schemeClr val="accent1"/>
          </a:fillRef>
          <a:effectRef idx="1">
            <a:schemeClr val="accent1"/>
          </a:effectRef>
          <a:fontRef idx="minor">
            <a:schemeClr val="tx1"/>
          </a:fontRef>
        </p:style>
      </p:cxnSp>
      <p:graphicFrame>
        <p:nvGraphicFramePr>
          <p:cNvPr id="10247" name="Object 2"/>
          <p:cNvGraphicFramePr>
            <a:graphicFrameLocks noChangeAspect="1"/>
          </p:cNvGraphicFramePr>
          <p:nvPr>
            <p:extLst>
              <p:ext uri="{D42A27DB-BD31-4B8C-83A1-F6EECF244321}">
                <p14:modId xmlns:p14="http://schemas.microsoft.com/office/powerpoint/2010/main" val="289013369"/>
              </p:ext>
            </p:extLst>
          </p:nvPr>
        </p:nvGraphicFramePr>
        <p:xfrm>
          <a:off x="3414714" y="4681539"/>
          <a:ext cx="287337" cy="401637"/>
        </p:xfrm>
        <a:graphic>
          <a:graphicData uri="http://schemas.openxmlformats.org/presentationml/2006/ole">
            <mc:AlternateContent xmlns:mc="http://schemas.openxmlformats.org/markup-compatibility/2006">
              <mc:Choice xmlns:v="urn:schemas-microsoft-com:vml" Requires="v">
                <p:oleObj spid="_x0000_s36887" name="Equation" r:id="rId3" imgW="126725" imgH="177415" progId="Equation.3">
                  <p:embed/>
                </p:oleObj>
              </mc:Choice>
              <mc:Fallback>
                <p:oleObj name="Equation" r:id="rId3" imgW="126725" imgH="17741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4714" y="4681539"/>
                        <a:ext cx="287337"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2"/>
          <p:cNvSpPr txBox="1">
            <a:spLocks noChangeArrowheads="1"/>
          </p:cNvSpPr>
          <p:nvPr/>
        </p:nvSpPr>
        <p:spPr bwMode="auto">
          <a:xfrm>
            <a:off x="228600" y="36195"/>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a:t>
            </a:r>
            <a:endParaRPr lang="en-US" sz="2800" kern="0" dirty="0"/>
          </a:p>
        </p:txBody>
      </p:sp>
    </p:spTree>
    <p:extLst>
      <p:ext uri="{BB962C8B-B14F-4D97-AF65-F5344CB8AC3E}">
        <p14:creationId xmlns:p14="http://schemas.microsoft.com/office/powerpoint/2010/main" val="3313447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5247" y="2971800"/>
            <a:ext cx="5018353" cy="2895600"/>
          </a:xfrm>
          <a:prstGeom prst="rect">
            <a:avLst/>
          </a:prstGeom>
        </p:spPr>
      </p:pic>
      <p:sp>
        <p:nvSpPr>
          <p:cNvPr id="12291" name="Content Placeholder 2"/>
          <p:cNvSpPr>
            <a:spLocks noGrp="1"/>
          </p:cNvSpPr>
          <p:nvPr>
            <p:ph idx="1"/>
          </p:nvPr>
        </p:nvSpPr>
        <p:spPr>
          <a:xfrm>
            <a:off x="152400" y="554038"/>
            <a:ext cx="5791200" cy="2819400"/>
          </a:xfrm>
          <a:noFill/>
        </p:spPr>
        <p:txBody>
          <a:bodyPr/>
          <a:lstStyle/>
          <a:p>
            <a:pPr marL="0" indent="0">
              <a:buNone/>
            </a:pPr>
            <a:r>
              <a:rPr lang="en-US" sz="2400" dirty="0" smtClean="0"/>
              <a:t>A sled of mass 5.0 kg is pulled at a constant velocity by a rope which makes an angle of 20.0° above the horizontal.  </a:t>
            </a:r>
          </a:p>
          <a:p>
            <a:pPr marL="0" indent="0">
              <a:buNone/>
            </a:pPr>
            <a:r>
              <a:rPr lang="en-US" sz="2400" dirty="0" smtClean="0"/>
              <a:t>The coefficient of kinetic friction between the sled and the snow is 0.030.  </a:t>
            </a:r>
          </a:p>
          <a:p>
            <a:pPr marL="0" indent="0">
              <a:buNone/>
            </a:pPr>
            <a:r>
              <a:rPr lang="en-US" sz="2400" dirty="0" smtClean="0"/>
              <a:t>What is the tension in the rope? (</a:t>
            </a:r>
            <a:r>
              <a:rPr lang="en-US" sz="2400" i="1" dirty="0" err="1" smtClean="0">
                <a:latin typeface="Times New Roman" panose="02020603050405020304" pitchFamily="18" charset="0"/>
                <a:cs typeface="Times New Roman" panose="02020603050405020304" pitchFamily="18" charset="0"/>
              </a:rPr>
              <a:t>F</a:t>
            </a:r>
            <a:r>
              <a:rPr lang="en-US" sz="2400" baseline="-25000" dirty="0" err="1" smtClean="0">
                <a:latin typeface="Times New Roman" panose="02020603050405020304" pitchFamily="18" charset="0"/>
                <a:cs typeface="Times New Roman" panose="02020603050405020304" pitchFamily="18" charset="0"/>
              </a:rPr>
              <a:t>pull</a:t>
            </a:r>
            <a:r>
              <a:rPr lang="en-US" sz="2400" dirty="0" smtClean="0"/>
              <a:t> in the diagram) </a:t>
            </a:r>
          </a:p>
        </p:txBody>
      </p:sp>
      <p:sp>
        <p:nvSpPr>
          <p:cNvPr id="12292" name="TextBox 4"/>
          <p:cNvSpPr txBox="1">
            <a:spLocks noChangeArrowheads="1"/>
          </p:cNvSpPr>
          <p:nvPr/>
        </p:nvSpPr>
        <p:spPr bwMode="auto">
          <a:xfrm>
            <a:off x="0" y="0"/>
            <a:ext cx="16811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dirty="0"/>
              <a:t>Example</a:t>
            </a:r>
          </a:p>
        </p:txBody>
      </p:sp>
      <p:cxnSp>
        <p:nvCxnSpPr>
          <p:cNvPr id="5" name="Straight Connector 4"/>
          <p:cNvCxnSpPr/>
          <p:nvPr/>
        </p:nvCxnSpPr>
        <p:spPr>
          <a:xfrm flipH="1">
            <a:off x="5943600" y="0"/>
            <a:ext cx="76200" cy="63246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050867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6319</TotalTime>
  <Words>1598</Words>
  <Application>Microsoft Office PowerPoint</Application>
  <PresentationFormat>Custom</PresentationFormat>
  <Paragraphs>141</Paragraphs>
  <Slides>26</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Default Design</vt:lpstr>
      <vt:lpstr>Equation</vt:lpstr>
      <vt:lpstr>PHY131H1F  - Class 11</vt:lpstr>
      <vt:lpstr>Clicker Question 1</vt:lpstr>
      <vt:lpstr>International Space Station</vt:lpstr>
      <vt:lpstr>Which is true?  “Friction</vt:lpstr>
      <vt:lpstr>Last day I asked at the end of class:</vt:lpstr>
      <vt:lpstr>PowerPoint Presentation</vt:lpstr>
      <vt:lpstr>“Kinetic Friction”</vt:lpstr>
      <vt:lpstr>PowerPoint Presentation</vt:lpstr>
      <vt:lpstr>PowerPoint Presentation</vt:lpstr>
      <vt:lpstr>“Static Friction”</vt:lpstr>
      <vt:lpstr>Maximum Static Friction</vt:lpstr>
      <vt:lpstr>PowerPoint Presentation</vt:lpstr>
      <vt:lpstr>PowerPoint Presentation</vt:lpstr>
      <vt:lpstr>PowerPoint Presentation</vt:lpstr>
      <vt:lpstr>Rolling Without Slipping</vt:lpstr>
      <vt:lpstr>PowerPoint Presentation</vt:lpstr>
      <vt:lpstr>Rolling without slipping</vt:lpstr>
      <vt:lpstr>Rolling without slipping</vt:lpstr>
      <vt:lpstr>Four points on this Ferrari are at rest!</vt:lpstr>
      <vt:lpstr>PowerPoint Presentation</vt:lpstr>
      <vt:lpstr>Drag force in a fluid, such as air</vt:lpstr>
      <vt:lpstr>Non-Free Fall—Example</vt:lpstr>
      <vt:lpstr>Cross Sectional Area depends on size, shape, and direction of motion.</vt:lpstr>
      <vt:lpstr>PowerPoint Presentation</vt:lpstr>
      <vt:lpstr>PowerPoint Presentation</vt:lpstr>
      <vt:lpstr>Before Class 12 on Monday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jharlow</dc:creator>
  <cp:lastModifiedBy>Jason Harlow</cp:lastModifiedBy>
  <cp:revision>182</cp:revision>
  <cp:lastPrinted>2011-02-07T14:45:05Z</cp:lastPrinted>
  <dcterms:created xsi:type="dcterms:W3CDTF">2011-04-13T18:17:42Z</dcterms:created>
  <dcterms:modified xsi:type="dcterms:W3CDTF">2014-10-09T14:16:52Z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