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376" r:id="rId3"/>
    <p:sldId id="377" r:id="rId4"/>
    <p:sldId id="324" r:id="rId5"/>
    <p:sldId id="329" r:id="rId6"/>
    <p:sldId id="330" r:id="rId7"/>
    <p:sldId id="363" r:id="rId8"/>
    <p:sldId id="364" r:id="rId9"/>
    <p:sldId id="331" r:id="rId10"/>
    <p:sldId id="332" r:id="rId11"/>
    <p:sldId id="325" r:id="rId12"/>
    <p:sldId id="327" r:id="rId13"/>
    <p:sldId id="350" r:id="rId14"/>
    <p:sldId id="351" r:id="rId15"/>
    <p:sldId id="352" r:id="rId16"/>
    <p:sldId id="354" r:id="rId17"/>
    <p:sldId id="355" r:id="rId18"/>
    <p:sldId id="343" r:id="rId19"/>
    <p:sldId id="344" r:id="rId20"/>
    <p:sldId id="345" r:id="rId21"/>
    <p:sldId id="346" r:id="rId22"/>
    <p:sldId id="348" r:id="rId23"/>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96" autoAdjust="0"/>
    <p:restoredTop sz="94626" autoAdjust="0"/>
  </p:normalViewPr>
  <p:slideViewPr>
    <p:cSldViewPr>
      <p:cViewPr varScale="1">
        <p:scale>
          <a:sx n="57" d="100"/>
          <a:sy n="57" d="100"/>
        </p:scale>
        <p:origin x="-90" y="-234"/>
      </p:cViewPr>
      <p:guideLst>
        <p:guide orient="horz" pos="2160"/>
        <p:guide pos="3840"/>
      </p:guideLst>
    </p:cSldViewPr>
  </p:slideViewPr>
  <p:outlineViewPr>
    <p:cViewPr>
      <p:scale>
        <a:sx n="33" d="100"/>
        <a:sy n="33" d="100"/>
      </p:scale>
      <p:origin x="48" y="2646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4813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Arial" charset="0"/>
                <a:cs typeface="Arial" charset="0"/>
              </a:defRPr>
            </a:lvl1pPr>
          </a:lstStyle>
          <a:p>
            <a:pPr>
              <a:defRPr/>
            </a:pPr>
            <a:endParaRPr lang="en-US"/>
          </a:p>
        </p:txBody>
      </p:sp>
      <p:sp>
        <p:nvSpPr>
          <p:cNvPr id="4813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4813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77B34A5D-5BAB-4003-BC15-0C1FA47BF346}" type="slidenum">
              <a:rPr lang="en-US"/>
              <a:pPr/>
              <a:t>‹#›</a:t>
            </a:fld>
            <a:endParaRPr lang="en-US"/>
          </a:p>
        </p:txBody>
      </p:sp>
    </p:spTree>
    <p:extLst>
      <p:ext uri="{BB962C8B-B14F-4D97-AF65-F5344CB8AC3E}">
        <p14:creationId xmlns:p14="http://schemas.microsoft.com/office/powerpoint/2010/main" val="281293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1229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Arial" charset="0"/>
                <a:cs typeface="Arial"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990518B1-6E3A-4D25-908B-D04F5B299343}" type="slidenum">
              <a:rPr lang="en-US"/>
              <a:pPr/>
              <a:t>‹#›</a:t>
            </a:fld>
            <a:endParaRPr lang="en-US"/>
          </a:p>
        </p:txBody>
      </p:sp>
    </p:spTree>
    <p:extLst>
      <p:ext uri="{BB962C8B-B14F-4D97-AF65-F5344CB8AC3E}">
        <p14:creationId xmlns:p14="http://schemas.microsoft.com/office/powerpoint/2010/main" val="433761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799485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cs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F91B8A-A845-4750-8DA0-F0B192FD8C3B}" type="slidenum">
              <a:rPr lang="en-US"/>
              <a:pPr eaLnBrk="1" hangingPunct="1"/>
              <a:t>9</a:t>
            </a:fld>
            <a:endParaRPr lang="en-US"/>
          </a:p>
        </p:txBody>
      </p:sp>
      <p:sp>
        <p:nvSpPr>
          <p:cNvPr id="337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June 7, 2011</a:t>
            </a:r>
          </a:p>
        </p:txBody>
      </p:sp>
      <p:sp>
        <p:nvSpPr>
          <p:cNvPr id="3379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PHY131 Summer 2011 Class 7 Notes</a:t>
            </a:r>
          </a:p>
        </p:txBody>
      </p:sp>
    </p:spTree>
    <p:extLst>
      <p:ext uri="{BB962C8B-B14F-4D97-AF65-F5344CB8AC3E}">
        <p14:creationId xmlns:p14="http://schemas.microsoft.com/office/powerpoint/2010/main" val="675048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cs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38223C2-EBED-4184-AAEB-B3F113CBC9D9}" type="slidenum">
              <a:rPr lang="en-US"/>
              <a:pPr eaLnBrk="1" hangingPunct="1"/>
              <a:t>10</a:t>
            </a:fld>
            <a:endParaRPr lang="en-US"/>
          </a:p>
        </p:txBody>
      </p:sp>
      <p:sp>
        <p:nvSpPr>
          <p:cNvPr id="3482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June 7, 2011</a:t>
            </a:r>
          </a:p>
        </p:txBody>
      </p:sp>
      <p:sp>
        <p:nvSpPr>
          <p:cNvPr id="3482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PHY131 Summer 2011 Class 7 Notes</a:t>
            </a:r>
          </a:p>
        </p:txBody>
      </p:sp>
    </p:spTree>
    <p:extLst>
      <p:ext uri="{BB962C8B-B14F-4D97-AF65-F5344CB8AC3E}">
        <p14:creationId xmlns:p14="http://schemas.microsoft.com/office/powerpoint/2010/main" val="3776503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181F4E-DBBA-44B4-950D-FF6224635E5E}" type="slidenum">
              <a:rPr lang="en-US"/>
              <a:pPr eaLnBrk="1" hangingPunct="1"/>
              <a:t>21</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anose="020B0604020202020204" pitchFamily="34" charset="0"/>
                <a:cs typeface="Arial" panose="020B0604020202020204" pitchFamily="34" charset="0"/>
              </a:rPr>
              <a:t>Answer: C</a:t>
            </a:r>
          </a:p>
        </p:txBody>
      </p:sp>
    </p:spTree>
    <p:extLst>
      <p:ext uri="{BB962C8B-B14F-4D97-AF65-F5344CB8AC3E}">
        <p14:creationId xmlns:p14="http://schemas.microsoft.com/office/powerpoint/2010/main" val="72560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5B371EB-5285-4211-A96C-41DB311CFAAE}" type="slidenum">
              <a:rPr lang="en-US"/>
              <a:pPr/>
              <a:t>‹#›</a:t>
            </a:fld>
            <a:endParaRPr lang="en-US"/>
          </a:p>
        </p:txBody>
      </p:sp>
    </p:spTree>
    <p:extLst>
      <p:ext uri="{BB962C8B-B14F-4D97-AF65-F5344CB8AC3E}">
        <p14:creationId xmlns:p14="http://schemas.microsoft.com/office/powerpoint/2010/main" val="3931416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C41C543-B5CE-44A6-A00F-5C17711BE3AD}" type="slidenum">
              <a:rPr lang="en-US"/>
              <a:pPr/>
              <a:t>‹#›</a:t>
            </a:fld>
            <a:endParaRPr lang="en-US"/>
          </a:p>
        </p:txBody>
      </p:sp>
    </p:spTree>
    <p:extLst>
      <p:ext uri="{BB962C8B-B14F-4D97-AF65-F5344CB8AC3E}">
        <p14:creationId xmlns:p14="http://schemas.microsoft.com/office/powerpoint/2010/main" val="284004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E1AE62C-9770-4E97-AAA0-41F2652CE8AC}" type="slidenum">
              <a:rPr lang="en-US"/>
              <a:pPr/>
              <a:t>‹#›</a:t>
            </a:fld>
            <a:endParaRPr lang="en-US"/>
          </a:p>
        </p:txBody>
      </p:sp>
    </p:spTree>
    <p:extLst>
      <p:ext uri="{BB962C8B-B14F-4D97-AF65-F5344CB8AC3E}">
        <p14:creationId xmlns:p14="http://schemas.microsoft.com/office/powerpoint/2010/main" val="398172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0DCD29A-A07E-411F-8D67-A4240B189574}" type="slidenum">
              <a:rPr lang="en-US"/>
              <a:pPr/>
              <a:t>‹#›</a:t>
            </a:fld>
            <a:endParaRPr lang="en-US"/>
          </a:p>
        </p:txBody>
      </p:sp>
    </p:spTree>
    <p:extLst>
      <p:ext uri="{BB962C8B-B14F-4D97-AF65-F5344CB8AC3E}">
        <p14:creationId xmlns:p14="http://schemas.microsoft.com/office/powerpoint/2010/main" val="46804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10768B7-8F88-4B32-AE31-56C775C5D949}" type="slidenum">
              <a:rPr lang="en-US"/>
              <a:pPr/>
              <a:t>‹#›</a:t>
            </a:fld>
            <a:endParaRPr lang="en-US"/>
          </a:p>
        </p:txBody>
      </p:sp>
    </p:spTree>
    <p:extLst>
      <p:ext uri="{BB962C8B-B14F-4D97-AF65-F5344CB8AC3E}">
        <p14:creationId xmlns:p14="http://schemas.microsoft.com/office/powerpoint/2010/main" val="50655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31C74A-1037-40A1-A4C8-8C32B59803AE}" type="slidenum">
              <a:rPr lang="en-US"/>
              <a:pPr/>
              <a:t>‹#›</a:t>
            </a:fld>
            <a:endParaRPr lang="en-US"/>
          </a:p>
        </p:txBody>
      </p:sp>
    </p:spTree>
    <p:extLst>
      <p:ext uri="{BB962C8B-B14F-4D97-AF65-F5344CB8AC3E}">
        <p14:creationId xmlns:p14="http://schemas.microsoft.com/office/powerpoint/2010/main" val="374680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481D6C2-7719-4234-B9AE-1F9A7D776E7B}" type="slidenum">
              <a:rPr lang="en-US"/>
              <a:pPr/>
              <a:t>‹#›</a:t>
            </a:fld>
            <a:endParaRPr lang="en-US"/>
          </a:p>
        </p:txBody>
      </p:sp>
    </p:spTree>
    <p:extLst>
      <p:ext uri="{BB962C8B-B14F-4D97-AF65-F5344CB8AC3E}">
        <p14:creationId xmlns:p14="http://schemas.microsoft.com/office/powerpoint/2010/main" val="3439597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FF83663-E909-4E10-AEE8-4E11AD67C950}" type="slidenum">
              <a:rPr lang="en-US"/>
              <a:pPr/>
              <a:t>‹#›</a:t>
            </a:fld>
            <a:endParaRPr lang="en-US"/>
          </a:p>
        </p:txBody>
      </p:sp>
    </p:spTree>
    <p:extLst>
      <p:ext uri="{BB962C8B-B14F-4D97-AF65-F5344CB8AC3E}">
        <p14:creationId xmlns:p14="http://schemas.microsoft.com/office/powerpoint/2010/main" val="325422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5012774-83EB-4331-9BE8-95AC1ECCCB66}" type="slidenum">
              <a:rPr lang="en-US"/>
              <a:pPr/>
              <a:t>‹#›</a:t>
            </a:fld>
            <a:endParaRPr lang="en-US"/>
          </a:p>
        </p:txBody>
      </p:sp>
    </p:spTree>
    <p:extLst>
      <p:ext uri="{BB962C8B-B14F-4D97-AF65-F5344CB8AC3E}">
        <p14:creationId xmlns:p14="http://schemas.microsoft.com/office/powerpoint/2010/main" val="244240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25B964D-4B03-417F-AAC0-38B5DB894F3E}" type="slidenum">
              <a:rPr lang="en-US"/>
              <a:pPr/>
              <a:t>‹#›</a:t>
            </a:fld>
            <a:endParaRPr lang="en-US"/>
          </a:p>
        </p:txBody>
      </p:sp>
    </p:spTree>
    <p:extLst>
      <p:ext uri="{BB962C8B-B14F-4D97-AF65-F5344CB8AC3E}">
        <p14:creationId xmlns:p14="http://schemas.microsoft.com/office/powerpoint/2010/main" val="349726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7824DC8-4702-4B91-A5B3-59DD7399E8DD}" type="slidenum">
              <a:rPr lang="en-US"/>
              <a:pPr/>
              <a:t>‹#›</a:t>
            </a:fld>
            <a:endParaRPr lang="en-US"/>
          </a:p>
        </p:txBody>
      </p:sp>
    </p:spTree>
    <p:extLst>
      <p:ext uri="{BB962C8B-B14F-4D97-AF65-F5344CB8AC3E}">
        <p14:creationId xmlns:p14="http://schemas.microsoft.com/office/powerpoint/2010/main" val="4806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3B1C4DA-A005-4D52-A815-B3B954EE2D5F}" type="slidenum">
              <a:rPr lang="en-US"/>
              <a:pPr/>
              <a:t>‹#›</a:t>
            </a:fld>
            <a:endParaRPr lang="en-US"/>
          </a:p>
        </p:txBody>
      </p:sp>
    </p:spTree>
    <p:extLst>
      <p:ext uri="{BB962C8B-B14F-4D97-AF65-F5344CB8AC3E}">
        <p14:creationId xmlns:p14="http://schemas.microsoft.com/office/powerpoint/2010/main" val="25302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E0B02B8-42F0-47E5-9D88-85D435225E0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298" name="Picture 2" descr="http://thegoodjokes.com/wp-content/uploads/2010/11/128998225797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826000"/>
            <a:ext cx="9124950" cy="64389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4"/>
          <p:cNvSpPr>
            <a:spLocks noGrp="1" noChangeArrowheads="1"/>
          </p:cNvSpPr>
          <p:nvPr>
            <p:ph type="title"/>
          </p:nvPr>
        </p:nvSpPr>
        <p:spPr>
          <a:xfrm>
            <a:off x="457200" y="119013"/>
            <a:ext cx="5105400" cy="792163"/>
          </a:xfrm>
        </p:spPr>
        <p:txBody>
          <a:bodyPr/>
          <a:lstStyle/>
          <a:p>
            <a:pPr algn="l" eaLnBrk="1" hangingPunct="1"/>
            <a:r>
              <a:rPr lang="en-US" sz="3600" dirty="0"/>
              <a:t>PHY131H1F</a:t>
            </a:r>
            <a:r>
              <a:rPr lang="en-US" sz="3600" dirty="0">
                <a:latin typeface="Times New Roman" panose="02020603050405020304" pitchFamily="18" charset="0"/>
              </a:rPr>
              <a:t>  - Class </a:t>
            </a:r>
            <a:r>
              <a:rPr lang="en-US" sz="3600" dirty="0" smtClean="0">
                <a:latin typeface="Times New Roman" panose="02020603050405020304" pitchFamily="18" charset="0"/>
              </a:rPr>
              <a:t>12</a:t>
            </a:r>
            <a:endParaRPr lang="en-US" sz="3600" dirty="0">
              <a:latin typeface="Times New Roman" panose="02020603050405020304" pitchFamily="18" charset="0"/>
            </a:endParaRPr>
          </a:p>
        </p:txBody>
      </p:sp>
      <p:sp>
        <p:nvSpPr>
          <p:cNvPr id="16" name="Rectangle 5"/>
          <p:cNvSpPr txBox="1">
            <a:spLocks noChangeArrowheads="1"/>
          </p:cNvSpPr>
          <p:nvPr/>
        </p:nvSpPr>
        <p:spPr bwMode="auto">
          <a:xfrm>
            <a:off x="457200" y="1607050"/>
            <a:ext cx="5029200" cy="2438400"/>
          </a:xfrm>
          <a:prstGeom prst="rect">
            <a:avLst/>
          </a:prstGeom>
          <a:noFill/>
          <a:ln w="9525">
            <a:noFill/>
            <a:miter lim="800000"/>
            <a:headEnd/>
            <a:tailEnd/>
          </a:ln>
        </p:spPr>
        <p:txBody>
          <a:bodyPr/>
          <a:lstStyle/>
          <a:p>
            <a:pPr marL="342900" indent="-342900">
              <a:lnSpc>
                <a:spcPct val="80000"/>
              </a:lnSpc>
              <a:spcBef>
                <a:spcPct val="20000"/>
              </a:spcBef>
              <a:spcAft>
                <a:spcPts val="1200"/>
              </a:spcAft>
              <a:defRPr/>
            </a:pPr>
            <a:r>
              <a:rPr lang="en-CA" sz="3200" kern="0" dirty="0">
                <a:latin typeface="+mn-lt"/>
                <a:cs typeface="+mn-cs"/>
              </a:rPr>
              <a:t>Today, </a:t>
            </a:r>
            <a:r>
              <a:rPr lang="en-CA" sz="3200" kern="0" dirty="0" smtClean="0">
                <a:latin typeface="+mn-lt"/>
                <a:cs typeface="+mn-cs"/>
              </a:rPr>
              <a:t>Chapter </a:t>
            </a:r>
            <a:r>
              <a:rPr lang="en-CA" sz="3200" kern="0" dirty="0">
                <a:latin typeface="+mn-lt"/>
                <a:cs typeface="+mn-cs"/>
              </a:rPr>
              <a:t>7</a:t>
            </a:r>
            <a:r>
              <a:rPr lang="en-CA" sz="3200" kern="0" dirty="0" smtClean="0">
                <a:latin typeface="+mn-lt"/>
                <a:cs typeface="+mn-cs"/>
              </a:rPr>
              <a:t>:</a:t>
            </a:r>
            <a:endParaRPr lang="en-CA" sz="3200" kern="0" dirty="0">
              <a:latin typeface="+mn-lt"/>
              <a:cs typeface="+mn-cs"/>
            </a:endParaRPr>
          </a:p>
          <a:p>
            <a:pPr>
              <a:spcAft>
                <a:spcPts val="1200"/>
              </a:spcAft>
              <a:buFont typeface="Arial"/>
              <a:buChar char="•"/>
              <a:defRPr/>
            </a:pPr>
            <a:r>
              <a:rPr lang="en-US" sz="3200" dirty="0">
                <a:latin typeface="Arial" charset="0"/>
                <a:cs typeface="Arial" charset="0"/>
              </a:rPr>
              <a:t> </a:t>
            </a:r>
            <a:r>
              <a:rPr lang="en-US" sz="3200" kern="0" dirty="0"/>
              <a:t> Newton’s Third Law</a:t>
            </a:r>
          </a:p>
          <a:p>
            <a:pPr>
              <a:spcAft>
                <a:spcPts val="1200"/>
              </a:spcAft>
              <a:buFont typeface="Arial"/>
              <a:buChar char="•"/>
              <a:defRPr/>
            </a:pPr>
            <a:r>
              <a:rPr lang="en-US" sz="3200" dirty="0" smtClean="0">
                <a:latin typeface="Arial" charset="0"/>
                <a:cs typeface="Arial" charset="0"/>
              </a:rPr>
              <a:t>  Force Interaction Pairs </a:t>
            </a:r>
            <a:endParaRPr lang="en-US" sz="3200" dirty="0">
              <a:latin typeface="Arial" charset="0"/>
              <a:cs typeface="Arial" charset="0"/>
            </a:endParaRPr>
          </a:p>
          <a:p>
            <a:pPr>
              <a:spcAft>
                <a:spcPts val="1200"/>
              </a:spcAft>
              <a:buFont typeface="Arial"/>
              <a:buChar char="•"/>
              <a:defRPr/>
            </a:pPr>
            <a:r>
              <a:rPr lang="en-US" sz="3200" kern="0" dirty="0" smtClean="0"/>
              <a:t>  Ropes </a:t>
            </a:r>
            <a:r>
              <a:rPr lang="en-US" sz="3200" kern="0" dirty="0"/>
              <a:t>and Pulleys</a:t>
            </a:r>
          </a:p>
        </p:txBody>
      </p:sp>
      <p:sp>
        <p:nvSpPr>
          <p:cNvPr id="2" name="TextBox 1"/>
          <p:cNvSpPr txBox="1"/>
          <p:nvPr/>
        </p:nvSpPr>
        <p:spPr>
          <a:xfrm>
            <a:off x="7848600" y="289384"/>
            <a:ext cx="3946658" cy="369332"/>
          </a:xfrm>
          <a:prstGeom prst="rect">
            <a:avLst/>
          </a:prstGeom>
          <a:noFill/>
        </p:spPr>
        <p:txBody>
          <a:bodyPr wrap="none" rtlCol="0">
            <a:spAutoFit/>
          </a:bodyPr>
          <a:lstStyle/>
          <a:p>
            <a:r>
              <a:rPr lang="en-CA" dirty="0" smtClean="0"/>
              <a:t>From </a:t>
            </a:r>
            <a:r>
              <a:rPr lang="en-CA" dirty="0" err="1" smtClean="0"/>
              <a:t>Avinash’s</a:t>
            </a:r>
            <a:r>
              <a:rPr lang="en-CA" dirty="0" smtClean="0"/>
              <a:t> comment on Sep.22:</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350" y="228601"/>
            <a:ext cx="861695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1"/>
          </p:nvPr>
        </p:nvSpPr>
        <p:spPr>
          <a:xfrm>
            <a:off x="1752600" y="3048000"/>
            <a:ext cx="8610600" cy="3657600"/>
          </a:xfrm>
        </p:spPr>
        <p:txBody>
          <a:bodyPr/>
          <a:lstStyle/>
          <a:p>
            <a:pPr>
              <a:spcAft>
                <a:spcPts val="600"/>
              </a:spcAft>
            </a:pPr>
            <a:r>
              <a:rPr lang="en-US" sz="2400"/>
              <a:t>Similarly, since </a:t>
            </a:r>
            <a:r>
              <a:rPr lang="en-US" sz="2400" i="1">
                <a:latin typeface="Times New Roman" panose="02020603050405020304" pitchFamily="18" charset="0"/>
                <a:cs typeface="Times New Roman" panose="02020603050405020304" pitchFamily="18" charset="0"/>
              </a:rPr>
              <a:t>F</a:t>
            </a:r>
            <a:r>
              <a:rPr lang="en-US" sz="2400" i="1" baseline="-25000">
                <a:latin typeface="Times New Roman" panose="02020603050405020304" pitchFamily="18" charset="0"/>
                <a:cs typeface="Times New Roman" panose="02020603050405020304" pitchFamily="18" charset="0"/>
              </a:rPr>
              <a:t>G</a:t>
            </a:r>
            <a:r>
              <a:rPr lang="en-US" sz="2400">
                <a:latin typeface="Times New Roman" panose="02020603050405020304" pitchFamily="18" charset="0"/>
                <a:cs typeface="Times New Roman" panose="02020603050405020304" pitchFamily="18" charset="0"/>
              </a:rPr>
              <a:t> = </a:t>
            </a:r>
            <a:r>
              <a:rPr lang="en-US" sz="2400" i="1">
                <a:latin typeface="Times New Roman" panose="02020603050405020304" pitchFamily="18" charset="0"/>
                <a:cs typeface="Times New Roman" panose="02020603050405020304" pitchFamily="18" charset="0"/>
              </a:rPr>
              <a:t>GMm</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r</a:t>
            </a:r>
            <a:r>
              <a:rPr lang="en-US" sz="2400" baseline="30000">
                <a:latin typeface="Times New Roman" panose="02020603050405020304" pitchFamily="18" charset="0"/>
                <a:cs typeface="Times New Roman" panose="02020603050405020304" pitchFamily="18" charset="0"/>
              </a:rPr>
              <a:t>2</a:t>
            </a:r>
            <a:r>
              <a:rPr lang="en-US" sz="2400"/>
              <a:t>, the force on the ocean further from the moon will be less, so it will accelerate </a:t>
            </a:r>
            <a:r>
              <a:rPr lang="en-US" sz="2400" b="1" i="1"/>
              <a:t>less </a:t>
            </a:r>
            <a:r>
              <a:rPr lang="en-US" sz="2400"/>
              <a:t>than the rest of the Earth, remaining behind, forming a bulge.</a:t>
            </a:r>
          </a:p>
          <a:p>
            <a:pPr>
              <a:spcAft>
                <a:spcPts val="600"/>
              </a:spcAft>
            </a:pPr>
            <a:r>
              <a:rPr lang="en-US" sz="2400"/>
              <a:t>In general, tidal effects tend to </a:t>
            </a:r>
            <a:r>
              <a:rPr lang="en-US" sz="2400" b="1" i="1"/>
              <a:t>stretch </a:t>
            </a:r>
            <a:r>
              <a:rPr lang="en-US" sz="2400"/>
              <a:t>objects both toward and away from the object causing the tides.</a:t>
            </a:r>
          </a:p>
          <a:p>
            <a:pPr>
              <a:spcAft>
                <a:spcPts val="600"/>
              </a:spcAft>
            </a:pPr>
            <a:endParaRPr lang="en-US" sz="2400"/>
          </a:p>
        </p:txBody>
      </p:sp>
    </p:spTree>
    <p:extLst>
      <p:ext uri="{BB962C8B-B14F-4D97-AF65-F5344CB8AC3E}">
        <p14:creationId xmlns:p14="http://schemas.microsoft.com/office/powerpoint/2010/main" val="634792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685800" y="645795"/>
            <a:ext cx="8610600" cy="4602163"/>
          </a:xfrm>
        </p:spPr>
        <p:txBody>
          <a:bodyPr/>
          <a:lstStyle/>
          <a:p>
            <a:pPr eaLnBrk="1" hangingPunct="1"/>
            <a:r>
              <a:rPr lang="en-US" dirty="0" smtClean="0"/>
              <a:t>A cyclist is pushing on his pedals, and therefore accelerating to the left.</a:t>
            </a:r>
          </a:p>
          <a:p>
            <a:pPr eaLnBrk="1" hangingPunct="1"/>
            <a:r>
              <a:rPr lang="en-US" dirty="0" smtClean="0"/>
              <a:t>What is the direction of the force of static friction of the ground on the </a:t>
            </a:r>
            <a:r>
              <a:rPr lang="en-US" b="1" dirty="0" smtClean="0"/>
              <a:t>back wheel?</a:t>
            </a:r>
          </a:p>
        </p:txBody>
      </p:sp>
      <p:pic>
        <p:nvPicPr>
          <p:cNvPr id="614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743200"/>
            <a:ext cx="46355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8" name="Group 13"/>
          <p:cNvGrpSpPr>
            <a:grpSpLocks/>
          </p:cNvGrpSpPr>
          <p:nvPr/>
        </p:nvGrpSpPr>
        <p:grpSpPr bwMode="auto">
          <a:xfrm>
            <a:off x="7924800" y="3606800"/>
            <a:ext cx="1371600" cy="660400"/>
            <a:chOff x="7391400" y="2006600"/>
            <a:chExt cx="1371600" cy="660400"/>
          </a:xfrm>
        </p:grpSpPr>
        <p:sp>
          <p:nvSpPr>
            <p:cNvPr id="13" name="Rectangle 12"/>
            <p:cNvSpPr/>
            <p:nvPr/>
          </p:nvSpPr>
          <p:spPr>
            <a:xfrm>
              <a:off x="7391400" y="2057400"/>
              <a:ext cx="1371600" cy="6096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 name="Straight Arrow Connector 5"/>
            <p:cNvCxnSpPr/>
            <p:nvPr/>
          </p:nvCxnSpPr>
          <p:spPr>
            <a:xfrm rot="10800000">
              <a:off x="7543800" y="2506663"/>
              <a:ext cx="990600" cy="15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6153" name="Object 2"/>
            <p:cNvGraphicFramePr>
              <a:graphicFrameLocks noChangeAspect="1"/>
            </p:cNvGraphicFramePr>
            <p:nvPr/>
          </p:nvGraphicFramePr>
          <p:xfrm>
            <a:off x="7907338" y="2006600"/>
            <a:ext cx="339725" cy="474663"/>
          </p:xfrm>
          <a:graphic>
            <a:graphicData uri="http://schemas.openxmlformats.org/presentationml/2006/ole">
              <mc:AlternateContent xmlns:mc="http://schemas.openxmlformats.org/markup-compatibility/2006">
                <mc:Choice xmlns:v="urn:schemas-microsoft-com:vml" Requires="v">
                  <p:oleObj spid="_x0000_s49175" name="Equation" r:id="rId4" imgW="126720" imgH="177480" progId="Equation.3">
                    <p:embed/>
                  </p:oleObj>
                </mc:Choice>
                <mc:Fallback>
                  <p:oleObj name="Equation" r:id="rId4" imgW="126720" imgH="177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7338" y="2006600"/>
                          <a:ext cx="3397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pSp>
      <p:sp>
        <p:nvSpPr>
          <p:cNvPr id="6149" name="TextBox 14"/>
          <p:cNvSpPr txBox="1">
            <a:spLocks noChangeArrowheads="1"/>
          </p:cNvSpPr>
          <p:nvPr/>
        </p:nvSpPr>
        <p:spPr bwMode="auto">
          <a:xfrm>
            <a:off x="701040" y="3067050"/>
            <a:ext cx="1671638"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AutoNum type="alphaUcPeriod"/>
            </a:pPr>
            <a:r>
              <a:rPr lang="en-US" sz="3000" dirty="0"/>
              <a:t>Left</a:t>
            </a:r>
          </a:p>
          <a:p>
            <a:pPr eaLnBrk="1" hangingPunct="1">
              <a:buFont typeface="Arial" panose="020B0604020202020204" pitchFamily="34" charset="0"/>
              <a:buAutoNum type="alphaUcPeriod"/>
            </a:pPr>
            <a:r>
              <a:rPr lang="en-US" sz="3000" dirty="0"/>
              <a:t>Right</a:t>
            </a:r>
          </a:p>
          <a:p>
            <a:pPr eaLnBrk="1" hangingPunct="1">
              <a:buFont typeface="Arial" panose="020B0604020202020204" pitchFamily="34" charset="0"/>
              <a:buAutoNum type="alphaUcPeriod"/>
            </a:pPr>
            <a:r>
              <a:rPr lang="en-US" sz="3000" dirty="0"/>
              <a:t>Up</a:t>
            </a:r>
          </a:p>
          <a:p>
            <a:pPr eaLnBrk="1" hangingPunct="1">
              <a:buFont typeface="Arial" panose="020B0604020202020204" pitchFamily="34" charset="0"/>
              <a:buAutoNum type="alphaUcPeriod"/>
            </a:pPr>
            <a:r>
              <a:rPr lang="en-US" sz="3000" dirty="0"/>
              <a:t>Down</a:t>
            </a:r>
          </a:p>
          <a:p>
            <a:pPr eaLnBrk="1" hangingPunct="1">
              <a:buFont typeface="Arial" panose="020B0604020202020204" pitchFamily="34" charset="0"/>
              <a:buAutoNum type="alphaUcPeriod"/>
            </a:pPr>
            <a:r>
              <a:rPr lang="en-US" sz="3000" dirty="0"/>
              <a:t>zero</a:t>
            </a:r>
          </a:p>
        </p:txBody>
      </p:sp>
      <p:sp>
        <p:nvSpPr>
          <p:cNvPr id="10"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p:spTree>
    <p:extLst>
      <p:ext uri="{BB962C8B-B14F-4D97-AF65-F5344CB8AC3E}">
        <p14:creationId xmlns:p14="http://schemas.microsoft.com/office/powerpoint/2010/main" val="566579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655637"/>
            <a:ext cx="9067800" cy="4602163"/>
          </a:xfrm>
        </p:spPr>
        <p:txBody>
          <a:bodyPr/>
          <a:lstStyle/>
          <a:p>
            <a:pPr eaLnBrk="1" hangingPunct="1"/>
            <a:r>
              <a:rPr lang="en-US" dirty="0" smtClean="0"/>
              <a:t>A cyclist is pushing on his pedals, and therefore accelerating to the left.</a:t>
            </a:r>
          </a:p>
          <a:p>
            <a:pPr eaLnBrk="1" hangingPunct="1"/>
            <a:r>
              <a:rPr lang="en-US" dirty="0" smtClean="0"/>
              <a:t>What is the direction of the force of static friction of the ground on the </a:t>
            </a:r>
            <a:r>
              <a:rPr lang="en-US" b="1" dirty="0" smtClean="0"/>
              <a:t>front wheel?</a:t>
            </a:r>
          </a:p>
        </p:txBody>
      </p:sp>
      <p:pic>
        <p:nvPicPr>
          <p:cNvPr id="819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743200"/>
            <a:ext cx="46355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6" name="Group 13"/>
          <p:cNvGrpSpPr>
            <a:grpSpLocks/>
          </p:cNvGrpSpPr>
          <p:nvPr/>
        </p:nvGrpSpPr>
        <p:grpSpPr bwMode="auto">
          <a:xfrm>
            <a:off x="7924800" y="3606800"/>
            <a:ext cx="1371600" cy="660400"/>
            <a:chOff x="7391400" y="2006600"/>
            <a:chExt cx="1371600" cy="660400"/>
          </a:xfrm>
        </p:grpSpPr>
        <p:sp>
          <p:nvSpPr>
            <p:cNvPr id="13" name="Rectangle 12"/>
            <p:cNvSpPr/>
            <p:nvPr/>
          </p:nvSpPr>
          <p:spPr>
            <a:xfrm>
              <a:off x="7391400" y="2057400"/>
              <a:ext cx="1371600" cy="6096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 name="Straight Arrow Connector 5"/>
            <p:cNvCxnSpPr/>
            <p:nvPr/>
          </p:nvCxnSpPr>
          <p:spPr>
            <a:xfrm rot="10800000">
              <a:off x="7543800" y="2506663"/>
              <a:ext cx="990600" cy="15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8201" name="Object 2"/>
            <p:cNvGraphicFramePr>
              <a:graphicFrameLocks noChangeAspect="1"/>
            </p:cNvGraphicFramePr>
            <p:nvPr/>
          </p:nvGraphicFramePr>
          <p:xfrm>
            <a:off x="7907338" y="2006600"/>
            <a:ext cx="339725" cy="474663"/>
          </p:xfrm>
          <a:graphic>
            <a:graphicData uri="http://schemas.openxmlformats.org/presentationml/2006/ole">
              <mc:AlternateContent xmlns:mc="http://schemas.openxmlformats.org/markup-compatibility/2006">
                <mc:Choice xmlns:v="urn:schemas-microsoft-com:vml" Requires="v">
                  <p:oleObj spid="_x0000_s51223" name="Equation" r:id="rId4" imgW="126720" imgH="177480" progId="Equation.3">
                    <p:embed/>
                  </p:oleObj>
                </mc:Choice>
                <mc:Fallback>
                  <p:oleObj name="Equation" r:id="rId4" imgW="126720" imgH="177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7338" y="2006600"/>
                          <a:ext cx="3397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pSp>
      <p:sp>
        <p:nvSpPr>
          <p:cNvPr id="8197" name="TextBox 14"/>
          <p:cNvSpPr txBox="1">
            <a:spLocks noChangeArrowheads="1"/>
          </p:cNvSpPr>
          <p:nvPr/>
        </p:nvSpPr>
        <p:spPr bwMode="auto">
          <a:xfrm>
            <a:off x="426720" y="3067050"/>
            <a:ext cx="1671638"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AutoNum type="alphaUcPeriod"/>
            </a:pPr>
            <a:r>
              <a:rPr lang="en-US" sz="3000" dirty="0"/>
              <a:t>Left</a:t>
            </a:r>
          </a:p>
          <a:p>
            <a:pPr eaLnBrk="1" hangingPunct="1">
              <a:buFont typeface="Arial" panose="020B0604020202020204" pitchFamily="34" charset="0"/>
              <a:buAutoNum type="alphaUcPeriod"/>
            </a:pPr>
            <a:r>
              <a:rPr lang="en-US" sz="3000" dirty="0"/>
              <a:t>Right</a:t>
            </a:r>
          </a:p>
          <a:p>
            <a:pPr eaLnBrk="1" hangingPunct="1">
              <a:buFont typeface="Arial" panose="020B0604020202020204" pitchFamily="34" charset="0"/>
              <a:buAutoNum type="alphaUcPeriod"/>
            </a:pPr>
            <a:r>
              <a:rPr lang="en-US" sz="3000" dirty="0"/>
              <a:t>Up</a:t>
            </a:r>
          </a:p>
          <a:p>
            <a:pPr eaLnBrk="1" hangingPunct="1">
              <a:buFont typeface="Arial" panose="020B0604020202020204" pitchFamily="34" charset="0"/>
              <a:buAutoNum type="alphaUcPeriod"/>
            </a:pPr>
            <a:r>
              <a:rPr lang="en-US" sz="3000" dirty="0"/>
              <a:t>Down</a:t>
            </a:r>
          </a:p>
          <a:p>
            <a:pPr eaLnBrk="1" hangingPunct="1">
              <a:buFont typeface="Arial" panose="020B0604020202020204" pitchFamily="34" charset="0"/>
              <a:buAutoNum type="alphaUcPeriod"/>
            </a:pPr>
            <a:r>
              <a:rPr lang="en-US" sz="3000" dirty="0"/>
              <a:t>zero</a:t>
            </a:r>
          </a:p>
        </p:txBody>
      </p:sp>
      <p:sp>
        <p:nvSpPr>
          <p:cNvPr id="10"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p:spTree>
    <p:extLst>
      <p:ext uri="{BB962C8B-B14F-4D97-AF65-F5344CB8AC3E}">
        <p14:creationId xmlns:p14="http://schemas.microsoft.com/office/powerpoint/2010/main" val="3837775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81199" y="154717"/>
            <a:ext cx="8229600" cy="444890"/>
          </a:xfrm>
        </p:spPr>
        <p:txBody>
          <a:bodyPr/>
          <a:lstStyle/>
          <a:p>
            <a:pPr eaLnBrk="1" hangingPunct="1"/>
            <a:r>
              <a:rPr lang="en-US" sz="4000" dirty="0"/>
              <a:t>Car/Earth Friction Interaction</a:t>
            </a:r>
          </a:p>
        </p:txBody>
      </p:sp>
      <p:sp>
        <p:nvSpPr>
          <p:cNvPr id="45059" name="Rectangle 3"/>
          <p:cNvSpPr>
            <a:spLocks noGrp="1" noChangeArrowheads="1"/>
          </p:cNvSpPr>
          <p:nvPr>
            <p:ph type="body" idx="1"/>
          </p:nvPr>
        </p:nvSpPr>
        <p:spPr>
          <a:xfrm>
            <a:off x="1981199" y="3993473"/>
            <a:ext cx="8229600" cy="2662160"/>
          </a:xfrm>
        </p:spPr>
        <p:txBody>
          <a:bodyPr/>
          <a:lstStyle/>
          <a:p>
            <a:pPr eaLnBrk="1" hangingPunct="1"/>
            <a:r>
              <a:rPr lang="en-US" dirty="0" smtClean="0"/>
              <a:t>Consider an accelerating car.</a:t>
            </a:r>
          </a:p>
          <a:p>
            <a:pPr eaLnBrk="1" hangingPunct="1"/>
            <a:r>
              <a:rPr lang="en-US" dirty="0" smtClean="0"/>
              <a:t>The tires of the car are pushing backward on the Earth (static friction).</a:t>
            </a:r>
          </a:p>
          <a:p>
            <a:pPr eaLnBrk="1" hangingPunct="1"/>
            <a:r>
              <a:rPr lang="en-US" dirty="0" smtClean="0"/>
              <a:t>The Earth is pushing forward on the tires of the car (static friction).</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25" y="880595"/>
            <a:ext cx="4714875"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AutoShape 5"/>
          <p:cNvSpPr>
            <a:spLocks noChangeArrowheads="1"/>
          </p:cNvSpPr>
          <p:nvPr/>
        </p:nvSpPr>
        <p:spPr bwMode="auto">
          <a:xfrm>
            <a:off x="7238999" y="3038007"/>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lstStyle/>
          <a:p>
            <a:endParaRPr lang="en-US"/>
          </a:p>
        </p:txBody>
      </p:sp>
      <p:sp>
        <p:nvSpPr>
          <p:cNvPr id="45062" name="AutoShape 6"/>
          <p:cNvSpPr>
            <a:spLocks noChangeArrowheads="1"/>
          </p:cNvSpPr>
          <p:nvPr/>
        </p:nvSpPr>
        <p:spPr bwMode="auto">
          <a:xfrm rot="10800000">
            <a:off x="6095999" y="2961807"/>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455602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P spid="450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81197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a:xfrm>
            <a:off x="1981200" y="184698"/>
            <a:ext cx="8229600" cy="564811"/>
          </a:xfrm>
        </p:spPr>
        <p:txBody>
          <a:bodyPr/>
          <a:lstStyle/>
          <a:p>
            <a:pPr eaLnBrk="1" hangingPunct="1"/>
            <a:r>
              <a:rPr lang="en-US" sz="4000" dirty="0"/>
              <a:t>Rocket/Gas Pressure Interaction</a:t>
            </a:r>
          </a:p>
        </p:txBody>
      </p:sp>
      <p:sp>
        <p:nvSpPr>
          <p:cNvPr id="47107" name="Rectangle 3"/>
          <p:cNvSpPr>
            <a:spLocks noGrp="1" noChangeArrowheads="1"/>
          </p:cNvSpPr>
          <p:nvPr>
            <p:ph type="body" idx="1"/>
          </p:nvPr>
        </p:nvSpPr>
        <p:spPr>
          <a:xfrm>
            <a:off x="1981200" y="3955220"/>
            <a:ext cx="8229600" cy="2463384"/>
          </a:xfrm>
        </p:spPr>
        <p:txBody>
          <a:bodyPr/>
          <a:lstStyle/>
          <a:p>
            <a:pPr eaLnBrk="1" hangingPunct="1"/>
            <a:r>
              <a:rPr lang="en-US" dirty="0" smtClean="0"/>
              <a:t>Consider a rocket accelerating upward.</a:t>
            </a:r>
          </a:p>
          <a:p>
            <a:pPr eaLnBrk="1" hangingPunct="1"/>
            <a:r>
              <a:rPr lang="en-US" dirty="0"/>
              <a:t>The </a:t>
            </a:r>
            <a:r>
              <a:rPr lang="en-US" dirty="0" smtClean="0"/>
              <a:t>rocket is pushing down on the expelled gas (pressure).</a:t>
            </a:r>
            <a:endParaRPr lang="en-US" dirty="0"/>
          </a:p>
          <a:p>
            <a:pPr eaLnBrk="1" hangingPunct="1"/>
            <a:r>
              <a:rPr lang="en-US" dirty="0"/>
              <a:t>The </a:t>
            </a:r>
            <a:r>
              <a:rPr lang="en-US" dirty="0" smtClean="0"/>
              <a:t>expelled gas is pushing up on the rocket (pressure).</a:t>
            </a:r>
            <a:endParaRPr lang="en-US" dirty="0"/>
          </a:p>
        </p:txBody>
      </p:sp>
      <p:sp>
        <p:nvSpPr>
          <p:cNvPr id="47109" name="AutoShape 5"/>
          <p:cNvSpPr>
            <a:spLocks noChangeArrowheads="1"/>
          </p:cNvSpPr>
          <p:nvPr/>
        </p:nvSpPr>
        <p:spPr bwMode="auto">
          <a:xfrm rot="5400000">
            <a:off x="5600700" y="3517070"/>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lstStyle/>
          <a:p>
            <a:endParaRPr lang="en-US"/>
          </a:p>
        </p:txBody>
      </p:sp>
      <p:sp>
        <p:nvSpPr>
          <p:cNvPr id="47110" name="AutoShape 6"/>
          <p:cNvSpPr>
            <a:spLocks noChangeArrowheads="1"/>
          </p:cNvSpPr>
          <p:nvPr/>
        </p:nvSpPr>
        <p:spPr bwMode="auto">
          <a:xfrm rot="-5400000">
            <a:off x="5600700" y="2297870"/>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lstStyle/>
          <a:p>
            <a:endParaRPr lang="en-US"/>
          </a:p>
        </p:txBody>
      </p:sp>
      <p:sp>
        <p:nvSpPr>
          <p:cNvPr id="47112" name="AutoShape 8"/>
          <p:cNvSpPr>
            <a:spLocks noChangeArrowheads="1"/>
          </p:cNvSpPr>
          <p:nvPr/>
        </p:nvSpPr>
        <p:spPr bwMode="auto">
          <a:xfrm rot="-5400000">
            <a:off x="5219700" y="2297870"/>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lstStyle/>
          <a:p>
            <a:endParaRPr lang="en-US"/>
          </a:p>
        </p:txBody>
      </p:sp>
      <p:sp>
        <p:nvSpPr>
          <p:cNvPr id="47113" name="AutoShape 9"/>
          <p:cNvSpPr>
            <a:spLocks noChangeArrowheads="1"/>
          </p:cNvSpPr>
          <p:nvPr/>
        </p:nvSpPr>
        <p:spPr bwMode="auto">
          <a:xfrm rot="5400000">
            <a:off x="5219700" y="3517070"/>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440683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1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47110" grpId="0" animBg="1"/>
      <p:bldP spid="47112" grpId="0" animBg="1"/>
      <p:bldP spid="471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90600"/>
            <a:ext cx="3200400"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title"/>
          </p:nvPr>
        </p:nvSpPr>
        <p:spPr>
          <a:xfrm>
            <a:off x="3299460" y="254001"/>
            <a:ext cx="8229600" cy="411162"/>
          </a:xfrm>
        </p:spPr>
        <p:txBody>
          <a:bodyPr/>
          <a:lstStyle/>
          <a:p>
            <a:pPr algn="r"/>
            <a:r>
              <a:rPr lang="en-US" sz="3600" dirty="0"/>
              <a:t>Man/Rope Tension Interaction</a:t>
            </a:r>
          </a:p>
        </p:txBody>
      </p:sp>
      <p:sp>
        <p:nvSpPr>
          <p:cNvPr id="17412" name="Rectangle 4"/>
          <p:cNvSpPr>
            <a:spLocks noGrp="1" noChangeArrowheads="1"/>
          </p:cNvSpPr>
          <p:nvPr>
            <p:ph type="body" idx="1"/>
          </p:nvPr>
        </p:nvSpPr>
        <p:spPr>
          <a:xfrm>
            <a:off x="5410200" y="990600"/>
            <a:ext cx="5867400" cy="2438400"/>
          </a:xfrm>
        </p:spPr>
        <p:txBody>
          <a:bodyPr/>
          <a:lstStyle/>
          <a:p>
            <a:r>
              <a:rPr lang="en-US" dirty="0" smtClean="0"/>
              <a:t>This man is pulling the rope to the left.</a:t>
            </a:r>
          </a:p>
          <a:p>
            <a:r>
              <a:rPr lang="en-US" dirty="0" smtClean="0"/>
              <a:t>What is the other force in this interaction?</a:t>
            </a:r>
          </a:p>
        </p:txBody>
      </p:sp>
      <p:sp>
        <p:nvSpPr>
          <p:cNvPr id="17413" name="AutoShape 5"/>
          <p:cNvSpPr>
            <a:spLocks noChangeArrowheads="1"/>
          </p:cNvSpPr>
          <p:nvPr/>
        </p:nvSpPr>
        <p:spPr bwMode="auto">
          <a:xfrm rot="10295781">
            <a:off x="2743200" y="1981200"/>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lstStyle/>
          <a:p>
            <a:endParaRPr lang="en-US"/>
          </a:p>
        </p:txBody>
      </p:sp>
      <p:sp>
        <p:nvSpPr>
          <p:cNvPr id="17414" name="Rectangle 7"/>
          <p:cNvSpPr>
            <a:spLocks noChangeArrowheads="1"/>
          </p:cNvSpPr>
          <p:nvPr/>
        </p:nvSpPr>
        <p:spPr bwMode="auto">
          <a:xfrm>
            <a:off x="2438400" y="3581400"/>
            <a:ext cx="7696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buFontTx/>
              <a:buAutoNum type="alphaUcPeriod"/>
            </a:pPr>
            <a:r>
              <a:rPr lang="en-US" sz="2800" dirty="0"/>
              <a:t>His feet are pushing the ground to the right.</a:t>
            </a:r>
          </a:p>
          <a:p>
            <a:pPr marL="609600" indent="-609600">
              <a:spcBef>
                <a:spcPct val="20000"/>
              </a:spcBef>
              <a:buFontTx/>
              <a:buAutoNum type="alphaUcPeriod"/>
            </a:pPr>
            <a:r>
              <a:rPr lang="en-US" sz="2800" dirty="0"/>
              <a:t>The ground is pushing his feet to the left.</a:t>
            </a:r>
          </a:p>
          <a:p>
            <a:pPr marL="609600" indent="-609600">
              <a:spcBef>
                <a:spcPct val="20000"/>
              </a:spcBef>
              <a:buFontTx/>
              <a:buAutoNum type="alphaUcPeriod"/>
            </a:pPr>
            <a:r>
              <a:rPr lang="en-US" sz="2800" dirty="0"/>
              <a:t>The rope is pulling the man to the right.</a:t>
            </a:r>
          </a:p>
          <a:p>
            <a:pPr marL="609600" indent="-609600">
              <a:spcBef>
                <a:spcPct val="20000"/>
              </a:spcBef>
              <a:buFontTx/>
              <a:buAutoNum type="alphaUcPeriod"/>
            </a:pPr>
            <a:r>
              <a:rPr lang="en-US" sz="2800" dirty="0"/>
              <a:t>Gravity of the Earth is pulling the man down.</a:t>
            </a:r>
          </a:p>
          <a:p>
            <a:pPr marL="609600" indent="-609600">
              <a:spcBef>
                <a:spcPct val="20000"/>
              </a:spcBef>
              <a:buFontTx/>
              <a:buAutoNum type="alphaUcPeriod"/>
            </a:pPr>
            <a:r>
              <a:rPr lang="en-US" sz="2800" dirty="0"/>
              <a:t>Gravity of the man is pulling the Earth up.</a:t>
            </a:r>
          </a:p>
        </p:txBody>
      </p:sp>
      <p:sp>
        <p:nvSpPr>
          <p:cNvPr id="7"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p:spTree>
    <p:extLst>
      <p:ext uri="{BB962C8B-B14F-4D97-AF65-F5344CB8AC3E}">
        <p14:creationId xmlns:p14="http://schemas.microsoft.com/office/powerpoint/2010/main" val="4243419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media.zenfs.com/en_us/Sports/ap/201302201946711611557-p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545417"/>
            <a:ext cx="3590925" cy="3924301"/>
          </a:xfrm>
          <a:prstGeom prst="rect">
            <a:avLst/>
          </a:prstGeom>
          <a:noFill/>
          <a:extLst>
            <a:ext uri="{909E8E84-426E-40DD-AFC4-6F175D3DCCD1}">
              <a14:hiddenFill xmlns:a14="http://schemas.microsoft.com/office/drawing/2010/main">
                <a:solidFill>
                  <a:srgbClr val="FFFFFF"/>
                </a:solidFill>
              </a14:hiddenFill>
            </a:ext>
          </a:extLst>
        </p:spPr>
      </p:pic>
      <p:sp>
        <p:nvSpPr>
          <p:cNvPr id="21507" name="Rectangle 3"/>
          <p:cNvSpPr>
            <a:spLocks noGrp="1" noChangeArrowheads="1"/>
          </p:cNvSpPr>
          <p:nvPr>
            <p:ph type="title"/>
          </p:nvPr>
        </p:nvSpPr>
        <p:spPr>
          <a:xfrm>
            <a:off x="3829130" y="762000"/>
            <a:ext cx="8229600" cy="411162"/>
          </a:xfrm>
        </p:spPr>
        <p:txBody>
          <a:bodyPr/>
          <a:lstStyle/>
          <a:p>
            <a:pPr algn="r"/>
            <a:r>
              <a:rPr lang="en-US" sz="3600" dirty="0"/>
              <a:t>Basketball/Earth Gravity Interaction</a:t>
            </a:r>
          </a:p>
        </p:txBody>
      </p:sp>
      <p:sp>
        <p:nvSpPr>
          <p:cNvPr id="21508" name="Rectangle 4"/>
          <p:cNvSpPr>
            <a:spLocks noGrp="1" noChangeArrowheads="1"/>
          </p:cNvSpPr>
          <p:nvPr>
            <p:ph type="body" idx="1"/>
          </p:nvPr>
        </p:nvSpPr>
        <p:spPr>
          <a:xfrm>
            <a:off x="5516380" y="1611834"/>
            <a:ext cx="6142220" cy="2743200"/>
          </a:xfrm>
          <a:solidFill>
            <a:schemeClr val="bg1"/>
          </a:solidFill>
        </p:spPr>
        <p:txBody>
          <a:bodyPr/>
          <a:lstStyle/>
          <a:p>
            <a:r>
              <a:rPr lang="en-US" sz="2800" dirty="0"/>
              <a:t>Consider a basketball in </a:t>
            </a:r>
            <a:r>
              <a:rPr lang="en-US" sz="2800" dirty="0" err="1"/>
              <a:t>freefall</a:t>
            </a:r>
            <a:r>
              <a:rPr lang="en-US" sz="2800" dirty="0"/>
              <a:t>.</a:t>
            </a:r>
          </a:p>
          <a:p>
            <a:r>
              <a:rPr lang="en-US" sz="2800" dirty="0"/>
              <a:t>Gravity is pulling this ball down.</a:t>
            </a:r>
          </a:p>
          <a:p>
            <a:r>
              <a:rPr lang="en-US" sz="2800" dirty="0"/>
              <a:t>What is the other force in this interaction?</a:t>
            </a:r>
          </a:p>
        </p:txBody>
      </p:sp>
      <p:sp>
        <p:nvSpPr>
          <p:cNvPr id="21509" name="Rectangle 6"/>
          <p:cNvSpPr>
            <a:spLocks noChangeArrowheads="1"/>
          </p:cNvSpPr>
          <p:nvPr/>
        </p:nvSpPr>
        <p:spPr bwMode="auto">
          <a:xfrm>
            <a:off x="5276931" y="3657600"/>
            <a:ext cx="6781799" cy="2667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buFontTx/>
              <a:buAutoNum type="alphaUcPeriod"/>
            </a:pPr>
            <a:r>
              <a:rPr lang="en-US" sz="2400" dirty="0"/>
              <a:t>The thrower’s feet are pushing the ground down.</a:t>
            </a:r>
          </a:p>
          <a:p>
            <a:pPr marL="609600" indent="-609600">
              <a:spcBef>
                <a:spcPct val="20000"/>
              </a:spcBef>
              <a:buFontTx/>
              <a:buAutoNum type="alphaUcPeriod"/>
            </a:pPr>
            <a:r>
              <a:rPr lang="en-US" sz="2400" dirty="0"/>
              <a:t>The ground is pushing the thrower’s feet up.</a:t>
            </a:r>
          </a:p>
          <a:p>
            <a:pPr marL="609600" indent="-609600">
              <a:spcBef>
                <a:spcPct val="20000"/>
              </a:spcBef>
              <a:buFontTx/>
              <a:buAutoNum type="alphaUcPeriod"/>
            </a:pPr>
            <a:r>
              <a:rPr lang="en-US" sz="2400" dirty="0"/>
              <a:t>Gravity of Earth is pulling the thrower down.</a:t>
            </a:r>
          </a:p>
          <a:p>
            <a:pPr marL="609600" indent="-609600">
              <a:spcBef>
                <a:spcPct val="20000"/>
              </a:spcBef>
              <a:buFontTx/>
              <a:buAutoNum type="alphaUcPeriod"/>
            </a:pPr>
            <a:r>
              <a:rPr lang="en-US" sz="2400" dirty="0"/>
              <a:t>Gravity of the ball is pulling the Earth up.</a:t>
            </a:r>
          </a:p>
          <a:p>
            <a:pPr marL="609600" indent="-609600">
              <a:spcBef>
                <a:spcPct val="20000"/>
              </a:spcBef>
              <a:buFontTx/>
              <a:buAutoNum type="alphaUcPeriod"/>
            </a:pPr>
            <a:r>
              <a:rPr lang="en-US" sz="2400" dirty="0"/>
              <a:t>Air is pushing the ball up.</a:t>
            </a:r>
          </a:p>
        </p:txBody>
      </p:sp>
      <p:sp>
        <p:nvSpPr>
          <p:cNvPr id="21510" name="AutoShape 8"/>
          <p:cNvSpPr>
            <a:spLocks noChangeArrowheads="1"/>
          </p:cNvSpPr>
          <p:nvPr/>
        </p:nvSpPr>
        <p:spPr bwMode="auto">
          <a:xfrm rot="5400000">
            <a:off x="3541792" y="2512649"/>
            <a:ext cx="779463" cy="204787"/>
          </a:xfrm>
          <a:prstGeom prst="rightArrow">
            <a:avLst>
              <a:gd name="adj1" fmla="val 50000"/>
              <a:gd name="adj2" fmla="val 95155"/>
            </a:avLst>
          </a:prstGeom>
          <a:solidFill>
            <a:srgbClr val="FF0000"/>
          </a:solidFill>
          <a:ln w="9525">
            <a:solidFill>
              <a:schemeClr val="tx1"/>
            </a:solidFill>
            <a:miter lim="800000"/>
            <a:headEnd/>
            <a:tailEnd/>
          </a:ln>
        </p:spPr>
        <p:txBody>
          <a:bodyPr wrap="none" anchor="ctr"/>
          <a:lstStyle/>
          <a:p>
            <a:endParaRPr lang="en-US"/>
          </a:p>
        </p:txBody>
      </p:sp>
      <p:sp>
        <p:nvSpPr>
          <p:cNvPr id="7"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p:spTree>
    <p:extLst>
      <p:ext uri="{BB962C8B-B14F-4D97-AF65-F5344CB8AC3E}">
        <p14:creationId xmlns:p14="http://schemas.microsoft.com/office/powerpoint/2010/main" val="493424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838200"/>
            <a:ext cx="38100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971800" y="2286000"/>
            <a:ext cx="6172200" cy="411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253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159673">
            <a:off x="4546600" y="2652713"/>
            <a:ext cx="3149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3"/>
          <p:cNvSpPr>
            <a:spLocks noGrp="1" noChangeArrowheads="1"/>
          </p:cNvSpPr>
          <p:nvPr>
            <p:ph type="title"/>
          </p:nvPr>
        </p:nvSpPr>
        <p:spPr>
          <a:xfrm>
            <a:off x="1981200" y="76201"/>
            <a:ext cx="8229600" cy="792163"/>
          </a:xfrm>
        </p:spPr>
        <p:txBody>
          <a:bodyPr/>
          <a:lstStyle/>
          <a:p>
            <a:pPr eaLnBrk="1" hangingPunct="1"/>
            <a:r>
              <a:rPr lang="en-US" sz="4000" dirty="0"/>
              <a:t>Basketball/Earth Gravity Interaction</a:t>
            </a:r>
          </a:p>
        </p:txBody>
      </p:sp>
      <p:sp>
        <p:nvSpPr>
          <p:cNvPr id="49156" name="Rectangle 4"/>
          <p:cNvSpPr>
            <a:spLocks noGrp="1" noChangeArrowheads="1"/>
          </p:cNvSpPr>
          <p:nvPr>
            <p:ph type="body" idx="1"/>
          </p:nvPr>
        </p:nvSpPr>
        <p:spPr>
          <a:xfrm>
            <a:off x="1905000" y="5609553"/>
            <a:ext cx="8229600" cy="1278611"/>
          </a:xfrm>
          <a:solidFill>
            <a:schemeClr val="bg1"/>
          </a:solidFill>
          <a:ln>
            <a:solidFill>
              <a:schemeClr val="bg1"/>
            </a:solidFill>
            <a:miter lim="800000"/>
            <a:headEnd/>
            <a:tailEnd/>
          </a:ln>
        </p:spPr>
        <p:txBody>
          <a:bodyPr/>
          <a:lstStyle/>
          <a:p>
            <a:pPr eaLnBrk="1" hangingPunct="1"/>
            <a:r>
              <a:rPr lang="en-US" dirty="0" smtClean="0"/>
              <a:t>The Earth is pulling down on the ball.</a:t>
            </a:r>
          </a:p>
          <a:p>
            <a:pPr eaLnBrk="1" hangingPunct="1"/>
            <a:r>
              <a:rPr lang="en-US" dirty="0" smtClean="0"/>
              <a:t>The ball is pulling up on the Earth.</a:t>
            </a:r>
          </a:p>
        </p:txBody>
      </p:sp>
      <p:sp>
        <p:nvSpPr>
          <p:cNvPr id="49157" name="AutoShape 5"/>
          <p:cNvSpPr>
            <a:spLocks noChangeArrowheads="1"/>
          </p:cNvSpPr>
          <p:nvPr/>
        </p:nvSpPr>
        <p:spPr bwMode="auto">
          <a:xfrm rot="5400000">
            <a:off x="5680076" y="1430339"/>
            <a:ext cx="779463" cy="204787"/>
          </a:xfrm>
          <a:prstGeom prst="rightArrow">
            <a:avLst>
              <a:gd name="adj1" fmla="val 50000"/>
              <a:gd name="adj2" fmla="val 95155"/>
            </a:avLst>
          </a:prstGeom>
          <a:solidFill>
            <a:srgbClr val="FF0000"/>
          </a:solidFill>
          <a:ln w="9525">
            <a:solidFill>
              <a:schemeClr val="tx1"/>
            </a:solidFill>
            <a:miter lim="800000"/>
            <a:headEnd/>
            <a:tailEnd/>
          </a:ln>
        </p:spPr>
        <p:txBody>
          <a:bodyPr wrap="none" anchor="ctr"/>
          <a:lstStyle/>
          <a:p>
            <a:endParaRPr lang="en-US"/>
          </a:p>
        </p:txBody>
      </p:sp>
      <p:sp>
        <p:nvSpPr>
          <p:cNvPr id="49162" name="AutoShape 10"/>
          <p:cNvSpPr>
            <a:spLocks noChangeArrowheads="1"/>
          </p:cNvSpPr>
          <p:nvPr/>
        </p:nvSpPr>
        <p:spPr bwMode="auto">
          <a:xfrm rot="-5400000">
            <a:off x="5680076" y="3473451"/>
            <a:ext cx="779462" cy="204787"/>
          </a:xfrm>
          <a:prstGeom prst="rightArrow">
            <a:avLst>
              <a:gd name="adj1" fmla="val 50000"/>
              <a:gd name="adj2" fmla="val 95155"/>
            </a:avLst>
          </a:prstGeom>
          <a:solidFill>
            <a:srgbClr val="FF0000"/>
          </a:solidFill>
          <a:ln w="9525">
            <a:solidFill>
              <a:schemeClr val="tx1"/>
            </a:solidFill>
            <a:miter lim="800000"/>
            <a:headEnd/>
            <a:tailEnd/>
          </a:ln>
        </p:spPr>
        <p:txBody>
          <a:bodyPr wrap="none" anchor="ctr"/>
          <a:lstStyle/>
          <a:p>
            <a:endParaRPr lang="en-US"/>
          </a:p>
        </p:txBody>
      </p:sp>
      <p:grpSp>
        <p:nvGrpSpPr>
          <p:cNvPr id="19" name="Group 18"/>
          <p:cNvGrpSpPr>
            <a:grpSpLocks/>
          </p:cNvGrpSpPr>
          <p:nvPr/>
        </p:nvGrpSpPr>
        <p:grpSpPr bwMode="auto">
          <a:xfrm>
            <a:off x="8153400" y="785814"/>
            <a:ext cx="1447800" cy="1015883"/>
            <a:chOff x="6629400" y="786080"/>
            <a:chExt cx="1447800" cy="1015546"/>
          </a:xfrm>
        </p:grpSpPr>
        <p:sp>
          <p:nvSpPr>
            <p:cNvPr id="22543" name="TextBox 9"/>
            <p:cNvSpPr txBox="1">
              <a:spLocks noChangeArrowheads="1"/>
            </p:cNvSpPr>
            <p:nvPr/>
          </p:nvSpPr>
          <p:spPr bwMode="auto">
            <a:xfrm>
              <a:off x="6629400" y="1066800"/>
              <a:ext cx="861133" cy="66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700" i="1">
                  <a:latin typeface="Times New Roman" pitchFamily="18" charset="0"/>
                  <a:cs typeface="Times New Roman" pitchFamily="18" charset="0"/>
                </a:rPr>
                <a:t>a =</a:t>
              </a:r>
            </a:p>
          </p:txBody>
        </p:sp>
        <p:sp>
          <p:nvSpPr>
            <p:cNvPr id="22544" name="TextBox 10"/>
            <p:cNvSpPr txBox="1">
              <a:spLocks noChangeArrowheads="1"/>
            </p:cNvSpPr>
            <p:nvPr/>
          </p:nvSpPr>
          <p:spPr bwMode="auto">
            <a:xfrm>
              <a:off x="7518062" y="786080"/>
              <a:ext cx="474810" cy="66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700" i="1">
                  <a:latin typeface="Times New Roman" pitchFamily="18" charset="0"/>
                  <a:cs typeface="Times New Roman" pitchFamily="18" charset="0"/>
                </a:rPr>
                <a:t>F</a:t>
              </a:r>
            </a:p>
          </p:txBody>
        </p:sp>
        <p:sp>
          <p:nvSpPr>
            <p:cNvPr id="22545" name="TextBox 11"/>
            <p:cNvSpPr txBox="1">
              <a:spLocks noChangeArrowheads="1"/>
            </p:cNvSpPr>
            <p:nvPr/>
          </p:nvSpPr>
          <p:spPr bwMode="auto">
            <a:xfrm>
              <a:off x="7620000" y="1447800"/>
              <a:ext cx="341760" cy="35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700" i="1">
                  <a:latin typeface="Times New Roman" pitchFamily="18" charset="0"/>
                  <a:cs typeface="Times New Roman" pitchFamily="18" charset="0"/>
                </a:rPr>
                <a:t>m</a:t>
              </a:r>
            </a:p>
          </p:txBody>
        </p:sp>
        <p:cxnSp>
          <p:nvCxnSpPr>
            <p:cNvPr id="14" name="Straight Connector 13"/>
            <p:cNvCxnSpPr/>
            <p:nvPr/>
          </p:nvCxnSpPr>
          <p:spPr>
            <a:xfrm rot="10800000">
              <a:off x="7467600" y="1447847"/>
              <a:ext cx="609600" cy="1587"/>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0" name="Group 19"/>
          <p:cNvGrpSpPr>
            <a:grpSpLocks/>
          </p:cNvGrpSpPr>
          <p:nvPr/>
        </p:nvGrpSpPr>
        <p:grpSpPr bwMode="auto">
          <a:xfrm>
            <a:off x="8001000" y="1844676"/>
            <a:ext cx="3205704" cy="4708981"/>
            <a:chOff x="6477000" y="1844219"/>
            <a:chExt cx="3205704" cy="4709437"/>
          </a:xfrm>
        </p:grpSpPr>
        <p:sp>
          <p:nvSpPr>
            <p:cNvPr id="22539" name="TextBox 14"/>
            <p:cNvSpPr txBox="1">
              <a:spLocks noChangeArrowheads="1"/>
            </p:cNvSpPr>
            <p:nvPr/>
          </p:nvSpPr>
          <p:spPr bwMode="auto">
            <a:xfrm>
              <a:off x="6477000" y="3429000"/>
              <a:ext cx="861133" cy="66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700" i="1">
                  <a:latin typeface="Times New Roman" pitchFamily="18" charset="0"/>
                  <a:cs typeface="Times New Roman" pitchFamily="18" charset="0"/>
                </a:rPr>
                <a:t>a =</a:t>
              </a:r>
            </a:p>
          </p:txBody>
        </p:sp>
        <p:sp>
          <p:nvSpPr>
            <p:cNvPr id="22540" name="TextBox 15"/>
            <p:cNvSpPr txBox="1">
              <a:spLocks noChangeArrowheads="1"/>
            </p:cNvSpPr>
            <p:nvPr/>
          </p:nvSpPr>
          <p:spPr bwMode="auto">
            <a:xfrm>
              <a:off x="7365662" y="3148280"/>
              <a:ext cx="474810" cy="66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700" i="1">
                  <a:latin typeface="Times New Roman" pitchFamily="18" charset="0"/>
                  <a:cs typeface="Times New Roman" pitchFamily="18" charset="0"/>
                </a:rPr>
                <a:t>F</a:t>
              </a:r>
            </a:p>
          </p:txBody>
        </p:sp>
        <p:sp>
          <p:nvSpPr>
            <p:cNvPr id="22541" name="TextBox 16"/>
            <p:cNvSpPr txBox="1">
              <a:spLocks noChangeArrowheads="1"/>
            </p:cNvSpPr>
            <p:nvPr/>
          </p:nvSpPr>
          <p:spPr bwMode="auto">
            <a:xfrm>
              <a:off x="6505231" y="1844219"/>
              <a:ext cx="3177473" cy="470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0000" b="1" i="1">
                  <a:latin typeface="Times New Roman" pitchFamily="18" charset="0"/>
                  <a:cs typeface="Times New Roman" pitchFamily="18" charset="0"/>
                </a:rPr>
                <a:t>m</a:t>
              </a:r>
            </a:p>
          </p:txBody>
        </p:sp>
        <p:cxnSp>
          <p:nvCxnSpPr>
            <p:cNvPr id="18" name="Straight Connector 17"/>
            <p:cNvCxnSpPr/>
            <p:nvPr/>
          </p:nvCxnSpPr>
          <p:spPr>
            <a:xfrm rot="10800000">
              <a:off x="7315200" y="3809734"/>
              <a:ext cx="609600" cy="158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65738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P spid="4916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81200" y="274638"/>
            <a:ext cx="8229600" cy="639762"/>
          </a:xfrm>
        </p:spPr>
        <p:txBody>
          <a:bodyPr/>
          <a:lstStyle/>
          <a:p>
            <a:pPr eaLnBrk="1" hangingPunct="1"/>
            <a:r>
              <a:rPr lang="en-US" sz="2800"/>
              <a:t>The Massless String Approximation</a:t>
            </a:r>
          </a:p>
        </p:txBody>
      </p:sp>
      <p:sp>
        <p:nvSpPr>
          <p:cNvPr id="31747" name="Text Box 3"/>
          <p:cNvSpPr txBox="1">
            <a:spLocks noChangeArrowheads="1"/>
          </p:cNvSpPr>
          <p:nvPr/>
        </p:nvSpPr>
        <p:spPr bwMode="auto">
          <a:xfrm>
            <a:off x="1911350" y="3243264"/>
            <a:ext cx="8110538"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600">
                <a:latin typeface="Times New Roman" panose="02020603050405020304" pitchFamily="18" charset="0"/>
              </a:rPr>
              <a:t>Often in physics problems the mass of the string or rope is much less than the masses of the objects that it connects.  In such cases, we can adopt the following </a:t>
            </a:r>
            <a:r>
              <a:rPr lang="en-US" sz="2600" b="1">
                <a:latin typeface="Times New Roman" panose="02020603050405020304" pitchFamily="18" charset="0"/>
              </a:rPr>
              <a:t>massless string approximation</a:t>
            </a:r>
            <a:r>
              <a:rPr lang="en-US" sz="2600">
                <a:latin typeface="Times New Roman" panose="02020603050405020304" pitchFamily="18" charset="0"/>
              </a:rPr>
              <a:t>:</a:t>
            </a: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b="11868"/>
          <a:stretch>
            <a:fillRect/>
          </a:stretch>
        </p:blipFill>
        <p:spPr bwMode="auto">
          <a:xfrm>
            <a:off x="1909763" y="1314451"/>
            <a:ext cx="832485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p:cNvPicPr>
            <a:picLocks noChangeAspect="1" noChangeArrowheads="1"/>
          </p:cNvPicPr>
          <p:nvPr/>
        </p:nvPicPr>
        <p:blipFill>
          <a:blip r:embed="rId3">
            <a:extLst>
              <a:ext uri="{28A0092B-C50C-407E-A947-70E740481C1C}">
                <a14:useLocalDpi xmlns:a14="http://schemas.microsoft.com/office/drawing/2010/main" val="0"/>
              </a:ext>
            </a:extLst>
          </a:blip>
          <a:srcRect r="9616"/>
          <a:stretch>
            <a:fillRect/>
          </a:stretch>
        </p:blipFill>
        <p:spPr bwMode="auto">
          <a:xfrm>
            <a:off x="2514600" y="5330825"/>
            <a:ext cx="857885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0747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Pulleys</a:t>
            </a: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900" y="1646238"/>
            <a:ext cx="81788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2814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533400"/>
            <a:ext cx="11582400" cy="1219200"/>
          </a:xfrm>
        </p:spPr>
        <p:txBody>
          <a:bodyPr/>
          <a:lstStyle/>
          <a:p>
            <a:r>
              <a:rPr lang="en-US" sz="3200"/>
              <a:t>A Mack Truck drives North on the highway, and collides head-on with a mosquito.  Which is true?</a:t>
            </a:r>
          </a:p>
        </p:txBody>
      </p:sp>
      <p:sp>
        <p:nvSpPr>
          <p:cNvPr id="10243" name="Rectangle 3"/>
          <p:cNvSpPr>
            <a:spLocks noGrp="1" noChangeArrowheads="1"/>
          </p:cNvSpPr>
          <p:nvPr>
            <p:ph type="body" idx="1"/>
          </p:nvPr>
        </p:nvSpPr>
        <p:spPr>
          <a:xfrm>
            <a:off x="0" y="2133600"/>
            <a:ext cx="12192000" cy="4495800"/>
          </a:xfrm>
        </p:spPr>
        <p:txBody>
          <a:bodyPr/>
          <a:lstStyle/>
          <a:p>
            <a:pPr marL="609600" indent="-609600">
              <a:lnSpc>
                <a:spcPct val="90000"/>
              </a:lnSpc>
              <a:buFontTx/>
              <a:buAutoNum type="alphaUcPeriod"/>
            </a:pPr>
            <a:r>
              <a:rPr lang="en-US" sz="2800"/>
              <a:t>The Mack Truck exerts a greater force on the mosquito than the mosquito exerts on the Mack Truck.</a:t>
            </a:r>
          </a:p>
          <a:p>
            <a:pPr marL="609600" indent="-609600">
              <a:lnSpc>
                <a:spcPct val="90000"/>
              </a:lnSpc>
              <a:buFontTx/>
              <a:buAutoNum type="alphaUcPeriod"/>
            </a:pPr>
            <a:r>
              <a:rPr lang="en-US" sz="2800"/>
              <a:t>The mosquito exerts a greater force on the Mack Truck than the Mack Truck exerts on the mosquito.</a:t>
            </a:r>
          </a:p>
          <a:p>
            <a:pPr marL="609600" indent="-609600">
              <a:lnSpc>
                <a:spcPct val="90000"/>
              </a:lnSpc>
              <a:buFontTx/>
              <a:buAutoNum type="alphaUcPeriod"/>
            </a:pPr>
            <a:r>
              <a:rPr lang="en-US" sz="2800"/>
              <a:t>The Mack Truck exerts the same force on the mosquito as the mosquito exerts on the Mack Truck.</a:t>
            </a:r>
          </a:p>
          <a:p>
            <a:pPr marL="609600" indent="-609600">
              <a:lnSpc>
                <a:spcPct val="90000"/>
              </a:lnSpc>
              <a:buFontTx/>
              <a:buAutoNum type="alphaUcPeriod"/>
            </a:pPr>
            <a:r>
              <a:rPr lang="en-US" sz="2800"/>
              <a:t>Impossible to determine without knowing the speeds of the truck and mosquito.</a:t>
            </a:r>
          </a:p>
          <a:p>
            <a:pPr marL="609600" indent="-609600">
              <a:lnSpc>
                <a:spcPct val="90000"/>
              </a:lnSpc>
              <a:buFontTx/>
              <a:buAutoNum type="alphaUcPeriod"/>
            </a:pPr>
            <a:r>
              <a:rPr lang="en-US" sz="2800"/>
              <a:t>Don’t know or none of the above</a:t>
            </a:r>
          </a:p>
        </p:txBody>
      </p:sp>
    </p:spTree>
    <p:extLst>
      <p:ext uri="{BB962C8B-B14F-4D97-AF65-F5344CB8AC3E}">
        <p14:creationId xmlns:p14="http://schemas.microsoft.com/office/powerpoint/2010/main" val="4166267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artTrackAtAng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 y="2743200"/>
            <a:ext cx="5562600" cy="213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6"/>
          <p:cNvSpPr txBox="1">
            <a:spLocks noChangeArrowheads="1"/>
          </p:cNvSpPr>
          <p:nvPr/>
        </p:nvSpPr>
        <p:spPr bwMode="auto">
          <a:xfrm>
            <a:off x="88582" y="58737"/>
            <a:ext cx="1481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600"/>
              <a:t>Example</a:t>
            </a:r>
          </a:p>
        </p:txBody>
      </p:sp>
      <p:sp>
        <p:nvSpPr>
          <p:cNvPr id="26628" name="TextBox 7"/>
          <p:cNvSpPr txBox="1">
            <a:spLocks noChangeArrowheads="1"/>
          </p:cNvSpPr>
          <p:nvPr/>
        </p:nvSpPr>
        <p:spPr bwMode="auto">
          <a:xfrm>
            <a:off x="119062" y="559306"/>
            <a:ext cx="567213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dirty="0">
                <a:latin typeface="Times New Roman" panose="02020603050405020304" pitchFamily="18" charset="0"/>
                <a:cs typeface="Times New Roman" panose="02020603050405020304" pitchFamily="18" charset="0"/>
              </a:rPr>
              <a:t>A cart of mass </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is on a track which is at an angle of </a:t>
            </a:r>
            <a:r>
              <a:rPr lang="en-US" sz="2400" i="1" dirty="0">
                <a:latin typeface="Times New Roman" panose="02020603050405020304" pitchFamily="18" charset="0"/>
                <a:cs typeface="Times New Roman" panose="02020603050405020304" pitchFamily="18" charset="0"/>
              </a:rPr>
              <a:t>θ</a:t>
            </a:r>
            <a:r>
              <a:rPr lang="en-US" sz="2400" dirty="0">
                <a:latin typeface="Times New Roman" panose="02020603050405020304" pitchFamily="18" charset="0"/>
                <a:cs typeface="Times New Roman" panose="02020603050405020304" pitchFamily="18" charset="0"/>
              </a:rPr>
              <a:t> above the </a:t>
            </a:r>
            <a:r>
              <a:rPr lang="en-US" sz="2400" dirty="0" smtClean="0">
                <a:latin typeface="Times New Roman" panose="02020603050405020304" pitchFamily="18" charset="0"/>
                <a:cs typeface="Times New Roman" panose="02020603050405020304" pitchFamily="18" charset="0"/>
              </a:rPr>
              <a:t>horizontal.</a:t>
            </a:r>
            <a:endParaRPr lang="en-US" sz="2400" dirty="0">
              <a:latin typeface="Times New Roman" panose="02020603050405020304" pitchFamily="18" charset="0"/>
              <a:cs typeface="Times New Roman" panose="02020603050405020304" pitchFamily="18" charset="0"/>
            </a:endParaRPr>
          </a:p>
          <a:p>
            <a:pPr eaLnBrk="1" hangingPunct="1"/>
            <a:r>
              <a:rPr lang="en-US" sz="2400" dirty="0">
                <a:latin typeface="Times New Roman" panose="02020603050405020304" pitchFamily="18" charset="0"/>
                <a:cs typeface="Times New Roman" panose="02020603050405020304" pitchFamily="18" charset="0"/>
              </a:rPr>
              <a:t>The cart is attached to a string which goes over a pulley; the other end of the string is attached to a hanging mass, </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eaLnBrk="1" hangingPunct="1"/>
            <a:r>
              <a:rPr lang="en-US" sz="2400" dirty="0" smtClean="0">
                <a:latin typeface="Times New Roman" panose="02020603050405020304" pitchFamily="18" charset="0"/>
                <a:cs typeface="Times New Roman" panose="02020603050405020304" pitchFamily="18" charset="0"/>
              </a:rPr>
              <a:t>What </a:t>
            </a:r>
            <a:r>
              <a:rPr lang="en-US" sz="2400" dirty="0">
                <a:latin typeface="Times New Roman" panose="02020603050405020304" pitchFamily="18" charset="0"/>
                <a:cs typeface="Times New Roman" panose="02020603050405020304" pitchFamily="18" charset="0"/>
              </a:rPr>
              <a:t>is the acceleration of the cart?</a:t>
            </a:r>
          </a:p>
        </p:txBody>
      </p:sp>
      <p:cxnSp>
        <p:nvCxnSpPr>
          <p:cNvPr id="8" name="Straight Connector 7"/>
          <p:cNvCxnSpPr/>
          <p:nvPr/>
        </p:nvCxnSpPr>
        <p:spPr>
          <a:xfrm flipH="1">
            <a:off x="5943600" y="0"/>
            <a:ext cx="76200" cy="63246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3686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752600" y="1981200"/>
            <a:ext cx="4648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200">
                <a:latin typeface="Times New Roman" panose="02020603050405020304" pitchFamily="18" charset="0"/>
              </a:rPr>
              <a:t>In the figure to the right, is the tension in the string greater than, less than, or equal to  the force of gravity on block B?</a:t>
            </a:r>
          </a:p>
        </p:txBody>
      </p:sp>
      <p:pic>
        <p:nvPicPr>
          <p:cNvPr id="27651" name="Picture 4" descr="08_27_01"/>
          <p:cNvPicPr>
            <a:picLocks noChangeAspect="1" noChangeArrowheads="1"/>
          </p:cNvPicPr>
          <p:nvPr/>
        </p:nvPicPr>
        <p:blipFill>
          <a:blip r:embed="rId3">
            <a:extLst>
              <a:ext uri="{28A0092B-C50C-407E-A947-70E740481C1C}">
                <a14:useLocalDpi xmlns:a14="http://schemas.microsoft.com/office/drawing/2010/main" val="0"/>
              </a:ext>
            </a:extLst>
          </a:blip>
          <a:srcRect b="4865"/>
          <a:stretch>
            <a:fillRect/>
          </a:stretch>
        </p:blipFill>
        <p:spPr bwMode="auto">
          <a:xfrm>
            <a:off x="6400800" y="880303"/>
            <a:ext cx="4114800" cy="420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5"/>
          <p:cNvSpPr txBox="1">
            <a:spLocks noChangeArrowheads="1"/>
          </p:cNvSpPr>
          <p:nvPr/>
        </p:nvSpPr>
        <p:spPr bwMode="auto">
          <a:xfrm>
            <a:off x="2517775" y="4291013"/>
            <a:ext cx="238283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latin typeface="Times New Roman" panose="02020603050405020304" pitchFamily="18" charset="0"/>
              </a:rPr>
              <a:t> </a:t>
            </a:r>
          </a:p>
          <a:p>
            <a:pPr eaLnBrk="1" hangingPunct="1">
              <a:lnSpc>
                <a:spcPct val="110000"/>
              </a:lnSpc>
              <a:buFontTx/>
              <a:buAutoNum type="alphaUcPeriod"/>
            </a:pPr>
            <a:r>
              <a:rPr lang="en-US" sz="2800">
                <a:latin typeface="Times New Roman" panose="02020603050405020304" pitchFamily="18" charset="0"/>
              </a:rPr>
              <a:t> Equal to</a:t>
            </a:r>
          </a:p>
          <a:p>
            <a:pPr eaLnBrk="1" hangingPunct="1">
              <a:lnSpc>
                <a:spcPct val="110000"/>
              </a:lnSpc>
              <a:buFontTx/>
              <a:buAutoNum type="alphaUcPeriod"/>
            </a:pPr>
            <a:r>
              <a:rPr lang="en-US" sz="2800">
                <a:latin typeface="Times New Roman" panose="02020603050405020304" pitchFamily="18" charset="0"/>
              </a:rPr>
              <a:t> Greater than</a:t>
            </a:r>
          </a:p>
          <a:p>
            <a:pPr eaLnBrk="1" hangingPunct="1">
              <a:lnSpc>
                <a:spcPct val="110000"/>
              </a:lnSpc>
              <a:buFontTx/>
              <a:buAutoNum type="alphaUcPeriod"/>
            </a:pPr>
            <a:r>
              <a:rPr lang="en-US" sz="2800">
                <a:latin typeface="Times New Roman" panose="02020603050405020304" pitchFamily="18" charset="0"/>
              </a:rPr>
              <a:t> Less than</a:t>
            </a:r>
          </a:p>
        </p:txBody>
      </p:sp>
      <p:sp>
        <p:nvSpPr>
          <p:cNvPr id="5" name="Rectangle 4"/>
          <p:cNvSpPr/>
          <p:nvPr/>
        </p:nvSpPr>
        <p:spPr>
          <a:xfrm>
            <a:off x="5867400" y="805054"/>
            <a:ext cx="12954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p:spTree>
    <p:extLst>
      <p:ext uri="{BB962C8B-B14F-4D97-AF65-F5344CB8AC3E}">
        <p14:creationId xmlns:p14="http://schemas.microsoft.com/office/powerpoint/2010/main" val="1348197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81200" y="0"/>
            <a:ext cx="8229600" cy="1600200"/>
          </a:xfrm>
        </p:spPr>
        <p:txBody>
          <a:bodyPr/>
          <a:lstStyle/>
          <a:p>
            <a:pPr eaLnBrk="1" hangingPunct="1"/>
            <a:r>
              <a:rPr lang="en-US" sz="3600"/>
              <a:t>Before Class 13 on Wednesday</a:t>
            </a:r>
            <a:br>
              <a:rPr lang="en-US" sz="3600"/>
            </a:br>
            <a:r>
              <a:rPr lang="en-US" sz="3600"/>
              <a:t>… my last class!</a:t>
            </a:r>
            <a:endParaRPr lang="en-US" sz="3600" b="1"/>
          </a:p>
        </p:txBody>
      </p:sp>
      <p:sp>
        <p:nvSpPr>
          <p:cNvPr id="29699" name="Rectangle 3"/>
          <p:cNvSpPr>
            <a:spLocks noGrp="1" noChangeArrowheads="1"/>
          </p:cNvSpPr>
          <p:nvPr>
            <p:ph type="body" idx="1"/>
          </p:nvPr>
        </p:nvSpPr>
        <p:spPr>
          <a:xfrm>
            <a:off x="1333500" y="1600200"/>
            <a:ext cx="9525000" cy="4800600"/>
          </a:xfrm>
        </p:spPr>
        <p:txBody>
          <a:bodyPr/>
          <a:lstStyle/>
          <a:p>
            <a:pPr eaLnBrk="1" hangingPunct="1"/>
            <a:r>
              <a:rPr lang="en-US" sz="2800" dirty="0"/>
              <a:t>Please read </a:t>
            </a:r>
            <a:r>
              <a:rPr lang="en-US" sz="2800" dirty="0" smtClean="0"/>
              <a:t>the first 3 sections of Knight </a:t>
            </a:r>
            <a:r>
              <a:rPr lang="en-US" sz="2800" b="1" dirty="0"/>
              <a:t>Chapter 8</a:t>
            </a:r>
            <a:endParaRPr lang="en-US" sz="2800" dirty="0"/>
          </a:p>
          <a:p>
            <a:pPr eaLnBrk="1" hangingPunct="1"/>
            <a:r>
              <a:rPr lang="en-US" sz="2800" dirty="0" smtClean="0"/>
              <a:t>If you haven’t done Problem Set 5 yet – it’s due tonight by 11:59pm!</a:t>
            </a:r>
          </a:p>
          <a:p>
            <a:pPr eaLnBrk="1" hangingPunct="1"/>
            <a:r>
              <a:rPr lang="en-US" sz="2800" dirty="0" smtClean="0"/>
              <a:t>Something </a:t>
            </a:r>
            <a:r>
              <a:rPr lang="en-US" sz="2800" dirty="0"/>
              <a:t>to think about:    A ball is whirled on a string in a vertical circle.  As it is going around, the tension in the string is</a:t>
            </a:r>
          </a:p>
          <a:p>
            <a:pPr eaLnBrk="1" hangingPunct="1">
              <a:buFontTx/>
              <a:buAutoNum type="alphaUcPeriod"/>
            </a:pPr>
            <a:r>
              <a:rPr lang="en-US" sz="2800" dirty="0"/>
              <a:t>constant.</a:t>
            </a:r>
          </a:p>
          <a:p>
            <a:pPr eaLnBrk="1" hangingPunct="1">
              <a:buFontTx/>
              <a:buAutoNum type="alphaUcPeriod"/>
            </a:pPr>
            <a:r>
              <a:rPr lang="en-US" sz="2800" dirty="0"/>
              <a:t>greatest at the top of the motion </a:t>
            </a:r>
          </a:p>
          <a:p>
            <a:pPr eaLnBrk="1" hangingPunct="1">
              <a:buFontTx/>
              <a:buAutoNum type="alphaUcPeriod"/>
            </a:pPr>
            <a:r>
              <a:rPr lang="en-US" sz="2800" dirty="0"/>
              <a:t>greatest at the bottom of the motion </a:t>
            </a:r>
          </a:p>
          <a:p>
            <a:pPr eaLnBrk="1" hangingPunct="1">
              <a:buFontTx/>
              <a:buAutoNum type="alphaUcPeriod"/>
            </a:pPr>
            <a:r>
              <a:rPr lang="en-US" sz="2800" dirty="0"/>
              <a:t>greatest somewhere in between the top and bottom. </a:t>
            </a:r>
          </a:p>
        </p:txBody>
      </p:sp>
    </p:spTree>
    <p:extLst>
      <p:ext uri="{BB962C8B-B14F-4D97-AF65-F5344CB8AC3E}">
        <p14:creationId xmlns:p14="http://schemas.microsoft.com/office/powerpoint/2010/main" val="1907413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533400"/>
            <a:ext cx="11582400" cy="1219200"/>
          </a:xfrm>
        </p:spPr>
        <p:txBody>
          <a:bodyPr/>
          <a:lstStyle/>
          <a:p>
            <a:r>
              <a:rPr lang="en-US" sz="3200"/>
              <a:t>A Mack Truck drives North on the highway, and collides head-on with a mosquito.  Which is true?</a:t>
            </a:r>
          </a:p>
        </p:txBody>
      </p:sp>
      <p:sp>
        <p:nvSpPr>
          <p:cNvPr id="10243" name="Rectangle 3"/>
          <p:cNvSpPr>
            <a:spLocks noGrp="1" noChangeArrowheads="1"/>
          </p:cNvSpPr>
          <p:nvPr>
            <p:ph type="body" idx="1"/>
          </p:nvPr>
        </p:nvSpPr>
        <p:spPr>
          <a:xfrm>
            <a:off x="0" y="2133600"/>
            <a:ext cx="12192000" cy="4495800"/>
          </a:xfrm>
        </p:spPr>
        <p:txBody>
          <a:bodyPr/>
          <a:lstStyle/>
          <a:p>
            <a:pPr marL="609600" indent="-609600">
              <a:lnSpc>
                <a:spcPct val="90000"/>
              </a:lnSpc>
              <a:buFontTx/>
              <a:buAutoNum type="alphaUcPeriod"/>
            </a:pPr>
            <a:r>
              <a:rPr lang="en-US" sz="2800" dirty="0"/>
              <a:t>The Mack Truck exerts a greater force on the mosquito than the mosquito exerts on the Mack Truck.</a:t>
            </a:r>
          </a:p>
          <a:p>
            <a:pPr marL="609600" indent="-609600">
              <a:lnSpc>
                <a:spcPct val="90000"/>
              </a:lnSpc>
              <a:buFontTx/>
              <a:buAutoNum type="alphaUcPeriod"/>
            </a:pPr>
            <a:r>
              <a:rPr lang="en-US" sz="2800" dirty="0"/>
              <a:t>The mosquito exerts a greater force on the Mack Truck than the Mack Truck exerts on the mosquito.</a:t>
            </a:r>
          </a:p>
          <a:p>
            <a:pPr marL="609600" indent="-609600">
              <a:lnSpc>
                <a:spcPct val="90000"/>
              </a:lnSpc>
              <a:buFontTx/>
              <a:buAutoNum type="alphaUcPeriod"/>
            </a:pPr>
            <a:r>
              <a:rPr lang="en-US" sz="2800" b="1" dirty="0"/>
              <a:t>The Mack Truck exerts the same force on the mosquito as the mosquito exerts on the Mack Truck.</a:t>
            </a:r>
          </a:p>
          <a:p>
            <a:pPr marL="609600" indent="-609600">
              <a:lnSpc>
                <a:spcPct val="90000"/>
              </a:lnSpc>
              <a:buFontTx/>
              <a:buAutoNum type="alphaUcPeriod"/>
            </a:pPr>
            <a:r>
              <a:rPr lang="en-US" sz="2800" dirty="0"/>
              <a:t>Impossible to determine without knowing the speeds of the truck and mosquito.</a:t>
            </a:r>
          </a:p>
          <a:p>
            <a:pPr marL="609600" indent="-609600">
              <a:lnSpc>
                <a:spcPct val="90000"/>
              </a:lnSpc>
              <a:buFontTx/>
              <a:buAutoNum type="alphaUcPeriod"/>
            </a:pPr>
            <a:r>
              <a:rPr lang="en-US" sz="2800" dirty="0"/>
              <a:t>Don’t know or none of the above</a:t>
            </a:r>
          </a:p>
        </p:txBody>
      </p:sp>
      <p:sp>
        <p:nvSpPr>
          <p:cNvPr id="4" name="Oval 3"/>
          <p:cNvSpPr/>
          <p:nvPr/>
        </p:nvSpPr>
        <p:spPr>
          <a:xfrm>
            <a:off x="-1111249" y="3352800"/>
            <a:ext cx="13023849" cy="15240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a:p>
        </p:txBody>
      </p:sp>
    </p:spTree>
    <p:extLst>
      <p:ext uri="{BB962C8B-B14F-4D97-AF65-F5344CB8AC3E}">
        <p14:creationId xmlns:p14="http://schemas.microsoft.com/office/powerpoint/2010/main" val="1231367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1200" y="152400"/>
            <a:ext cx="8229600" cy="609600"/>
          </a:xfrm>
        </p:spPr>
        <p:txBody>
          <a:bodyPr/>
          <a:lstStyle/>
          <a:p>
            <a:pPr algn="l" eaLnBrk="1" hangingPunct="1"/>
            <a:r>
              <a:rPr lang="en-US" sz="2800"/>
              <a:t>Last day I asked at the end of class:</a:t>
            </a:r>
          </a:p>
        </p:txBody>
      </p:sp>
      <p:sp>
        <p:nvSpPr>
          <p:cNvPr id="28675" name="Rectangle 3"/>
          <p:cNvSpPr>
            <a:spLocks noGrp="1" noChangeArrowheads="1"/>
          </p:cNvSpPr>
          <p:nvPr>
            <p:ph type="body" idx="1"/>
          </p:nvPr>
        </p:nvSpPr>
        <p:spPr>
          <a:xfrm>
            <a:off x="800100" y="762000"/>
            <a:ext cx="10591800" cy="5791200"/>
          </a:xfrm>
        </p:spPr>
        <p:txBody>
          <a:bodyPr/>
          <a:lstStyle/>
          <a:p>
            <a:pPr eaLnBrk="1" hangingPunct="1">
              <a:spcAft>
                <a:spcPts val="1200"/>
              </a:spcAft>
              <a:buFontTx/>
              <a:buNone/>
            </a:pPr>
            <a:r>
              <a:rPr lang="en-US" sz="2400" dirty="0"/>
              <a:t>Consider the following reasoning, and identify the mistake:</a:t>
            </a:r>
          </a:p>
          <a:p>
            <a:pPr eaLnBrk="1" hangingPunct="1">
              <a:spcAft>
                <a:spcPts val="1200"/>
              </a:spcAft>
              <a:buFontTx/>
              <a:buNone/>
            </a:pPr>
            <a:r>
              <a:rPr lang="en-US" sz="2400" dirty="0"/>
              <a:t>“</a:t>
            </a:r>
            <a:r>
              <a:rPr lang="en-CA" sz="2400" dirty="0"/>
              <a:t>When you pull a wagon, Newton’s 3rd Law states that the wagon pulls back on you with an equal and opposite force.  These forces should cancel each other.  So it is impossible to accelerate the wagon!”</a:t>
            </a:r>
            <a:endParaRPr lang="en-US" sz="2400" dirty="0"/>
          </a:p>
          <a:p>
            <a:pPr eaLnBrk="1" hangingPunct="1">
              <a:spcAft>
                <a:spcPts val="1200"/>
              </a:spcAft>
              <a:buFontTx/>
              <a:buNone/>
            </a:pPr>
            <a:r>
              <a:rPr lang="en-US" sz="2400" dirty="0"/>
              <a:t>ANSWER:</a:t>
            </a:r>
          </a:p>
          <a:p>
            <a:pPr eaLnBrk="1" hangingPunct="1">
              <a:spcAft>
                <a:spcPts val="1200"/>
              </a:spcAft>
              <a:buFontTx/>
              <a:buNone/>
            </a:pPr>
            <a:r>
              <a:rPr lang="en-US" sz="2400" dirty="0"/>
              <a:t>First sentence is correct: the wagon really does pull back on you with an equal opposite force that you pull on the wagon!</a:t>
            </a:r>
          </a:p>
          <a:p>
            <a:pPr eaLnBrk="1" hangingPunct="1">
              <a:spcAft>
                <a:spcPts val="1200"/>
              </a:spcAft>
              <a:buFontTx/>
              <a:buNone/>
            </a:pPr>
            <a:r>
              <a:rPr lang="en-US" sz="2400" dirty="0"/>
              <a:t>Second and third sentences are not correct: </a:t>
            </a:r>
            <a:r>
              <a:rPr lang="en-US" sz="2400" b="1" dirty="0"/>
              <a:t>forces cannot cancel each other if they are on different objects.</a:t>
            </a:r>
          </a:p>
          <a:p>
            <a:pPr eaLnBrk="1" hangingPunct="1">
              <a:spcAft>
                <a:spcPts val="1200"/>
              </a:spcAft>
              <a:buFontTx/>
              <a:buNone/>
            </a:pPr>
            <a:r>
              <a:rPr lang="en-US" sz="2400" dirty="0"/>
              <a:t>The forward static friction on your feet is larger than the backward rolling friction on the wheels of the wagon, so the system of </a:t>
            </a:r>
            <a:r>
              <a:rPr lang="en-US" sz="2400" b="1" dirty="0"/>
              <a:t>you and the wagon </a:t>
            </a:r>
            <a:r>
              <a:rPr lang="en-US" sz="2400" dirty="0"/>
              <a:t>has a forward net force, provided by the Earth (static friction).  That is why you both accelerate.</a:t>
            </a:r>
          </a:p>
          <a:p>
            <a:pPr marL="914400" lvl="1" indent="-514350" eaLnBrk="1" hangingPunct="1">
              <a:spcAft>
                <a:spcPts val="1200"/>
              </a:spcAft>
              <a:buNone/>
            </a:pPr>
            <a:endParaRPr lang="en-US" sz="2400" dirty="0"/>
          </a:p>
          <a:p>
            <a:pPr marL="914400" lvl="1" indent="-514350" eaLnBrk="1" hangingPunct="1">
              <a:spcAft>
                <a:spcPts val="1200"/>
              </a:spcAft>
              <a:buNone/>
            </a:pPr>
            <a:endParaRPr lang="en-US" sz="2400" dirty="0"/>
          </a:p>
        </p:txBody>
      </p:sp>
    </p:spTree>
    <p:extLst>
      <p:ext uri="{BB962C8B-B14F-4D97-AF65-F5344CB8AC3E}">
        <p14:creationId xmlns:p14="http://schemas.microsoft.com/office/powerpoint/2010/main" val="1228056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3962401" y="228600"/>
            <a:ext cx="45958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200">
                <a:latin typeface="Baskerville Old Face" panose="02020602080505020303" pitchFamily="18" charset="0"/>
              </a:rPr>
              <a:t>Newton’s Third Law</a:t>
            </a:r>
          </a:p>
        </p:txBody>
      </p:sp>
      <p:sp>
        <p:nvSpPr>
          <p:cNvPr id="10243" name="TextBox 3"/>
          <p:cNvSpPr txBox="1">
            <a:spLocks noChangeArrowheads="1"/>
          </p:cNvSpPr>
          <p:nvPr/>
        </p:nvSpPr>
        <p:spPr bwMode="auto">
          <a:xfrm>
            <a:off x="2514600" y="1219201"/>
            <a:ext cx="7772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a:t>If object 1 acts on object 2 with a force, then object 2 acts on object 1 with an equal force in the opposite direction.</a:t>
            </a:r>
          </a:p>
        </p:txBody>
      </p:sp>
      <p:sp>
        <p:nvSpPr>
          <p:cNvPr id="10244" name="TextBox 4"/>
          <p:cNvSpPr txBox="1">
            <a:spLocks noChangeArrowheads="1"/>
          </p:cNvSpPr>
          <p:nvPr/>
        </p:nvSpPr>
        <p:spPr bwMode="auto">
          <a:xfrm>
            <a:off x="1828801" y="1"/>
            <a:ext cx="84029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9200">
                <a:latin typeface="Blackmoor LET"/>
                <a:ea typeface="Blackmoor LET"/>
                <a:cs typeface="Blackmoor LET"/>
              </a:rPr>
              <a:t>3</a:t>
            </a:r>
          </a:p>
        </p:txBody>
      </p:sp>
      <p:graphicFrame>
        <p:nvGraphicFramePr>
          <p:cNvPr id="10245" name="Object 8"/>
          <p:cNvGraphicFramePr>
            <a:graphicFrameLocks noChangeAspect="1"/>
          </p:cNvGraphicFramePr>
          <p:nvPr/>
        </p:nvGraphicFramePr>
        <p:xfrm>
          <a:off x="3543301" y="2711451"/>
          <a:ext cx="5140325" cy="1520825"/>
        </p:xfrm>
        <a:graphic>
          <a:graphicData uri="http://schemas.openxmlformats.org/presentationml/2006/ole">
            <mc:AlternateContent xmlns:mc="http://schemas.openxmlformats.org/markup-compatibility/2006">
              <mc:Choice xmlns:v="urn:schemas-microsoft-com:vml" Requires="v">
                <p:oleObj spid="_x0000_s53271" name="Equation" r:id="rId3" imgW="901440" imgH="266400" progId="Equation.3">
                  <p:embed/>
                </p:oleObj>
              </mc:Choice>
              <mc:Fallback>
                <p:oleObj name="Equation" r:id="rId3" imgW="901440" imgH="266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3301" y="2711451"/>
                        <a:ext cx="5140325" cy="1520825"/>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4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1910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0995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52400"/>
            <a:ext cx="656078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5229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533400"/>
            <a:ext cx="8229600" cy="1143000"/>
          </a:xfrm>
        </p:spPr>
        <p:txBody>
          <a:bodyPr/>
          <a:lstStyle/>
          <a:p>
            <a:r>
              <a:rPr lang="en-US" sz="4000" i="1" dirty="0">
                <a:latin typeface="Times New Roman" panose="02020603050405020304" pitchFamily="18" charset="0"/>
                <a:cs typeface="Times New Roman" panose="02020603050405020304" pitchFamily="18" charset="0"/>
              </a:rPr>
              <a:t>F = ma</a:t>
            </a:r>
            <a:r>
              <a:rPr lang="en-US" sz="4000" dirty="0"/>
              <a:t/>
            </a:r>
            <a:br>
              <a:rPr lang="en-US" sz="4000" dirty="0"/>
            </a:br>
            <a:r>
              <a:rPr lang="en-US" sz="4000" dirty="0"/>
              <a:t>or</a:t>
            </a:r>
            <a:br>
              <a:rPr lang="en-US" sz="4000" dirty="0"/>
            </a:br>
            <a:r>
              <a:rPr lang="en-US" sz="4000" i="1" dirty="0">
                <a:latin typeface="Times New Roman" panose="02020603050405020304" pitchFamily="18" charset="0"/>
                <a:cs typeface="Times New Roman" panose="02020603050405020304" pitchFamily="18" charset="0"/>
              </a:rPr>
              <a:t>a = F / m</a:t>
            </a:r>
          </a:p>
        </p:txBody>
      </p:sp>
      <p:sp>
        <p:nvSpPr>
          <p:cNvPr id="12291" name="Rectangle 3"/>
          <p:cNvSpPr>
            <a:spLocks noGrp="1" noChangeArrowheads="1"/>
          </p:cNvSpPr>
          <p:nvPr>
            <p:ph type="body" idx="1"/>
          </p:nvPr>
        </p:nvSpPr>
        <p:spPr>
          <a:xfrm>
            <a:off x="1143000" y="2286001"/>
            <a:ext cx="10134600" cy="3840163"/>
          </a:xfrm>
        </p:spPr>
        <p:txBody>
          <a:bodyPr/>
          <a:lstStyle/>
          <a:p>
            <a:r>
              <a:rPr lang="en-US" dirty="0"/>
              <a:t>If the force is equal on the truck and the mosquito, is the acceleration equal?</a:t>
            </a:r>
          </a:p>
          <a:p>
            <a:r>
              <a:rPr lang="en-US" dirty="0"/>
              <a:t>Acceleration is </a:t>
            </a:r>
            <a:r>
              <a:rPr lang="en-US" i="1" dirty="0"/>
              <a:t>higher</a:t>
            </a:r>
            <a:r>
              <a:rPr lang="en-US" dirty="0"/>
              <a:t> if m is </a:t>
            </a:r>
            <a:r>
              <a:rPr lang="en-US" i="1" dirty="0"/>
              <a:t>lower</a:t>
            </a:r>
            <a:r>
              <a:rPr lang="en-US" dirty="0"/>
              <a:t> ( </a:t>
            </a:r>
            <a:r>
              <a:rPr lang="en-US" i="1" dirty="0">
                <a:latin typeface="Times New Roman" panose="02020603050405020304" pitchFamily="18" charset="0"/>
                <a:cs typeface="Times New Roman" panose="02020603050405020304" pitchFamily="18" charset="0"/>
              </a:rPr>
              <a:t>F</a:t>
            </a:r>
            <a:r>
              <a:rPr lang="en-US" dirty="0"/>
              <a:t> divided by </a:t>
            </a:r>
            <a:r>
              <a:rPr lang="en-US" i="1" dirty="0">
                <a:latin typeface="Times New Roman" panose="02020603050405020304" pitchFamily="18" charset="0"/>
                <a:cs typeface="Times New Roman" panose="02020603050405020304" pitchFamily="18" charset="0"/>
              </a:rPr>
              <a:t>m</a:t>
            </a:r>
            <a:r>
              <a:rPr lang="en-US" dirty="0"/>
              <a:t>)</a:t>
            </a:r>
          </a:p>
          <a:p>
            <a:r>
              <a:rPr lang="en-US" dirty="0"/>
              <a:t>Mosquito accelerates more, so it receives more damage.</a:t>
            </a:r>
          </a:p>
        </p:txBody>
      </p:sp>
    </p:spTree>
    <p:extLst>
      <p:ext uri="{BB962C8B-B14F-4D97-AF65-F5344CB8AC3E}">
        <p14:creationId xmlns:p14="http://schemas.microsoft.com/office/powerpoint/2010/main" val="2900785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9" name="Rectangle 3"/>
          <p:cNvSpPr>
            <a:spLocks noGrp="1" noChangeArrowheads="1"/>
          </p:cNvSpPr>
          <p:nvPr>
            <p:ph type="body" idx="1"/>
          </p:nvPr>
        </p:nvSpPr>
        <p:spPr>
          <a:xfrm>
            <a:off x="1877684" y="242851"/>
            <a:ext cx="8229600" cy="3864455"/>
          </a:xfrm>
        </p:spPr>
        <p:txBody>
          <a:bodyPr/>
          <a:lstStyle/>
          <a:p>
            <a:pPr>
              <a:buFontTx/>
              <a:buNone/>
            </a:pPr>
            <a:r>
              <a:rPr lang="en-US" dirty="0" smtClean="0"/>
              <a:t>Forces always come in pairs</a:t>
            </a:r>
          </a:p>
          <a:p>
            <a:r>
              <a:rPr lang="en-US" sz="2800" dirty="0"/>
              <a:t>Every force interaction involves two objects, and two forces.</a:t>
            </a:r>
          </a:p>
          <a:p>
            <a:r>
              <a:rPr lang="en-US" sz="2800" dirty="0"/>
              <a:t>These forces</a:t>
            </a:r>
          </a:p>
          <a:p>
            <a:pPr lvl="1"/>
            <a:r>
              <a:rPr lang="en-US" sz="2400" dirty="0"/>
              <a:t>are equal in strength and opposite in direction.</a:t>
            </a:r>
          </a:p>
          <a:p>
            <a:pPr lvl="1"/>
            <a:r>
              <a:rPr lang="en-US" sz="2400" dirty="0"/>
              <a:t>are always the same kind of force (</a:t>
            </a:r>
            <a:r>
              <a:rPr lang="en-US" sz="2400" dirty="0" err="1"/>
              <a:t>ie</a:t>
            </a:r>
            <a:r>
              <a:rPr lang="en-US" sz="2400" dirty="0"/>
              <a:t> gravity, normal, friction, tension, etc.)</a:t>
            </a:r>
          </a:p>
          <a:p>
            <a:pPr lvl="1"/>
            <a:r>
              <a:rPr lang="en-US" sz="2400" dirty="0"/>
              <a:t>always act on </a:t>
            </a:r>
            <a:r>
              <a:rPr lang="en-US" sz="2400" i="1" dirty="0"/>
              <a:t>different</a:t>
            </a:r>
            <a:r>
              <a:rPr lang="en-US" sz="2400" dirty="0"/>
              <a:t> objects.</a:t>
            </a:r>
            <a:endParaRPr lang="en-US" dirty="0" smtClean="0"/>
          </a:p>
        </p:txBody>
      </p:sp>
      <p:pic>
        <p:nvPicPr>
          <p:cNvPr id="382980" name="Picture 4" descr="C:\Users\jharlow\Documents\Documents\teaching\everyday13\hewitt materials\hewitt_ch05\05_06_Fig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7706" y="3899140"/>
            <a:ext cx="6703259" cy="2958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34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29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29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29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29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29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350" y="228601"/>
            <a:ext cx="861695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1"/>
          </p:nvPr>
        </p:nvSpPr>
        <p:spPr>
          <a:xfrm>
            <a:off x="1752600" y="3048000"/>
            <a:ext cx="8610600" cy="3352800"/>
          </a:xfrm>
        </p:spPr>
        <p:txBody>
          <a:bodyPr/>
          <a:lstStyle/>
          <a:p>
            <a:pPr>
              <a:spcAft>
                <a:spcPts val="600"/>
              </a:spcAft>
            </a:pPr>
            <a:r>
              <a:rPr lang="en-US" sz="2400"/>
              <a:t>The entire Earth accelerates toward the Moon, due to this pulling force.</a:t>
            </a:r>
          </a:p>
          <a:p>
            <a:pPr>
              <a:spcAft>
                <a:spcPts val="600"/>
              </a:spcAft>
            </a:pPr>
            <a:r>
              <a:rPr lang="en-US" sz="2400"/>
              <a:t>To find the total acceleration, you use the force as calculated for the centre-to-centre distance.</a:t>
            </a:r>
          </a:p>
          <a:p>
            <a:pPr>
              <a:spcAft>
                <a:spcPts val="600"/>
              </a:spcAft>
            </a:pPr>
            <a:r>
              <a:rPr lang="en-US" sz="2400"/>
              <a:t>Since </a:t>
            </a:r>
            <a:r>
              <a:rPr lang="en-US" sz="2400" i="1">
                <a:latin typeface="Times New Roman" panose="02020603050405020304" pitchFamily="18" charset="0"/>
                <a:cs typeface="Times New Roman" panose="02020603050405020304" pitchFamily="18" charset="0"/>
              </a:rPr>
              <a:t>F</a:t>
            </a:r>
            <a:r>
              <a:rPr lang="en-US" sz="2400" i="1" baseline="-25000">
                <a:latin typeface="Times New Roman" panose="02020603050405020304" pitchFamily="18" charset="0"/>
                <a:cs typeface="Times New Roman" panose="02020603050405020304" pitchFamily="18" charset="0"/>
              </a:rPr>
              <a:t>G</a:t>
            </a:r>
            <a:r>
              <a:rPr lang="en-US" sz="2400">
                <a:latin typeface="Times New Roman" panose="02020603050405020304" pitchFamily="18" charset="0"/>
                <a:cs typeface="Times New Roman" panose="02020603050405020304" pitchFamily="18" charset="0"/>
              </a:rPr>
              <a:t> = </a:t>
            </a:r>
            <a:r>
              <a:rPr lang="en-US" sz="2400" i="1">
                <a:latin typeface="Times New Roman" panose="02020603050405020304" pitchFamily="18" charset="0"/>
                <a:cs typeface="Times New Roman" panose="02020603050405020304" pitchFamily="18" charset="0"/>
              </a:rPr>
              <a:t>GMm</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r</a:t>
            </a:r>
            <a:r>
              <a:rPr lang="en-US" sz="2400" baseline="30000">
                <a:latin typeface="Times New Roman" panose="02020603050405020304" pitchFamily="18" charset="0"/>
                <a:cs typeface="Times New Roman" panose="02020603050405020304" pitchFamily="18" charset="0"/>
              </a:rPr>
              <a:t>2</a:t>
            </a:r>
            <a:r>
              <a:rPr lang="en-US" sz="2400"/>
              <a:t>, the force on the ocean nearer to the moon will be greater, so it will accelerate more than the rest of the Earth, bulging out.</a:t>
            </a:r>
          </a:p>
        </p:txBody>
      </p:sp>
    </p:spTree>
    <p:extLst>
      <p:ext uri="{BB962C8B-B14F-4D97-AF65-F5344CB8AC3E}">
        <p14:creationId xmlns:p14="http://schemas.microsoft.com/office/powerpoint/2010/main" val="628785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6538</TotalTime>
  <Words>1204</Words>
  <Application>Microsoft Office PowerPoint</Application>
  <PresentationFormat>Custom</PresentationFormat>
  <Paragraphs>124</Paragraphs>
  <Slides>22</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Default Design</vt:lpstr>
      <vt:lpstr>Equation</vt:lpstr>
      <vt:lpstr>PHY131H1F  - Class 12</vt:lpstr>
      <vt:lpstr>A Mack Truck drives North on the highway, and collides head-on with a mosquito.  Which is true?</vt:lpstr>
      <vt:lpstr>A Mack Truck drives North on the highway, and collides head-on with a mosquito.  Which is true?</vt:lpstr>
      <vt:lpstr>Last day I asked at the end of class:</vt:lpstr>
      <vt:lpstr>PowerPoint Presentation</vt:lpstr>
      <vt:lpstr>PowerPoint Presentation</vt:lpstr>
      <vt:lpstr>F = ma or a = F / m</vt:lpstr>
      <vt:lpstr>PowerPoint Presentation</vt:lpstr>
      <vt:lpstr>PowerPoint Presentation</vt:lpstr>
      <vt:lpstr>PowerPoint Presentation</vt:lpstr>
      <vt:lpstr>PowerPoint Presentation</vt:lpstr>
      <vt:lpstr>PowerPoint Presentation</vt:lpstr>
      <vt:lpstr>Car/Earth Friction Interaction</vt:lpstr>
      <vt:lpstr>Rocket/Gas Pressure Interaction</vt:lpstr>
      <vt:lpstr>Man/Rope Tension Interaction</vt:lpstr>
      <vt:lpstr>Basketball/Earth Gravity Interaction</vt:lpstr>
      <vt:lpstr>Basketball/Earth Gravity Interaction</vt:lpstr>
      <vt:lpstr>The Massless String Approximation</vt:lpstr>
      <vt:lpstr>Pulleys</vt:lpstr>
      <vt:lpstr>PowerPoint Presentation</vt:lpstr>
      <vt:lpstr>PowerPoint Presentation</vt:lpstr>
      <vt:lpstr>Before Class 13 on Wednesday … my last class!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jharlow</dc:creator>
  <cp:lastModifiedBy>Jason Harlow</cp:lastModifiedBy>
  <cp:revision>189</cp:revision>
  <cp:lastPrinted>2011-02-07T14:45:05Z</cp:lastPrinted>
  <dcterms:created xsi:type="dcterms:W3CDTF">2011-04-13T18:17:42Z</dcterms:created>
  <dcterms:modified xsi:type="dcterms:W3CDTF">2014-10-20T14:12:01Z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