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F1AC7A-A382-1944-9F1F-F30449D4AF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FF646D4-3BFA-E74D-A4AF-6678D14BEF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280A2-1715-B144-9377-CC7215C0F7E7}" type="slidenum">
              <a:rPr lang="en-US"/>
              <a:pPr/>
              <a:t>7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880C2-E2EC-BB44-8D2A-820BD1173936}" type="slidenum">
              <a:rPr lang="en-US"/>
              <a:pPr/>
              <a:t>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B1060-8A51-FA4A-9A08-6BCC21EBEC27}" type="slidenum">
              <a:rPr lang="en-US"/>
              <a:pPr/>
              <a:t>9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D64392-B475-C74E-8C5B-411BDBC2DF5D}" type="slidenum">
              <a:rPr lang="en-US"/>
              <a:pPr/>
              <a:t>10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C8AD0-CBCB-D843-9A97-53CA57ECC9F4}" type="slidenum">
              <a:rPr lang="en-US"/>
              <a:pPr/>
              <a:t>11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05E843-3B7A-2044-8145-1335A4580F23}" type="slidenum">
              <a:rPr lang="en-US"/>
              <a:pPr/>
              <a:t>12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C6B53-E6FF-1445-80B9-FDF1694C7E2D}" type="slidenum">
              <a:rPr lang="en-US"/>
              <a:pPr/>
              <a:t>13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4F68FB-EE49-9343-A0ED-B0856B50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0A5F7B-88EF-7B45-8812-1532E15AA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F44708-FAB7-2045-8B3A-6927164A3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1DC41E4-161D-AD48-AF17-D1FE093EF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D8FF46A-E926-D546-BE79-04D6CFA6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1C2E7EE-3F0F-F04F-BC9B-A63CA1690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576F906-14E8-7945-A91B-E55F87741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ED08B8-F681-A54C-8FFA-FC0952B85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27D9AC-3F73-A348-BDD5-1BA1C4122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AA60D5-5E86-4146-B7DB-47C3ADEC7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2122C6-74C2-914D-A144-6F089015A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DD08A-62AC-B24A-8465-7668FA505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6E55F0-21D3-514B-BCC5-621A06495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8BF4E4-0EF4-544A-89A3-67E2D5BDC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EE343-5AAC-6B4F-B0C7-7D21E6D06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62B28E-DA43-FF4F-BBBD-88F512B7E9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adsciinfo@staff.michener.on.ca" TargetMode="External"/><Relationship Id="rId3" Type="http://schemas.openxmlformats.org/officeDocument/2006/relationships/hyperlink" Target="http://www.utoronto.ca/radiaitonscienc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ortal.utoronto.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PHY131H1S </a:t>
            </a:r>
            <a:r>
              <a:rPr lang="en-US" sz="4000" dirty="0"/>
              <a:t>Introduction to Physics </a:t>
            </a:r>
            <a:r>
              <a:rPr lang="en-US" sz="4000" dirty="0" smtClean="0"/>
              <a:t>I </a:t>
            </a:r>
            <a:r>
              <a:rPr lang="en-US" sz="4000" dirty="0"/>
              <a:t>– Jason Harlow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Hello and welcome!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This is the</a:t>
            </a:r>
            <a:r>
              <a:rPr lang="en-US" sz="2600" dirty="0" smtClean="0"/>
              <a:t> first of a two-semester course to introduce physics to science students specializing disciplines </a:t>
            </a:r>
            <a:r>
              <a:rPr lang="en-US" sz="2600" b="1" i="1" dirty="0" smtClean="0"/>
              <a:t>other </a:t>
            </a:r>
            <a:r>
              <a:rPr lang="en-US" sz="2600" dirty="0" smtClean="0"/>
              <a:t>than physics.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This semester, we </a:t>
            </a:r>
            <a:r>
              <a:rPr lang="en-US" sz="2600" dirty="0"/>
              <a:t>will </a:t>
            </a:r>
            <a:r>
              <a:rPr lang="en-US" sz="2600" dirty="0" smtClean="0"/>
              <a:t>study</a:t>
            </a:r>
          </a:p>
          <a:p>
            <a:pPr>
              <a:lnSpc>
                <a:spcPct val="90000"/>
              </a:lnSpc>
            </a:pPr>
            <a:r>
              <a:rPr lang="en-CA" sz="2600" dirty="0"/>
              <a:t>Required Text: </a:t>
            </a:r>
            <a:r>
              <a:rPr lang="en-CA" sz="2600" b="1" dirty="0"/>
              <a:t>“Physics for Scientists and Engineers” </a:t>
            </a:r>
            <a:r>
              <a:rPr lang="en-CA" sz="2600" dirty="0"/>
              <a:t>2nd Edition (Copyright 2008) by Randall Knight.</a:t>
            </a:r>
            <a:r>
              <a:rPr lang="en-US" sz="26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648200"/>
            <a:ext cx="28702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9388"/>
            <a:ext cx="8229600" cy="1143000"/>
          </a:xfrm>
        </p:spPr>
        <p:txBody>
          <a:bodyPr/>
          <a:lstStyle/>
          <a:p>
            <a:pPr eaLnBrk="1" hangingPunct="1"/>
            <a:r>
              <a:rPr lang="en-US" b="1"/>
              <a:t>Making a Motion Diagram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73075" y="1157288"/>
            <a:ext cx="8407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 charset="0"/>
              </a:rPr>
              <a:t>Suppose</a:t>
            </a:r>
            <a:r>
              <a:rPr lang="en-US" sz="2800" dirty="0" smtClean="0">
                <a:latin typeface="Times New Roman" charset="0"/>
              </a:rPr>
              <a:t> </a:t>
            </a:r>
          </a:p>
          <a:p>
            <a:endParaRPr lang="en-US" sz="2800" dirty="0" smtClean="0">
              <a:latin typeface="Times New Roman" charset="0"/>
            </a:endParaRPr>
          </a:p>
          <a:p>
            <a:r>
              <a:rPr lang="en-US" sz="2800" dirty="0" smtClean="0">
                <a:latin typeface="Times New Roman" charset="0"/>
              </a:rPr>
              <a:t>and </a:t>
            </a:r>
            <a:r>
              <a:rPr lang="en-US" sz="2800" dirty="0">
                <a:latin typeface="Times New Roman" charset="0"/>
              </a:rPr>
              <a:t>project the entire stack at once onto a screen for viewing. The result is shown. This composite photo, showing an object’s position at several equally spaced instants of time, is called </a:t>
            </a:r>
            <a:r>
              <a:rPr lang="en-US" sz="2800" dirty="0" smtClean="0">
                <a:latin typeface="Times New Roman" charset="0"/>
              </a:rPr>
              <a:t>a</a:t>
            </a:r>
            <a:endParaRPr lang="en-US" sz="2800" dirty="0">
              <a:latin typeface="Times New Roman" charset="0"/>
            </a:endParaRPr>
          </a:p>
        </p:txBody>
      </p:sp>
      <p:pic>
        <p:nvPicPr>
          <p:cNvPr id="26628" name="Picture 4" descr="01_03Figure-F"/>
          <p:cNvPicPr>
            <a:picLocks noChangeAspect="1" noChangeArrowheads="1"/>
          </p:cNvPicPr>
          <p:nvPr/>
        </p:nvPicPr>
        <p:blipFill>
          <a:blip r:embed="rId3"/>
          <a:srcRect b="4309"/>
          <a:stretch>
            <a:fillRect/>
          </a:stretch>
        </p:blipFill>
        <p:spPr bwMode="auto">
          <a:xfrm>
            <a:off x="2312988" y="4433888"/>
            <a:ext cx="451802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00600" cy="715962"/>
          </a:xfrm>
        </p:spPr>
        <p:txBody>
          <a:bodyPr/>
          <a:lstStyle/>
          <a:p>
            <a:pPr eaLnBrk="1" hangingPunct="1"/>
            <a:r>
              <a:rPr lang="en-US" b="1" dirty="0"/>
              <a:t>Tactics</a:t>
            </a:r>
            <a:r>
              <a:rPr lang="en-US" b="1" dirty="0" smtClean="0"/>
              <a:t>:</a:t>
            </a:r>
            <a:endParaRPr lang="en-US" b="1" dirty="0"/>
          </a:p>
        </p:txBody>
      </p:sp>
      <p:pic>
        <p:nvPicPr>
          <p:cNvPr id="28675" name="Picture 3" descr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1354138"/>
            <a:ext cx="8610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05200" cy="715962"/>
          </a:xfrm>
        </p:spPr>
        <p:txBody>
          <a:bodyPr/>
          <a:lstStyle/>
          <a:p>
            <a:pPr eaLnBrk="1" hangingPunct="1"/>
            <a:r>
              <a:rPr lang="en-US" b="1" dirty="0"/>
              <a:t>Tactics</a:t>
            </a:r>
            <a:r>
              <a:rPr lang="en-US" b="1" dirty="0" smtClean="0"/>
              <a:t>:</a:t>
            </a:r>
            <a:endParaRPr lang="en-US" b="1" dirty="0"/>
          </a:p>
        </p:txBody>
      </p:sp>
      <p:pic>
        <p:nvPicPr>
          <p:cNvPr id="30723" name="Picture 3" descr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25" y="1181100"/>
            <a:ext cx="8540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334000" cy="639762"/>
          </a:xfrm>
        </p:spPr>
        <p:txBody>
          <a:bodyPr/>
          <a:lstStyle/>
          <a:p>
            <a:pPr eaLnBrk="1" hangingPunct="1"/>
            <a:r>
              <a:rPr lang="en-US" sz="3200" b="1" dirty="0"/>
              <a:t>Motion Diagrams </a:t>
            </a:r>
            <a:r>
              <a:rPr lang="en-US" sz="3200" b="1" dirty="0" smtClean="0"/>
              <a:t>with</a:t>
            </a:r>
            <a:endParaRPr lang="en-US" sz="3200" b="1" dirty="0"/>
          </a:p>
        </p:txBody>
      </p:sp>
      <p:pic>
        <p:nvPicPr>
          <p:cNvPr id="32772" name="Picture 5" descr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133600"/>
            <a:ext cx="64770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Before Class 2 on Wednesday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eaLnBrk="1" hangingPunct="1"/>
            <a:r>
              <a:rPr lang="en-US"/>
              <a:t>Please download and read the Course Outline, and the Preface, Introduction, and Chapter 1 of Knight</a:t>
            </a:r>
          </a:p>
          <a:p>
            <a:pPr eaLnBrk="1" hangingPunct="1"/>
            <a:r>
              <a:rPr lang="en-US"/>
              <a:t>Establish your MasteringPhysics account </a:t>
            </a:r>
          </a:p>
          <a:p>
            <a:pPr eaLnBrk="1" hangingPunct="1"/>
            <a:r>
              <a:rPr lang="en-US"/>
              <a:t>Register your clicker with your 9-digit Student Number  at www.iclicker.com </a:t>
            </a:r>
          </a:p>
          <a:p>
            <a:pPr eaLnBrk="1" hangingPunct="1"/>
            <a:r>
              <a:rPr lang="en-US"/>
              <a:t>(Note, you can register your clicker later in the semester and you will still get marks for the classes you attended before you registered.)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900" dirty="0" smtClean="0"/>
              <a:t>MEDICAL RADIATION SCIENCES PROGRAM </a:t>
            </a:r>
            <a:br>
              <a:rPr lang="en-US" sz="2900" dirty="0" smtClean="0"/>
            </a:br>
            <a:r>
              <a:rPr lang="en-US" sz="2900" dirty="0" smtClean="0"/>
              <a:t>Open house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10200"/>
          </a:xfrm>
        </p:spPr>
        <p:txBody>
          <a:bodyPr/>
          <a:lstStyle/>
          <a:p>
            <a:pPr algn="ctr">
              <a:buNone/>
            </a:pPr>
            <a:r>
              <a:rPr lang="en-US" sz="1900" dirty="0" smtClean="0"/>
              <a:t>Tonight: </a:t>
            </a:r>
            <a:r>
              <a:rPr lang="en-US" sz="1900" b="1" dirty="0" smtClean="0"/>
              <a:t>January 10, 2011     5pm – 7pm</a:t>
            </a:r>
            <a:endParaRPr lang="en-US" sz="1900" dirty="0" smtClean="0"/>
          </a:p>
          <a:p>
            <a:pPr algn="ctr">
              <a:buNone/>
            </a:pPr>
            <a:r>
              <a:rPr lang="en-US" sz="1900" b="1" dirty="0" smtClean="0"/>
              <a:t>The Michener Institute for Applied Health Sciences</a:t>
            </a:r>
            <a:endParaRPr lang="en-US" sz="1900" dirty="0" smtClean="0"/>
          </a:p>
          <a:p>
            <a:pPr algn="ctr">
              <a:buNone/>
            </a:pPr>
            <a:r>
              <a:rPr lang="en-US" sz="1900" b="1" dirty="0" smtClean="0"/>
              <a:t>222 St. Patrick Street, Toronto, Ontario</a:t>
            </a:r>
            <a:endParaRPr lang="en-US" sz="1900" dirty="0" smtClean="0"/>
          </a:p>
          <a:p>
            <a:pPr>
              <a:buNone/>
            </a:pPr>
            <a:r>
              <a:rPr lang="en-US" sz="1900" b="1" dirty="0" smtClean="0"/>
              <a:t> </a:t>
            </a:r>
            <a:endParaRPr lang="en-US" sz="1900" dirty="0" smtClean="0"/>
          </a:p>
          <a:p>
            <a:pPr>
              <a:buNone/>
            </a:pPr>
            <a:r>
              <a:rPr lang="en-US" sz="1900" b="1" dirty="0" smtClean="0"/>
              <a:t>Food and Refreshments provided</a:t>
            </a:r>
            <a:endParaRPr lang="en-US" sz="1900" dirty="0" smtClean="0"/>
          </a:p>
          <a:p>
            <a:pPr lvl="0">
              <a:buNone/>
            </a:pPr>
            <a:r>
              <a:rPr lang="en-US" sz="1900" b="1" i="1" dirty="0" smtClean="0"/>
              <a:t>Pre-register for our guided tours by visiting: </a:t>
            </a:r>
          </a:p>
          <a:p>
            <a:pPr lvl="0">
              <a:buNone/>
            </a:pPr>
            <a:r>
              <a:rPr lang="en-US" sz="1900" dirty="0" smtClean="0"/>
              <a:t>			http://</a:t>
            </a:r>
            <a:r>
              <a:rPr lang="en-US" sz="1900" dirty="0" err="1" smtClean="0"/>
              <a:t>www.michener.ca/radsci/form.php</a:t>
            </a:r>
            <a:endParaRPr lang="en-US" sz="1900" dirty="0" smtClean="0"/>
          </a:p>
          <a:p>
            <a:pPr lvl="0">
              <a:buNone/>
            </a:pPr>
            <a:r>
              <a:rPr lang="en-US" sz="1900" b="1" dirty="0" smtClean="0"/>
              <a:t>Guided tours every 30 minutes</a:t>
            </a:r>
            <a:endParaRPr lang="en-US" sz="1900" dirty="0" smtClean="0"/>
          </a:p>
          <a:p>
            <a:pPr lvl="0">
              <a:buNone/>
            </a:pPr>
            <a:r>
              <a:rPr lang="en-US" sz="1900" b="1" dirty="0" smtClean="0"/>
              <a:t>Career opportunity info</a:t>
            </a:r>
            <a:endParaRPr lang="en-US" sz="1900" dirty="0" smtClean="0"/>
          </a:p>
          <a:p>
            <a:pPr lvl="0">
              <a:buNone/>
            </a:pPr>
            <a:r>
              <a:rPr lang="en-US" sz="1900" b="1" dirty="0" smtClean="0"/>
              <a:t>In-depth info on our three program disciplines:  Nuclear Medicine, Radiation Therapy</a:t>
            </a:r>
            <a:r>
              <a:rPr lang="en-US" sz="1900" dirty="0" smtClean="0"/>
              <a:t> and </a:t>
            </a:r>
            <a:r>
              <a:rPr lang="en-US" sz="1900" b="1" dirty="0" smtClean="0"/>
              <a:t>Radiological Technology</a:t>
            </a:r>
            <a:endParaRPr lang="en-US" sz="1900" dirty="0" smtClean="0"/>
          </a:p>
          <a:p>
            <a:pPr>
              <a:buNone/>
            </a:pPr>
            <a:r>
              <a:rPr lang="en-US" sz="1900" b="1" dirty="0" smtClean="0"/>
              <a:t> </a:t>
            </a:r>
            <a:endParaRPr lang="en-US" sz="1900" dirty="0" smtClean="0"/>
          </a:p>
          <a:p>
            <a:pPr>
              <a:buNone/>
            </a:pPr>
            <a:r>
              <a:rPr lang="en-US" sz="1900" b="1" dirty="0" smtClean="0"/>
              <a:t>UNIVERSITY OF TORONTO/ THE MICHENER INSTITUTE</a:t>
            </a:r>
          </a:p>
          <a:p>
            <a:pPr>
              <a:buNone/>
            </a:pPr>
            <a:r>
              <a:rPr lang="en-US" sz="1900" b="1" dirty="0" smtClean="0"/>
              <a:t>JOINT MEDICAL RADIATION SCIENCES DEGREE/ DIPLOMA PROGRAM</a:t>
            </a:r>
            <a:endParaRPr lang="en-US" sz="1900" dirty="0" smtClean="0"/>
          </a:p>
          <a:p>
            <a:pPr>
              <a:buNone/>
            </a:pPr>
            <a:r>
              <a:rPr lang="en-US" sz="1900" dirty="0" smtClean="0"/>
              <a:t>416-978-7837   	</a:t>
            </a:r>
            <a:r>
              <a:rPr lang="en-US" sz="1900" b="1" dirty="0" smtClean="0"/>
              <a:t>email: </a:t>
            </a:r>
            <a:r>
              <a:rPr lang="en-US" sz="1900" b="1" dirty="0" smtClean="0">
                <a:hlinkClick r:id="rId2"/>
              </a:rPr>
              <a:t>hrocha@michener.ca</a:t>
            </a:r>
            <a:endParaRPr lang="en-US" sz="1900" dirty="0" smtClean="0"/>
          </a:p>
          <a:p>
            <a:pPr>
              <a:buNone/>
            </a:pPr>
            <a:r>
              <a:rPr lang="en-US" sz="1900" b="1" dirty="0" smtClean="0"/>
              <a:t>website: http://</a:t>
            </a:r>
            <a:r>
              <a:rPr lang="en-US" sz="1900" b="1" dirty="0" smtClean="0">
                <a:hlinkClick r:id="rId3"/>
              </a:rPr>
              <a:t>www.utoronto.ca/radiationsciences</a:t>
            </a:r>
            <a:r>
              <a:rPr lang="en-US" sz="1900" b="1" dirty="0" smtClean="0"/>
              <a:t>/</a:t>
            </a:r>
            <a:endParaRPr lang="en-US" sz="1900" dirty="0" smtClean="0"/>
          </a:p>
          <a:p>
            <a:pPr>
              <a:buNone/>
            </a:pP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7391400" cy="5791200"/>
          </a:xfrm>
        </p:spPr>
        <p:txBody>
          <a:bodyPr/>
          <a:lstStyle/>
          <a:p>
            <a:pPr eaLnBrk="1" hangingPunct="1"/>
            <a:r>
              <a:rPr lang="en-US" sz="2800" dirty="0"/>
              <a:t>Welcome  - please make yourself comfortable!</a:t>
            </a:r>
          </a:p>
          <a:p>
            <a:pPr eaLnBrk="1" hangingPunct="1"/>
            <a:r>
              <a:rPr lang="en-US" sz="2800" dirty="0"/>
              <a:t>I am </a:t>
            </a:r>
            <a:r>
              <a:rPr lang="en-US" sz="2800" b="1" dirty="0"/>
              <a:t>Jason Harlow</a:t>
            </a:r>
            <a:r>
              <a:rPr lang="en-US" sz="2800" dirty="0"/>
              <a:t>. </a:t>
            </a:r>
            <a:r>
              <a:rPr lang="en-US" sz="2800" dirty="0" smtClean="0"/>
              <a:t> Here are some ways to reach me:</a:t>
            </a:r>
          </a:p>
          <a:p>
            <a:pPr lvl="1" eaLnBrk="1" hangingPunct="1"/>
            <a:r>
              <a:rPr lang="en-US" sz="2400" dirty="0"/>
              <a:t>Telephone: 416-946-4071</a:t>
            </a:r>
          </a:p>
          <a:p>
            <a:pPr lvl="1" eaLnBrk="1" hangingPunct="1"/>
            <a:r>
              <a:rPr lang="en-US" sz="2400" dirty="0"/>
              <a:t>Office: MP129-A</a:t>
            </a:r>
          </a:p>
          <a:p>
            <a:pPr lvl="1" eaLnBrk="1" hangingPunct="1"/>
            <a:r>
              <a:rPr lang="en-US" sz="2400" dirty="0"/>
              <a:t>Email:  </a:t>
            </a:r>
            <a:r>
              <a:rPr lang="en-US" sz="2400" dirty="0" err="1" smtClean="0"/>
              <a:t>jharlow</a:t>
            </a:r>
            <a:r>
              <a:rPr lang="en-US" sz="2400" dirty="0" smtClean="0"/>
              <a:t>  at physics dot </a:t>
            </a:r>
            <a:r>
              <a:rPr lang="en-US" sz="2400" dirty="0" err="1" smtClean="0"/>
              <a:t>utoronto</a:t>
            </a:r>
            <a:r>
              <a:rPr lang="en-US" sz="2400" dirty="0" smtClean="0"/>
              <a:t> dot ca</a:t>
            </a:r>
            <a:endParaRPr lang="en-US" sz="2400" dirty="0"/>
          </a:p>
          <a:p>
            <a:pPr eaLnBrk="1" hangingPunct="1"/>
            <a:r>
              <a:rPr lang="en-US" sz="2400" dirty="0"/>
              <a:t>Course web page is on </a:t>
            </a:r>
            <a:r>
              <a:rPr lang="en-US" sz="2400" dirty="0">
                <a:hlinkClick r:id="rId2"/>
              </a:rPr>
              <a:t>http://portal.utoronto.ca</a:t>
            </a:r>
            <a:r>
              <a:rPr lang="en-US" sz="2400" dirty="0"/>
              <a:t> Important course materials and links are all available on this web-site.</a:t>
            </a:r>
          </a:p>
        </p:txBody>
      </p:sp>
      <p:sp>
        <p:nvSpPr>
          <p:cNvPr id="5" name="TextBox 4"/>
          <p:cNvSpPr txBox="1"/>
          <p:nvPr/>
        </p:nvSpPr>
        <p:spPr>
          <a:xfrm rot="426319">
            <a:off x="7307677" y="5190333"/>
            <a:ext cx="1447800" cy="120032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Make sure you get the one-page hand-out!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76200"/>
            <a:ext cx="3163888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943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04800" y="55626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ea typeface="+mn-ea"/>
                <a:cs typeface="+mn-cs"/>
              </a:rPr>
              <a:t>If you can’t come, please do </a:t>
            </a:r>
            <a:r>
              <a:rPr lang="en-US" sz="2800" b="1" i="1" kern="0" dirty="0">
                <a:latin typeface="+mn-lt"/>
                <a:ea typeface="+mn-ea"/>
                <a:cs typeface="+mn-cs"/>
              </a:rPr>
              <a:t>NOT </a:t>
            </a:r>
            <a:r>
              <a:rPr lang="en-US" sz="2800" kern="0" dirty="0">
                <a:latin typeface="+mn-lt"/>
                <a:ea typeface="+mn-ea"/>
                <a:cs typeface="+mn-cs"/>
              </a:rPr>
              <a:t>ask a friend to bring your clicker for you!!  </a:t>
            </a:r>
            <a:endParaRPr lang="en-US" sz="24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304800" y="403860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/>
              <a:t>You will use your </a:t>
            </a:r>
            <a:r>
              <a:rPr lang="en-US" sz="2800" b="1"/>
              <a:t>clicker </a:t>
            </a:r>
            <a:r>
              <a:rPr lang="en-US" sz="2800"/>
              <a:t>every Monday and Wednesday class beginning this Wednesday.  Don’t forget it!</a:t>
            </a:r>
          </a:p>
        </p:txBody>
      </p:sp>
      <p:sp>
        <p:nvSpPr>
          <p:cNvPr id="17414" name="Rectangle 5"/>
          <p:cNvSpPr txBox="1">
            <a:spLocks noChangeArrowheads="1"/>
          </p:cNvSpPr>
          <p:nvPr/>
        </p:nvSpPr>
        <p:spPr bwMode="auto">
          <a:xfrm>
            <a:off x="304800" y="25908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Class Participation will be measured using </a:t>
            </a:r>
            <a:r>
              <a:rPr lang="en-US" sz="2800" b="1"/>
              <a:t>“i&gt;clickers” </a:t>
            </a:r>
            <a:r>
              <a:rPr lang="en-US" sz="2800"/>
              <a:t>– you can buy one at the bookstore for  $42 new, or $32 used.</a:t>
            </a:r>
          </a:p>
        </p:txBody>
      </p:sp>
      <p:pic>
        <p:nvPicPr>
          <p:cNvPr id="17415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577975" y="-663575"/>
            <a:ext cx="24193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eaLnBrk="1" hangingPunct="1"/>
            <a:r>
              <a:rPr lang="en-US"/>
              <a:t>What is Physics?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400" y="2133600"/>
            <a:ext cx="8991600" cy="449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91200"/>
          </a:xfrm>
        </p:spPr>
        <p:txBody>
          <a:bodyPr/>
          <a:lstStyle/>
          <a:p>
            <a:pPr eaLnBrk="1" hangingPunct="1"/>
            <a:r>
              <a:rPr lang="en-US" dirty="0"/>
              <a:t>Randall Knight, the author of the course textbook, states that Physics </a:t>
            </a:r>
            <a:r>
              <a:rPr lang="en-US" dirty="0" smtClean="0"/>
              <a:t>is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/>
              <a:t>It </a:t>
            </a:r>
            <a:r>
              <a:rPr lang="en-US" dirty="0" smtClean="0"/>
              <a:t>is</a:t>
            </a:r>
          </a:p>
          <a:p>
            <a:pPr eaLnBrk="1" hangingPunct="1"/>
            <a:r>
              <a:rPr lang="en-US" dirty="0"/>
              <a:t>This course has a bad reputation for being hard, </a:t>
            </a:r>
            <a:r>
              <a:rPr lang="en-US" dirty="0" smtClean="0"/>
              <a:t>but</a:t>
            </a:r>
          </a:p>
          <a:p>
            <a:pPr eaLnBrk="1" hangingPunct="1"/>
            <a:r>
              <a:rPr lang="en-US" dirty="0"/>
              <a:t>The trick is to treat Physics Problem-Solving as</a:t>
            </a:r>
            <a:r>
              <a:rPr lang="en-US" dirty="0" smtClean="0"/>
              <a:t>                                                  Focus </a:t>
            </a:r>
            <a:r>
              <a:rPr lang="en-US" dirty="0"/>
              <a:t>on the</a:t>
            </a:r>
            <a:r>
              <a:rPr lang="en-US" dirty="0" smtClean="0"/>
              <a:t> </a:t>
            </a:r>
            <a:r>
              <a:rPr lang="en-US" b="1" i="1" dirty="0" smtClean="0"/>
              <a:t>                                               </a:t>
            </a:r>
            <a:r>
              <a:rPr lang="en-US" dirty="0" smtClean="0"/>
              <a:t>rather </a:t>
            </a:r>
            <a:r>
              <a:rPr lang="en-US" dirty="0"/>
              <a:t>than memorizing equations.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/>
              <a:t>About Learning Physics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3100" dirty="0"/>
              <a:t>In PHY131S, tests and the exam will </a:t>
            </a:r>
            <a:r>
              <a:rPr lang="en-US" sz="3100" dirty="0" smtClean="0"/>
              <a:t>involve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None/>
            </a:pPr>
            <a:endParaRPr lang="en-US" sz="3100" dirty="0" smtClean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3100" dirty="0"/>
              <a:t>Each concept</a:t>
            </a:r>
            <a:r>
              <a:rPr lang="en-US" sz="3100" dirty="0" smtClean="0"/>
              <a:t>                                       This </a:t>
            </a:r>
            <a:r>
              <a:rPr lang="en-US" sz="3100" dirty="0"/>
              <a:t>will continue into the second half of the full course</a:t>
            </a:r>
            <a:r>
              <a:rPr lang="en-US" sz="3100" dirty="0" smtClean="0"/>
              <a:t>: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endParaRPr lang="en-US" sz="3100" dirty="0" smtClean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3100" dirty="0"/>
              <a:t>Assimilating any </a:t>
            </a:r>
            <a:r>
              <a:rPr lang="en-US" sz="3100" dirty="0" smtClean="0"/>
              <a:t>concept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3100" dirty="0"/>
              <a:t>Keep up with your studies.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3100" dirty="0"/>
              <a:t>The “last minute cram” before a test or exam </a:t>
            </a:r>
            <a:r>
              <a:rPr lang="en-US" sz="3100" dirty="0" smtClean="0"/>
              <a:t>is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9388"/>
            <a:ext cx="8229600" cy="963612"/>
          </a:xfrm>
        </p:spPr>
        <p:txBody>
          <a:bodyPr/>
          <a:lstStyle/>
          <a:p>
            <a:pPr eaLnBrk="1" hangingPunct="1"/>
            <a:r>
              <a:rPr lang="en-US" b="1"/>
              <a:t>Today..  Motion! </a:t>
            </a: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05000"/>
            <a:ext cx="70008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1_01Figure_1-F"/>
          <p:cNvPicPr>
            <a:picLocks noChangeAspect="1" noChangeArrowheads="1"/>
          </p:cNvPicPr>
          <p:nvPr/>
        </p:nvPicPr>
        <p:blipFill>
          <a:blip r:embed="rId3"/>
          <a:srcRect r="29462" b="3203"/>
          <a:stretch>
            <a:fillRect/>
          </a:stretch>
        </p:blipFill>
        <p:spPr bwMode="auto">
          <a:xfrm>
            <a:off x="1212850" y="168275"/>
            <a:ext cx="3014663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01_01Figure_2-F"/>
          <p:cNvPicPr>
            <a:picLocks noChangeAspect="1" noChangeArrowheads="1"/>
          </p:cNvPicPr>
          <p:nvPr/>
        </p:nvPicPr>
        <p:blipFill>
          <a:blip r:embed="rId4"/>
          <a:srcRect b="34204"/>
          <a:stretch>
            <a:fillRect/>
          </a:stretch>
        </p:blipFill>
        <p:spPr bwMode="auto">
          <a:xfrm>
            <a:off x="4994275" y="139700"/>
            <a:ext cx="2862263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01_01Figure_3-F"/>
          <p:cNvPicPr>
            <a:picLocks noChangeAspect="1" noChangeArrowheads="1"/>
          </p:cNvPicPr>
          <p:nvPr/>
        </p:nvPicPr>
        <p:blipFill>
          <a:blip r:embed="rId5"/>
          <a:srcRect t="16313" b="17426"/>
          <a:stretch>
            <a:fillRect/>
          </a:stretch>
        </p:blipFill>
        <p:spPr bwMode="auto">
          <a:xfrm>
            <a:off x="1235075" y="3478213"/>
            <a:ext cx="308451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01_01Figure_4-F"/>
          <p:cNvPicPr>
            <a:picLocks noChangeAspect="1" noChangeArrowheads="1"/>
          </p:cNvPicPr>
          <p:nvPr/>
        </p:nvPicPr>
        <p:blipFill>
          <a:blip r:embed="rId6"/>
          <a:srcRect l="5443" r="22122" b="3323"/>
          <a:stretch>
            <a:fillRect/>
          </a:stretch>
        </p:blipFill>
        <p:spPr bwMode="auto">
          <a:xfrm>
            <a:off x="5091113" y="3478213"/>
            <a:ext cx="27559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1138"/>
            <a:ext cx="8229600" cy="1143000"/>
          </a:xfrm>
        </p:spPr>
        <p:txBody>
          <a:bodyPr/>
          <a:lstStyle/>
          <a:p>
            <a:pPr eaLnBrk="1" hangingPunct="1"/>
            <a:r>
              <a:rPr lang="en-US" b="1"/>
              <a:t>Making a Motion Diagram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34975" y="1312863"/>
            <a:ext cx="49514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 charset="0"/>
              </a:rPr>
              <a:t>An easy way to study motion is to</a:t>
            </a:r>
            <a:r>
              <a:rPr lang="en-US" sz="2800" dirty="0" smtClean="0">
                <a:latin typeface="Times New Roman" charset="0"/>
              </a:rPr>
              <a:t> </a:t>
            </a:r>
          </a:p>
          <a:p>
            <a:r>
              <a:rPr lang="en-US" sz="2800" dirty="0" smtClean="0">
                <a:latin typeface="Times New Roman" charset="0"/>
              </a:rPr>
              <a:t>A </a:t>
            </a:r>
            <a:r>
              <a:rPr lang="en-US" sz="2800" dirty="0">
                <a:latin typeface="Times New Roman" charset="0"/>
              </a:rPr>
              <a:t>movie camera takes</a:t>
            </a:r>
            <a:r>
              <a:rPr lang="en-US" sz="2800" dirty="0" smtClean="0">
                <a:latin typeface="Times New Roman" charset="0"/>
              </a:rPr>
              <a:t> </a:t>
            </a:r>
          </a:p>
          <a:p>
            <a:endParaRPr lang="en-US" sz="2800" dirty="0" smtClean="0">
              <a:latin typeface="Times New Roman" charset="0"/>
            </a:endParaRPr>
          </a:p>
          <a:p>
            <a:r>
              <a:rPr lang="en-US" sz="2800" dirty="0" smtClean="0">
                <a:latin typeface="Times New Roman" charset="0"/>
              </a:rPr>
              <a:t>typically </a:t>
            </a:r>
            <a:r>
              <a:rPr lang="en-US" sz="2800" dirty="0">
                <a:latin typeface="Times New Roman" charset="0"/>
              </a:rPr>
              <a:t>30 photographs every second. Each separate photo </a:t>
            </a:r>
            <a:r>
              <a:rPr lang="en-US" sz="2800" dirty="0" smtClean="0">
                <a:latin typeface="Times New Roman" charset="0"/>
              </a:rPr>
              <a:t>is</a:t>
            </a:r>
            <a:endParaRPr lang="en-US" sz="2800" dirty="0">
              <a:latin typeface="Times New Roman" charset="0"/>
            </a:endParaRPr>
          </a:p>
        </p:txBody>
      </p:sp>
      <p:pic>
        <p:nvPicPr>
          <p:cNvPr id="24580" name="Picture 4" descr="01_02Figure-F"/>
          <p:cNvPicPr>
            <a:picLocks noChangeAspect="1" noChangeArrowheads="1"/>
          </p:cNvPicPr>
          <p:nvPr/>
        </p:nvPicPr>
        <p:blipFill>
          <a:blip r:embed="rId3"/>
          <a:srcRect t="2489" b="2489"/>
          <a:stretch>
            <a:fillRect/>
          </a:stretch>
        </p:blipFill>
        <p:spPr bwMode="auto">
          <a:xfrm>
            <a:off x="5830888" y="1630363"/>
            <a:ext cx="238125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576</Words>
  <Application>Microsoft Macintosh PowerPoint</Application>
  <PresentationFormat>On-screen Show (4:3)</PresentationFormat>
  <Paragraphs>71</Paragraphs>
  <Slides>14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PHY131H1S Introduction to Physics I – Jason Harlow</vt:lpstr>
      <vt:lpstr>MEDICAL RADIATION SCIENCES PROGRAM  Open house</vt:lpstr>
      <vt:lpstr>Slide 3</vt:lpstr>
      <vt:lpstr>Slide 4</vt:lpstr>
      <vt:lpstr>What is Physics?</vt:lpstr>
      <vt:lpstr>About Learning Physics</vt:lpstr>
      <vt:lpstr>Today..  Motion! </vt:lpstr>
      <vt:lpstr>Slide 8</vt:lpstr>
      <vt:lpstr>Making a Motion Diagram</vt:lpstr>
      <vt:lpstr>Making a Motion Diagram</vt:lpstr>
      <vt:lpstr>Tactics:</vt:lpstr>
      <vt:lpstr>Tactics:</vt:lpstr>
      <vt:lpstr>Motion Diagrams with</vt:lpstr>
      <vt:lpstr>Before Class 2 on Wednesday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PHY132 Introduction to Physics II</dc:title>
  <dc:creator>Jason Harlow</dc:creator>
  <cp:lastModifiedBy>Jason Harlow</cp:lastModifiedBy>
  <cp:revision>26</cp:revision>
  <cp:lastPrinted>1601-01-01T00:00:00Z</cp:lastPrinted>
  <dcterms:created xsi:type="dcterms:W3CDTF">2011-01-04T22:52:12Z</dcterms:created>
  <dcterms:modified xsi:type="dcterms:W3CDTF">2011-01-04T22:56:50Z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