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embeddings/oleObject2.bin" ContentType="application/vnd.openxmlformats-officedocument.oleObject"/>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handoutMasterIdLst>
    <p:handoutMasterId r:id="rId12"/>
  </p:handoutMasterIdLst>
  <p:sldIdLst>
    <p:sldId id="256" r:id="rId2"/>
    <p:sldId id="258" r:id="rId3"/>
    <p:sldId id="260" r:id="rId4"/>
    <p:sldId id="261" r:id="rId5"/>
    <p:sldId id="262" r:id="rId6"/>
    <p:sldId id="263" r:id="rId7"/>
    <p:sldId id="266" r:id="rId8"/>
    <p:sldId id="267" r:id="rId9"/>
    <p:sldId id="265"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813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4813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813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EE0CE762-0A18-6249-9CA5-DE404A1321D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229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229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199A51DD-06F9-6D48-9F46-1A45ABCC09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6045A05-7231-B442-AD3C-64598199CA6E}" type="slidenum">
              <a:rPr lang="en-US"/>
              <a:pPr/>
              <a:t>2</a:t>
            </a:fld>
            <a:endParaRPr lang="en-US"/>
          </a:p>
        </p:txBody>
      </p:sp>
      <p:sp>
        <p:nvSpPr>
          <p:cNvPr id="18435" name="Rectangle 2"/>
          <p:cNvSpPr>
            <a:spLocks noGrp="1" noRot="1" noChangeAspect="1" noChangeArrowheads="1" noTextEdit="1"/>
          </p:cNvSpPr>
          <p:nvPr>
            <p:ph type="sldImg"/>
          </p:nvPr>
        </p:nvSpPr>
        <p:spPr>
          <a:xfrm>
            <a:off x="1462088" y="960438"/>
            <a:ext cx="4389437" cy="3292475"/>
          </a:xfrm>
          <a:solidFill>
            <a:srgbClr val="FFFFFF"/>
          </a:solidFill>
          <a:ln/>
        </p:spPr>
      </p:sp>
      <p:sp>
        <p:nvSpPr>
          <p:cNvPr id="18436" name="Text Box 3"/>
          <p:cNvSpPr>
            <a:spLocks noGrp="1" noChangeArrowheads="1"/>
          </p:cNvSpPr>
          <p:nvPr>
            <p:ph type="body" idx="1"/>
          </p:nvPr>
        </p:nvSpPr>
        <p:spPr>
          <a:xfrm>
            <a:off x="1116013" y="4570413"/>
            <a:ext cx="5087937" cy="3652837"/>
          </a:xfrm>
          <a:noFill/>
          <a:ln/>
        </p:spPr>
        <p:txBody>
          <a:bodyPr wrap="none" anchor="ctr"/>
          <a:lstStyle/>
          <a:p>
            <a:pPr eaLnBrk="1" hangingPunct="1"/>
            <a:r>
              <a:rPr lang="en-US"/>
              <a:t>Answer: B</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F11312D-C3A7-F545-A8C6-4A914F857BFD}" type="slidenum">
              <a:rPr lang="en-US"/>
              <a:pPr/>
              <a:t>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0D4D024-D29E-474E-B112-07C26D1A50BF}" type="slidenum">
              <a:rPr lang="en-US"/>
              <a:pPr/>
              <a:t>4</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6E7216A-C358-6345-A0C7-2604C55F7274}" type="slidenum">
              <a:rPr lang="en-US"/>
              <a:pPr/>
              <a:t>5</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44FBD14-50C9-4A43-A543-B85F1F27EEE7}" type="slidenum">
              <a:rPr lang="en-US"/>
              <a:pPr/>
              <a:t>6</a:t>
            </a:fld>
            <a:endParaRPr lang="en-US"/>
          </a:p>
        </p:txBody>
      </p:sp>
      <p:sp>
        <p:nvSpPr>
          <p:cNvPr id="32771" name="Rectangle 2"/>
          <p:cNvSpPr>
            <a:spLocks noGrp="1" noRot="1" noChangeAspect="1" noChangeArrowheads="1" noTextEdit="1"/>
          </p:cNvSpPr>
          <p:nvPr>
            <p:ph type="sldImg"/>
          </p:nvPr>
        </p:nvSpPr>
        <p:spPr>
          <a:xfrm>
            <a:off x="1462088" y="960438"/>
            <a:ext cx="4389437" cy="3292475"/>
          </a:xfrm>
          <a:solidFill>
            <a:srgbClr val="FFFFFF"/>
          </a:solidFill>
          <a:ln/>
        </p:spPr>
      </p:sp>
      <p:sp>
        <p:nvSpPr>
          <p:cNvPr id="32772" name="Text Box 3"/>
          <p:cNvSpPr>
            <a:spLocks noGrp="1" noChangeArrowheads="1"/>
          </p:cNvSpPr>
          <p:nvPr>
            <p:ph type="body" idx="1"/>
          </p:nvPr>
        </p:nvSpPr>
        <p:spPr>
          <a:xfrm>
            <a:off x="1116013" y="4570413"/>
            <a:ext cx="5087937" cy="3652837"/>
          </a:xfrm>
          <a:noFill/>
          <a:ln/>
        </p:spPr>
        <p:txBody>
          <a:bodyPr wrap="none" anchor="ctr"/>
          <a:lstStyle/>
          <a:p>
            <a:pPr eaLnBrk="1" hangingPunct="1"/>
            <a:r>
              <a:rPr lang="en-US"/>
              <a:t>Answer: 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A3D7FF9-17DD-3642-877B-1D23C565F717}" type="slidenum">
              <a:rPr lang="en-US"/>
              <a:pPr/>
              <a:t>9</a:t>
            </a:fld>
            <a:endParaRPr lang="en-US"/>
          </a:p>
        </p:txBody>
      </p:sp>
      <p:sp>
        <p:nvSpPr>
          <p:cNvPr id="36867" name="Rectangle 2"/>
          <p:cNvSpPr>
            <a:spLocks noGrp="1" noRot="1" noChangeAspect="1" noChangeArrowheads="1" noTextEdit="1"/>
          </p:cNvSpPr>
          <p:nvPr>
            <p:ph type="sldImg"/>
          </p:nvPr>
        </p:nvSpPr>
        <p:spPr>
          <a:xfrm>
            <a:off x="1462088" y="960438"/>
            <a:ext cx="4389437" cy="3292475"/>
          </a:xfrm>
          <a:solidFill>
            <a:srgbClr val="FFFFFF"/>
          </a:solidFill>
          <a:ln/>
        </p:spPr>
      </p:sp>
      <p:sp>
        <p:nvSpPr>
          <p:cNvPr id="36868" name="Text Box 3"/>
          <p:cNvSpPr>
            <a:spLocks noGrp="1" noChangeArrowheads="1"/>
          </p:cNvSpPr>
          <p:nvPr>
            <p:ph type="body" idx="1"/>
          </p:nvPr>
        </p:nvSpPr>
        <p:spPr>
          <a:xfrm>
            <a:off x="1116013" y="4570413"/>
            <a:ext cx="5087937" cy="3652837"/>
          </a:xfrm>
          <a:noFill/>
          <a:ln/>
        </p:spPr>
        <p:txBody>
          <a:bodyPr wrap="none" anchor="ctr"/>
          <a:lstStyle/>
          <a:p>
            <a:pPr eaLnBrk="1" hangingPunct="1"/>
            <a:r>
              <a:rPr lang="en-US"/>
              <a:t>Answer: 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A90FA2-95FA-EC4D-9679-B5E831CF0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F9BB5A-C110-4E4E-B2A5-6AD1382DD7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24F756-45E7-144D-99C1-A6D87F0A8D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A5BC3-D362-4648-8F02-86AB5C6609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EB6C8-8E9D-0249-A13F-2E1FBE7439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92A479-31C8-2B40-A44C-244D583D8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315D11-8A13-5947-8D08-E0E6EC2296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0AFB9D-9874-CA44-AA62-44661E82F6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66A5BC-F832-094C-B8D2-F0157CCE4F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FC98C-9B1A-6F4D-B288-FAF32AFC96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6DD4D-71B3-5C46-816D-632BACBD06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AD56E1-4800-214B-8B54-E9EC7E38D2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5"/>
          <p:cNvSpPr>
            <a:spLocks noGrp="1" noChangeArrowheads="1"/>
          </p:cNvSpPr>
          <p:nvPr>
            <p:ph type="body" idx="1"/>
          </p:nvPr>
        </p:nvSpPr>
        <p:spPr>
          <a:xfrm>
            <a:off x="304800" y="1752600"/>
            <a:ext cx="3886200" cy="3657600"/>
          </a:xfrm>
        </p:spPr>
        <p:txBody>
          <a:bodyPr/>
          <a:lstStyle/>
          <a:p>
            <a:pPr eaLnBrk="1" hangingPunct="1">
              <a:lnSpc>
                <a:spcPct val="80000"/>
              </a:lnSpc>
              <a:buFontTx/>
              <a:buNone/>
            </a:pPr>
            <a:r>
              <a:rPr lang="en-CA" dirty="0"/>
              <a:t>Today: finishing Chapter 1.</a:t>
            </a:r>
          </a:p>
          <a:p>
            <a:pPr eaLnBrk="1" hangingPunct="1">
              <a:lnSpc>
                <a:spcPct val="80000"/>
              </a:lnSpc>
            </a:pPr>
            <a:r>
              <a:rPr lang="en-CA" dirty="0"/>
              <a:t>Position, velocity, and acceleration </a:t>
            </a:r>
          </a:p>
          <a:p>
            <a:pPr eaLnBrk="1" hangingPunct="1">
              <a:lnSpc>
                <a:spcPct val="80000"/>
              </a:lnSpc>
            </a:pPr>
            <a:r>
              <a:rPr lang="en-CA" dirty="0"/>
              <a:t>Problem solving </a:t>
            </a:r>
          </a:p>
          <a:p>
            <a:pPr eaLnBrk="1" hangingPunct="1">
              <a:lnSpc>
                <a:spcPct val="80000"/>
              </a:lnSpc>
            </a:pPr>
            <a:r>
              <a:rPr lang="en-CA" dirty="0"/>
              <a:t>Scaling</a:t>
            </a:r>
          </a:p>
          <a:p>
            <a:pPr eaLnBrk="1" hangingPunct="1">
              <a:lnSpc>
                <a:spcPct val="80000"/>
              </a:lnSpc>
            </a:pPr>
            <a:r>
              <a:rPr lang="en-CA" dirty="0"/>
              <a:t>Significant Figures</a:t>
            </a:r>
          </a:p>
        </p:txBody>
      </p:sp>
      <p:pic>
        <p:nvPicPr>
          <p:cNvPr id="15363" name="Picture 6" descr="01_00ChapOpener-P"/>
          <p:cNvPicPr>
            <a:picLocks noChangeAspect="1" noChangeArrowheads="1"/>
          </p:cNvPicPr>
          <p:nvPr/>
        </p:nvPicPr>
        <p:blipFill>
          <a:blip r:embed="rId2"/>
          <a:srcRect/>
          <a:stretch>
            <a:fillRect/>
          </a:stretch>
        </p:blipFill>
        <p:spPr bwMode="auto">
          <a:xfrm>
            <a:off x="4267200" y="1524000"/>
            <a:ext cx="4741863" cy="4876800"/>
          </a:xfrm>
          <a:prstGeom prst="rect">
            <a:avLst/>
          </a:prstGeom>
          <a:noFill/>
          <a:ln w="9525">
            <a:noFill/>
            <a:miter lim="800000"/>
            <a:headEnd/>
            <a:tailEnd/>
          </a:ln>
        </p:spPr>
      </p:pic>
      <p:sp>
        <p:nvSpPr>
          <p:cNvPr id="15364" name="Rectangle 4"/>
          <p:cNvSpPr>
            <a:spLocks noGrp="1" noChangeArrowheads="1"/>
          </p:cNvSpPr>
          <p:nvPr>
            <p:ph type="title"/>
          </p:nvPr>
        </p:nvSpPr>
        <p:spPr>
          <a:xfrm>
            <a:off x="228600" y="274638"/>
            <a:ext cx="8686800" cy="944562"/>
          </a:xfrm>
        </p:spPr>
        <p:txBody>
          <a:bodyPr/>
          <a:lstStyle/>
          <a:p>
            <a:pPr algn="l" eaLnBrk="1" hangingPunct="1"/>
            <a:r>
              <a:rPr lang="en-US" sz="3600" dirty="0" smtClean="0"/>
              <a:t>PHY131H1S – Introduction to Physics </a:t>
            </a:r>
            <a:r>
              <a:rPr lang="en-US" sz="3600" dirty="0" smtClean="0">
                <a:latin typeface="Times New Roman" charset="0"/>
              </a:rPr>
              <a:t>I</a:t>
            </a:r>
            <a:br>
              <a:rPr lang="en-US" sz="3600" dirty="0" smtClean="0">
                <a:latin typeface="Times New Roman" charset="0"/>
              </a:rPr>
            </a:br>
            <a:r>
              <a:rPr lang="en-US" sz="3600" dirty="0" smtClean="0">
                <a:latin typeface="Times New Roman" charset="0"/>
              </a:rPr>
              <a:t>Class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1219200"/>
            <a:ext cx="7437438" cy="906463"/>
          </a:xfrm>
          <a:prstGeom prst="rect">
            <a:avLst/>
          </a:prstGeom>
          <a:noFill/>
          <a:ln w="9525">
            <a:noFill/>
            <a:miter lim="800000"/>
            <a:headEnd/>
            <a:tailEnd/>
          </a:ln>
        </p:spPr>
        <p:txBody>
          <a:bodyPr lIns="0" tIns="0" rIns="0" bIns="0">
            <a:prstTxWarp prst="textNoShape">
              <a:avLst/>
            </a:prstTxWarp>
            <a:spAutoFit/>
          </a:bodyPr>
          <a:lstStyle/>
          <a:p>
            <a:pPr defTabSz="828675" hangingPunct="0">
              <a:lnSpc>
                <a:spcPts val="3400"/>
              </a:lnSpc>
              <a:spcAft>
                <a:spcPts val="200"/>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Which car is going faster, A or B? </a:t>
            </a:r>
          </a:p>
          <a:p>
            <a:pPr defTabSz="828675" hangingPunct="0">
              <a:lnSpc>
                <a:spcPts val="3400"/>
              </a:lnSpc>
              <a:spcAft>
                <a:spcPts val="200"/>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(Assume these are both motion diagrams.)</a:t>
            </a:r>
          </a:p>
        </p:txBody>
      </p:sp>
      <p:sp>
        <p:nvSpPr>
          <p:cNvPr id="17412" name="Text Box 4"/>
          <p:cNvSpPr txBox="1">
            <a:spLocks noChangeArrowheads="1"/>
          </p:cNvSpPr>
          <p:nvPr/>
        </p:nvSpPr>
        <p:spPr bwMode="auto">
          <a:xfrm>
            <a:off x="2232025" y="3865563"/>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A</a:t>
            </a:r>
          </a:p>
        </p:txBody>
      </p:sp>
      <p:sp>
        <p:nvSpPr>
          <p:cNvPr id="17413" name="Text Box 5"/>
          <p:cNvSpPr txBox="1">
            <a:spLocks noChangeArrowheads="1"/>
          </p:cNvSpPr>
          <p:nvPr/>
        </p:nvSpPr>
        <p:spPr bwMode="auto">
          <a:xfrm>
            <a:off x="5943600" y="3886200"/>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B</a:t>
            </a:r>
          </a:p>
        </p:txBody>
      </p:sp>
      <p:sp>
        <p:nvSpPr>
          <p:cNvPr id="17414" name="TextBox 6"/>
          <p:cNvSpPr txBox="1">
            <a:spLocks noChangeArrowheads="1"/>
          </p:cNvSpPr>
          <p:nvPr/>
        </p:nvSpPr>
        <p:spPr bwMode="auto">
          <a:xfrm>
            <a:off x="685800" y="381000"/>
            <a:ext cx="5334000" cy="661988"/>
          </a:xfrm>
          <a:prstGeom prst="rect">
            <a:avLst/>
          </a:prstGeom>
          <a:noFill/>
          <a:ln w="9525">
            <a:noFill/>
            <a:miter lim="800000"/>
            <a:headEnd/>
            <a:tailEnd/>
          </a:ln>
        </p:spPr>
        <p:txBody>
          <a:bodyPr>
            <a:prstTxWarp prst="textNoShape">
              <a:avLst/>
            </a:prstTxWarp>
            <a:spAutoFit/>
          </a:bodyPr>
          <a:lstStyle/>
          <a:p>
            <a:r>
              <a:rPr lang="en-US" sz="3700"/>
              <a:t>Pre-Class Reading Quiz</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87362"/>
          </a:xfrm>
        </p:spPr>
        <p:txBody>
          <a:bodyPr/>
          <a:lstStyle/>
          <a:p>
            <a:pPr eaLnBrk="1" hangingPunct="1"/>
            <a:r>
              <a:rPr lang="en-US" sz="3200" b="1">
                <a:solidFill>
                  <a:srgbClr val="336699"/>
                </a:solidFill>
              </a:rPr>
              <a:t>Tactics: Finding the acceleration vector</a:t>
            </a:r>
          </a:p>
        </p:txBody>
      </p:sp>
      <p:pic>
        <p:nvPicPr>
          <p:cNvPr id="25603" name="Picture 3" descr="Picture 2"/>
          <p:cNvPicPr>
            <a:picLocks noChangeAspect="1" noChangeArrowheads="1"/>
          </p:cNvPicPr>
          <p:nvPr/>
        </p:nvPicPr>
        <p:blipFill>
          <a:blip r:embed="rId3"/>
          <a:srcRect/>
          <a:stretch>
            <a:fillRect/>
          </a:stretch>
        </p:blipFill>
        <p:spPr bwMode="auto">
          <a:xfrm>
            <a:off x="381000" y="804863"/>
            <a:ext cx="8534400" cy="5656262"/>
          </a:xfrm>
          <a:prstGeom prst="rect">
            <a:avLst/>
          </a:prstGeom>
          <a:noFill/>
          <a:ln w="9525">
            <a:noFill/>
            <a:miter lim="800000"/>
            <a:headEnd/>
            <a:tailEnd/>
          </a:ln>
        </p:spPr>
      </p:pic>
      <p:sp>
        <p:nvSpPr>
          <p:cNvPr id="25604" name="Comment 4"/>
          <p:cNvSpPr>
            <a:spLocks noRot="1" noChangeAspect="1" noEditPoints="1" noChangeArrowheads="1" noChangeShapeType="1" noTextEdit="1"/>
          </p:cNvSpPr>
          <p:nvPr/>
        </p:nvSpPr>
        <p:spPr bwMode="auto">
          <a:xfrm>
            <a:off x="836613" y="6880225"/>
            <a:ext cx="1587" cy="1588"/>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extrusionOk="0">
                <a:moveTo>
                  <a:pt x="0" y="0"/>
                </a:moveTo>
                <a:lnTo>
                  <a:pt x="0" y="0"/>
                </a:lnTo>
              </a:path>
            </a:pathLst>
          </a:custGeom>
          <a:noFill/>
          <a:ln w="19050" cap="rnd">
            <a:solidFill>
              <a:srgbClr val="000080"/>
            </a:solidFill>
            <a:round/>
            <a:headEnd/>
            <a:tailEnd/>
          </a:ln>
        </p:spPr>
        <p:txBody>
          <a:bodyPr>
            <a:prstTxWarp prst="textNoShape">
              <a:avLst/>
            </a:prstTxWarp>
          </a:bodyPr>
          <a:lstStyle/>
          <a:p>
            <a:endParaRPr lang="en-US"/>
          </a:p>
        </p:txBody>
      </p:sp>
      <p:sp>
        <p:nvSpPr>
          <p:cNvPr id="5" name="Rectangle 4"/>
          <p:cNvSpPr/>
          <p:nvPr/>
        </p:nvSpPr>
        <p:spPr>
          <a:xfrm>
            <a:off x="5486400" y="914400"/>
            <a:ext cx="3505200" cy="5715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105400" y="1143000"/>
            <a:ext cx="3505200" cy="3581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029200" y="762000"/>
            <a:ext cx="3886200" cy="2057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411163"/>
          </a:xfrm>
        </p:spPr>
        <p:txBody>
          <a:bodyPr/>
          <a:lstStyle/>
          <a:p>
            <a:pPr eaLnBrk="1" hangingPunct="1"/>
            <a:r>
              <a:rPr lang="en-US" sz="3200" b="1"/>
              <a:t>Tactics: Finding the acceleration vector</a:t>
            </a:r>
          </a:p>
        </p:txBody>
      </p:sp>
      <p:pic>
        <p:nvPicPr>
          <p:cNvPr id="27651" name="Picture 3" descr="Picture 1"/>
          <p:cNvPicPr>
            <a:picLocks noChangeAspect="1" noChangeArrowheads="1"/>
          </p:cNvPicPr>
          <p:nvPr/>
        </p:nvPicPr>
        <p:blipFill>
          <a:blip r:embed="rId3"/>
          <a:srcRect/>
          <a:stretch>
            <a:fillRect/>
          </a:stretch>
        </p:blipFill>
        <p:spPr bwMode="auto">
          <a:xfrm>
            <a:off x="1608138" y="609600"/>
            <a:ext cx="5757862" cy="6248400"/>
          </a:xfrm>
          <a:prstGeom prst="rect">
            <a:avLst/>
          </a:prstGeom>
          <a:noFill/>
          <a:ln w="9525">
            <a:noFill/>
            <a:miter lim="800000"/>
            <a:headEnd/>
            <a:tailEnd/>
          </a:ln>
        </p:spPr>
      </p:pic>
      <p:sp>
        <p:nvSpPr>
          <p:cNvPr id="4" name="Rectangle 3"/>
          <p:cNvSpPr/>
          <p:nvPr/>
        </p:nvSpPr>
        <p:spPr>
          <a:xfrm>
            <a:off x="1502290" y="2155312"/>
            <a:ext cx="6096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600200" y="4191000"/>
            <a:ext cx="6096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600200" y="6215832"/>
            <a:ext cx="6096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15962"/>
          </a:xfrm>
        </p:spPr>
        <p:txBody>
          <a:bodyPr/>
          <a:lstStyle/>
          <a:p>
            <a:pPr eaLnBrk="1" hangingPunct="1"/>
            <a:r>
              <a:rPr lang="en-US" sz="3200" b="1"/>
              <a:t>Tactics: Finding the acceleration vector</a:t>
            </a:r>
          </a:p>
        </p:txBody>
      </p:sp>
      <p:pic>
        <p:nvPicPr>
          <p:cNvPr id="29699" name="Picture 3" descr="Picture 4"/>
          <p:cNvPicPr>
            <a:picLocks noChangeAspect="1" noChangeArrowheads="1"/>
          </p:cNvPicPr>
          <p:nvPr/>
        </p:nvPicPr>
        <p:blipFill>
          <a:blip r:embed="rId3"/>
          <a:srcRect/>
          <a:stretch>
            <a:fillRect/>
          </a:stretch>
        </p:blipFill>
        <p:spPr bwMode="auto">
          <a:xfrm>
            <a:off x="0" y="1455738"/>
            <a:ext cx="9144000" cy="3946525"/>
          </a:xfrm>
          <a:prstGeom prst="rect">
            <a:avLst/>
          </a:prstGeom>
          <a:noFill/>
          <a:ln w="9525">
            <a:noFill/>
            <a:miter lim="800000"/>
            <a:headEnd/>
            <a:tailEnd/>
          </a:ln>
        </p:spPr>
      </p:pic>
      <p:sp>
        <p:nvSpPr>
          <p:cNvPr id="4" name="Rectangle 3"/>
          <p:cNvSpPr/>
          <p:nvPr/>
        </p:nvSpPr>
        <p:spPr>
          <a:xfrm>
            <a:off x="5965310" y="1066800"/>
            <a:ext cx="3102490" cy="2209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2895600"/>
            <a:ext cx="9220200" cy="838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09600" y="4191000"/>
            <a:ext cx="39624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705600" y="3733800"/>
            <a:ext cx="2362200"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9" name="Rectangle 3"/>
          <p:cNvSpPr>
            <a:spLocks noChangeArrowheads="1"/>
          </p:cNvSpPr>
          <p:nvPr/>
        </p:nvSpPr>
        <p:spPr bwMode="auto">
          <a:xfrm>
            <a:off x="2190750" y="6348413"/>
            <a:ext cx="5068888" cy="509587"/>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1750" name="Text Box 4"/>
          <p:cNvSpPr txBox="1">
            <a:spLocks noChangeArrowheads="1"/>
          </p:cNvSpPr>
          <p:nvPr/>
        </p:nvSpPr>
        <p:spPr bwMode="auto">
          <a:xfrm>
            <a:off x="962025" y="401638"/>
            <a:ext cx="7248525" cy="2215136"/>
          </a:xfrm>
          <a:prstGeom prst="rect">
            <a:avLst/>
          </a:prstGeom>
          <a:noFill/>
          <a:ln w="9525">
            <a:noFill/>
            <a:miter lim="800000"/>
            <a:headEnd/>
            <a:tailEnd/>
          </a:ln>
        </p:spPr>
        <p:txBody>
          <a:bodyPr lIns="0" tIns="0" rIns="0" bIns="0">
            <a:prstTxWarp prst="textNoShape">
              <a:avLst/>
            </a:prstTxWarp>
            <a:spAutoFit/>
          </a:bodyPr>
          <a:lstStyle/>
          <a:p>
            <a:pPr defTabSz="828675" hangingPunct="0">
              <a:lnSpc>
                <a:spcPts val="3400"/>
              </a:lnSpc>
              <a:spcAft>
                <a:spcPts val="200"/>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dirty="0">
                <a:solidFill>
                  <a:srgbClr val="336699"/>
                </a:solidFill>
                <a:latin typeface="Times New Roman" charset="0"/>
              </a:rPr>
              <a:t>In Class</a:t>
            </a:r>
            <a:r>
              <a:rPr lang="en-GB" sz="3200" b="1" dirty="0" smtClean="0">
                <a:solidFill>
                  <a:srgbClr val="336699"/>
                </a:solidFill>
                <a:latin typeface="Times New Roman" charset="0"/>
              </a:rPr>
              <a:t> Question: </a:t>
            </a:r>
          </a:p>
          <a:p>
            <a:pPr defTabSz="828675" hangingPunct="0">
              <a:lnSpc>
                <a:spcPts val="3400"/>
              </a:lnSpc>
              <a:spcAft>
                <a:spcPts val="200"/>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dirty="0" smtClean="0">
                <a:solidFill>
                  <a:srgbClr val="336699"/>
                </a:solidFill>
                <a:latin typeface="Times New Roman" charset="0"/>
              </a:rPr>
              <a:t>A </a:t>
            </a:r>
            <a:r>
              <a:rPr lang="en-GB" sz="3200" b="1" dirty="0">
                <a:solidFill>
                  <a:srgbClr val="336699"/>
                </a:solidFill>
                <a:latin typeface="Times New Roman" charset="0"/>
              </a:rPr>
              <a:t>particle undergoes acceleration  </a:t>
            </a:r>
            <a:r>
              <a:rPr lang="en-GB" sz="3200" b="1" i="1" dirty="0">
                <a:solidFill>
                  <a:srgbClr val="336699"/>
                </a:solidFill>
                <a:latin typeface="Times New Roman" charset="0"/>
              </a:rPr>
              <a:t> </a:t>
            </a:r>
            <a:r>
              <a:rPr lang="en-GB" sz="3200" b="1" dirty="0">
                <a:solidFill>
                  <a:srgbClr val="336699"/>
                </a:solidFill>
                <a:latin typeface="Times New Roman" charset="0"/>
              </a:rPr>
              <a:t> while moving from point 1 to point 2. Which of the choices shows the velocity vector     as the object moves away from point 2?</a:t>
            </a:r>
          </a:p>
        </p:txBody>
      </p:sp>
      <p:graphicFrame>
        <p:nvGraphicFramePr>
          <p:cNvPr id="31746" name="Object 2"/>
          <p:cNvGraphicFramePr>
            <a:graphicFrameLocks noChangeAspect="1"/>
          </p:cNvGraphicFramePr>
          <p:nvPr/>
        </p:nvGraphicFramePr>
        <p:xfrm>
          <a:off x="6822817" y="886338"/>
          <a:ext cx="274638" cy="387350"/>
        </p:xfrm>
        <a:graphic>
          <a:graphicData uri="http://schemas.openxmlformats.org/presentationml/2006/ole">
            <p:oleObj spid="_x0000_s31746" name="Equation" r:id="rId4" imgW="165028" imgH="228501" progId="">
              <p:embed/>
            </p:oleObj>
          </a:graphicData>
        </a:graphic>
      </p:graphicFrame>
      <p:graphicFrame>
        <p:nvGraphicFramePr>
          <p:cNvPr id="31747" name="Object 3"/>
          <p:cNvGraphicFramePr>
            <a:graphicFrameLocks noChangeAspect="1"/>
          </p:cNvGraphicFramePr>
          <p:nvPr/>
        </p:nvGraphicFramePr>
        <p:xfrm>
          <a:off x="7315200" y="1682750"/>
          <a:ext cx="392113" cy="527050"/>
        </p:xfrm>
        <a:graphic>
          <a:graphicData uri="http://schemas.openxmlformats.org/presentationml/2006/ole">
            <p:oleObj spid="_x0000_s31747" name="Equation" r:id="rId5" imgW="215713" imgH="291847" progId="">
              <p:embed/>
            </p:oleObj>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8600" y="5067300"/>
            <a:ext cx="8750300" cy="1562100"/>
          </a:xfrm>
          <a:prstGeom prst="rect">
            <a:avLst/>
          </a:prstGeom>
        </p:spPr>
      </p:pic>
      <p:sp>
        <p:nvSpPr>
          <p:cNvPr id="3" name="TextBox 2"/>
          <p:cNvSpPr txBox="1"/>
          <p:nvPr/>
        </p:nvSpPr>
        <p:spPr>
          <a:xfrm>
            <a:off x="533400" y="228600"/>
            <a:ext cx="7848600" cy="2308324"/>
          </a:xfrm>
          <a:prstGeom prst="rect">
            <a:avLst/>
          </a:prstGeom>
          <a:noFill/>
        </p:spPr>
        <p:txBody>
          <a:bodyPr wrap="square" rtlCol="0">
            <a:spAutoFit/>
          </a:bodyPr>
          <a:lstStyle/>
          <a:p>
            <a:r>
              <a:rPr lang="en-US" sz="2400" dirty="0" smtClean="0"/>
              <a:t>A ball rolls up a ramp, and then down the ramp.  We keep track of the position of the ball at 6 instants as it climbs up the ramp.  At instant 6, it stops momentarily as it turns around.  Then it rolls back down.  Shown below is the motion diagram for the final 6 instants as it rolls the ramp</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8600" y="5219700"/>
            <a:ext cx="8750300" cy="1562100"/>
          </a:xfrm>
          <a:prstGeom prst="rect">
            <a:avLst/>
          </a:prstGeom>
        </p:spPr>
      </p:pic>
      <p:sp>
        <p:nvSpPr>
          <p:cNvPr id="3" name="TextBox 2"/>
          <p:cNvSpPr txBox="1"/>
          <p:nvPr/>
        </p:nvSpPr>
        <p:spPr>
          <a:xfrm>
            <a:off x="533400" y="228600"/>
            <a:ext cx="8077200" cy="1938992"/>
          </a:xfrm>
          <a:prstGeom prst="rect">
            <a:avLst/>
          </a:prstGeom>
          <a:noFill/>
        </p:spPr>
        <p:txBody>
          <a:bodyPr wrap="square" rtlCol="0">
            <a:spAutoFit/>
          </a:bodyPr>
          <a:lstStyle/>
          <a:p>
            <a:r>
              <a:rPr lang="en-US" sz="2400" dirty="0" smtClean="0"/>
              <a:t>A ball rolls up a ramp, and then down the ramp.  We keep track of the position of the ball at 6 instants as it climbs up the ramp.  At instant 6, it stops momentarily as it turns around.  Then it rolls back down.  Shown below is the motion diagram for the final 6 instants as it rolls the ramp</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44500" y="806450"/>
            <a:ext cx="7850188" cy="2709289"/>
          </a:xfrm>
          <a:prstGeom prst="rect">
            <a:avLst/>
          </a:prstGeom>
          <a:noFill/>
          <a:ln w="9525">
            <a:noFill/>
            <a:miter lim="800000"/>
            <a:headEnd/>
            <a:tailEnd/>
          </a:ln>
        </p:spPr>
        <p:txBody>
          <a:bodyPr lIns="0" tIns="0" rIns="0" bIns="0">
            <a:prstTxWarp prst="textNoShape">
              <a:avLst/>
            </a:prstTxWarp>
            <a:spAutoFit/>
          </a:bodyPr>
          <a:lstStyle/>
          <a:p>
            <a:pPr defTabSz="828675" hangingPunct="0">
              <a:lnSpc>
                <a:spcPts val="3000"/>
              </a:lnSpc>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dirty="0">
                <a:solidFill>
                  <a:srgbClr val="336699"/>
                </a:solidFill>
                <a:latin typeface="Times New Roman" charset="0"/>
              </a:rPr>
              <a:t>In Class</a:t>
            </a:r>
            <a:r>
              <a:rPr lang="en-GB" sz="3200" b="1" dirty="0" smtClean="0">
                <a:solidFill>
                  <a:srgbClr val="336699"/>
                </a:solidFill>
                <a:latin typeface="Times New Roman" charset="0"/>
              </a:rPr>
              <a:t> Question: </a:t>
            </a:r>
          </a:p>
          <a:p>
            <a:pPr defTabSz="828675" hangingPunct="0">
              <a:lnSpc>
                <a:spcPts val="3000"/>
              </a:lnSpc>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dirty="0" smtClean="0">
                <a:solidFill>
                  <a:srgbClr val="336699"/>
                </a:solidFill>
                <a:latin typeface="Times New Roman" charset="0"/>
              </a:rPr>
              <a:t>Rank </a:t>
            </a:r>
            <a:r>
              <a:rPr lang="en-GB" sz="3200" b="1" dirty="0">
                <a:solidFill>
                  <a:srgbClr val="336699"/>
                </a:solidFill>
                <a:latin typeface="Times New Roman" charset="0"/>
              </a:rPr>
              <a:t>in order, from the most to the least, the number of significant figures in the following numbers. </a:t>
            </a:r>
          </a:p>
          <a:p>
            <a:pPr defTabSz="828675" hangingPunct="0">
              <a:lnSpc>
                <a:spcPts val="3000"/>
              </a:lnSpc>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3200" b="1" dirty="0">
              <a:solidFill>
                <a:srgbClr val="336699"/>
              </a:solidFill>
              <a:latin typeface="Nimbus Roman No9 L" pitchFamily="16" charset="0"/>
            </a:endParaRPr>
          </a:p>
          <a:p>
            <a:pPr defTabSz="828675" hangingPunct="0">
              <a:lnSpc>
                <a:spcPts val="3000"/>
              </a:lnSpc>
              <a:spcAft>
                <a:spcPts val="163"/>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dirty="0" smtClean="0">
                <a:solidFill>
                  <a:srgbClr val="336699"/>
                </a:solidFill>
                <a:latin typeface="Times New Roman" charset="0"/>
              </a:rPr>
              <a:t>	</a:t>
            </a:r>
            <a:endParaRPr lang="en-GB" sz="3200" b="1" baseline="33000" dirty="0" smtClean="0">
              <a:solidFill>
                <a:srgbClr val="336699"/>
              </a:solidFill>
              <a:latin typeface="Times New Roman" charset="0"/>
            </a:endParaRPr>
          </a:p>
          <a:p>
            <a:pPr defTabSz="828675" hangingPunct="0">
              <a:lnSpc>
                <a:spcPts val="3000"/>
              </a:lnSpc>
              <a:spcAft>
                <a:spcPts val="163"/>
              </a:spcAft>
              <a:buClr>
                <a:srgbClr val="000000"/>
              </a:buClr>
              <a:buSzPct val="45000"/>
              <a:buFont typeface="StarSymbol" charset="0"/>
              <a:buNone/>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endParaRPr lang="en-GB" sz="3200" b="1" baseline="33000" dirty="0">
              <a:solidFill>
                <a:srgbClr val="336699"/>
              </a:solidFill>
              <a:latin typeface="Times New Roman" charset="0"/>
            </a:endParaRPr>
          </a:p>
        </p:txBody>
      </p:sp>
      <p:sp>
        <p:nvSpPr>
          <p:cNvPr id="35843" name="Text Box 3"/>
          <p:cNvSpPr txBox="1">
            <a:spLocks noChangeArrowheads="1"/>
          </p:cNvSpPr>
          <p:nvPr/>
        </p:nvSpPr>
        <p:spPr bwMode="auto">
          <a:xfrm>
            <a:off x="2058988" y="3625850"/>
            <a:ext cx="3427412" cy="2393950"/>
          </a:xfrm>
          <a:prstGeom prst="rect">
            <a:avLst/>
          </a:prstGeom>
          <a:noFill/>
          <a:ln w="9525">
            <a:noFill/>
            <a:miter lim="800000"/>
            <a:headEnd/>
            <a:tailEnd/>
          </a:ln>
        </p:spPr>
        <p:txBody>
          <a:bodyPr lIns="0" tIns="0" rIns="0" bIns="0">
            <a:prstTxWarp prst="textNoShape">
              <a:avLst/>
            </a:prstTxWarp>
            <a:spAutoFit/>
          </a:bodyPr>
          <a:lstStyle/>
          <a:p>
            <a:pPr marL="457200" indent="-457200" defTabSz="828675" hangingPunct="0">
              <a:lnSpc>
                <a:spcPts val="3000"/>
              </a:lnSpc>
              <a:spcBef>
                <a:spcPts val="200"/>
              </a:spcBef>
              <a:spcAft>
                <a:spcPct val="20000"/>
              </a:spcAft>
              <a:buClr>
                <a:srgbClr val="000000"/>
              </a:buClr>
              <a:buSzPct val="100000"/>
              <a:buFont typeface="Times New Roman" charset="0"/>
              <a:buAutoNum type="alphaUcPeriod"/>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a:latin typeface="Times New Roman" charset="0"/>
              </a:rPr>
              <a:t> a = </a:t>
            </a:r>
            <a:r>
              <a:rPr lang="en-GB" sz="3200">
                <a:solidFill>
                  <a:srgbClr val="000000"/>
                </a:solidFill>
                <a:latin typeface="Times New Roman" charset="0"/>
              </a:rPr>
              <a:t>b = d &gt; c</a:t>
            </a:r>
          </a:p>
          <a:p>
            <a:pPr marL="457200" indent="-457200" defTabSz="828675" hangingPunct="0">
              <a:lnSpc>
                <a:spcPts val="3000"/>
              </a:lnSpc>
              <a:spcBef>
                <a:spcPts val="200"/>
              </a:spcBef>
              <a:spcAft>
                <a:spcPct val="20000"/>
              </a:spcAft>
              <a:buClr>
                <a:srgbClr val="000000"/>
              </a:buClr>
              <a:buSzPct val="100000"/>
              <a:buFont typeface="Times New Roman" charset="0"/>
              <a:buAutoNum type="alphaUcPeriod"/>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a:solidFill>
                  <a:srgbClr val="000000"/>
                </a:solidFill>
                <a:latin typeface="Times New Roman" charset="0"/>
              </a:rPr>
              <a:t> b = d &gt; c &gt; a</a:t>
            </a:r>
            <a:endParaRPr lang="en-GB" sz="3200">
              <a:latin typeface="Times New Roman" charset="0"/>
            </a:endParaRPr>
          </a:p>
          <a:p>
            <a:pPr marL="457200" indent="-457200" defTabSz="828675" hangingPunct="0">
              <a:lnSpc>
                <a:spcPts val="3000"/>
              </a:lnSpc>
              <a:spcBef>
                <a:spcPts val="200"/>
              </a:spcBef>
              <a:spcAft>
                <a:spcPct val="20000"/>
              </a:spcAft>
              <a:buClr>
                <a:srgbClr val="000000"/>
              </a:buClr>
              <a:buSzPct val="100000"/>
              <a:buFont typeface="Times New Roman" charset="0"/>
              <a:buAutoNum type="alphaUcPeriod"/>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a:latin typeface="Times New Roman" charset="0"/>
              </a:rPr>
              <a:t> </a:t>
            </a:r>
            <a:r>
              <a:rPr lang="en-GB" sz="3200">
                <a:solidFill>
                  <a:srgbClr val="000000"/>
                </a:solidFill>
                <a:latin typeface="Times New Roman" charset="0"/>
              </a:rPr>
              <a:t>d &gt; c &gt; b = a</a:t>
            </a:r>
          </a:p>
          <a:p>
            <a:pPr marL="457200" indent="-457200" defTabSz="828675" hangingPunct="0">
              <a:lnSpc>
                <a:spcPts val="3000"/>
              </a:lnSpc>
              <a:spcBef>
                <a:spcPts val="200"/>
              </a:spcBef>
              <a:spcAft>
                <a:spcPct val="20000"/>
              </a:spcAft>
              <a:buClr>
                <a:srgbClr val="000000"/>
              </a:buClr>
              <a:buSzPct val="100000"/>
              <a:buFont typeface="Times New Roman" charset="0"/>
              <a:buAutoNum type="alphaUcPeriod"/>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a:solidFill>
                  <a:srgbClr val="000000"/>
                </a:solidFill>
                <a:latin typeface="Times New Roman" charset="0"/>
              </a:rPr>
              <a:t> d &gt; c &gt; a &gt; b</a:t>
            </a:r>
          </a:p>
          <a:p>
            <a:pPr marL="457200" indent="-457200" defTabSz="828675" hangingPunct="0">
              <a:lnSpc>
                <a:spcPts val="3000"/>
              </a:lnSpc>
              <a:spcBef>
                <a:spcPts val="200"/>
              </a:spcBef>
              <a:spcAft>
                <a:spcPct val="20000"/>
              </a:spcAft>
              <a:buClr>
                <a:srgbClr val="000000"/>
              </a:buClr>
              <a:buSzPct val="100000"/>
              <a:buFont typeface="Times New Roman" charset="0"/>
              <a:buAutoNum type="alphaUcPeriod"/>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a:solidFill>
                  <a:srgbClr val="000000"/>
                </a:solidFill>
                <a:latin typeface="Times New Roman" charset="0"/>
              </a:rPr>
              <a:t> b &gt; a = c = d</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845</TotalTime>
  <Words>319</Words>
  <Application>Microsoft Macintosh PowerPoint</Application>
  <PresentationFormat>On-screen Show (4:3)</PresentationFormat>
  <Paragraphs>36</Paragraphs>
  <Slides>9</Slides>
  <Notes>6</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Default Design</vt:lpstr>
      <vt:lpstr>Equation</vt:lpstr>
      <vt:lpstr>PHY131H1S – Introduction to Physics I Class 2</vt:lpstr>
      <vt:lpstr>Slide 2</vt:lpstr>
      <vt:lpstr>Tactics: Finding the acceleration vector</vt:lpstr>
      <vt:lpstr>Tactics: Finding the acceleration vector</vt:lpstr>
      <vt:lpstr>Tactics: Finding the acceleration vector</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Harlow</cp:lastModifiedBy>
  <cp:revision>34</cp:revision>
  <cp:lastPrinted>1601-01-01T00:00:00Z</cp:lastPrinted>
  <dcterms:created xsi:type="dcterms:W3CDTF">2011-01-10T01:14:59Z</dcterms:created>
  <dcterms:modified xsi:type="dcterms:W3CDTF">2011-01-10T01:20:17Z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