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xls" ContentType="application/vnd.ms-exce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75" r:id="rId4"/>
    <p:sldId id="273" r:id="rId5"/>
    <p:sldId id="26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74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95788-9765-4848-8167-BB1426387119}" type="slidenum">
              <a:rPr lang="en-US"/>
              <a:pPr/>
              <a:t>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D7FF9-17DD-3642-877B-1D23C565F717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686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/>
              <a:t>Answer: 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6268-1F6E-7C4F-AC31-ED6D95182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FAF-3F84-E340-BD3B-5DA113A5F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2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3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4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5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3276600" cy="944562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PHY131H1S</a:t>
            </a:r>
            <a:r>
              <a:rPr lang="en-US" sz="3600" dirty="0" smtClean="0">
                <a:latin typeface="Times New Roman" charset="0"/>
              </a:rPr>
              <a:t/>
            </a:r>
            <a:br>
              <a:rPr lang="en-US" sz="3600" dirty="0" smtClean="0">
                <a:latin typeface="Times New Roman" charset="0"/>
              </a:rPr>
            </a:br>
            <a:r>
              <a:rPr lang="en-US" sz="3600" dirty="0" smtClean="0">
                <a:latin typeface="Times New Roman" charset="0"/>
              </a:rPr>
              <a:t>Class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290830"/>
            <a:ext cx="4953000" cy="7148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00" y="1651000"/>
            <a:ext cx="3979400" cy="5207000"/>
          </a:xfrm>
          <a:prstGeom prst="rect">
            <a:avLst/>
          </a:prstGeom>
        </p:spPr>
      </p:pic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2672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dirty="0"/>
              <a:t>Today:</a:t>
            </a:r>
            <a:r>
              <a:rPr lang="en-CA" dirty="0" smtClean="0"/>
              <a:t> Error Analysis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Significant Figures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Repeated measurements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Normal Distribution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Standard Deviation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Reading Error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Propagation of Errors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Error in the Mean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ph idx="1"/>
          </p:nvPr>
        </p:nvGraphicFramePr>
        <p:xfrm>
          <a:off x="1042988" y="908050"/>
          <a:ext cx="7416800" cy="5281613"/>
        </p:xfrm>
        <a:graphic>
          <a:graphicData uri="http://schemas.openxmlformats.org/presentationml/2006/ole">
            <p:oleObj spid="_x0000_s55298" name="Worksheet" r:id="rId3" imgW="4559300" imgH="3060700" progId="Excel.Sheet.8">
              <p:embed/>
            </p:oleObj>
          </a:graphicData>
        </a:graphic>
      </p:graphicFrame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6877050" y="1916113"/>
          <a:ext cx="935038" cy="2926080"/>
        </p:xfrm>
        <a:graphic>
          <a:graphicData uri="http://schemas.openxmlformats.org/drawingml/2006/table">
            <a:tbl>
              <a:tblPr/>
              <a:tblGrid>
                <a:gridCol w="935038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7.38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7.47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7.44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7.56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7.48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7.40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ph idx="1"/>
          </p:nvPr>
        </p:nvGraphicFramePr>
        <p:xfrm>
          <a:off x="1042988" y="865188"/>
          <a:ext cx="7416800" cy="5281612"/>
        </p:xfrm>
        <a:graphic>
          <a:graphicData uri="http://schemas.openxmlformats.org/presentationml/2006/ole">
            <p:oleObj spid="_x0000_s56322" name="Worksheet" r:id="rId3" imgW="4559300" imgH="3060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42988" y="908050"/>
          <a:ext cx="7345362" cy="5226050"/>
        </p:xfrm>
        <a:graphic>
          <a:graphicData uri="http://schemas.openxmlformats.org/presentationml/2006/ole">
            <p:oleObj spid="_x0000_s57346" name="Worksheet" r:id="rId3" imgW="4546600" imgH="3060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ph idx="1"/>
          </p:nvPr>
        </p:nvGraphicFramePr>
        <p:xfrm>
          <a:off x="1042988" y="908050"/>
          <a:ext cx="7416800" cy="5272088"/>
        </p:xfrm>
        <a:graphic>
          <a:graphicData uri="http://schemas.openxmlformats.org/presentationml/2006/ole">
            <p:oleObj spid="_x0000_s58370" name="Worksheet" r:id="rId3" imgW="4533900" imgH="3048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pPr algn="l" eaLnBrk="1" hangingPunct="1"/>
            <a:r>
              <a:rPr lang="en-CA" sz="3600"/>
              <a:t>The Gaussian:</a:t>
            </a:r>
            <a:endParaRPr lang="en-US" sz="3600"/>
          </a:p>
        </p:txBody>
      </p:sp>
      <p:pic>
        <p:nvPicPr>
          <p:cNvPr id="43012" name="Picture 4" descr="GaussF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2060575"/>
            <a:ext cx="62642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750" y="3789363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Verdana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4463" y="3979863"/>
            <a:ext cx="35639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CA" sz="3200" dirty="0" smtClean="0">
                <a:latin typeface="Verdana" charset="0"/>
              </a:rPr>
              <a:t>           of </a:t>
            </a:r>
            <a:r>
              <a:rPr lang="en-CA" sz="3200" dirty="0">
                <a:latin typeface="Verdana" charset="0"/>
              </a:rPr>
              <a:t>data between the dotted lines on the graph.</a:t>
            </a:r>
            <a:endParaRPr lang="en-US" sz="32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495425"/>
          </a:xfrm>
        </p:spPr>
        <p:txBody>
          <a:bodyPr/>
          <a:lstStyle/>
          <a:p>
            <a:pPr eaLnBrk="1" hangingPunct="1"/>
            <a:r>
              <a:rPr lang="en-CA" sz="3600" dirty="0" smtClean="0"/>
              <a:t>                    </a:t>
            </a:r>
            <a:r>
              <a:rPr lang="en-CA" sz="3600" dirty="0"/>
              <a:t>of some People</a:t>
            </a:r>
            <a:br>
              <a:rPr lang="en-CA" sz="3600" dirty="0"/>
            </a:br>
            <a:r>
              <a:rPr lang="en-CA" sz="3600" dirty="0"/>
              <a:t>(London, 1886)</a:t>
            </a:r>
            <a:endParaRPr lang="en-US" sz="3600" dirty="0"/>
          </a:p>
        </p:txBody>
      </p:sp>
      <p:pic>
        <p:nvPicPr>
          <p:cNvPr id="30723" name="Picture 3" descr="GaltonFi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6850" y="2473325"/>
            <a:ext cx="6072188" cy="3848100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356100" y="61864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Verdana" charset="0"/>
              </a:rPr>
              <a:t>inches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57200" y="304800"/>
            <a:ext cx="72961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900"/>
              <a:t>Gaussian Distributions turn up everywhere!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Random Walk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140200" y="1268413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555875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555875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130550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284663" y="206057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716463" y="256540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924300" y="25654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3995738" y="1844675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356100" y="1844675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284663" y="3068638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716463" y="357346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3924300" y="35734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5076825" y="306863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5508625" y="35734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3492500" y="306863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3132138" y="357346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4427538" y="23495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4787900" y="2349500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3995738" y="285273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4356100" y="2852738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276600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276600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3851275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4067175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067175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4641850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4932363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4932363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5507038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5651500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5651500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V="1">
            <a:off x="6226175" y="39322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H="1">
            <a:off x="3635375" y="3357563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3995738" y="3357563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1187450" y="4437063"/>
            <a:ext cx="635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Verdana" charset="0"/>
              </a:rPr>
              <a:t>Where does an object end up, if it takes N steps randomly left or right?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1187450" y="5373688"/>
            <a:ext cx="635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dirty="0">
                <a:latin typeface="Verdana" charset="0"/>
              </a:rPr>
              <a:t>The final distribution is described </a:t>
            </a:r>
            <a:r>
              <a:rPr lang="en-US" sz="2400" dirty="0" smtClean="0">
                <a:latin typeface="Verdana" charset="0"/>
              </a:rPr>
              <a:t>by</a:t>
            </a:r>
          </a:p>
          <a:p>
            <a:pPr algn="ctr" eaLnBrk="0" hangingPunct="0"/>
            <a:r>
              <a:rPr lang="en-US" sz="2400" dirty="0" smtClean="0">
                <a:latin typeface="Verdana" charset="0"/>
              </a:rPr>
              <a:t>                                 !</a:t>
            </a:r>
            <a:endParaRPr lang="en-US" sz="24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75" grpId="0" animBg="1"/>
      <p:bldP spid="45076" grpId="0" animBg="1"/>
      <p:bldP spid="45077" grpId="0" animBg="1"/>
      <p:bldP spid="45078" grpId="0" animBg="1"/>
      <p:bldP spid="45091" grpId="0" animBg="1"/>
      <p:bldP spid="45092" grpId="0" animBg="1"/>
      <p:bldP spid="450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The t</a:t>
            </a:r>
            <a:r>
              <a:rPr lang="en-CA" baseline="-25000"/>
              <a:t>5</a:t>
            </a:r>
            <a:r>
              <a:rPr lang="en-CA"/>
              <a:t> data</a:t>
            </a:r>
            <a:endParaRPr lang="en-US"/>
          </a:p>
        </p:txBody>
      </p:sp>
      <p:pic>
        <p:nvPicPr>
          <p:cNvPr id="46084" name="Picture 4" descr="index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132263" y="3294063"/>
            <a:ext cx="4037012" cy="542925"/>
          </a:xfr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835150" y="2324100"/>
            <a:ext cx="23764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u="sng" dirty="0">
                <a:latin typeface="Verdana" charset="0"/>
              </a:rPr>
              <a:t>+</a:t>
            </a:r>
            <a:r>
              <a:rPr lang="en-US" sz="3200" dirty="0">
                <a:latin typeface="Verdana" charset="0"/>
              </a:rPr>
              <a:t> 0.06 </a:t>
            </a:r>
            <a:r>
              <a:rPr lang="en-US" sz="3200" dirty="0" err="1">
                <a:latin typeface="Verdana" charset="0"/>
              </a:rPr>
              <a:t>s</a:t>
            </a:r>
            <a:r>
              <a:rPr lang="en-US" sz="3200" dirty="0">
                <a:latin typeface="Verdana" charset="0"/>
              </a:rPr>
              <a:t/>
            </a:r>
            <a:br>
              <a:rPr lang="en-US" sz="3200" dirty="0">
                <a:latin typeface="Verdana" charset="0"/>
              </a:rPr>
            </a:br>
            <a:r>
              <a:rPr lang="en-US" sz="3200" u="sng" dirty="0">
                <a:latin typeface="Verdana" charset="0"/>
              </a:rPr>
              <a:t>+</a:t>
            </a:r>
            <a:r>
              <a:rPr lang="en-US" sz="3200" dirty="0">
                <a:latin typeface="Verdana" charset="0"/>
              </a:rPr>
              <a:t> 0.06 </a:t>
            </a:r>
            <a:r>
              <a:rPr lang="en-US" sz="3200" dirty="0" err="1">
                <a:latin typeface="Verdana" charset="0"/>
              </a:rPr>
              <a:t>s</a:t>
            </a:r>
            <a:r>
              <a:rPr lang="en-US" sz="3200" u="sng" dirty="0">
                <a:latin typeface="Verdana" charset="0"/>
              </a:rPr>
              <a:t/>
            </a:r>
            <a:br>
              <a:rPr lang="en-US" sz="3200" u="sng" dirty="0">
                <a:latin typeface="Verdana" charset="0"/>
              </a:rPr>
            </a:br>
            <a:r>
              <a:rPr lang="en-US" sz="3200" u="sng" dirty="0">
                <a:latin typeface="Verdana" charset="0"/>
              </a:rPr>
              <a:t>+</a:t>
            </a:r>
            <a:r>
              <a:rPr lang="en-US" sz="3200" dirty="0">
                <a:latin typeface="Verdana" charset="0"/>
              </a:rPr>
              <a:t> 0.06 </a:t>
            </a:r>
            <a:r>
              <a:rPr lang="en-US" sz="3200" dirty="0" err="1">
                <a:latin typeface="Verdana" charset="0"/>
              </a:rPr>
              <a:t>s</a:t>
            </a:r>
            <a:r>
              <a:rPr lang="en-US" sz="3200" u="sng" dirty="0">
                <a:latin typeface="Verdana" charset="0"/>
              </a:rPr>
              <a:t/>
            </a:r>
            <a:br>
              <a:rPr lang="en-US" sz="3200" u="sng" dirty="0">
                <a:latin typeface="Verdana" charset="0"/>
              </a:rPr>
            </a:br>
            <a:r>
              <a:rPr lang="en-US" sz="3200" u="sng" dirty="0">
                <a:latin typeface="Verdana" charset="0"/>
              </a:rPr>
              <a:t>+</a:t>
            </a:r>
            <a:r>
              <a:rPr lang="en-US" sz="3200" dirty="0">
                <a:latin typeface="Verdana" charset="0"/>
              </a:rPr>
              <a:t> 0.06 </a:t>
            </a:r>
            <a:r>
              <a:rPr lang="en-US" sz="3200" dirty="0" err="1">
                <a:latin typeface="Verdana" charset="0"/>
              </a:rPr>
              <a:t>s</a:t>
            </a:r>
            <a:endParaRPr lang="en-US" sz="3200" u="sng" dirty="0">
              <a:latin typeface="Verdana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67175" y="1989138"/>
            <a:ext cx="4464050" cy="1152525"/>
            <a:chOff x="2835" y="1253"/>
            <a:chExt cx="2812" cy="726"/>
          </a:xfrm>
        </p:grpSpPr>
        <p:sp>
          <p:nvSpPr>
            <p:cNvPr id="32776" name="Text Box 7"/>
            <p:cNvSpPr txBox="1">
              <a:spLocks noChangeArrowheads="1"/>
            </p:cNvSpPr>
            <p:nvPr/>
          </p:nvSpPr>
          <p:spPr bwMode="auto">
            <a:xfrm>
              <a:off x="2835" y="1253"/>
              <a:ext cx="19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CA" sz="3200">
                  <a:latin typeface="Verdana" charset="0"/>
                </a:rPr>
                <a:t>Numerically:</a:t>
              </a:r>
              <a:endParaRPr lang="en-US" sz="3200">
                <a:latin typeface="Verdana" charset="0"/>
              </a:endParaRPr>
            </a:p>
          </p:txBody>
        </p:sp>
        <p:pic>
          <p:nvPicPr>
            <p:cNvPr id="32777" name="Picture 8" descr="index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3" y="1595"/>
              <a:ext cx="27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pPr eaLnBrk="1" hangingPunct="1"/>
            <a:r>
              <a:rPr lang="en-CA" sz="3600"/>
              <a:t>Propagation of Errors</a:t>
            </a:r>
            <a:endParaRPr lang="en-US" sz="3600"/>
          </a:p>
        </p:txBody>
      </p:sp>
      <p:pic>
        <p:nvPicPr>
          <p:cNvPr id="33795" name="Picture 3" descr="ErrorWork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06488"/>
            <a:ext cx="19827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ErrorWork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268413"/>
            <a:ext cx="34559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ErrorWork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692400"/>
            <a:ext cx="19431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ErrorWork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2708275"/>
            <a:ext cx="45370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ErrorWork_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6738" y="5516563"/>
            <a:ext cx="15922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ErrorWork_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1425" y="5516563"/>
            <a:ext cx="37449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755650" y="2420938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827088" y="4076700"/>
            <a:ext cx="770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900113" y="5300663"/>
            <a:ext cx="770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547813" y="4354513"/>
            <a:ext cx="167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latin typeface="Courier New" charset="0"/>
              </a:rPr>
              <a:t>z = A x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335463" y="4364038"/>
            <a:ext cx="2098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l-GR" sz="2800" b="1">
                <a:latin typeface="Courier New" charset="0"/>
              </a:rPr>
              <a:t>Δ</a:t>
            </a:r>
            <a:r>
              <a:rPr lang="en-US" sz="2800" b="1">
                <a:latin typeface="Courier New" charset="0"/>
              </a:rPr>
              <a:t>z = A </a:t>
            </a:r>
            <a:r>
              <a:rPr lang="el-GR" sz="2800" b="1">
                <a:latin typeface="Courier New" charset="0"/>
              </a:rPr>
              <a:t>Δ</a:t>
            </a:r>
            <a:r>
              <a:rPr lang="en-US" sz="2800" b="1">
                <a:latin typeface="Courier New" charset="0"/>
              </a:rPr>
              <a:t>x</a:t>
            </a:r>
            <a:endParaRPr lang="el-GR" sz="2800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/>
              <a:t>Repeated Measurements</a:t>
            </a:r>
            <a:endParaRPr lang="en-US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24038"/>
            <a:ext cx="7605713" cy="1890712"/>
          </a:xfrm>
        </p:spPr>
        <p:txBody>
          <a:bodyPr/>
          <a:lstStyle/>
          <a:p>
            <a:pPr eaLnBrk="1" hangingPunct="1"/>
            <a:r>
              <a:rPr lang="en-CA"/>
              <a:t>Repeated </a:t>
            </a:r>
            <a:r>
              <a:rPr lang="en-CA" b="1"/>
              <a:t>n</a:t>
            </a:r>
            <a:r>
              <a:rPr lang="en-CA"/>
              <a:t> times</a:t>
            </a:r>
          </a:p>
          <a:p>
            <a:pPr eaLnBrk="1" hangingPunct="1"/>
            <a:r>
              <a:rPr lang="en-CA"/>
              <a:t>Each individual measurement has an error of precision </a:t>
            </a:r>
            <a:r>
              <a:rPr lang="en-CA">
                <a:latin typeface="Symbol" charset="2"/>
              </a:rPr>
              <a:t>D</a:t>
            </a:r>
            <a:r>
              <a:rPr lang="en-CA" b="1"/>
              <a:t>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reading quiz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04800"/>
            <a:ext cx="8382000" cy="6096000"/>
          </a:xfrm>
        </p:spPr>
        <p:txBody>
          <a:bodyPr/>
          <a:lstStyle/>
          <a:p>
            <a:r>
              <a:rPr lang="en-US" sz="2400" dirty="0" smtClean="0"/>
              <a:t>You wish to know the time it takes to travel from Finch station to </a:t>
            </a:r>
            <a:r>
              <a:rPr lang="en-US" sz="2400" dirty="0" err="1" smtClean="0"/>
              <a:t>Yonge</a:t>
            </a:r>
            <a:r>
              <a:rPr lang="en-US" sz="2400" dirty="0" smtClean="0"/>
              <a:t>/Bloor by subway.  You ask 10 people to take a stopwatch and time the trip.  After analyzing all the data you find that it takes an average of 26 minutes and 40 seconds, with an error in this average of ±  100 seconds.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064000"/>
            <a:ext cx="3810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4 </a:t>
            </a:r>
            <a:r>
              <a:rPr lang="en-US" dirty="0"/>
              <a:t>on</a:t>
            </a:r>
            <a:r>
              <a:rPr lang="en-US" dirty="0" smtClean="0"/>
              <a:t> Wednesday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Please</a:t>
            </a:r>
            <a:r>
              <a:rPr lang="en-US" dirty="0" smtClean="0"/>
              <a:t> read Chapter 2 of Knight.</a:t>
            </a:r>
          </a:p>
          <a:p>
            <a:pPr eaLnBrk="1" hangingPunct="1"/>
            <a:r>
              <a:rPr lang="en-US" dirty="0" smtClean="0"/>
              <a:t>Something to think about:  Does constant velocity imply constant acceleration?  Does constant acceleration imply constant velocity?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Last Wednesday I asked at the end of class: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534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If your height is 150 cm, is there an error in that number?</a:t>
            </a:r>
          </a:p>
          <a:p>
            <a:pPr eaLnBrk="1" hangingPunct="1"/>
            <a:r>
              <a:rPr lang="en-US" dirty="0" smtClean="0"/>
              <a:t>ANSWER: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533400"/>
            <a:ext cx="7242175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338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Knight Chapter 1: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133600"/>
            <a:ext cx="5791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44500" y="806450"/>
            <a:ext cx="7850188" cy="23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ts val="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 b="1" dirty="0">
                <a:solidFill>
                  <a:srgbClr val="336699"/>
                </a:solidFill>
                <a:latin typeface="Times New Roman" charset="0"/>
              </a:rPr>
              <a:t>In Class</a:t>
            </a:r>
            <a:r>
              <a:rPr lang="en-GB" sz="3200" b="1" dirty="0" smtClean="0">
                <a:solidFill>
                  <a:srgbClr val="336699"/>
                </a:solidFill>
                <a:latin typeface="Times New Roman" charset="0"/>
              </a:rPr>
              <a:t> Question: </a:t>
            </a:r>
          </a:p>
          <a:p>
            <a:pPr defTabSz="828675" hangingPunct="0">
              <a:lnSpc>
                <a:spcPts val="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 b="1" dirty="0" smtClean="0">
                <a:solidFill>
                  <a:srgbClr val="336699"/>
                </a:solidFill>
                <a:latin typeface="Times New Roman" charset="0"/>
              </a:rPr>
              <a:t>Rank </a:t>
            </a:r>
            <a:r>
              <a:rPr lang="en-GB" sz="3200" b="1" dirty="0">
                <a:solidFill>
                  <a:srgbClr val="336699"/>
                </a:solidFill>
                <a:latin typeface="Times New Roman" charset="0"/>
              </a:rPr>
              <a:t>in order, from the most to the least, the number of significant figures in the following numbers. </a:t>
            </a:r>
          </a:p>
          <a:p>
            <a:pPr defTabSz="828675" hangingPunct="0">
              <a:lnSpc>
                <a:spcPts val="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endParaRPr lang="en-GB" sz="3200" b="1" dirty="0">
              <a:solidFill>
                <a:srgbClr val="336699"/>
              </a:solidFill>
              <a:latin typeface="Nimbus Roman No9 L" pitchFamily="16" charset="0"/>
            </a:endParaRPr>
          </a:p>
          <a:p>
            <a:pPr defTabSz="828675" hangingPunct="0">
              <a:lnSpc>
                <a:spcPts val="3000"/>
              </a:lnSpc>
              <a:spcAft>
                <a:spcPts val="163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 b="1" dirty="0" smtClean="0">
                <a:solidFill>
                  <a:srgbClr val="336699"/>
                </a:solidFill>
                <a:latin typeface="Times New Roman" charset="0"/>
              </a:rPr>
              <a:t>	</a:t>
            </a:r>
            <a:endParaRPr lang="en-GB" sz="3200" b="1" baseline="33000" dirty="0">
              <a:solidFill>
                <a:srgbClr val="336699"/>
              </a:solidFill>
              <a:latin typeface="Times New Roman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058988" y="3625850"/>
            <a:ext cx="34274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57200" indent="-457200" defTabSz="828675" hangingPunct="0">
              <a:lnSpc>
                <a:spcPts val="3000"/>
              </a:lnSpc>
              <a:spcBef>
                <a:spcPts val="200"/>
              </a:spcBef>
              <a:spcAft>
                <a:spcPct val="2000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>
                <a:latin typeface="Times New Roman" charset="0"/>
              </a:rPr>
              <a:t> a = </a:t>
            </a:r>
            <a:r>
              <a:rPr lang="en-GB" sz="3200">
                <a:solidFill>
                  <a:srgbClr val="000000"/>
                </a:solidFill>
                <a:latin typeface="Times New Roman" charset="0"/>
              </a:rPr>
              <a:t>b = d &gt; c</a:t>
            </a:r>
          </a:p>
          <a:p>
            <a:pPr marL="457200" indent="-457200" defTabSz="828675" hangingPunct="0">
              <a:lnSpc>
                <a:spcPts val="3000"/>
              </a:lnSpc>
              <a:spcBef>
                <a:spcPts val="200"/>
              </a:spcBef>
              <a:spcAft>
                <a:spcPct val="2000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charset="0"/>
              </a:rPr>
              <a:t> b = d &gt; c &gt; a</a:t>
            </a:r>
            <a:endParaRPr lang="en-GB" sz="3200">
              <a:latin typeface="Times New Roman" charset="0"/>
            </a:endParaRPr>
          </a:p>
          <a:p>
            <a:pPr marL="457200" indent="-457200" defTabSz="828675" hangingPunct="0">
              <a:lnSpc>
                <a:spcPts val="3000"/>
              </a:lnSpc>
              <a:spcBef>
                <a:spcPts val="200"/>
              </a:spcBef>
              <a:spcAft>
                <a:spcPct val="2000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>
                <a:latin typeface="Times New Roman" charset="0"/>
              </a:rPr>
              <a:t> </a:t>
            </a:r>
            <a:r>
              <a:rPr lang="en-GB" sz="3200">
                <a:solidFill>
                  <a:srgbClr val="000000"/>
                </a:solidFill>
                <a:latin typeface="Times New Roman" charset="0"/>
              </a:rPr>
              <a:t>d &gt; c &gt; b = a</a:t>
            </a:r>
          </a:p>
          <a:p>
            <a:pPr marL="457200" indent="-457200" defTabSz="828675" hangingPunct="0">
              <a:lnSpc>
                <a:spcPts val="3000"/>
              </a:lnSpc>
              <a:spcBef>
                <a:spcPts val="200"/>
              </a:spcBef>
              <a:spcAft>
                <a:spcPct val="2000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charset="0"/>
              </a:rPr>
              <a:t> d &gt; c &gt; a &gt; b</a:t>
            </a:r>
          </a:p>
          <a:p>
            <a:pPr marL="457200" indent="-457200" defTabSz="828675" hangingPunct="0">
              <a:lnSpc>
                <a:spcPts val="3000"/>
              </a:lnSpc>
              <a:spcBef>
                <a:spcPts val="200"/>
              </a:spcBef>
              <a:spcAft>
                <a:spcPct val="2000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charset="0"/>
              </a:rPr>
              <a:t> b &gt; a = c = 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CA" sz="3600"/>
              <a:t>Two Kinds of Statements</a:t>
            </a:r>
            <a:endParaRPr lang="en-US" sz="36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18488" cy="5256212"/>
          </a:xfrm>
        </p:spPr>
        <p:txBody>
          <a:bodyPr/>
          <a:lstStyle/>
          <a:p>
            <a:pPr marL="495300" indent="-495300" eaLnBrk="1" hangingPunct="1">
              <a:buClr>
                <a:schemeClr val="tx1"/>
              </a:buClr>
              <a:buFont typeface="Wingdings" charset="2"/>
              <a:buAutoNum type="arabicPeriod"/>
            </a:pPr>
            <a:r>
              <a:rPr lang="en-US" sz="3300" dirty="0"/>
              <a:t>Exact</a:t>
            </a:r>
            <a:endParaRPr lang="en-US" sz="3300" dirty="0" smtClean="0"/>
          </a:p>
          <a:p>
            <a:pPr marL="763588" lvl="1" indent="-419100" eaLnBrk="1" hangingPunct="1"/>
            <a:r>
              <a:rPr lang="en-US" sz="3300" dirty="0" smtClean="0"/>
              <a:t>                     (</a:t>
            </a:r>
            <a:r>
              <a:rPr lang="en-US" sz="3300" dirty="0"/>
              <a:t>math)</a:t>
            </a:r>
            <a:endParaRPr lang="en-US" sz="3300" dirty="0" smtClean="0"/>
          </a:p>
          <a:p>
            <a:pPr marL="763588" lvl="1" indent="-419100" eaLnBrk="1" hangingPunct="1"/>
            <a:r>
              <a:rPr lang="en-US" sz="3300" i="1" dirty="0" smtClean="0"/>
              <a:t>                     </a:t>
            </a:r>
            <a:r>
              <a:rPr lang="en-US" sz="3300" dirty="0" smtClean="0"/>
              <a:t>(</a:t>
            </a:r>
            <a:r>
              <a:rPr lang="en-US" sz="3300" dirty="0"/>
              <a:t>definition)</a:t>
            </a:r>
          </a:p>
          <a:p>
            <a:pPr marL="495300" indent="-495300" eaLnBrk="1" hangingPunct="1">
              <a:buClr>
                <a:schemeClr val="tx1"/>
              </a:buClr>
              <a:buFont typeface="Wingdings" charset="2"/>
              <a:buAutoNum type="arabicPeriod"/>
            </a:pPr>
            <a:r>
              <a:rPr lang="en-US" sz="3300" dirty="0"/>
              <a:t>Approximate</a:t>
            </a:r>
            <a:endParaRPr lang="en-US" sz="3300" dirty="0" smtClean="0"/>
          </a:p>
          <a:p>
            <a:pPr marL="763588" lvl="1" indent="-419100" eaLnBrk="1" hangingPunct="1"/>
            <a:r>
              <a:rPr lang="en-US" sz="3300" i="1" dirty="0" smtClean="0"/>
              <a:t>                          </a:t>
            </a:r>
            <a:r>
              <a:rPr lang="en-US" sz="3300" dirty="0" smtClean="0"/>
              <a:t>(</a:t>
            </a:r>
            <a:r>
              <a:rPr lang="en-US" sz="3300" i="1" dirty="0"/>
              <a:t>any</a:t>
            </a:r>
            <a:r>
              <a:rPr lang="en-US" sz="3300" dirty="0"/>
              <a:t> physical law)</a:t>
            </a:r>
            <a:endParaRPr lang="en-US" sz="3300" dirty="0" smtClean="0"/>
          </a:p>
          <a:p>
            <a:pPr marL="763588" lvl="1" indent="-419100" eaLnBrk="1" hangingPunct="1"/>
            <a:r>
              <a:rPr lang="en-US" sz="3300" i="1" dirty="0" smtClean="0"/>
              <a:t>                           </a:t>
            </a:r>
            <a:r>
              <a:rPr lang="en-US" sz="3300" dirty="0" smtClean="0"/>
              <a:t>(</a:t>
            </a:r>
            <a:r>
              <a:rPr lang="en-US" sz="3300" i="1" dirty="0"/>
              <a:t>all</a:t>
            </a:r>
            <a:r>
              <a:rPr lang="en-US" sz="3300" dirty="0"/>
              <a:t> numerical measures of the universe)</a:t>
            </a:r>
          </a:p>
          <a:p>
            <a:pPr marL="495300" indent="-495300" eaLnBrk="1" hangingPunct="1">
              <a:buFontTx/>
              <a:buNone/>
            </a:pPr>
            <a:endParaRPr lang="en-US" sz="3300" dirty="0"/>
          </a:p>
          <a:p>
            <a:pPr marL="495300" indent="-495300" eaLnBrk="1" hangingPunct="1">
              <a:buFontTx/>
              <a:buNone/>
            </a:pPr>
            <a:r>
              <a:rPr lang="en-US" sz="3300" dirty="0"/>
              <a:t>Today: approximate statements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Period of a Pendulum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305800" cy="5500687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dirty="0"/>
              <a:t>Procedure: Measure the time for 5 oscillations, 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dirty="0"/>
              <a:t>.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dirty="0"/>
              <a:t>The period is calculated as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dirty="0"/>
              <a:t> / 5.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505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data: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944562"/>
          </a:xfrm>
        </p:spPr>
        <p:txBody>
          <a:bodyPr/>
          <a:lstStyle/>
          <a:p>
            <a:pPr eaLnBrk="1" hangingPunct="1"/>
            <a:r>
              <a:rPr lang="en-CA" sz="3600"/>
              <a:t>Here were Harlow’s measurements of t</a:t>
            </a:r>
            <a:r>
              <a:rPr lang="en-CA" sz="3600" baseline="-25000"/>
              <a:t>5</a:t>
            </a:r>
            <a:r>
              <a:rPr lang="en-CA" sz="3600"/>
              <a:t>:</a:t>
            </a:r>
            <a:endParaRPr lang="en-US" sz="36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05000" y="19050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95300" indent="-4953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Which of the following might be a good estimate for the error in Harlow’s first measurement of</a:t>
            </a:r>
            <a:r>
              <a:rPr lang="en-US" sz="3200" dirty="0" smtClean="0"/>
              <a:t> seconds</a:t>
            </a:r>
            <a:r>
              <a:rPr lang="en-US" sz="3200" dirty="0"/>
              <a:t>?</a:t>
            </a:r>
            <a:endParaRPr lang="en-US" sz="3200" dirty="0" smtClean="0"/>
          </a:p>
          <a:p>
            <a:pPr marL="495300" indent="-495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AutoNum type="alphaUcPeriod"/>
            </a:pPr>
            <a:r>
              <a:rPr lang="en-US" sz="3200" dirty="0" smtClean="0"/>
              <a:t>          </a:t>
            </a:r>
            <a:r>
              <a:rPr lang="en-US" sz="3200" dirty="0" err="1" smtClean="0"/>
              <a:t>s</a:t>
            </a:r>
            <a:endParaRPr lang="en-US" sz="3200" dirty="0" smtClean="0"/>
          </a:p>
          <a:p>
            <a:pPr marL="495300" indent="-495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AutoNum type="alphaUcPeriod"/>
            </a:pPr>
            <a:r>
              <a:rPr lang="en-US" sz="3200" dirty="0" smtClean="0"/>
              <a:t>          </a:t>
            </a:r>
            <a:r>
              <a:rPr lang="en-US" sz="3200" dirty="0" err="1"/>
              <a:t>s</a:t>
            </a:r>
            <a:endParaRPr lang="en-US" sz="3200" dirty="0" smtClean="0"/>
          </a:p>
          <a:p>
            <a:pPr marL="495300" indent="-495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AutoNum type="alphaUcPeriod"/>
            </a:pPr>
            <a:r>
              <a:rPr lang="en-US" sz="3200" dirty="0" smtClean="0"/>
              <a:t>          </a:t>
            </a:r>
            <a:r>
              <a:rPr lang="en-US" sz="3200" dirty="0" err="1"/>
              <a:t>s</a:t>
            </a:r>
            <a:endParaRPr lang="en-US" sz="3200" dirty="0" smtClean="0"/>
          </a:p>
          <a:p>
            <a:pPr marL="495300" indent="-495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AutoNum type="alphaUcPeriod"/>
            </a:pPr>
            <a:r>
              <a:rPr lang="en-US" sz="3200" dirty="0" smtClean="0"/>
              <a:t>          </a:t>
            </a:r>
            <a:r>
              <a:rPr lang="en-US" sz="3200" dirty="0" err="1"/>
              <a:t>s</a:t>
            </a:r>
            <a:endParaRPr lang="en-US" sz="3200" dirty="0"/>
          </a:p>
          <a:p>
            <a:pPr marL="495300" indent="-4953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AutoNum type="alphaUcPeriod"/>
            </a:pPr>
            <a:r>
              <a:rPr lang="en-US" sz="3200" dirty="0"/>
              <a:t>Impossible to determine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42988" y="908050"/>
          <a:ext cx="7416800" cy="5248275"/>
        </p:xfrm>
        <a:graphic>
          <a:graphicData uri="http://schemas.openxmlformats.org/presentationml/2006/ole">
            <p:oleObj spid="_x0000_s54274" name="Worksheet" r:id="rId3" imgW="4559300" imgH="3060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445</Words>
  <Application>Microsoft Macintosh PowerPoint</Application>
  <PresentationFormat>On-screen Show (4:3)</PresentationFormat>
  <Paragraphs>76</Paragraphs>
  <Slides>21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Worksheet</vt:lpstr>
      <vt:lpstr>PHY131H1S Class 3</vt:lpstr>
      <vt:lpstr>Pre-class reading quiz</vt:lpstr>
      <vt:lpstr>Last Wednesday I asked at the end of class:</vt:lpstr>
      <vt:lpstr>Slide 4</vt:lpstr>
      <vt:lpstr>Slide 5</vt:lpstr>
      <vt:lpstr>Two Kinds of Statements</vt:lpstr>
      <vt:lpstr>Period of a Pendulum</vt:lpstr>
      <vt:lpstr>Here were Harlow’s measurements of t5:</vt:lpstr>
      <vt:lpstr>Slide 9</vt:lpstr>
      <vt:lpstr>Slide 10</vt:lpstr>
      <vt:lpstr>Slide 11</vt:lpstr>
      <vt:lpstr>Slide 12</vt:lpstr>
      <vt:lpstr>Slide 13</vt:lpstr>
      <vt:lpstr>The Gaussian:</vt:lpstr>
      <vt:lpstr>                    of some People (London, 1886)</vt:lpstr>
      <vt:lpstr>Random Walk</vt:lpstr>
      <vt:lpstr>The t5 data</vt:lpstr>
      <vt:lpstr>Propagation of Errors</vt:lpstr>
      <vt:lpstr>Repeated Measurements</vt:lpstr>
      <vt:lpstr>Slide 20</vt:lpstr>
      <vt:lpstr>Before Class 4 on Wednesday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 Harlow</cp:lastModifiedBy>
  <cp:revision>38</cp:revision>
  <cp:lastPrinted>2011-01-12T15:54:34Z</cp:lastPrinted>
  <dcterms:created xsi:type="dcterms:W3CDTF">2011-01-13T19:12:33Z</dcterms:created>
  <dcterms:modified xsi:type="dcterms:W3CDTF">2011-01-13T19:13:26Z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