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90" r:id="rId3"/>
    <p:sldId id="300" r:id="rId4"/>
    <p:sldId id="275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1" r:id="rId15"/>
    <p:sldId id="302" r:id="rId16"/>
    <p:sldId id="274" r:id="rId1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9" frameSlides="1"/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4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EE0CE762-0A18-6249-9CA5-DE404A132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199A51DD-06F9-6D48-9F46-1A45ABCC0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914F38-395E-2547-8591-AE083573042F}" type="slidenum">
              <a:rPr lang="en-US"/>
              <a:pPr/>
              <a:t>8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62088" y="960438"/>
            <a:ext cx="4389437" cy="3292475"/>
          </a:xfrm>
          <a:solidFill>
            <a:srgbClr val="FFFFFF"/>
          </a:solidFill>
          <a:ln/>
        </p:spPr>
      </p:sp>
      <p:sp>
        <p:nvSpPr>
          <p:cNvPr id="18436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116013" y="4570413"/>
            <a:ext cx="5087937" cy="3652837"/>
          </a:xfrm>
          <a:noFill/>
          <a:ln/>
        </p:spPr>
        <p:txBody>
          <a:bodyPr wrap="none" anchor="ctr"/>
          <a:lstStyle/>
          <a:p>
            <a:pPr eaLnBrk="1" hangingPunct="1"/>
            <a:r>
              <a:rPr lang="en-US"/>
              <a:t>Answer: C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A0AD8D-04B1-4149-8109-7DE057ADD6E2}" type="slidenum">
              <a:rPr lang="en-US"/>
              <a:pPr/>
              <a:t>9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62088" y="960438"/>
            <a:ext cx="4389437" cy="3292475"/>
          </a:xfrm>
          <a:solidFill>
            <a:srgbClr val="FFFFFF"/>
          </a:solidFill>
          <a:ln/>
        </p:spPr>
      </p:sp>
      <p:sp>
        <p:nvSpPr>
          <p:cNvPr id="22532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116013" y="4570413"/>
            <a:ext cx="5087937" cy="3652837"/>
          </a:xfrm>
          <a:noFill/>
          <a:ln/>
        </p:spPr>
        <p:txBody>
          <a:bodyPr wrap="none" anchor="ctr"/>
          <a:lstStyle/>
          <a:p>
            <a:pPr eaLnBrk="1" hangingPunct="1"/>
            <a:r>
              <a:rPr lang="en-US"/>
              <a:t>Answer: B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487214-AD1B-A64C-96F3-1E465E4C5295}" type="slidenum">
              <a:rPr lang="en-US"/>
              <a:pPr/>
              <a:t>10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62088" y="960438"/>
            <a:ext cx="4389437" cy="3292475"/>
          </a:xfrm>
          <a:solidFill>
            <a:srgbClr val="FFFFFF"/>
          </a:solidFill>
          <a:ln/>
        </p:spPr>
      </p:sp>
      <p:sp>
        <p:nvSpPr>
          <p:cNvPr id="27652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116013" y="4570413"/>
            <a:ext cx="5087937" cy="3652837"/>
          </a:xfrm>
          <a:noFill/>
          <a:ln/>
        </p:spPr>
        <p:txBody>
          <a:bodyPr wrap="none" anchor="ctr"/>
          <a:lstStyle/>
          <a:p>
            <a:pPr eaLnBrk="1" hangingPunct="1"/>
            <a:r>
              <a:rPr lang="en-US"/>
              <a:t>Answer: B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90FA2-95FA-EC4D-9679-B5E831CF06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9BB5A-C110-4E4E-B2A5-6AD1382DD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4F756-45E7-144D-99C1-A6D87F0A8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65860-E3DA-4744-8B17-3F5583C6D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A5BC3-D362-4648-8F02-86AB5C660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EB6C8-8E9D-0249-A13F-2E1FBE743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2A479-31C8-2B40-A44C-244D583D8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15D11-8A13-5947-8D08-E0E6EC229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AFB9D-9874-CA44-AA62-44661E82F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6A5BC-F832-094C-B8D2-F0157CCE4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FC98C-9B1A-6F4D-B288-FAF32AFC9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6DD4D-71B3-5C46-816D-632BACBD0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1AD56E1-4800-214B-8B54-E9EC7E38D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3276600" cy="944562"/>
          </a:xfrm>
        </p:spPr>
        <p:txBody>
          <a:bodyPr/>
          <a:lstStyle/>
          <a:p>
            <a:pPr algn="l" eaLnBrk="1" hangingPunct="1"/>
            <a:r>
              <a:rPr lang="en-US" sz="3600" dirty="0" smtClean="0"/>
              <a:t>PHY131H1S</a:t>
            </a:r>
            <a:r>
              <a:rPr lang="en-US" sz="3600" dirty="0" smtClean="0">
                <a:latin typeface="Times New Roman" charset="0"/>
              </a:rPr>
              <a:t/>
            </a:r>
            <a:br>
              <a:rPr lang="en-US" sz="3600" dirty="0" smtClean="0">
                <a:latin typeface="Times New Roman" charset="0"/>
              </a:rPr>
            </a:br>
            <a:r>
              <a:rPr lang="en-US" sz="3600" dirty="0" smtClean="0">
                <a:latin typeface="Times New Roman" charset="0"/>
              </a:rPr>
              <a:t>Class 4</a:t>
            </a:r>
          </a:p>
        </p:txBody>
      </p:sp>
      <p:pic>
        <p:nvPicPr>
          <p:cNvPr id="6" name="Picture 7" descr="02_00ChapOpener-P"/>
          <p:cNvPicPr>
            <a:picLocks noChangeAspect="1" noChangeArrowheads="1"/>
          </p:cNvPicPr>
          <p:nvPr/>
        </p:nvPicPr>
        <p:blipFill>
          <a:blip r:embed="rId2"/>
          <a:srcRect b="3227"/>
          <a:stretch>
            <a:fillRect/>
          </a:stretch>
        </p:blipFill>
        <p:spPr bwMode="auto">
          <a:xfrm>
            <a:off x="4496229" y="0"/>
            <a:ext cx="464777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0" y="2057400"/>
            <a:ext cx="5105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Today, Chapter 2!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Constant Velocity Motion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Constant Acceleration Motion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Freefall, Motion on an inclined plane</a:t>
            </a:r>
            <a:endParaRPr kumimoji="0" lang="en-CA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81000" y="152400"/>
            <a:ext cx="8382000" cy="873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defTabSz="828675" hangingPunct="0">
              <a:lnSpc>
                <a:spcPts val="3400"/>
              </a:lnSpc>
              <a:spcAft>
                <a:spcPts val="200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900" b="1" dirty="0" smtClean="0">
                <a:solidFill>
                  <a:srgbClr val="336699"/>
                </a:solidFill>
                <a:latin typeface="Times New Roman" charset="0"/>
              </a:rPr>
              <a:t>Which </a:t>
            </a:r>
            <a:r>
              <a:rPr lang="en-GB" sz="2900" b="1" dirty="0">
                <a:solidFill>
                  <a:srgbClr val="336699"/>
                </a:solidFill>
                <a:latin typeface="Times New Roman" charset="0"/>
              </a:rPr>
              <a:t>velocity-versus-time graph or graphs goes with this acceleration-versus-time graph?</a:t>
            </a:r>
            <a:r>
              <a:rPr lang="en-GB" sz="2900" b="1" dirty="0" smtClean="0">
                <a:solidFill>
                  <a:srgbClr val="336699"/>
                </a:solidFill>
                <a:latin typeface="Times New Roman" charset="0"/>
              </a:rPr>
              <a:t> </a:t>
            </a:r>
            <a:endParaRPr lang="en-GB" sz="2900" b="1" dirty="0">
              <a:solidFill>
                <a:srgbClr val="336699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05800" cy="1009650"/>
          </a:xfrm>
          <a:noFill/>
        </p:spPr>
        <p:txBody>
          <a:bodyPr/>
          <a:lstStyle/>
          <a:p>
            <a:pPr eaLnBrk="1" hangingPunct="1"/>
            <a:r>
              <a:rPr lang="en-US" sz="3200" b="1"/>
              <a:t>Motion with Constant Acceleration</a:t>
            </a:r>
          </a:p>
        </p:txBody>
      </p:sp>
      <p:pic>
        <p:nvPicPr>
          <p:cNvPr id="28675" name="Picture 3" descr="Picture 1"/>
          <p:cNvPicPr>
            <a:picLocks noChangeAspect="1" noChangeArrowheads="1"/>
          </p:cNvPicPr>
          <p:nvPr/>
        </p:nvPicPr>
        <p:blipFill>
          <a:blip r:embed="rId2"/>
          <a:srcRect r="2847"/>
          <a:stretch>
            <a:fillRect/>
          </a:stretch>
        </p:blipFill>
        <p:spPr bwMode="auto">
          <a:xfrm>
            <a:off x="228600" y="1447800"/>
            <a:ext cx="7637463" cy="40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66800" y="5029200"/>
            <a:ext cx="69342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600" b="1"/>
              <a:t>Strategy:  </a:t>
            </a:r>
            <a:r>
              <a:rPr lang="en-US" sz="2600"/>
              <a:t>When </a:t>
            </a:r>
            <a:r>
              <a:rPr lang="en-US" sz="2600" i="1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en-US" sz="2600"/>
              <a:t> = constant, you can use one of these equations.  Figure out which variable you don’t know and don’t care about, and use the equation which doesn’t contain it.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19200" y="2743200"/>
            <a:ext cx="3886200" cy="1828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5" descr="super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219200"/>
            <a:ext cx="3435350" cy="5334000"/>
          </a:xfrm>
          <a:noFill/>
        </p:spPr>
      </p:pic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4267200" y="1905000"/>
            <a:ext cx="46482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/>
              <a:t> In the original comic, Superman only had super-strength and very tough skin!</a:t>
            </a:r>
          </a:p>
        </p:txBody>
      </p:sp>
      <p:sp>
        <p:nvSpPr>
          <p:cNvPr id="29700" name="TextBox 5"/>
          <p:cNvSpPr txBox="1">
            <a:spLocks noChangeArrowheads="1"/>
          </p:cNvSpPr>
          <p:nvPr/>
        </p:nvSpPr>
        <p:spPr bwMode="auto">
          <a:xfrm>
            <a:off x="1905000" y="228600"/>
            <a:ext cx="501808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/>
              <a:t>The Physics of Superheroes</a:t>
            </a:r>
          </a:p>
        </p:txBody>
      </p:sp>
      <p:sp>
        <p:nvSpPr>
          <p:cNvPr id="29701" name="TextBox 6"/>
          <p:cNvSpPr txBox="1">
            <a:spLocks noChangeArrowheads="1"/>
          </p:cNvSpPr>
          <p:nvPr/>
        </p:nvSpPr>
        <p:spPr bwMode="auto">
          <a:xfrm>
            <a:off x="4648200" y="838200"/>
            <a:ext cx="419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©2009 by James Kakalios available at Chapters.ca for $15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191000" y="3810000"/>
            <a:ext cx="4648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/>
              <a:t>He could “leap tall buildings in a single bound.”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191000" y="4953000"/>
            <a:ext cx="46482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/>
              <a:t>It was not until the 1940s that the writers changed his abilities to included guided flying.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2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 descr="super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1798638"/>
            <a:ext cx="28575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"/>
            <a:ext cx="6781800" cy="6477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/>
              <a:t>Example Question.</a:t>
            </a:r>
          </a:p>
          <a:p>
            <a:pPr eaLnBrk="1" hangingPunct="1">
              <a:buFontTx/>
              <a:buNone/>
            </a:pPr>
            <a:r>
              <a:rPr lang="en-US" dirty="0" smtClean="0"/>
              <a:t>Superman’s parents came from a planet where the gravity was much stronger.  His race has legs strong enough to jump to a maximum height of 1.0 </a:t>
            </a:r>
            <a:r>
              <a:rPr lang="en-US" dirty="0" err="1" smtClean="0"/>
              <a:t>m</a:t>
            </a:r>
            <a:r>
              <a:rPr lang="en-US" dirty="0" smtClean="0"/>
              <a:t> on planet Krypton.</a:t>
            </a:r>
          </a:p>
          <a:p>
            <a:pPr eaLnBrk="1" hangingPunct="1">
              <a:buFontTx/>
              <a:buNone/>
            </a:pPr>
            <a:r>
              <a:rPr lang="en-US" dirty="0" smtClean="0"/>
              <a:t>On Earth, Superman can jump to a maximum height of 25 </a:t>
            </a:r>
            <a:r>
              <a:rPr lang="en-US" dirty="0" err="1" smtClean="0"/>
              <a:t>m</a:t>
            </a:r>
            <a:r>
              <a:rPr lang="en-US" dirty="0" smtClean="0"/>
              <a:t>. (a tall building in 1938!)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What was the acceleration due to gravity on planet Krypton?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7467600" cy="3581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Example Question &amp; Demo – using Error Analysis.</a:t>
            </a:r>
          </a:p>
          <a:p>
            <a:pPr eaLnBrk="1" hangingPunct="1">
              <a:buFontTx/>
              <a:buNone/>
            </a:pPr>
            <a:r>
              <a:rPr lang="en-US" smtClean="0"/>
              <a:t>A small object is dropped from a height of y</a:t>
            </a:r>
            <a:r>
              <a:rPr lang="en-US" baseline="-25000" smtClean="0"/>
              <a:t>i</a:t>
            </a:r>
            <a:r>
              <a:rPr lang="en-US" smtClean="0"/>
              <a:t> = 3.00 ± 0.01 m.  y</a:t>
            </a:r>
            <a:r>
              <a:rPr lang="en-US" baseline="-25000" smtClean="0"/>
              <a:t>f</a:t>
            </a:r>
            <a:r>
              <a:rPr lang="en-US" smtClean="0"/>
              <a:t> = 0 m.</a:t>
            </a:r>
          </a:p>
          <a:p>
            <a:pPr eaLnBrk="1" hangingPunct="1">
              <a:buFontTx/>
              <a:buNone/>
            </a:pPr>
            <a:r>
              <a:rPr lang="en-US" smtClean="0"/>
              <a:t>The time of flight is Δt ± σ</a:t>
            </a:r>
            <a:r>
              <a:rPr lang="en-US" baseline="-25000" smtClean="0"/>
              <a:t>t</a:t>
            </a:r>
            <a:r>
              <a:rPr lang="en-US" smtClean="0"/>
              <a:t>.</a:t>
            </a:r>
          </a:p>
          <a:p>
            <a:pPr eaLnBrk="1" hangingPunct="1">
              <a:buFontTx/>
              <a:buNone/>
            </a:pPr>
            <a:r>
              <a:rPr lang="en-US" smtClean="0"/>
              <a:t>Estimate g in this room.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" y="4419600"/>
            <a:ext cx="81534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300"/>
              <a:t>MODEL:  Neglect air resistance:  </a:t>
            </a:r>
            <a:r>
              <a:rPr lang="en-US" sz="3300" i="1">
                <a:latin typeface="Times New Roman" charset="0"/>
                <a:ea typeface="Times New Roman" charset="0"/>
                <a:cs typeface="Times New Roman" charset="0"/>
              </a:rPr>
              <a:t>a = −g</a:t>
            </a:r>
            <a:r>
              <a:rPr lang="en-US" sz="3300"/>
              <a:t>.  This is called “free-fall”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1525"/>
          </a:xfrm>
        </p:spPr>
        <p:txBody>
          <a:bodyPr/>
          <a:lstStyle/>
          <a:p>
            <a:pPr eaLnBrk="1" hangingPunct="1"/>
            <a:r>
              <a:rPr lang="en-CA" sz="3600" smtClean="0"/>
              <a:t>Propagation of Errors</a:t>
            </a:r>
            <a:endParaRPr lang="en-US" sz="3600" smtClean="0"/>
          </a:p>
        </p:txBody>
      </p:sp>
      <p:pic>
        <p:nvPicPr>
          <p:cNvPr id="32771" name="Picture 3" descr="ErrorWork_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5013" y="1106488"/>
            <a:ext cx="1982787" cy="103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4" descr="ErrorWork_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52938" y="1268413"/>
            <a:ext cx="3455987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5" descr="ErrorWork_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62138" y="2692400"/>
            <a:ext cx="19431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6" descr="ErrorWork_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94163" y="2708275"/>
            <a:ext cx="4537075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7" descr="ErrorWork_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22500" y="5516563"/>
            <a:ext cx="1592263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6" name="Picture 8" descr="ErrorWork_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67188" y="5516563"/>
            <a:ext cx="37449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1141413" y="2420938"/>
            <a:ext cx="7777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1212850" y="4076700"/>
            <a:ext cx="7705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1285875" y="5300663"/>
            <a:ext cx="7705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1933575" y="4354513"/>
            <a:ext cx="1673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latin typeface="Courier New" charset="0"/>
              </a:rPr>
              <a:t>z = A x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4721225" y="4364038"/>
            <a:ext cx="2098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l-GR" sz="2800" b="1">
                <a:latin typeface="Courier New" charset="0"/>
              </a:rPr>
              <a:t>Δ</a:t>
            </a:r>
            <a:r>
              <a:rPr lang="en-US" sz="2800" b="1">
                <a:latin typeface="Courier New" charset="0"/>
              </a:rPr>
              <a:t>z = A </a:t>
            </a:r>
            <a:r>
              <a:rPr lang="el-GR" sz="2800" b="1">
                <a:latin typeface="Courier New" charset="0"/>
              </a:rPr>
              <a:t>Δ</a:t>
            </a:r>
            <a:r>
              <a:rPr lang="en-US" sz="2800" b="1">
                <a:latin typeface="Courier New" charset="0"/>
              </a:rPr>
              <a:t>x</a:t>
            </a:r>
            <a:endParaRPr lang="el-GR" sz="2800" b="1">
              <a:latin typeface="Courier New" charset="0"/>
            </a:endParaRPr>
          </a:p>
        </p:txBody>
      </p:sp>
      <p:sp>
        <p:nvSpPr>
          <p:cNvPr id="32782" name="TextBox 13"/>
          <p:cNvSpPr txBox="1">
            <a:spLocks noChangeArrowheads="1"/>
          </p:cNvSpPr>
          <p:nvPr/>
        </p:nvSpPr>
        <p:spPr bwMode="auto">
          <a:xfrm>
            <a:off x="304800" y="1295400"/>
            <a:ext cx="1173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Sum rule:</a:t>
            </a:r>
          </a:p>
        </p:txBody>
      </p:sp>
      <p:sp>
        <p:nvSpPr>
          <p:cNvPr id="32783" name="TextBox 14"/>
          <p:cNvSpPr txBox="1">
            <a:spLocks noChangeArrowheads="1"/>
          </p:cNvSpPr>
          <p:nvPr/>
        </p:nvSpPr>
        <p:spPr bwMode="auto">
          <a:xfrm>
            <a:off x="106363" y="2895600"/>
            <a:ext cx="14938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Product rule:</a:t>
            </a:r>
          </a:p>
        </p:txBody>
      </p:sp>
      <p:sp>
        <p:nvSpPr>
          <p:cNvPr id="32784" name="TextBox 15"/>
          <p:cNvSpPr txBox="1">
            <a:spLocks noChangeArrowheads="1"/>
          </p:cNvSpPr>
          <p:nvPr/>
        </p:nvSpPr>
        <p:spPr bwMode="auto">
          <a:xfrm>
            <a:off x="152400" y="4191000"/>
            <a:ext cx="1447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Multiplying by exact constant:</a:t>
            </a:r>
          </a:p>
        </p:txBody>
      </p:sp>
      <p:sp>
        <p:nvSpPr>
          <p:cNvPr id="32785" name="TextBox 16"/>
          <p:cNvSpPr txBox="1">
            <a:spLocks noChangeArrowheads="1"/>
          </p:cNvSpPr>
          <p:nvPr/>
        </p:nvSpPr>
        <p:spPr bwMode="auto">
          <a:xfrm>
            <a:off x="304800" y="5562600"/>
            <a:ext cx="1352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Power rule: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pPr eaLnBrk="1" hangingPunct="1"/>
            <a:r>
              <a:rPr lang="en-US" dirty="0"/>
              <a:t>Before Class</a:t>
            </a:r>
            <a:r>
              <a:rPr lang="en-US" dirty="0" smtClean="0"/>
              <a:t> 5 </a:t>
            </a:r>
            <a:r>
              <a:rPr lang="en-US" dirty="0"/>
              <a:t>on</a:t>
            </a:r>
            <a:r>
              <a:rPr lang="en-US" dirty="0" smtClean="0"/>
              <a:t> Monday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5257800"/>
          </a:xfrm>
        </p:spPr>
        <p:txBody>
          <a:bodyPr/>
          <a:lstStyle/>
          <a:p>
            <a:pPr eaLnBrk="1" hangingPunct="1"/>
            <a:r>
              <a:rPr lang="en-US" dirty="0"/>
              <a:t>Please</a:t>
            </a:r>
            <a:r>
              <a:rPr lang="en-US" dirty="0" smtClean="0"/>
              <a:t> read Chapter 3 of Knight.</a:t>
            </a:r>
          </a:p>
          <a:p>
            <a:pPr eaLnBrk="1" hangingPunct="1"/>
            <a:r>
              <a:rPr lang="en-US" dirty="0" smtClean="0"/>
              <a:t>Something to think about:  Can you add a scalar to a vector? Can you multiply a vector by a scalar?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dirty="0" smtClean="0"/>
              <a:t>Pre-class reading quiz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487363"/>
          </a:xfrm>
        </p:spPr>
        <p:txBody>
          <a:bodyPr/>
          <a:lstStyle/>
          <a:p>
            <a:pPr eaLnBrk="1" hangingPunct="1"/>
            <a:r>
              <a:rPr lang="en-US" sz="3200" b="1"/>
              <a:t>Practicals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534400" cy="58674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3000" dirty="0"/>
              <a:t>Note that </a:t>
            </a:r>
            <a:r>
              <a:rPr lang="en-US" sz="3000" dirty="0" err="1"/>
              <a:t>practicals</a:t>
            </a:r>
            <a:r>
              <a:rPr lang="en-US" sz="3000" dirty="0"/>
              <a:t> begin this week.</a:t>
            </a:r>
          </a:p>
          <a:p>
            <a:pPr marL="533400" indent="-5334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3000" dirty="0"/>
              <a:t>You will be sitting with 3 other people from this course, and the 4 of you will form a team.</a:t>
            </a:r>
          </a:p>
          <a:p>
            <a:pPr marL="533400" indent="-5334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3000" dirty="0"/>
              <a:t>You will be working on </a:t>
            </a:r>
            <a:r>
              <a:rPr lang="en-US" sz="3000" dirty="0" err="1"/>
              <a:t>practicals</a:t>
            </a:r>
            <a:r>
              <a:rPr lang="en-US" sz="3000" dirty="0"/>
              <a:t> activities </a:t>
            </a:r>
            <a:r>
              <a:rPr lang="en-US" sz="3000" dirty="0" smtClean="0"/>
              <a:t>together</a:t>
            </a:r>
          </a:p>
          <a:p>
            <a:pPr marL="533400" indent="-5334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3000" dirty="0"/>
              <a:t>Teams are scrambled after Reading Week.</a:t>
            </a:r>
          </a:p>
          <a:p>
            <a:pPr marL="533400" indent="-5334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3000" b="1" dirty="0">
                <a:solidFill>
                  <a:schemeClr val="accent2"/>
                </a:solidFill>
              </a:rPr>
              <a:t>My message: “You are not alone!” Don’t try to get through this course all by yourself!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Last day I asked at the end of class: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534400" cy="5257800"/>
          </a:xfrm>
        </p:spPr>
        <p:txBody>
          <a:bodyPr/>
          <a:lstStyle/>
          <a:p>
            <a:pPr eaLnBrk="1" hangingPunct="1"/>
            <a:r>
              <a:rPr lang="en-US" dirty="0" smtClean="0"/>
              <a:t>Does constant velocity imply constant acceleration? </a:t>
            </a:r>
          </a:p>
          <a:p>
            <a:pPr eaLnBrk="1" hangingPunct="1"/>
            <a:r>
              <a:rPr lang="en-US" dirty="0" smtClean="0"/>
              <a:t>ANSWER</a:t>
            </a:r>
            <a:r>
              <a:rPr lang="en-US" dirty="0" smtClean="0"/>
              <a:t>: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Does constant acceleration imply constant velocity?</a:t>
            </a:r>
          </a:p>
          <a:p>
            <a:pPr eaLnBrk="1" hangingPunct="1"/>
            <a:r>
              <a:rPr lang="en-US" dirty="0" smtClean="0"/>
              <a:t>ANSWER</a:t>
            </a:r>
            <a:r>
              <a:rPr lang="en-US" dirty="0" smtClean="0"/>
              <a:t>: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Instantaneous Acceleration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473075" y="1565275"/>
            <a:ext cx="81343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600">
                <a:latin typeface="Times New Roman" charset="0"/>
              </a:rPr>
              <a:t>The instantaneous acceleration </a:t>
            </a:r>
            <a:r>
              <a:rPr lang="en-US" sz="2600" i="1">
                <a:latin typeface="Times New Roman" charset="0"/>
              </a:rPr>
              <a:t>a</a:t>
            </a:r>
            <a:r>
              <a:rPr lang="en-US" sz="2600" baseline="-25000">
                <a:latin typeface="Times New Roman" charset="0"/>
              </a:rPr>
              <a:t>s</a:t>
            </a:r>
            <a:r>
              <a:rPr lang="en-US" sz="2600">
                <a:latin typeface="Times New Roman" charset="0"/>
              </a:rPr>
              <a:t> at a specific instant of time </a:t>
            </a:r>
            <a:r>
              <a:rPr lang="en-US" sz="2600" i="1">
                <a:latin typeface="Times New Roman" charset="0"/>
              </a:rPr>
              <a:t>t</a:t>
            </a:r>
            <a:r>
              <a:rPr lang="en-US" sz="2600">
                <a:latin typeface="Times New Roman" charset="0"/>
              </a:rPr>
              <a:t> is given by the derivative of the velocity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38200" y="4343400"/>
            <a:ext cx="73152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900"/>
              <a:t>Note: Knight uses “</a:t>
            </a:r>
            <a:r>
              <a:rPr lang="en-US" sz="2900" i="1">
                <a:latin typeface="Times New Roman" charset="0"/>
                <a:ea typeface="Times New Roman" charset="0"/>
                <a:cs typeface="Times New Roman" charset="0"/>
              </a:rPr>
              <a:t>s</a:t>
            </a:r>
            <a:r>
              <a:rPr lang="en-US" sz="2900"/>
              <a:t>” to denote a distance in a general direction.  Usually in problems we substitute </a:t>
            </a:r>
            <a:r>
              <a:rPr lang="en-US" sz="29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en-US" sz="2900"/>
              <a:t> or </a:t>
            </a:r>
            <a:r>
              <a:rPr lang="en-US" sz="2900" i="1">
                <a:latin typeface="Times New Roman" charset="0"/>
                <a:ea typeface="Times New Roman" charset="0"/>
                <a:cs typeface="Times New Roman" charset="0"/>
              </a:rPr>
              <a:t>y</a:t>
            </a:r>
            <a:r>
              <a:rPr lang="en-US" sz="2900"/>
              <a:t> instead of </a:t>
            </a:r>
            <a:r>
              <a:rPr lang="en-US" sz="2900" i="1">
                <a:latin typeface="Times New Roman" charset="0"/>
                <a:ea typeface="Times New Roman" charset="0"/>
                <a:cs typeface="Times New Roman" charset="0"/>
              </a:rPr>
              <a:t>s</a:t>
            </a:r>
            <a:r>
              <a:rPr lang="en-US" sz="29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z="3200"/>
              <a:t>Finding Velocity from the Acceleration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473075" y="1157288"/>
            <a:ext cx="813435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600">
                <a:latin typeface="Times New Roman" charset="0"/>
              </a:rPr>
              <a:t>If we know the initial velocity, </a:t>
            </a:r>
            <a:r>
              <a:rPr lang="en-US" sz="2600" i="1">
                <a:latin typeface="Times New Roman" charset="0"/>
              </a:rPr>
              <a:t>v</a:t>
            </a:r>
            <a:r>
              <a:rPr lang="en-US" sz="2600" baseline="-25000">
                <a:latin typeface="Times New Roman" charset="0"/>
              </a:rPr>
              <a:t>i</a:t>
            </a:r>
            <a:r>
              <a:rPr lang="en-US" sz="2600" i="1" baseline="-25000">
                <a:latin typeface="Times New Roman" charset="0"/>
              </a:rPr>
              <a:t>s</a:t>
            </a:r>
            <a:r>
              <a:rPr lang="en-US" sz="2600">
                <a:latin typeface="Times New Roman" charset="0"/>
              </a:rPr>
              <a:t>, and the instantaneous acceleration, </a:t>
            </a:r>
            <a:r>
              <a:rPr lang="en-US" sz="2600" i="1">
                <a:latin typeface="Times New Roman" charset="0"/>
              </a:rPr>
              <a:t>a</a:t>
            </a:r>
            <a:r>
              <a:rPr lang="en-US" sz="2600" baseline="-25000">
                <a:latin typeface="Times New Roman" charset="0"/>
              </a:rPr>
              <a:t>s</a:t>
            </a:r>
            <a:r>
              <a:rPr lang="en-US" sz="2600">
                <a:latin typeface="Times New Roman" charset="0"/>
              </a:rPr>
              <a:t>, as a function of time, </a:t>
            </a:r>
            <a:r>
              <a:rPr lang="en-US" sz="2600" i="1">
                <a:latin typeface="Times New Roman" charset="0"/>
              </a:rPr>
              <a:t>t</a:t>
            </a:r>
            <a:r>
              <a:rPr lang="en-US" sz="2600">
                <a:latin typeface="Times New Roman" charset="0"/>
              </a:rPr>
              <a:t>, then the final velocity is given by 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76238" y="3871913"/>
            <a:ext cx="81343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600">
                <a:latin typeface="Times New Roman" charset="0"/>
              </a:rPr>
              <a:t>Or, graphically,</a:t>
            </a:r>
            <a:endParaRPr lang="en-US" sz="2400">
              <a:latin typeface="Times New Roman" charset="0"/>
            </a:endParaRPr>
          </a:p>
        </p:txBody>
      </p:sp>
      <p:pic>
        <p:nvPicPr>
          <p:cNvPr id="37893" name="Picture 5" descr="Eq 2_28"/>
          <p:cNvPicPr>
            <a:picLocks noChangeAspect="1" noChangeArrowheads="1"/>
          </p:cNvPicPr>
          <p:nvPr/>
        </p:nvPicPr>
        <p:blipFill>
          <a:blip r:embed="rId2"/>
          <a:srcRect r="10695"/>
          <a:stretch>
            <a:fillRect/>
          </a:stretch>
        </p:blipFill>
        <p:spPr bwMode="auto">
          <a:xfrm>
            <a:off x="438150" y="4800600"/>
            <a:ext cx="77152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/>
      <p:bldP spid="378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fig 2_25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0463" y="66675"/>
            <a:ext cx="4275137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09800" y="0"/>
            <a:ext cx="6858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76600" y="990600"/>
            <a:ext cx="28956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05200" y="2743200"/>
            <a:ext cx="28194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29000" y="4876800"/>
            <a:ext cx="2895600" cy="1447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968375" y="735013"/>
            <a:ext cx="6764338" cy="131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defTabSz="828675" hangingPunct="0">
              <a:lnSpc>
                <a:spcPts val="3400"/>
              </a:lnSpc>
              <a:spcAft>
                <a:spcPts val="200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3200" b="1" dirty="0" smtClean="0">
                <a:solidFill>
                  <a:srgbClr val="336699"/>
                </a:solidFill>
                <a:latin typeface="Times New Roman" charset="0"/>
              </a:rPr>
              <a:t>Which </a:t>
            </a:r>
            <a:r>
              <a:rPr lang="en-GB" sz="3200" b="1" dirty="0">
                <a:solidFill>
                  <a:srgbClr val="336699"/>
                </a:solidFill>
                <a:latin typeface="Times New Roman" charset="0"/>
              </a:rPr>
              <a:t>velocity-versus-time graph goes best with the position-versus-time graph on the left?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81000" y="152400"/>
            <a:ext cx="8077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defTabSz="828675" hangingPunct="0">
              <a:lnSpc>
                <a:spcPts val="3400"/>
              </a:lnSpc>
              <a:spcAft>
                <a:spcPts val="200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800" b="1" dirty="0" smtClean="0">
                <a:solidFill>
                  <a:srgbClr val="336699"/>
                </a:solidFill>
                <a:latin typeface="Times New Roman" charset="0"/>
              </a:rPr>
              <a:t>Which </a:t>
            </a:r>
            <a:r>
              <a:rPr lang="en-GB" sz="2800" b="1" dirty="0">
                <a:solidFill>
                  <a:srgbClr val="336699"/>
                </a:solidFill>
                <a:latin typeface="Times New Roman" charset="0"/>
              </a:rPr>
              <a:t>position-versus-time graph goes with the velocity-versus-time graph at the </a:t>
            </a:r>
            <a:r>
              <a:rPr lang="en-GB" sz="2800" b="1" dirty="0" smtClean="0">
                <a:solidFill>
                  <a:srgbClr val="336699"/>
                </a:solidFill>
                <a:latin typeface="Times New Roman" charset="0"/>
              </a:rPr>
              <a:t>top</a:t>
            </a:r>
            <a:endParaRPr lang="en-GB" sz="2800" b="1" dirty="0">
              <a:solidFill>
                <a:srgbClr val="336699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1037</TotalTime>
  <Words>574</Words>
  <Application>Microsoft Macintosh PowerPoint</Application>
  <PresentationFormat>On-screen Show (4:3)</PresentationFormat>
  <Paragraphs>60</Paragraphs>
  <Slides>16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PHY131H1S Class 4</vt:lpstr>
      <vt:lpstr>Pre-class reading quiz</vt:lpstr>
      <vt:lpstr>Practicals</vt:lpstr>
      <vt:lpstr>Last day I asked at the end of class:</vt:lpstr>
      <vt:lpstr>Instantaneous Acceleration</vt:lpstr>
      <vt:lpstr>Finding Velocity from the Acceleration</vt:lpstr>
      <vt:lpstr>Slide 7</vt:lpstr>
      <vt:lpstr>Slide 8</vt:lpstr>
      <vt:lpstr>Slide 9</vt:lpstr>
      <vt:lpstr>Slide 10</vt:lpstr>
      <vt:lpstr>Motion with Constant Acceleration</vt:lpstr>
      <vt:lpstr>Slide 12</vt:lpstr>
      <vt:lpstr>Slide 13</vt:lpstr>
      <vt:lpstr>Slide 14</vt:lpstr>
      <vt:lpstr>Propagation of Errors</vt:lpstr>
      <vt:lpstr>Before Class 5 on Monday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Jason Harlow</cp:lastModifiedBy>
  <cp:revision>41</cp:revision>
  <cp:lastPrinted>2011-01-12T15:54:34Z</cp:lastPrinted>
  <dcterms:created xsi:type="dcterms:W3CDTF">2011-01-13T20:02:32Z</dcterms:created>
  <dcterms:modified xsi:type="dcterms:W3CDTF">2011-01-13T20:08:00Z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