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75" r:id="rId4"/>
    <p:sldId id="305" r:id="rId5"/>
    <p:sldId id="293" r:id="rId6"/>
    <p:sldId id="294" r:id="rId7"/>
    <p:sldId id="295" r:id="rId8"/>
    <p:sldId id="296" r:id="rId9"/>
    <p:sldId id="297" r:id="rId10"/>
    <p:sldId id="299" r:id="rId11"/>
    <p:sldId id="301" r:id="rId12"/>
    <p:sldId id="302" r:id="rId13"/>
    <p:sldId id="303" r:id="rId14"/>
    <p:sldId id="304" r:id="rId15"/>
    <p:sldId id="27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Relationship Id="rId3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615AB-BAC0-1245-9B31-CAE2A697BF1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5F7B3-888D-C143-B74C-8E0E386A9600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25604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/>
              <a:t>Answer: 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0DC26-846D-0549-B109-7D4DBCFE4686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2970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4425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/>
              <a:t>Answer C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19E4F-546D-424B-8D35-B8455311D0E7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2088" y="960438"/>
            <a:ext cx="4389437" cy="3292475"/>
          </a:xfrm>
          <a:solidFill>
            <a:srgbClr val="FFFFFF"/>
          </a:solidFill>
          <a:ln/>
        </p:spPr>
      </p:sp>
      <p:sp>
        <p:nvSpPr>
          <p:cNvPr id="33796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4425"/>
          </a:xfrm>
          <a:noFill/>
          <a:ln/>
        </p:spPr>
        <p:txBody>
          <a:bodyPr wrap="none" anchor="ctr"/>
          <a:lstStyle/>
          <a:p>
            <a:pPr eaLnBrk="1" hangingPunct="1"/>
            <a:r>
              <a:rPr lang="en-US"/>
              <a:t>Answer 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D98A-78B9-9A48-A272-2844F3F53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6650" y="3352800"/>
            <a:ext cx="7042150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5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52400" y="1219200"/>
            <a:ext cx="746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Scalars and vectors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Coordinate systems, Components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Vector Algebra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ight Arrow 6"/>
          <p:cNvSpPr/>
          <p:nvPr/>
        </p:nvSpPr>
        <p:spPr>
          <a:xfrm rot="11691451">
            <a:off x="2852738" y="5138738"/>
            <a:ext cx="655637" cy="190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3765106">
            <a:off x="4168775" y="4722813"/>
            <a:ext cx="419100" cy="1651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13927112">
            <a:off x="4347369" y="4085431"/>
            <a:ext cx="307975" cy="15716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5521976">
            <a:off x="5077619" y="3096419"/>
            <a:ext cx="654050" cy="19208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5156875">
            <a:off x="6085682" y="4128294"/>
            <a:ext cx="322262" cy="2159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20364833">
            <a:off x="7861300" y="5138738"/>
            <a:ext cx="654050" cy="1905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ChangeArrowheads="1"/>
          </p:cNvSpPr>
          <p:nvPr/>
        </p:nvSpPr>
        <p:spPr bwMode="auto">
          <a:xfrm>
            <a:off x="2851150" y="4843463"/>
            <a:ext cx="3792538" cy="3746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588" y="0"/>
          <a:ext cx="827087" cy="179388"/>
        </p:xfrm>
        <a:graphic>
          <a:graphicData uri="http://schemas.openxmlformats.org/presentationml/2006/ole">
            <p:oleObj spid="_x0000_s50178" name="Equation" r:id="rId4" imgW="914400" imgH="198720" progId="">
              <p:embed/>
            </p:oleObj>
          </a:graphicData>
        </a:graphic>
      </p:graphicFrame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968375" y="401638"/>
            <a:ext cx="502581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</a:tabLst>
            </a:pPr>
            <a:r>
              <a:rPr lang="en-GB" sz="3200" b="1" dirty="0" smtClean="0">
                <a:solidFill>
                  <a:srgbClr val="336699"/>
                </a:solidFill>
                <a:latin typeface="Times New Roman" charset="0"/>
              </a:rPr>
              <a:t>Which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</a:rPr>
              <a:t>figure shows 2   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  <a:ea typeface="Times New Roman" charset="0"/>
                <a:cs typeface="Times New Roman" charset="0"/>
              </a:rPr>
              <a:t>−   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</a:rPr>
              <a:t>?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667250" y="415925"/>
          <a:ext cx="361950" cy="441325"/>
        </p:xfrm>
        <a:graphic>
          <a:graphicData uri="http://schemas.openxmlformats.org/presentationml/2006/ole">
            <p:oleObj spid="_x0000_s50179" name="Equation" r:id="rId5" imgW="215619" imgH="266353" progId="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5384800" y="381000"/>
          <a:ext cx="468313" cy="606425"/>
        </p:xfrm>
        <a:graphic>
          <a:graphicData uri="http://schemas.openxmlformats.org/presentationml/2006/ole">
            <p:oleObj spid="_x0000_s50180" name="Equation" r:id="rId6" imgW="253890" imgH="330057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3838" y="1852613"/>
            <a:ext cx="618172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2250" y="433388"/>
            <a:ext cx="6029325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341563" y="6745288"/>
            <a:ext cx="19050" cy="34925"/>
          </a:xfrm>
          <a:custGeom>
            <a:avLst/>
            <a:gdLst>
              <a:gd name="T0" fmla="*/ 0 w 53"/>
              <a:gd name="T1" fmla="*/ 0 h 97"/>
              <a:gd name="T2" fmla="*/ 18691 w 53"/>
              <a:gd name="T3" fmla="*/ 34565 h 97"/>
              <a:gd name="T4" fmla="*/ 0 60000 65536"/>
              <a:gd name="T5" fmla="*/ 0 60000 65536"/>
              <a:gd name="T6" fmla="*/ 0 w 53"/>
              <a:gd name="T7" fmla="*/ 0 h 97"/>
              <a:gd name="T8" fmla="*/ 53 w 53"/>
              <a:gd name="T9" fmla="*/ 97 h 9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" h="97" extrusionOk="0">
                <a:moveTo>
                  <a:pt x="0" y="0"/>
                </a:moveTo>
                <a:cubicBezTo>
                  <a:pt x="31" y="49"/>
                  <a:pt x="40" y="61"/>
                  <a:pt x="52" y="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52800" y="1371600"/>
            <a:ext cx="4572000" cy="167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5488" y="603250"/>
            <a:ext cx="5207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600200" y="-228600"/>
            <a:ext cx="58674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900"/>
              <a:t>Example from a previous PHY131 Mid-Term Test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A ball is suspended on a string, and moves in a horizontal circle as shown in the figure.  The string makes a constant angle </a:t>
            </a:r>
            <a:r>
              <a:rPr lang="el-GR" sz="2800" dirty="0"/>
              <a:t>θ</a:t>
            </a:r>
            <a:r>
              <a:rPr lang="en-US" sz="2800" dirty="0"/>
              <a:t> = 10.0 degrees with the vertical.  The tension in the string is 8.46 N, and the force of gravity on the ball is 8.33 N, in the negative-</a:t>
            </a:r>
            <a:r>
              <a:rPr lang="en-US" sz="2800" dirty="0" err="1"/>
              <a:t>y</a:t>
            </a:r>
            <a:r>
              <a:rPr lang="en-US" sz="2800" dirty="0"/>
              <a:t> direction.  What is the net force on the ball?</a:t>
            </a:r>
            <a:endParaRPr lang="el-GR" sz="2800" dirty="0"/>
          </a:p>
        </p:txBody>
      </p:sp>
      <p:pic>
        <p:nvPicPr>
          <p:cNvPr id="39940" name="Picture 4" descr="ballonstr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3700" y="4092575"/>
            <a:ext cx="384810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Before Class</a:t>
            </a:r>
            <a:r>
              <a:rPr lang="en-US" dirty="0" smtClean="0"/>
              <a:t> 6 </a:t>
            </a:r>
            <a:r>
              <a:rPr lang="en-US" dirty="0"/>
              <a:t>on</a:t>
            </a:r>
            <a:r>
              <a:rPr lang="en-US" dirty="0" smtClean="0"/>
              <a:t> Wednesday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 eaLnBrk="1" hangingPunct="1"/>
            <a:r>
              <a:rPr lang="en-US" dirty="0"/>
              <a:t>Please</a:t>
            </a:r>
            <a:r>
              <a:rPr lang="en-US" dirty="0" smtClean="0"/>
              <a:t> read Chapter 4, sections 4.1 through 4.4</a:t>
            </a:r>
          </a:p>
          <a:p>
            <a:pPr eaLnBrk="1" hangingPunct="1"/>
            <a:r>
              <a:rPr lang="en-US" dirty="0" smtClean="0"/>
              <a:t>Something to think about:  One bullet is fired horizontally at a very high speed.  The other bullet is initially at rest, but is dropped at the exact same moment the first bullet is fired.  Which bullet hits the ground first?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46163" y="447675"/>
            <a:ext cx="6478332" cy="57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/>
            <a:r>
              <a:rPr lang="en-US" sz="3200" b="1" dirty="0">
                <a:solidFill>
                  <a:srgbClr val="336699"/>
                </a:solidFill>
                <a:latin typeface="Times New Roman" charset="0"/>
              </a:rPr>
              <a:t>Pre-class Reading Quiz. (Chapter 3</a:t>
            </a:r>
            <a:r>
              <a:rPr lang="en-US" sz="3200" b="1" dirty="0" smtClean="0">
                <a:solidFill>
                  <a:srgbClr val="336699"/>
                </a:solidFill>
                <a:latin typeface="Times New Roman" charset="0"/>
              </a:rPr>
              <a:t>)</a:t>
            </a:r>
            <a:endParaRPr lang="en-US" sz="3200" b="1" dirty="0">
              <a:solidFill>
                <a:srgbClr val="336699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z="3900" dirty="0" smtClean="0"/>
              <a:t>Last day I asked at the end of class:</a:t>
            </a:r>
            <a:endParaRPr lang="en-US" sz="39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56388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Can you add a scalar to a vector? </a:t>
            </a:r>
          </a:p>
          <a:p>
            <a:pPr eaLnBrk="1" hangingPunct="1"/>
            <a:r>
              <a:rPr lang="en-US" sz="3000" dirty="0" smtClean="0"/>
              <a:t>ANSWER</a:t>
            </a:r>
            <a:r>
              <a:rPr lang="en-US" sz="3000" dirty="0" smtClean="0"/>
              <a:t>: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sz="3000" dirty="0" smtClean="0"/>
          </a:p>
          <a:p>
            <a:pPr eaLnBrk="1" hangingPunct="1"/>
            <a:r>
              <a:rPr lang="en-US" sz="3000" dirty="0" smtClean="0"/>
              <a:t>Can you multiply a vector by a scalar?</a:t>
            </a:r>
          </a:p>
          <a:p>
            <a:pPr eaLnBrk="1" hangingPunct="1"/>
            <a:r>
              <a:rPr lang="en-US" sz="3000" dirty="0" smtClean="0"/>
              <a:t>ANSWER</a:t>
            </a:r>
            <a:r>
              <a:rPr lang="en-US" sz="3000" dirty="0" smtClean="0"/>
              <a:t>: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sz="3400" dirty="0" smtClean="0"/>
              <a:t>Recall demonstration from last class: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/>
          <a:lstStyle/>
          <a:p>
            <a:r>
              <a:rPr lang="en-US" sz="2800" dirty="0" smtClean="0"/>
              <a:t>Harlow dropped a ball from a height of </a:t>
            </a:r>
            <a:r>
              <a:rPr lang="en-US" sz="2800" i="1" dirty="0" err="1" smtClean="0">
                <a:latin typeface="Times New Roman"/>
                <a:cs typeface="Times New Roman"/>
              </a:rPr>
              <a:t>y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800" dirty="0" smtClean="0">
                <a:latin typeface="Times New Roman"/>
                <a:cs typeface="Times New Roman"/>
              </a:rPr>
              <a:t> = 3.0 ± 0.01 </a:t>
            </a:r>
            <a:r>
              <a:rPr lang="en-US" sz="2800" dirty="0" err="1" smtClean="0">
                <a:latin typeface="Times New Roman"/>
                <a:cs typeface="Times New Roman"/>
              </a:rPr>
              <a:t>m</a:t>
            </a:r>
            <a:r>
              <a:rPr lang="en-US" sz="2800" dirty="0" smtClean="0"/>
              <a:t>.  Time of fall </a:t>
            </a:r>
            <a:r>
              <a:rPr lang="en-US" sz="2800" dirty="0" smtClean="0"/>
              <a:t>was</a:t>
            </a:r>
          </a:p>
          <a:p>
            <a:r>
              <a:rPr lang="en-US" sz="2800" dirty="0" smtClean="0"/>
              <a:t>We also found that </a:t>
            </a:r>
            <a:r>
              <a:rPr lang="en-US" sz="2800" i="1" dirty="0" err="1" smtClean="0">
                <a:latin typeface="Times New Roman"/>
                <a:cs typeface="Times New Roman"/>
              </a:rPr>
              <a:t>g</a:t>
            </a:r>
            <a:r>
              <a:rPr lang="en-US" sz="2800" dirty="0" smtClean="0"/>
              <a:t> is related to </a:t>
            </a:r>
            <a:r>
              <a:rPr lang="en-US" sz="2800" i="1" dirty="0" err="1" smtClean="0">
                <a:latin typeface="Times New Roman"/>
                <a:cs typeface="Times New Roman"/>
              </a:rPr>
              <a:t>y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800" dirty="0" smtClean="0"/>
              <a:t> and </a:t>
            </a:r>
            <a:r>
              <a:rPr lang="en-US" sz="2800" i="1" dirty="0" err="1" smtClean="0">
                <a:latin typeface="Times New Roman"/>
                <a:cs typeface="Times New Roman"/>
              </a:rPr>
              <a:t>t</a:t>
            </a:r>
            <a:r>
              <a:rPr lang="en-US" sz="2800" dirty="0" smtClean="0"/>
              <a:t> by the equation: </a:t>
            </a:r>
            <a:r>
              <a:rPr lang="en-US" sz="2800" i="1" dirty="0" err="1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= 2</a:t>
            </a:r>
            <a:r>
              <a:rPr lang="en-US" sz="2800" i="1" dirty="0" smtClean="0">
                <a:latin typeface="Times New Roman"/>
                <a:cs typeface="Times New Roman"/>
              </a:rPr>
              <a:t>y</a:t>
            </a:r>
            <a:r>
              <a:rPr lang="en-US" sz="2800" baseline="-25000" dirty="0" smtClean="0">
                <a:latin typeface="Times New Roman"/>
                <a:cs typeface="Times New Roman"/>
              </a:rPr>
              <a:t>i</a:t>
            </a:r>
            <a:r>
              <a:rPr lang="en-US" sz="2800" dirty="0" smtClean="0">
                <a:latin typeface="Times New Roman"/>
                <a:cs typeface="Times New Roman"/>
              </a:rPr>
              <a:t>/</a:t>
            </a:r>
            <a:r>
              <a:rPr lang="en-US" sz="2800" i="1" dirty="0" smtClean="0">
                <a:latin typeface="Times New Roman"/>
                <a:cs typeface="Times New Roman"/>
              </a:rPr>
              <a:t>t</a:t>
            </a:r>
            <a:r>
              <a:rPr lang="en-US" sz="2800" baseline="30000" dirty="0" smtClean="0"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cs typeface="Times New Roman"/>
              </a:rPr>
              <a:t>.  But how do you find the error?</a:t>
            </a:r>
          </a:p>
          <a:p>
            <a:r>
              <a:rPr lang="en-US" sz="2800" dirty="0" smtClean="0"/>
              <a:t>I used 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error in </a:t>
            </a:r>
            <a:r>
              <a:rPr lang="en-US" sz="2800" i="1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smtClean="0">
                <a:latin typeface="Times New Roman"/>
                <a:cs typeface="Times New Roman"/>
              </a:rPr>
              <a:t> =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t</a:t>
            </a:r>
            <a:r>
              <a:rPr lang="en-US" sz="2800" baseline="30000" dirty="0" smtClean="0">
                <a:latin typeface="Times New Roman"/>
                <a:cs typeface="Times New Roman"/>
              </a:rPr>
              <a:t>2</a:t>
            </a:r>
            <a:r>
              <a:rPr lang="en-US" sz="2800" dirty="0" smtClean="0"/>
              <a:t> using </a:t>
            </a:r>
            <a:r>
              <a:rPr lang="en-US" sz="2800" dirty="0" err="1" smtClean="0">
                <a:latin typeface="Times New Roman"/>
                <a:cs typeface="Times New Roman"/>
              </a:rPr>
              <a:t>Δ</a:t>
            </a:r>
            <a:r>
              <a:rPr lang="en-US" sz="2800" i="1" dirty="0" err="1" smtClean="0"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=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error in </a:t>
            </a:r>
            <a:r>
              <a:rPr lang="en-US" sz="2800" i="1" dirty="0" err="1" smtClean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 = </a:t>
            </a:r>
            <a:r>
              <a:rPr lang="en-US" sz="2800" i="1" dirty="0" err="1" smtClean="0">
                <a:latin typeface="Times New Roman"/>
                <a:cs typeface="Times New Roman"/>
              </a:rPr>
              <a:t>y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800" dirty="0" err="1" smtClean="0">
                <a:latin typeface="Times New Roman"/>
                <a:cs typeface="Times New Roman"/>
              </a:rPr>
              <a:t>/</a:t>
            </a:r>
            <a:r>
              <a:rPr lang="en-US" sz="2800" i="1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smtClean="0"/>
              <a:t> using </a:t>
            </a:r>
            <a:r>
              <a:rPr lang="en-US" sz="2800" dirty="0" err="1" smtClean="0">
                <a:latin typeface="Times New Roman"/>
                <a:cs typeface="Times New Roman"/>
              </a:rPr>
              <a:t>Δ</a:t>
            </a:r>
            <a:r>
              <a:rPr lang="en-US" sz="2800" i="1" dirty="0" err="1" smtClean="0">
                <a:latin typeface="Times New Roman"/>
                <a:cs typeface="Times New Roman"/>
              </a:rPr>
              <a:t>y</a:t>
            </a:r>
            <a:r>
              <a:rPr lang="en-US" sz="2800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2800" i="1" dirty="0" smtClean="0">
                <a:latin typeface="Times New Roman"/>
                <a:cs typeface="Times New Roman"/>
              </a:rPr>
              <a:t>, </a:t>
            </a:r>
            <a:r>
              <a:rPr lang="en-US" sz="2800" dirty="0" err="1" smtClean="0">
                <a:latin typeface="Times New Roman"/>
                <a:cs typeface="Times New Roman"/>
              </a:rPr>
              <a:t>Δ</a:t>
            </a:r>
            <a:r>
              <a:rPr lang="en-US" sz="2800" i="1" dirty="0" err="1" smtClean="0">
                <a:latin typeface="Times New Roman"/>
                <a:cs typeface="Times New Roman"/>
              </a:rPr>
              <a:t>z</a:t>
            </a:r>
            <a:r>
              <a:rPr lang="en-US" sz="2800" dirty="0" smtClean="0"/>
              <a:t> and the product rule</a:t>
            </a:r>
            <a:r>
              <a:rPr lang="en-US" sz="2800" dirty="0" smtClean="0"/>
              <a:t>:</a:t>
            </a:r>
            <a:endParaRPr lang="en-US" sz="2800" dirty="0" smtClean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error in </a:t>
            </a:r>
            <a:r>
              <a:rPr lang="en-US" sz="2800" i="1" dirty="0" err="1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= 2</a:t>
            </a:r>
            <a:r>
              <a:rPr lang="en-US" sz="2800" i="1" dirty="0" smtClean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/>
              <a:t>using </a:t>
            </a:r>
            <a:r>
              <a:rPr lang="en-US" sz="2800" dirty="0" err="1" smtClean="0">
                <a:latin typeface="Times New Roman"/>
                <a:cs typeface="Times New Roman"/>
              </a:rPr>
              <a:t>Δ</a:t>
            </a:r>
            <a:r>
              <a:rPr lang="en-US" sz="2800" i="1" dirty="0" err="1" smtClean="0">
                <a:latin typeface="Times New Roman"/>
                <a:cs typeface="Times New Roman"/>
              </a:rPr>
              <a:t>w</a:t>
            </a:r>
            <a:r>
              <a:rPr lang="en-US" sz="2800" dirty="0" smtClean="0"/>
              <a:t> and the multiply by exact constant rule</a:t>
            </a:r>
            <a:r>
              <a:rPr lang="en-US" sz="2800" dirty="0" smtClean="0"/>
              <a:t>:</a:t>
            </a:r>
            <a:endParaRPr lang="en-US" sz="2800" i="1" dirty="0" smtClean="0">
              <a:latin typeface="Times New Roman"/>
              <a:cs typeface="Times New Roman"/>
            </a:endParaRPr>
          </a:p>
          <a:p>
            <a:pPr marL="514350" indent="-514350"/>
            <a:r>
              <a:rPr lang="en-US" sz="2800" dirty="0" smtClean="0"/>
              <a:t>Result</a:t>
            </a:r>
            <a:r>
              <a:rPr lang="en-US" sz="2800" dirty="0" smtClean="0"/>
              <a:t>:</a:t>
            </a:r>
          </a:p>
          <a:p>
            <a:pPr>
              <a:buFontTx/>
              <a:buNone/>
            </a:pPr>
            <a:endParaRPr lang="en-US" sz="2800" baseline="30000" dirty="0" smtClean="0"/>
          </a:p>
          <a:p>
            <a:pPr>
              <a:buFontTx/>
              <a:buNone/>
            </a:pPr>
            <a:endParaRPr lang="en-US" sz="2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z="3200" smtClean="0"/>
              <a:t>Motion on an Inclined Plane</a:t>
            </a:r>
          </a:p>
        </p:txBody>
      </p:sp>
      <p:pic>
        <p:nvPicPr>
          <p:cNvPr id="23555" name="Picture 3" descr="Eq 2_32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2438" y="1498600"/>
            <a:ext cx="5875337" cy="388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76400" y="16002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68375" y="228600"/>
            <a:ext cx="7205663" cy="131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lnSpc>
                <a:spcPts val="3400"/>
              </a:lnSpc>
              <a:spcAft>
                <a:spcPts val="200"/>
              </a:spcAft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200" b="1" dirty="0" smtClean="0">
                <a:solidFill>
                  <a:srgbClr val="336699"/>
                </a:solidFill>
                <a:latin typeface="Times New Roman" charset="0"/>
              </a:rPr>
              <a:t>The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</a:rPr>
              <a:t>ball rolls up the ramp, then back down. Which is the correct acceleration graph?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985838"/>
            <a:ext cx="5827713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524000" y="914400"/>
            <a:ext cx="46482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2763" y="1352550"/>
            <a:ext cx="5576887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86200" y="4572000"/>
            <a:ext cx="46482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968375" y="401638"/>
            <a:ext cx="567683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828675" hangingPunct="0">
              <a:buClr>
                <a:srgbClr val="000000"/>
              </a:buClr>
              <a:buSzPct val="45000"/>
              <a:buFont typeface="StarSymbol" charset="0"/>
              <a:buNone/>
              <a:tabLst>
                <a:tab pos="657225" algn="l"/>
                <a:tab pos="1312863" algn="l"/>
                <a:tab pos="1970088" algn="l"/>
              </a:tabLst>
            </a:pPr>
            <a:r>
              <a:rPr lang="en-GB" sz="3200" b="1" dirty="0" smtClean="0">
                <a:solidFill>
                  <a:srgbClr val="336699"/>
                </a:solidFill>
                <a:latin typeface="Times New Roman" charset="0"/>
              </a:rPr>
              <a:t>Which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</a:rPr>
              <a:t>figure shows                   </a:t>
            </a:r>
            <a:r>
              <a:rPr lang="en-GB" sz="2000" b="1" dirty="0">
                <a:solidFill>
                  <a:srgbClr val="336699"/>
                </a:solidFill>
                <a:latin typeface="Times New Roman" charset="0"/>
              </a:rPr>
              <a:t> </a:t>
            </a:r>
            <a:r>
              <a:rPr lang="en-GB" sz="3200" b="1" dirty="0">
                <a:solidFill>
                  <a:srgbClr val="336699"/>
                </a:solidFill>
                <a:latin typeface="Times New Roman" charset="0"/>
              </a:rPr>
              <a:t>?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4476750" y="381000"/>
          <a:ext cx="1957388" cy="574675"/>
        </p:xfrm>
        <a:graphic>
          <a:graphicData uri="http://schemas.openxmlformats.org/presentationml/2006/ole">
            <p:oleObj spid="_x0000_s46082" name="Equation" r:id="rId4" imgW="1129810" imgH="330057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346</Words>
  <Application>Microsoft Macintosh PowerPoint</Application>
  <PresentationFormat>On-screen Show (4:3)</PresentationFormat>
  <Paragraphs>39</Paragraphs>
  <Slides>15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PHY131H1S  - Class 5</vt:lpstr>
      <vt:lpstr>Slide 2</vt:lpstr>
      <vt:lpstr>Last day I asked at the end of class:</vt:lpstr>
      <vt:lpstr>Recall demonstration from last class:</vt:lpstr>
      <vt:lpstr>Motion on an Inclined Plane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Example from a previous PHY131 Mid-Term Test</vt:lpstr>
      <vt:lpstr>Before Class 6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42</cp:revision>
  <cp:lastPrinted>2011-01-12T15:54:34Z</cp:lastPrinted>
  <dcterms:created xsi:type="dcterms:W3CDTF">2011-01-19T15:00:01Z</dcterms:created>
  <dcterms:modified xsi:type="dcterms:W3CDTF">2011-01-19T15:03:54Z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