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9.xml" ContentType="application/vnd.openxmlformats-officedocument.presentationml.slideLayout+xml"/>
  <Override PartName="/ppt/notesSlides/notesSlide2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docProps/custom.xml" ContentType="application/vnd.openxmlformats-officedocument.custom-properties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91" r:id="rId3"/>
    <p:sldId id="275" r:id="rId4"/>
    <p:sldId id="292" r:id="rId5"/>
    <p:sldId id="295" r:id="rId6"/>
    <p:sldId id="298" r:id="rId7"/>
    <p:sldId id="299" r:id="rId8"/>
    <p:sldId id="300" r:id="rId9"/>
    <p:sldId id="301" r:id="rId10"/>
    <p:sldId id="302" r:id="rId11"/>
    <p:sldId id="303" r:id="rId12"/>
    <p:sldId id="304" r:id="rId13"/>
    <p:sldId id="305" r:id="rId14"/>
    <p:sldId id="306" r:id="rId15"/>
    <p:sldId id="274" r:id="rId16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prnWhat="handouts9" frameSlides="1"/>
  <p:clrMru>
    <a:srgbClr val="FFC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>
      <p:cViewPr varScale="1">
        <p:scale>
          <a:sx n="117" d="100"/>
          <a:sy n="117" d="100"/>
        </p:scale>
        <p:origin x="-45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handoutMaster" Target="handoutMasters/handoutMaster1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fld id="{EE0CE762-0A18-6249-9CA5-DE404A1321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fld id="{199A51DD-06F9-6D48-9F46-1A45ABCC09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87615AB-BAC0-1245-9B31-CAE2A697BF1E}" type="slidenum">
              <a:rPr lang="en-US"/>
              <a:pPr/>
              <a:t>2</a:t>
            </a:fld>
            <a:endParaRPr lang="en-US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16013" y="4570413"/>
            <a:ext cx="5087937" cy="3652837"/>
          </a:xfrm>
          <a:noFill/>
          <a:ln/>
        </p:spPr>
        <p:txBody>
          <a:bodyPr/>
          <a:lstStyle/>
          <a:p>
            <a:pPr eaLnBrk="1" hangingPunct="1"/>
            <a:r>
              <a:rPr lang="en-US"/>
              <a:t>Answer: A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841C85E-89AF-E44F-9A80-F23234F2EF4F}" type="slidenum">
              <a:rPr lang="en-US"/>
              <a:pPr/>
              <a:t>7</a:t>
            </a:fld>
            <a:endParaRPr lang="en-US"/>
          </a:p>
        </p:txBody>
      </p:sp>
      <p:sp>
        <p:nvSpPr>
          <p:cNvPr id="2662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/>
              <a:t>Answer: A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A90FA2-95FA-EC4D-9679-B5E831CF06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F9BB5A-C110-4E4E-B2A5-6AD1382DD7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24F756-45E7-144D-99C1-A6D87F0A8D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2C091A-6CFE-7B46-BB32-7948F15A05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CA5BC3-D362-4648-8F02-86AB5C6609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9EB6C8-8E9D-0249-A13F-2E1FBE7439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92A479-31C8-2B40-A44C-244D583D83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315D11-8A13-5947-8D08-E0E6EC2296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0AFB9D-9874-CA44-AA62-44661E82F6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66A5BC-F832-094C-B8D2-F0157CCE4F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AFC98C-9B1A-6F4D-B288-FAF32AFC96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06DD4D-71B3-5C46-816D-632BACBD06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21AD56E1-4800-214B-8B54-E9EC7E38D2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8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4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5105400" cy="792162"/>
          </a:xfrm>
        </p:spPr>
        <p:txBody>
          <a:bodyPr/>
          <a:lstStyle/>
          <a:p>
            <a:pPr algn="l" eaLnBrk="1" hangingPunct="1"/>
            <a:r>
              <a:rPr lang="en-US" sz="3600" dirty="0" smtClean="0"/>
              <a:t>PHY131H1S</a:t>
            </a:r>
            <a:r>
              <a:rPr lang="en-US" sz="3600" dirty="0" smtClean="0">
                <a:latin typeface="Times New Roman" charset="0"/>
              </a:rPr>
              <a:t>  - Class 6</a:t>
            </a:r>
          </a:p>
        </p:txBody>
      </p:sp>
      <p:sp>
        <p:nvSpPr>
          <p:cNvPr id="16" name="Rectangle 5"/>
          <p:cNvSpPr txBox="1">
            <a:spLocks noChangeArrowheads="1"/>
          </p:cNvSpPr>
          <p:nvPr/>
        </p:nvSpPr>
        <p:spPr bwMode="auto">
          <a:xfrm>
            <a:off x="304800" y="990600"/>
            <a:ext cx="5334000" cy="586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32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Today: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32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Kinematics in One Dimension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32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Kinematics in Two Dimensions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32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Projectile Motion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32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Relative Motion</a:t>
            </a:r>
            <a:endParaRPr kumimoji="0" lang="en-CA" sz="32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MasteringPhysics Problem Set 2 due today, before 11:59pm.</a:t>
            </a:r>
            <a:endParaRPr kumimoji="0" lang="en-US" sz="32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7" name="Picture 7" descr="04_00ChapOpener-P"/>
          <p:cNvPicPr>
            <a:picLocks noChangeAspect="1" noChangeArrowheads="1"/>
          </p:cNvPicPr>
          <p:nvPr/>
        </p:nvPicPr>
        <p:blipFill>
          <a:blip r:embed="rId2"/>
          <a:srcRect b="3206"/>
          <a:stretch>
            <a:fillRect/>
          </a:stretch>
        </p:blipFill>
        <p:spPr bwMode="auto">
          <a:xfrm>
            <a:off x="5810250" y="1184275"/>
            <a:ext cx="3028950" cy="5195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Projectile Motion</a:t>
            </a:r>
          </a:p>
        </p:txBody>
      </p:sp>
      <p:pic>
        <p:nvPicPr>
          <p:cNvPr id="2969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65288" y="1452563"/>
            <a:ext cx="5802312" cy="438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62200" y="76200"/>
            <a:ext cx="4938713" cy="655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Projectile Motion</a:t>
            </a:r>
          </a:p>
        </p:txBody>
      </p:sp>
      <p:sp>
        <p:nvSpPr>
          <p:cNvPr id="31747" name="Text Box 3"/>
          <p:cNvSpPr txBox="1">
            <a:spLocks noChangeArrowheads="1"/>
          </p:cNvSpPr>
          <p:nvPr/>
        </p:nvSpPr>
        <p:spPr bwMode="auto">
          <a:xfrm>
            <a:off x="488950" y="1408113"/>
            <a:ext cx="8134350" cy="167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600">
                <a:latin typeface="Times New Roman" charset="0"/>
              </a:rPr>
              <a:t>Projectile motion is made up of two independent motions: uniform motion at constant velocity in the horizontal direction and free-fall motion in the vertical direction. The kinematic equations that describe these two motions are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3429000" cy="762000"/>
          </a:xfrm>
        </p:spPr>
        <p:txBody>
          <a:bodyPr/>
          <a:lstStyle/>
          <a:p>
            <a:pPr eaLnBrk="1" hangingPunct="1"/>
            <a:r>
              <a:rPr lang="en-US" sz="3600"/>
              <a:t>Relative Motion</a:t>
            </a:r>
          </a:p>
        </p:txBody>
      </p:sp>
      <p:pic>
        <p:nvPicPr>
          <p:cNvPr id="3277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62400" y="138113"/>
            <a:ext cx="4800600" cy="665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pPr eaLnBrk="1" hangingPunct="1"/>
            <a:r>
              <a:rPr lang="en-US" sz="3600"/>
              <a:t>Relative Motion</a:t>
            </a:r>
          </a:p>
        </p:txBody>
      </p:sp>
      <p:sp>
        <p:nvSpPr>
          <p:cNvPr id="33795" name="Text Box 3"/>
          <p:cNvSpPr txBox="1">
            <a:spLocks noChangeArrowheads="1"/>
          </p:cNvSpPr>
          <p:nvPr/>
        </p:nvSpPr>
        <p:spPr bwMode="auto">
          <a:xfrm>
            <a:off x="473075" y="1157288"/>
            <a:ext cx="8134350" cy="204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600">
                <a:latin typeface="Times New Roman" charset="0"/>
              </a:rPr>
              <a:t>If we know an object’s velocity measured in one reference frame, </a:t>
            </a:r>
            <a:r>
              <a:rPr lang="en-US" sz="2600" i="1">
                <a:latin typeface="Times New Roman" charset="0"/>
              </a:rPr>
              <a:t>S</a:t>
            </a:r>
            <a:r>
              <a:rPr lang="en-US" sz="2600">
                <a:latin typeface="Times New Roman" charset="0"/>
              </a:rPr>
              <a:t>, we can transform it into the velocity that</a:t>
            </a:r>
          </a:p>
          <a:p>
            <a:r>
              <a:rPr lang="en-US" sz="2600">
                <a:latin typeface="Times New Roman" charset="0"/>
              </a:rPr>
              <a:t>would be measured by an experimenter in a different reference frame, </a:t>
            </a:r>
            <a:r>
              <a:rPr lang="en-US" sz="2600" i="1">
                <a:latin typeface="Times New Roman" charset="0"/>
              </a:rPr>
              <a:t>S</a:t>
            </a:r>
            <a:r>
              <a:rPr lang="en-US" sz="2600" i="1">
                <a:latin typeface="Times New Roman" charset="0"/>
                <a:ea typeface="Times New Roman" charset="0"/>
                <a:cs typeface="Times New Roman" charset="0"/>
              </a:rPr>
              <a:t>´</a:t>
            </a:r>
            <a:r>
              <a:rPr lang="en-US" sz="2600">
                <a:latin typeface="Times New Roman" charset="0"/>
              </a:rPr>
              <a:t>, using the </a:t>
            </a:r>
            <a:r>
              <a:rPr lang="en-US" sz="2400">
                <a:latin typeface="Times New Roman" charset="0"/>
              </a:rPr>
              <a:t>Galilean transformation of velocity. </a:t>
            </a:r>
          </a:p>
        </p:txBody>
      </p:sp>
      <p:sp>
        <p:nvSpPr>
          <p:cNvPr id="33796" name="Text Box 4"/>
          <p:cNvSpPr txBox="1">
            <a:spLocks noChangeArrowheads="1"/>
          </p:cNvSpPr>
          <p:nvPr/>
        </p:nvSpPr>
        <p:spPr bwMode="auto">
          <a:xfrm>
            <a:off x="620713" y="4376738"/>
            <a:ext cx="6746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400">
                <a:latin typeface="Times New Roman" charset="0"/>
              </a:rPr>
              <a:t>Or, in terms of components,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792162"/>
          </a:xfrm>
        </p:spPr>
        <p:txBody>
          <a:bodyPr/>
          <a:lstStyle/>
          <a:p>
            <a:pPr eaLnBrk="1" hangingPunct="1"/>
            <a:r>
              <a:rPr lang="en-US" dirty="0"/>
              <a:t>Before Class</a:t>
            </a:r>
            <a:r>
              <a:rPr lang="en-US" dirty="0" smtClean="0"/>
              <a:t> 7 </a:t>
            </a:r>
            <a:r>
              <a:rPr lang="en-US" dirty="0"/>
              <a:t>on</a:t>
            </a:r>
            <a:r>
              <a:rPr lang="en-US" dirty="0" smtClean="0"/>
              <a:t> Monday</a:t>
            </a:r>
            <a:endParaRPr lang="en-US" dirty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066800"/>
            <a:ext cx="8534400" cy="5257800"/>
          </a:xfrm>
        </p:spPr>
        <p:txBody>
          <a:bodyPr/>
          <a:lstStyle/>
          <a:p>
            <a:pPr eaLnBrk="1" hangingPunct="1"/>
            <a:r>
              <a:rPr lang="en-US" sz="2800" dirty="0" smtClean="0"/>
              <a:t>Remember there is a </a:t>
            </a:r>
            <a:r>
              <a:rPr lang="en-US" sz="2800" dirty="0" err="1" smtClean="0"/>
              <a:t>MasteringPhysics.com</a:t>
            </a:r>
            <a:r>
              <a:rPr lang="en-US" sz="2800" dirty="0" smtClean="0"/>
              <a:t> problem set due today.   If you haven’t already done it, please submit this before 11:59pm tonight.</a:t>
            </a:r>
          </a:p>
          <a:p>
            <a:pPr eaLnBrk="1" hangingPunct="1"/>
            <a:r>
              <a:rPr lang="en-US" sz="2800" dirty="0" smtClean="0"/>
              <a:t>Please finish reading Chapter 4.</a:t>
            </a:r>
          </a:p>
          <a:p>
            <a:pPr eaLnBrk="1" hangingPunct="1"/>
            <a:r>
              <a:rPr lang="en-US" sz="2800" dirty="0" smtClean="0"/>
              <a:t>Something to think about:  You are driving </a:t>
            </a:r>
            <a:r>
              <a:rPr lang="en-US" sz="2800" dirty="0" smtClean="0"/>
              <a:t>North </a:t>
            </a:r>
            <a:r>
              <a:rPr lang="en-US" sz="2800" dirty="0" smtClean="0"/>
              <a:t>Highway 427, </a:t>
            </a:r>
            <a:r>
              <a:rPr lang="en-US" sz="2800" dirty="0" smtClean="0"/>
              <a:t>on </a:t>
            </a:r>
            <a:r>
              <a:rPr lang="en-US" sz="2800" dirty="0" smtClean="0"/>
              <a:t>the</a:t>
            </a:r>
            <a:r>
              <a:rPr lang="en-US" sz="2800" dirty="0" smtClean="0"/>
              <a:t> </a:t>
            </a:r>
            <a:r>
              <a:rPr lang="en-US" sz="2800" dirty="0" smtClean="0"/>
              <a:t>smoothly curving</a:t>
            </a:r>
            <a:r>
              <a:rPr lang="en-US" sz="2800" dirty="0" smtClean="0"/>
              <a:t> part that will join to </a:t>
            </a:r>
            <a:r>
              <a:rPr lang="en-US" sz="2800" dirty="0" smtClean="0"/>
              <a:t>the Westbound 401</a:t>
            </a:r>
            <a:r>
              <a:rPr lang="en-US" sz="2800" dirty="0" smtClean="0"/>
              <a:t>.  </a:t>
            </a:r>
            <a:r>
              <a:rPr lang="en-US" sz="2800" dirty="0" smtClean="0"/>
              <a:t>Your speedometer is constant at 115 km/hr.  Your steering wheel is not rotating,</a:t>
            </a:r>
            <a:r>
              <a:rPr lang="en-US" sz="2800" dirty="0" smtClean="0"/>
              <a:t> but it is turned </a:t>
            </a:r>
            <a:r>
              <a:rPr lang="en-US" sz="2800" dirty="0" smtClean="0"/>
              <a:t>to the left to follow the curve of the highway.  Are you accelerating?  If so, in what direction?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533400" y="381000"/>
            <a:ext cx="7640637" cy="1068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2945" tIns="41473" rIns="82945" bIns="41473">
            <a:prstTxWarp prst="textNoShape">
              <a:avLst/>
            </a:prstTxWarp>
            <a:spAutoFit/>
          </a:bodyPr>
          <a:lstStyle/>
          <a:p>
            <a:pPr defTabSz="828675" eaLnBrk="0" hangingPunct="0"/>
            <a:r>
              <a:rPr lang="en-US" sz="3200" dirty="0">
                <a:latin typeface="Times New Roman" charset="0"/>
              </a:rPr>
              <a:t>Pre-class Reading Quiz. (Chapter</a:t>
            </a:r>
            <a:r>
              <a:rPr lang="en-US" sz="3200" dirty="0" smtClean="0">
                <a:latin typeface="Times New Roman" charset="0"/>
              </a:rPr>
              <a:t> 4)</a:t>
            </a:r>
            <a:endParaRPr lang="en-US" sz="3200" dirty="0" smtClean="0">
              <a:latin typeface="Times New Roman" charset="0"/>
            </a:endParaRPr>
          </a:p>
          <a:p>
            <a:pPr defTabSz="828675" eaLnBrk="0" hangingPunct="0"/>
            <a:endParaRPr lang="en-US" sz="3200" dirty="0" smtClean="0"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762000"/>
          </a:xfrm>
        </p:spPr>
        <p:txBody>
          <a:bodyPr/>
          <a:lstStyle/>
          <a:p>
            <a:pPr eaLnBrk="1" hangingPunct="1"/>
            <a:r>
              <a:rPr lang="en-US" sz="3900" dirty="0" smtClean="0"/>
              <a:t>Last day I asked at the end of class:</a:t>
            </a:r>
            <a:endParaRPr lang="en-US" sz="3900" dirty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990600"/>
            <a:ext cx="8534400" cy="5638800"/>
          </a:xfrm>
        </p:spPr>
        <p:txBody>
          <a:bodyPr/>
          <a:lstStyle/>
          <a:p>
            <a:pPr eaLnBrk="1" hangingPunct="1"/>
            <a:r>
              <a:rPr lang="en-US" sz="2800" dirty="0" smtClean="0"/>
              <a:t>One bullet is fired horizontally at a very high speed.  The other bullet is initially at rest, but is dropped at the exact same moment the first bullet is fired.  Which bullet hits the ground first?</a:t>
            </a:r>
            <a:endParaRPr lang="en-US" sz="3000" dirty="0" smtClean="0"/>
          </a:p>
          <a:p>
            <a:pPr eaLnBrk="1" hangingPunct="1"/>
            <a:r>
              <a:rPr lang="en-US" sz="3000" dirty="0" smtClean="0"/>
              <a:t>ANSWER</a:t>
            </a:r>
            <a:r>
              <a:rPr lang="en-US" sz="3000" dirty="0" smtClean="0"/>
              <a:t>:</a:t>
            </a:r>
          </a:p>
          <a:p>
            <a:pPr eaLnBrk="1" hangingPunct="1"/>
            <a:endParaRPr lang="en-US" sz="3000" dirty="0" smtClean="0"/>
          </a:p>
          <a:p>
            <a:pPr eaLnBrk="1" hangingPunct="1"/>
            <a:endParaRPr lang="en-US" sz="3000" dirty="0" smtClean="0"/>
          </a:p>
          <a:p>
            <a:pPr eaLnBrk="1" hangingPunct="1"/>
            <a:endParaRPr lang="en-US" sz="3000" dirty="0" smtClean="0"/>
          </a:p>
          <a:p>
            <a:pPr eaLnBrk="1" hangingPunct="1"/>
            <a:r>
              <a:rPr lang="en-US" sz="3000" i="1" dirty="0" err="1" smtClean="0">
                <a:latin typeface="Times New Roman"/>
                <a:cs typeface="Times New Roman"/>
              </a:rPr>
              <a:t>x</a:t>
            </a:r>
            <a:r>
              <a:rPr lang="en-US" sz="3000" i="1" dirty="0" smtClean="0">
                <a:latin typeface="Times New Roman"/>
                <a:cs typeface="Times New Roman"/>
              </a:rPr>
              <a:t>-</a:t>
            </a:r>
            <a:r>
              <a:rPr lang="en-US" sz="3000" dirty="0" smtClean="0"/>
              <a:t>motion and </a:t>
            </a:r>
            <a:r>
              <a:rPr lang="en-US" sz="3000" i="1" dirty="0" err="1" smtClean="0">
                <a:latin typeface="Times New Roman"/>
                <a:cs typeface="Times New Roman"/>
              </a:rPr>
              <a:t>y</a:t>
            </a:r>
            <a:r>
              <a:rPr lang="en-US" sz="3000" i="1" dirty="0" smtClean="0">
                <a:latin typeface="Times New Roman"/>
                <a:cs typeface="Times New Roman"/>
              </a:rPr>
              <a:t>-</a:t>
            </a:r>
            <a:r>
              <a:rPr lang="en-US" sz="3000" dirty="0" smtClean="0"/>
              <a:t>motion are independent of each other.  All projectiles </a:t>
            </a:r>
            <a:r>
              <a:rPr lang="en-US" sz="3000" dirty="0" smtClean="0"/>
              <a:t>have</a:t>
            </a: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746125"/>
            <a:ext cx="2057400" cy="123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792163"/>
          </a:xfrm>
        </p:spPr>
        <p:txBody>
          <a:bodyPr/>
          <a:lstStyle/>
          <a:p>
            <a:pPr eaLnBrk="1" hangingPunct="1"/>
            <a:r>
              <a:rPr lang="en-US" sz="4000" smtClean="0"/>
              <a:t>Horizontal Acceleration Example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81000" y="1951038"/>
            <a:ext cx="8229600" cy="4525962"/>
          </a:xfrm>
        </p:spPr>
        <p:txBody>
          <a:bodyPr/>
          <a:lstStyle/>
          <a:p>
            <a:pPr eaLnBrk="1" hangingPunct="1"/>
            <a:r>
              <a:rPr lang="en-US" sz="2600" dirty="0" smtClean="0"/>
              <a:t>A car starts from rest, then drives to the right.  It speeds up to a maximum speed of 30 </a:t>
            </a:r>
            <a:r>
              <a:rPr lang="en-US" sz="2600" dirty="0" err="1" smtClean="0"/>
              <a:t>m/s</a:t>
            </a:r>
            <a:r>
              <a:rPr lang="en-US" sz="2600" dirty="0" smtClean="0"/>
              <a:t>.  It coasts at this speed for a while, then the driver hits the brakes,  and the car slows down to a stop</a:t>
            </a:r>
            <a:r>
              <a:rPr lang="en-US" sz="2600" dirty="0" smtClean="0"/>
              <a:t>.</a:t>
            </a:r>
            <a:endParaRPr lang="en-US" sz="2600" dirty="0" smtClean="0"/>
          </a:p>
        </p:txBody>
      </p:sp>
      <p:sp>
        <p:nvSpPr>
          <p:cNvPr id="5" name="Right Arrow 4"/>
          <p:cNvSpPr/>
          <p:nvPr/>
        </p:nvSpPr>
        <p:spPr>
          <a:xfrm>
            <a:off x="2514600" y="1143000"/>
            <a:ext cx="914400" cy="228600"/>
          </a:xfrm>
          <a:prstGeom prst="rightArrow">
            <a:avLst/>
          </a:prstGeom>
          <a:solidFill>
            <a:srgbClr val="008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8438" name="TextBox 5"/>
          <p:cNvSpPr txBox="1">
            <a:spLocks noChangeArrowheads="1"/>
          </p:cNvSpPr>
          <p:nvPr/>
        </p:nvSpPr>
        <p:spPr bwMode="auto">
          <a:xfrm>
            <a:off x="2819400" y="762000"/>
            <a:ext cx="3508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>
                <a:solidFill>
                  <a:srgbClr val="008000"/>
                </a:solidFill>
              </a:rPr>
              <a:t>v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524000"/>
          </a:xfrm>
        </p:spPr>
        <p:txBody>
          <a:bodyPr/>
          <a:lstStyle/>
          <a:p>
            <a:pPr eaLnBrk="1" hangingPunct="1"/>
            <a:r>
              <a:rPr lang="en-US" sz="4000" smtClean="0"/>
              <a:t>Vertical Acceleration Example (freefall)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2286000" y="1951038"/>
            <a:ext cx="6324600" cy="4525962"/>
          </a:xfrm>
        </p:spPr>
        <p:txBody>
          <a:bodyPr/>
          <a:lstStyle/>
          <a:p>
            <a:pPr eaLnBrk="1" hangingPunct="1"/>
            <a:r>
              <a:rPr lang="en-US" sz="2600" dirty="0" smtClean="0"/>
              <a:t>A ball starts with an upward velocity, reaches a maximum height, then falls back down again</a:t>
            </a:r>
            <a:r>
              <a:rPr lang="en-US" sz="2600" dirty="0" smtClean="0"/>
              <a:t>.</a:t>
            </a:r>
            <a:endParaRPr lang="en-US" sz="2600" dirty="0" smtClean="0"/>
          </a:p>
        </p:txBody>
      </p:sp>
      <p:sp>
        <p:nvSpPr>
          <p:cNvPr id="8" name="Oval 7"/>
          <p:cNvSpPr/>
          <p:nvPr/>
        </p:nvSpPr>
        <p:spPr>
          <a:xfrm>
            <a:off x="990600" y="4648200"/>
            <a:ext cx="914400" cy="914400"/>
          </a:xfrm>
          <a:prstGeom prst="ellipse">
            <a:avLst/>
          </a:prstGeom>
          <a:gradFill flip="none" rotWithShape="1">
            <a:gsLst>
              <a:gs pos="18000">
                <a:srgbClr val="FF0000"/>
              </a:gs>
              <a:gs pos="100000">
                <a:schemeClr val="tx1"/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Right Arrow 8"/>
          <p:cNvSpPr/>
          <p:nvPr/>
        </p:nvSpPr>
        <p:spPr>
          <a:xfrm rot="16200000">
            <a:off x="1028700" y="4076700"/>
            <a:ext cx="914400" cy="228600"/>
          </a:xfrm>
          <a:prstGeom prst="rightArrow">
            <a:avLst/>
          </a:prstGeom>
          <a:solidFill>
            <a:srgbClr val="008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1512" name="TextBox 9"/>
          <p:cNvSpPr txBox="1">
            <a:spLocks noChangeArrowheads="1"/>
          </p:cNvSpPr>
          <p:nvPr/>
        </p:nvSpPr>
        <p:spPr bwMode="auto">
          <a:xfrm>
            <a:off x="1477963" y="3962400"/>
            <a:ext cx="35083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>
                <a:solidFill>
                  <a:srgbClr val="008000"/>
                </a:solidFill>
              </a:rPr>
              <a:t>v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pPr eaLnBrk="1" hangingPunct="1"/>
            <a:r>
              <a:rPr lang="en-US" sz="4000" smtClean="0"/>
              <a:t>Acceleration in 2-D</a:t>
            </a:r>
          </a:p>
        </p:txBody>
      </p:sp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473075" y="1157288"/>
            <a:ext cx="8134350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600">
                <a:latin typeface="Times New Roman" charset="0"/>
              </a:rPr>
              <a:t>The </a:t>
            </a:r>
            <a:r>
              <a:rPr lang="en-US" sz="2600" i="1">
                <a:latin typeface="Times New Roman" charset="0"/>
              </a:rPr>
              <a:t>average acceleration</a:t>
            </a:r>
            <a:r>
              <a:rPr lang="en-US" sz="2600">
                <a:latin typeface="Times New Roman" charset="0"/>
              </a:rPr>
              <a:t> of a moving object is defined as the vector</a:t>
            </a:r>
          </a:p>
        </p:txBody>
      </p:sp>
      <p:sp>
        <p:nvSpPr>
          <p:cNvPr id="37892" name="Text Box 4"/>
          <p:cNvSpPr txBox="1">
            <a:spLocks noChangeArrowheads="1"/>
          </p:cNvSpPr>
          <p:nvPr/>
        </p:nvSpPr>
        <p:spPr bwMode="auto">
          <a:xfrm>
            <a:off x="439738" y="3160713"/>
            <a:ext cx="8134350" cy="289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marL="342900" indent="-342900"/>
            <a:r>
              <a:rPr lang="en-US" sz="2600" dirty="0">
                <a:latin typeface="Times New Roman" charset="0"/>
              </a:rPr>
              <a:t>As an object moves, its velocity vector can change in </a:t>
            </a:r>
            <a:r>
              <a:rPr lang="en-US" sz="2600" b="1" dirty="0">
                <a:latin typeface="Times New Roman" charset="0"/>
              </a:rPr>
              <a:t>two</a:t>
            </a:r>
            <a:r>
              <a:rPr lang="en-US" sz="2600" dirty="0">
                <a:latin typeface="Times New Roman" charset="0"/>
              </a:rPr>
              <a:t> possible ways:</a:t>
            </a:r>
          </a:p>
          <a:p>
            <a:pPr marL="342900" indent="-342900">
              <a:buFontTx/>
              <a:buAutoNum type="arabicPeriod"/>
            </a:pPr>
            <a:r>
              <a:rPr lang="en-US" sz="2600" dirty="0" smtClean="0">
                <a:latin typeface="Times New Roman" charset="0"/>
              </a:rPr>
              <a:t>The</a:t>
            </a:r>
          </a:p>
          <a:p>
            <a:pPr marL="342900" indent="-342900">
              <a:buFontTx/>
              <a:buAutoNum type="arabicPeriod"/>
            </a:pPr>
            <a:endParaRPr lang="en-US" sz="2600" dirty="0" smtClean="0">
              <a:latin typeface="Times New Roman" charset="0"/>
            </a:endParaRPr>
          </a:p>
          <a:p>
            <a:pPr marL="342900" indent="-342900">
              <a:buFontTx/>
              <a:buAutoNum type="arabicPeriod"/>
            </a:pPr>
            <a:r>
              <a:rPr lang="en-US" sz="2600" dirty="0" smtClean="0">
                <a:latin typeface="Times New Roman" charset="0"/>
              </a:rPr>
              <a:t>The</a:t>
            </a:r>
          </a:p>
          <a:p>
            <a:pPr marL="342900" indent="-342900"/>
            <a:endParaRPr lang="en-US" sz="2600" dirty="0">
              <a:latin typeface="Times New Roman" charset="0"/>
            </a:endParaRPr>
          </a:p>
          <a:p>
            <a:pPr marL="342900" indent="-342900"/>
            <a:r>
              <a:rPr lang="en-US" sz="2600" dirty="0">
                <a:latin typeface="Times New Roman" charset="0"/>
              </a:rPr>
              <a:t>…or both!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Text Box 4"/>
          <p:cNvSpPr txBox="1">
            <a:spLocks noChangeArrowheads="1"/>
          </p:cNvSpPr>
          <p:nvPr/>
        </p:nvSpPr>
        <p:spPr bwMode="auto">
          <a:xfrm>
            <a:off x="915988" y="401638"/>
            <a:ext cx="7513637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945" tIns="41473" rIns="82945" bIns="41473">
            <a:prstTxWarp prst="textNoShape">
              <a:avLst/>
            </a:prstTxWarp>
            <a:spAutoFit/>
          </a:bodyPr>
          <a:lstStyle/>
          <a:p>
            <a:pPr defTabSz="828675" eaLnBrk="0" hangingPunct="0">
              <a:lnSpc>
                <a:spcPts val="3400"/>
              </a:lnSpc>
            </a:pPr>
            <a:r>
              <a:rPr lang="en-US" sz="3200" b="1">
                <a:solidFill>
                  <a:srgbClr val="336699"/>
                </a:solidFill>
                <a:latin typeface="Times New Roman" charset="0"/>
              </a:rPr>
              <a:t>This acceleration will cause the particle to</a:t>
            </a:r>
          </a:p>
        </p:txBody>
      </p:sp>
      <p:pic>
        <p:nvPicPr>
          <p:cNvPr id="25604" name="Picture 5" descr="velocitie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14600" y="1066800"/>
            <a:ext cx="4267200" cy="183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5" name="Rectangle 6"/>
          <p:cNvSpPr>
            <a:spLocks noChangeArrowheads="1"/>
          </p:cNvSpPr>
          <p:nvPr/>
        </p:nvSpPr>
        <p:spPr bwMode="auto">
          <a:xfrm>
            <a:off x="6781800" y="914400"/>
            <a:ext cx="152400" cy="21336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52400"/>
            <a:ext cx="6934200" cy="2209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dirty="0"/>
              <a:t>A car is traveling East at a constant speed of 100 km/hr.  Without speeding up of slowing down, it is turning left, following the curve in the highway.  What is the direction of the acceleration?</a:t>
            </a:r>
          </a:p>
        </p:txBody>
      </p:sp>
      <p:pic>
        <p:nvPicPr>
          <p:cNvPr id="39940" name="Picture 4" descr="C30_roo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32175" y="2819400"/>
            <a:ext cx="2359025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2" name="AutoShape 9"/>
          <p:cNvSpPr>
            <a:spLocks noChangeArrowheads="1"/>
          </p:cNvSpPr>
          <p:nvPr/>
        </p:nvSpPr>
        <p:spPr bwMode="auto">
          <a:xfrm>
            <a:off x="7924800" y="838200"/>
            <a:ext cx="609600" cy="685800"/>
          </a:xfrm>
          <a:prstGeom prst="star4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653" name="Text Box 10"/>
          <p:cNvSpPr txBox="1">
            <a:spLocks noChangeArrowheads="1"/>
          </p:cNvSpPr>
          <p:nvPr/>
        </p:nvSpPr>
        <p:spPr bwMode="auto">
          <a:xfrm>
            <a:off x="8077200" y="533400"/>
            <a:ext cx="349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</a:t>
            </a:r>
          </a:p>
        </p:txBody>
      </p:sp>
      <p:sp>
        <p:nvSpPr>
          <p:cNvPr id="27655" name="Text Box 12"/>
          <p:cNvSpPr txBox="1">
            <a:spLocks noChangeArrowheads="1"/>
          </p:cNvSpPr>
          <p:nvPr/>
        </p:nvSpPr>
        <p:spPr bwMode="auto">
          <a:xfrm>
            <a:off x="8458200" y="1004888"/>
            <a:ext cx="336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E</a:t>
            </a:r>
          </a:p>
        </p:txBody>
      </p:sp>
      <p:sp>
        <p:nvSpPr>
          <p:cNvPr id="27656" name="Text Box 13"/>
          <p:cNvSpPr txBox="1">
            <a:spLocks noChangeArrowheads="1"/>
          </p:cNvSpPr>
          <p:nvPr/>
        </p:nvSpPr>
        <p:spPr bwMode="auto">
          <a:xfrm>
            <a:off x="8077200" y="1447800"/>
            <a:ext cx="336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S</a:t>
            </a:r>
          </a:p>
        </p:txBody>
      </p:sp>
      <p:sp>
        <p:nvSpPr>
          <p:cNvPr id="27657" name="Text Box 14"/>
          <p:cNvSpPr txBox="1">
            <a:spLocks noChangeArrowheads="1"/>
          </p:cNvSpPr>
          <p:nvPr/>
        </p:nvSpPr>
        <p:spPr bwMode="auto">
          <a:xfrm>
            <a:off x="7600950" y="1004888"/>
            <a:ext cx="4000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W</a:t>
            </a:r>
          </a:p>
        </p:txBody>
      </p:sp>
      <p:sp>
        <p:nvSpPr>
          <p:cNvPr id="14" name="Freeform 13"/>
          <p:cNvSpPr/>
          <p:nvPr/>
        </p:nvSpPr>
        <p:spPr>
          <a:xfrm>
            <a:off x="990600" y="3581400"/>
            <a:ext cx="7391400" cy="609600"/>
          </a:xfrm>
          <a:custGeom>
            <a:avLst/>
            <a:gdLst>
              <a:gd name="connsiteX0" fmla="*/ 0 w 2648626"/>
              <a:gd name="connsiteY0" fmla="*/ 0 h 665809"/>
              <a:gd name="connsiteX1" fmla="*/ 1259183 w 2648626"/>
              <a:gd name="connsiteY1" fmla="*/ 662190 h 665809"/>
              <a:gd name="connsiteX2" fmla="*/ 2648626 w 2648626"/>
              <a:gd name="connsiteY2" fmla="*/ 21712 h 6658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48626" h="665809">
                <a:moveTo>
                  <a:pt x="0" y="0"/>
                </a:moveTo>
                <a:cubicBezTo>
                  <a:pt x="408872" y="329285"/>
                  <a:pt x="817745" y="658571"/>
                  <a:pt x="1259183" y="662190"/>
                </a:cubicBezTo>
                <a:cubicBezTo>
                  <a:pt x="1700621" y="665809"/>
                  <a:pt x="2648626" y="21712"/>
                  <a:pt x="2648626" y="21712"/>
                </a:cubicBezTo>
              </a:path>
            </a:pathLst>
          </a:cu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990600" y="2209800"/>
            <a:ext cx="7391400" cy="609600"/>
          </a:xfrm>
          <a:custGeom>
            <a:avLst/>
            <a:gdLst>
              <a:gd name="connsiteX0" fmla="*/ 0 w 2648626"/>
              <a:gd name="connsiteY0" fmla="*/ 0 h 665809"/>
              <a:gd name="connsiteX1" fmla="*/ 1259183 w 2648626"/>
              <a:gd name="connsiteY1" fmla="*/ 662190 h 665809"/>
              <a:gd name="connsiteX2" fmla="*/ 2648626 w 2648626"/>
              <a:gd name="connsiteY2" fmla="*/ 21712 h 6658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48626" h="665809">
                <a:moveTo>
                  <a:pt x="0" y="0"/>
                </a:moveTo>
                <a:cubicBezTo>
                  <a:pt x="408872" y="329285"/>
                  <a:pt x="817745" y="658571"/>
                  <a:pt x="1259183" y="662190"/>
                </a:cubicBezTo>
                <a:cubicBezTo>
                  <a:pt x="1700621" y="665809"/>
                  <a:pt x="2648626" y="21712"/>
                  <a:pt x="2648626" y="21712"/>
                </a:cubicBezTo>
              </a:path>
            </a:pathLst>
          </a:cu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99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99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5" descr="ballontrack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43400" y="762000"/>
            <a:ext cx="6324600" cy="5154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304800"/>
            <a:ext cx="4419600" cy="6629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800" dirty="0"/>
              <a:t>A ball rolls along a frictionless track on a horizontal table, as seen from above in the figure.  The track is curved in ¾ of a circle. The ball rolls clockwise around this track and then emerges onto the flat, frictionless table. </a:t>
            </a:r>
            <a:r>
              <a:rPr lang="en-US" sz="2800" dirty="0" smtClean="0"/>
              <a:t> </a:t>
            </a:r>
            <a:endParaRPr lang="en-US" sz="2800" dirty="0"/>
          </a:p>
        </p:txBody>
      </p:sp>
      <p:sp>
        <p:nvSpPr>
          <p:cNvPr id="4" name="Rectangle 3"/>
          <p:cNvSpPr/>
          <p:nvPr/>
        </p:nvSpPr>
        <p:spPr>
          <a:xfrm>
            <a:off x="6553200" y="304800"/>
            <a:ext cx="2667000" cy="2438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1109</TotalTime>
  <Words>536</Words>
  <Application>Microsoft Macintosh PowerPoint</Application>
  <PresentationFormat>On-screen Show (4:3)</PresentationFormat>
  <Paragraphs>53</Paragraphs>
  <Slides>15</Slides>
  <Notes>2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Default Design</vt:lpstr>
      <vt:lpstr>PHY131H1S  - Class 6</vt:lpstr>
      <vt:lpstr>Slide 2</vt:lpstr>
      <vt:lpstr>Last day I asked at the end of class:</vt:lpstr>
      <vt:lpstr>Horizontal Acceleration Example</vt:lpstr>
      <vt:lpstr>Vertical Acceleration Example (freefall)</vt:lpstr>
      <vt:lpstr>Acceleration in 2-D</vt:lpstr>
      <vt:lpstr>Slide 7</vt:lpstr>
      <vt:lpstr>Slide 8</vt:lpstr>
      <vt:lpstr>Slide 9</vt:lpstr>
      <vt:lpstr>Projectile Motion</vt:lpstr>
      <vt:lpstr>Slide 11</vt:lpstr>
      <vt:lpstr>Projectile Motion</vt:lpstr>
      <vt:lpstr>Relative Motion</vt:lpstr>
      <vt:lpstr>Relative Motion</vt:lpstr>
      <vt:lpstr>Before Class 7 on Monday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Jason Harlow</cp:lastModifiedBy>
  <cp:revision>46</cp:revision>
  <cp:lastPrinted>2011-01-12T15:54:34Z</cp:lastPrinted>
  <dcterms:created xsi:type="dcterms:W3CDTF">2011-01-19T21:39:15Z</dcterms:created>
  <dcterms:modified xsi:type="dcterms:W3CDTF">2011-01-19T21:58:22Z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