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5" r:id="rId3"/>
    <p:sldId id="281" r:id="rId4"/>
    <p:sldId id="276" r:id="rId5"/>
    <p:sldId id="277" r:id="rId6"/>
    <p:sldId id="278" r:id="rId7"/>
    <p:sldId id="279" r:id="rId8"/>
    <p:sldId id="280" r:id="rId9"/>
    <p:sldId id="282" r:id="rId10"/>
    <p:sldId id="285" r:id="rId11"/>
    <p:sldId id="283" r:id="rId12"/>
    <p:sldId id="284" r:id="rId13"/>
    <p:sldId id="287" r:id="rId14"/>
    <p:sldId id="286" r:id="rId15"/>
    <p:sldId id="274" r:id="rId1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9" frameSlides="1"/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4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EE0CE762-0A18-6249-9CA5-DE404A132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199A51DD-06F9-6D48-9F46-1A45ABCC0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1D2FFB-049D-E849-8CA0-7919C70CFF8A}" type="slidenum">
              <a:rPr lang="en-US"/>
              <a:pPr/>
              <a:t>2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02E155-9E36-4645-99AB-56E3460494F1}" type="slidenum">
              <a:rPr lang="en-US"/>
              <a:pPr/>
              <a:t>3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62088" y="960438"/>
            <a:ext cx="4389437" cy="3292475"/>
          </a:xfrm>
          <a:solidFill>
            <a:srgbClr val="FFFFFF"/>
          </a:solidFill>
          <a:ln/>
        </p:spPr>
      </p:sp>
      <p:sp>
        <p:nvSpPr>
          <p:cNvPr id="216067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1115908" y="4570572"/>
            <a:ext cx="5088466" cy="3652124"/>
          </a:xfrm>
          <a:noFill/>
          <a:ln/>
        </p:spPr>
        <p:txBody>
          <a:bodyPr wrap="none" anchor="ctr"/>
          <a:lstStyle/>
          <a:p>
            <a:r>
              <a:rPr lang="en-US"/>
              <a:t>Answer: 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2F1759-4EE0-B04C-BBB2-49421F407CF3}" type="slidenum">
              <a:rPr lang="en-US"/>
              <a:pPr/>
              <a:t>4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3025C3-743C-B845-8CD8-17171242441C}" type="slidenum">
              <a:rPr lang="en-US"/>
              <a:pPr/>
              <a:t>5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A808D7-41A6-114B-A722-9F484A520B94}" type="slidenum">
              <a:rPr lang="en-US"/>
              <a:pPr/>
              <a:t>6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36424C-7BA5-4B4D-8E59-B195AB9E8BFA}" type="slidenum">
              <a:rPr lang="en-US"/>
              <a:pPr/>
              <a:t>7</a:t>
            </a:fld>
            <a:endParaRPr lang="en-US"/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2D46AB-33C3-BA43-9537-256D812D23B4}" type="slidenum">
              <a:rPr lang="en-US"/>
              <a:pPr/>
              <a:t>8</a:t>
            </a:fld>
            <a:endParaRPr lang="en-US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90FA2-95FA-EC4D-9679-B5E831CF06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9BB5A-C110-4E4E-B2A5-6AD1382DD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4F756-45E7-144D-99C1-A6D87F0A8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A5BC3-D362-4648-8F02-86AB5C660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EB6C8-8E9D-0249-A13F-2E1FBE743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2A479-31C8-2B40-A44C-244D583D83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15D11-8A13-5947-8D08-E0E6EC229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AFB9D-9874-CA44-AA62-44661E82F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6A5BC-F832-094C-B8D2-F0157CCE4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FC98C-9B1A-6F4D-B288-FAF32AFC9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6DD4D-71B3-5C46-816D-632BACBD0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1AD56E1-4800-214B-8B54-E9EC7E38D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5029200"/>
            <a:ext cx="1828800" cy="1828800"/>
          </a:xfrm>
          <a:prstGeom prst="rect">
            <a:avLst/>
          </a:prstGeom>
        </p:spPr>
      </p:pic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5105400" cy="792162"/>
          </a:xfrm>
        </p:spPr>
        <p:txBody>
          <a:bodyPr/>
          <a:lstStyle/>
          <a:p>
            <a:pPr algn="l" eaLnBrk="1" hangingPunct="1"/>
            <a:r>
              <a:rPr lang="en-US" sz="3600" dirty="0" smtClean="0"/>
              <a:t>PHY131H1S</a:t>
            </a:r>
            <a:r>
              <a:rPr lang="en-US" sz="3600" dirty="0" smtClean="0">
                <a:latin typeface="Times New Roman" charset="0"/>
              </a:rPr>
              <a:t>  - Class 7</a:t>
            </a:r>
          </a:p>
        </p:txBody>
      </p:sp>
      <p:sp>
        <p:nvSpPr>
          <p:cNvPr id="16" name="Rectangle 5"/>
          <p:cNvSpPr txBox="1">
            <a:spLocks noChangeArrowheads="1"/>
          </p:cNvSpPr>
          <p:nvPr/>
        </p:nvSpPr>
        <p:spPr bwMode="auto">
          <a:xfrm>
            <a:off x="228600" y="990600"/>
            <a:ext cx="53340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Today: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Review for tomorrow’s test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EX100, 6:00 – 7:30pm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kern="0" baseline="0" dirty="0" smtClean="0">
                <a:latin typeface="+mn-lt"/>
                <a:ea typeface="+mn-ea"/>
                <a:cs typeface="+mn-cs"/>
              </a:rPr>
              <a:t>On Chapters 1-3, Error Analysis</a:t>
            </a:r>
            <a:r>
              <a:rPr lang="en-US" sz="3200" kern="0" dirty="0" smtClean="0">
                <a:latin typeface="+mn-lt"/>
                <a:ea typeface="+mn-ea"/>
                <a:cs typeface="+mn-cs"/>
              </a:rPr>
              <a:t> Mini-Document, and Sections 4.1 through 4.4.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Bring a calculator and one 8.5x11’ </a:t>
            </a:r>
            <a:r>
              <a:rPr lang="en-US" sz="3200" kern="0" dirty="0" smtClean="0">
                <a:latin typeface="+mn-lt"/>
                <a:ea typeface="+mn-ea"/>
                <a:cs typeface="+mn-cs"/>
              </a:rPr>
              <a:t>aid sheet which you prepare, double-sided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1500" y="2057400"/>
            <a:ext cx="3492500" cy="2324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200" y="228600"/>
            <a:ext cx="2079448" cy="1600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10400" y="4279900"/>
            <a:ext cx="2781300" cy="2578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800" dirty="0" smtClean="0"/>
              <a:t>Mean and Standard Deviation of a set of numbers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2737483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Repeat the same measurement </a:t>
            </a:r>
            <a:r>
              <a:rPr lang="en-US" i="1" dirty="0" smtClean="0">
                <a:latin typeface="Times New Roman"/>
                <a:cs typeface="Times New Roman"/>
              </a:rPr>
              <a:t>N </a:t>
            </a:r>
            <a:r>
              <a:rPr lang="en-US" dirty="0" smtClean="0">
                <a:latin typeface="Times New Roman"/>
                <a:cs typeface="Times New Roman"/>
              </a:rPr>
              <a:t>times.  You measure the values </a:t>
            </a:r>
            <a:r>
              <a:rPr lang="en-US" i="1" dirty="0" smtClean="0">
                <a:latin typeface="Times New Roman"/>
                <a:cs typeface="Times New Roman"/>
              </a:rPr>
              <a:t>x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i="1" dirty="0" smtClean="0">
                <a:latin typeface="Times New Roman"/>
                <a:cs typeface="Times New Roman"/>
              </a:rPr>
              <a:t>x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i="1" dirty="0" smtClean="0">
                <a:latin typeface="Times New Roman"/>
                <a:cs typeface="Times New Roman"/>
              </a:rPr>
              <a:t>x</a:t>
            </a:r>
            <a:r>
              <a:rPr lang="en-US" baseline="-25000" dirty="0" smtClean="0">
                <a:latin typeface="Times New Roman"/>
                <a:cs typeface="Times New Roman"/>
              </a:rPr>
              <a:t>3</a:t>
            </a:r>
            <a:r>
              <a:rPr lang="en-US" dirty="0" smtClean="0">
                <a:latin typeface="Times New Roman"/>
                <a:cs typeface="Times New Roman"/>
              </a:rPr>
              <a:t>, …, </a:t>
            </a:r>
            <a:r>
              <a:rPr lang="en-US" i="1" dirty="0" err="1" smtClean="0">
                <a:latin typeface="Times New Roman"/>
                <a:cs typeface="Times New Roman"/>
              </a:rPr>
              <a:t>x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N</a:t>
            </a:r>
            <a:r>
              <a:rPr lang="en-US" dirty="0" smtClean="0">
                <a:latin typeface="Times New Roman"/>
                <a:cs typeface="Times New Roman"/>
              </a:rPr>
              <a:t>.  In other words, you measure </a:t>
            </a:r>
            <a:r>
              <a:rPr lang="en-US" i="1" dirty="0" smtClean="0">
                <a:latin typeface="Times New Roman"/>
                <a:cs typeface="Times New Roman"/>
              </a:rPr>
              <a:t>x</a:t>
            </a:r>
            <a:r>
              <a:rPr lang="en-US" i="1" baseline="-25000" dirty="0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, where </a:t>
            </a:r>
            <a:r>
              <a:rPr lang="en-US" i="1" dirty="0" err="1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 is an index which ranges from 1 up to </a:t>
            </a:r>
            <a:r>
              <a:rPr lang="en-US" i="1" dirty="0" smtClean="0">
                <a:latin typeface="Times New Roman"/>
                <a:cs typeface="Times New Roman"/>
              </a:rPr>
              <a:t>N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The estimated mean is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28600" y="4114800"/>
            <a:ext cx="8686800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The estimated standard deviation is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28600" y="5715000"/>
            <a:ext cx="8686800" cy="121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You can estimate that </a:t>
            </a:r>
            <a:r>
              <a:rPr kumimoji="0" lang="en-US" sz="32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σ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is the error in any individual measurement </a:t>
            </a: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x</a:t>
            </a:r>
            <a:r>
              <a:rPr kumimoji="0" lang="en-US" sz="32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 </a:t>
            </a:r>
            <a:r>
              <a:rPr lang="en-US" sz="3200" kern="0" dirty="0" smtClean="0">
                <a:latin typeface="Times New Roman"/>
                <a:ea typeface="+mn-ea"/>
                <a:cs typeface="Times New Roman"/>
              </a:rPr>
              <a:t>:   </a:t>
            </a:r>
            <a:r>
              <a:rPr lang="en-US" sz="3200" kern="0" dirty="0" err="1" smtClean="0">
                <a:latin typeface="Times New Roman"/>
                <a:ea typeface="+mn-ea"/>
                <a:cs typeface="Times New Roman"/>
              </a:rPr>
              <a:t>Δ</a:t>
            </a:r>
            <a:r>
              <a:rPr lang="en-US" sz="3200" i="1" kern="0" dirty="0" err="1" smtClean="0">
                <a:latin typeface="Times New Roman"/>
                <a:ea typeface="+mn-ea"/>
                <a:cs typeface="Times New Roman"/>
              </a:rPr>
              <a:t>x</a:t>
            </a:r>
            <a:r>
              <a:rPr lang="en-US" sz="3200" i="1" kern="0" baseline="-25000" dirty="0" err="1" smtClean="0">
                <a:latin typeface="Times New Roman"/>
                <a:ea typeface="+mn-ea"/>
                <a:cs typeface="Times New Roman"/>
              </a:rPr>
              <a:t>i</a:t>
            </a:r>
            <a:r>
              <a:rPr lang="en-US" sz="3200" kern="0" dirty="0" smtClean="0">
                <a:latin typeface="Times New Roman"/>
                <a:ea typeface="+mn-ea"/>
                <a:cs typeface="Times New Roman"/>
              </a:rPr>
              <a:t> = </a:t>
            </a:r>
            <a:r>
              <a:rPr lang="en-US" sz="3200" i="1" kern="0" dirty="0" err="1" smtClean="0">
                <a:latin typeface="Times New Roman"/>
                <a:ea typeface="+mn-ea"/>
                <a:cs typeface="Times New Roman"/>
              </a:rPr>
              <a:t>σ</a:t>
            </a:r>
            <a:r>
              <a:rPr lang="en-US" sz="3200" kern="0" dirty="0" smtClean="0">
                <a:latin typeface="Times New Roman"/>
                <a:ea typeface="+mn-ea"/>
                <a:cs typeface="Times New Roman"/>
              </a:rPr>
              <a:t>.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1525"/>
          </a:xfrm>
        </p:spPr>
        <p:txBody>
          <a:bodyPr/>
          <a:lstStyle/>
          <a:p>
            <a:pPr eaLnBrk="1" hangingPunct="1"/>
            <a:r>
              <a:rPr lang="en-CA" sz="3600"/>
              <a:t>Propagation of Errors</a:t>
            </a:r>
            <a:endParaRPr lang="en-US" sz="3600"/>
          </a:p>
        </p:txBody>
      </p:sp>
      <p:pic>
        <p:nvPicPr>
          <p:cNvPr id="33795" name="Picture 3" descr="ErrorWork_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1106488"/>
            <a:ext cx="1982788" cy="103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4" descr="ErrorWork_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7175" y="1268413"/>
            <a:ext cx="3455988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5" descr="ErrorWork_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76375" y="2692400"/>
            <a:ext cx="1943100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6" descr="ErrorWork_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08400" y="2708275"/>
            <a:ext cx="4537075" cy="10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9" name="Picture 7" descr="ErrorWork_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836738" y="5516563"/>
            <a:ext cx="1592262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0" name="Picture 8" descr="ErrorWork_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81425" y="5516563"/>
            <a:ext cx="37449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755650" y="2420938"/>
            <a:ext cx="7777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827088" y="4076700"/>
            <a:ext cx="7705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>
            <a:off x="900113" y="5300663"/>
            <a:ext cx="7705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1547813" y="4354513"/>
            <a:ext cx="16732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latin typeface="Courier New" charset="0"/>
              </a:rPr>
              <a:t>z = A x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4335463" y="4364038"/>
            <a:ext cx="2098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l-GR" sz="2800" b="1">
                <a:latin typeface="Courier New" charset="0"/>
              </a:rPr>
              <a:t>Δ</a:t>
            </a:r>
            <a:r>
              <a:rPr lang="en-US" sz="2800" b="1">
                <a:latin typeface="Courier New" charset="0"/>
              </a:rPr>
              <a:t>z = A </a:t>
            </a:r>
            <a:r>
              <a:rPr lang="el-GR" sz="2800" b="1">
                <a:latin typeface="Courier New" charset="0"/>
              </a:rPr>
              <a:t>Δ</a:t>
            </a:r>
            <a:r>
              <a:rPr lang="en-US" sz="2800" b="1">
                <a:latin typeface="Courier New" charset="0"/>
              </a:rPr>
              <a:t>x</a:t>
            </a:r>
            <a:endParaRPr lang="el-GR" sz="2800" b="1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z="3600"/>
              <a:t>Repeated Measurements</a:t>
            </a:r>
            <a:endParaRPr lang="en-US" sz="360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824038"/>
            <a:ext cx="7605713" cy="1890712"/>
          </a:xfrm>
        </p:spPr>
        <p:txBody>
          <a:bodyPr/>
          <a:lstStyle/>
          <a:p>
            <a:pPr eaLnBrk="1" hangingPunct="1"/>
            <a:r>
              <a:rPr lang="en-CA"/>
              <a:t>Repeated </a:t>
            </a:r>
            <a:r>
              <a:rPr lang="en-CA" b="1"/>
              <a:t>n</a:t>
            </a:r>
            <a:r>
              <a:rPr lang="en-CA"/>
              <a:t> times</a:t>
            </a:r>
          </a:p>
          <a:p>
            <a:pPr eaLnBrk="1" hangingPunct="1"/>
            <a:r>
              <a:rPr lang="en-CA"/>
              <a:t>Each individual measurement has an error of precision </a:t>
            </a:r>
            <a:r>
              <a:rPr lang="en-CA">
                <a:latin typeface="Symbol" charset="2"/>
              </a:rPr>
              <a:t>D</a:t>
            </a:r>
            <a:r>
              <a:rPr lang="en-CA" b="1"/>
              <a:t>x</a:t>
            </a:r>
            <a:endParaRPr lang="en-US"/>
          </a:p>
        </p:txBody>
      </p:sp>
      <p:pic>
        <p:nvPicPr>
          <p:cNvPr id="34820" name="Picture 4" descr="index_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132138" y="4217988"/>
            <a:ext cx="3200400" cy="12938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3" name="Picture 3" descr="Picture 1"/>
          <p:cNvPicPr>
            <a:picLocks noChangeAspect="1" noChangeArrowheads="1"/>
          </p:cNvPicPr>
          <p:nvPr/>
        </p:nvPicPr>
        <p:blipFill>
          <a:blip r:embed="rId2"/>
          <a:srcRect r="2847"/>
          <a:stretch>
            <a:fillRect/>
          </a:stretch>
        </p:blipFill>
        <p:spPr bwMode="auto">
          <a:xfrm>
            <a:off x="381000" y="381000"/>
            <a:ext cx="7637463" cy="401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400550" y="1524000"/>
            <a:ext cx="451485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900">
                <a:solidFill>
                  <a:srgbClr val="800000"/>
                </a:solidFill>
              </a:rPr>
              <a:t>Does not contain </a:t>
            </a:r>
            <a:r>
              <a:rPr lang="en-US" sz="2900" i="1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s</a:t>
            </a:r>
            <a:r>
              <a:rPr lang="en-US" sz="2900" baseline="-25000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i</a:t>
            </a:r>
            <a:r>
              <a:rPr lang="en-US" sz="2900">
                <a:solidFill>
                  <a:srgbClr val="800000"/>
                </a:solidFill>
              </a:rPr>
              <a:t> or </a:t>
            </a:r>
            <a:r>
              <a:rPr lang="en-US" sz="2900" i="1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s</a:t>
            </a:r>
            <a:r>
              <a:rPr lang="en-US" sz="2900" baseline="-25000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f</a:t>
            </a:r>
            <a:r>
              <a:rPr lang="en-US" sz="2900">
                <a:solidFill>
                  <a:srgbClr val="800000"/>
                </a:solidFill>
              </a:rPr>
              <a:t>  !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116513" y="2890838"/>
            <a:ext cx="3646487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900">
                <a:solidFill>
                  <a:srgbClr val="800000"/>
                </a:solidFill>
              </a:rPr>
              <a:t>Does not contain </a:t>
            </a:r>
            <a:r>
              <a:rPr lang="en-US" sz="2900">
                <a:solidFill>
                  <a:srgbClr val="800000"/>
                </a:solidFill>
                <a:latin typeface="Symbol" charset="2"/>
                <a:ea typeface="Symbol" charset="2"/>
                <a:cs typeface="Symbol" charset="2"/>
              </a:rPr>
              <a:t>D</a:t>
            </a:r>
            <a:r>
              <a:rPr lang="en-US" sz="2900" i="1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t </a:t>
            </a:r>
            <a:r>
              <a:rPr lang="en-US" sz="2900">
                <a:solidFill>
                  <a:srgbClr val="800000"/>
                </a:solidFill>
              </a:rPr>
              <a:t>!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251450" y="2209800"/>
            <a:ext cx="358775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900">
                <a:solidFill>
                  <a:srgbClr val="800000"/>
                </a:solidFill>
              </a:rPr>
              <a:t>Does not contain </a:t>
            </a:r>
            <a:r>
              <a:rPr lang="en-US" sz="2900" i="1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v</a:t>
            </a:r>
            <a:r>
              <a:rPr lang="en-US" sz="2900" baseline="-25000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f</a:t>
            </a:r>
            <a:r>
              <a:rPr lang="en-US" sz="2900" i="1" baseline="-25000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s</a:t>
            </a:r>
            <a:r>
              <a:rPr lang="en-US" sz="2900" baseline="-25000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900">
                <a:solidFill>
                  <a:srgbClr val="800000"/>
                </a:solidFill>
              </a:rPr>
              <a:t>!</a:t>
            </a:r>
          </a:p>
        </p:txBody>
      </p:sp>
      <p:sp>
        <p:nvSpPr>
          <p:cNvPr id="358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05800" cy="100965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3200" b="1"/>
              <a:t>Motion with Constant Acceleration:</a:t>
            </a:r>
            <a:br>
              <a:rPr lang="en-US" sz="3200" b="1"/>
            </a:br>
            <a:r>
              <a:rPr lang="en-US" sz="3200" b="1"/>
              <a:t>another useful equation!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724400" y="4419600"/>
            <a:ext cx="396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900">
                <a:solidFill>
                  <a:srgbClr val="800000"/>
                </a:solidFill>
              </a:rPr>
              <a:t>Does not contain </a:t>
            </a:r>
            <a:r>
              <a:rPr lang="en-US" sz="2900" i="1">
                <a:solidFill>
                  <a:srgbClr val="800000"/>
                </a:solidFill>
              </a:rPr>
              <a:t>a</a:t>
            </a:r>
            <a:r>
              <a:rPr lang="en-US" sz="2900" baseline="-25000">
                <a:solidFill>
                  <a:srgbClr val="800000"/>
                </a:solidFill>
              </a:rPr>
              <a:t>s</a:t>
            </a:r>
            <a:r>
              <a:rPr lang="en-US" sz="2900">
                <a:solidFill>
                  <a:srgbClr val="800000"/>
                </a:solidFill>
              </a:rPr>
              <a:t>!  (..but it does require that </a:t>
            </a:r>
            <a:r>
              <a:rPr lang="en-US" sz="2900" i="1">
                <a:solidFill>
                  <a:srgbClr val="800000"/>
                </a:solidFill>
              </a:rPr>
              <a:t>a</a:t>
            </a:r>
            <a:r>
              <a:rPr lang="en-US" sz="2900" baseline="-25000">
                <a:solidFill>
                  <a:srgbClr val="800000"/>
                </a:solidFill>
              </a:rPr>
              <a:t>s</a:t>
            </a:r>
            <a:r>
              <a:rPr lang="en-US" sz="2900">
                <a:solidFill>
                  <a:srgbClr val="800000"/>
                </a:solidFill>
              </a:rPr>
              <a:t> is a constant.)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1447800" y="5486400"/>
            <a:ext cx="2895600" cy="1289050"/>
            <a:chOff x="1447800" y="5486400"/>
            <a:chExt cx="2895600" cy="1289685"/>
          </a:xfrm>
        </p:grpSpPr>
        <p:cxnSp>
          <p:nvCxnSpPr>
            <p:cNvPr id="14" name="Straight Arrow Connector 13"/>
            <p:cNvCxnSpPr/>
            <p:nvPr/>
          </p:nvCxnSpPr>
          <p:spPr>
            <a:xfrm rot="5400000" flipH="1" flipV="1">
              <a:off x="2818532" y="5714319"/>
              <a:ext cx="304950" cy="1587"/>
            </a:xfrm>
            <a:prstGeom prst="straightConnector1">
              <a:avLst/>
            </a:prstGeom>
            <a:ln>
              <a:solidFill>
                <a:srgbClr val="8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851" name="TextBox 11"/>
            <p:cNvSpPr txBox="1">
              <a:spLocks noChangeArrowheads="1"/>
            </p:cNvSpPr>
            <p:nvPr/>
          </p:nvSpPr>
          <p:spPr bwMode="auto">
            <a:xfrm>
              <a:off x="1447800" y="5791200"/>
              <a:ext cx="2895600" cy="9848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900">
                  <a:solidFill>
                    <a:srgbClr val="800000"/>
                  </a:solidFill>
                </a:rPr>
                <a:t>This is just the average speed.</a:t>
              </a:r>
            </a:p>
          </p:txBody>
        </p:sp>
        <p:cxnSp>
          <p:nvCxnSpPr>
            <p:cNvPr id="19" name="Straight Connector 18"/>
            <p:cNvCxnSpPr/>
            <p:nvPr/>
          </p:nvCxnSpPr>
          <p:spPr>
            <a:xfrm rot="10800000">
              <a:off x="2209800" y="5486400"/>
              <a:ext cx="1524000" cy="1589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Projectile Motion Example</a:t>
            </a:r>
          </a:p>
        </p:txBody>
      </p:sp>
      <p:sp>
        <p:nvSpPr>
          <p:cNvPr id="31747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543800" cy="4525963"/>
          </a:xfrm>
        </p:spPr>
        <p:txBody>
          <a:bodyPr/>
          <a:lstStyle/>
          <a:p>
            <a:r>
              <a:rPr lang="en-US" smtClean="0"/>
              <a:t>A car drives off a cliff of height d with speed v</a:t>
            </a:r>
            <a:r>
              <a:rPr lang="en-US" baseline="-25000" smtClean="0"/>
              <a:t>0</a:t>
            </a:r>
            <a:r>
              <a:rPr lang="en-US" smtClean="0"/>
              <a:t>.</a:t>
            </a:r>
          </a:p>
          <a:p>
            <a:r>
              <a:rPr lang="en-US" smtClean="0"/>
              <a:t>The ground is horizontal both at the top and bottom of the cliff.</a:t>
            </a:r>
          </a:p>
          <a:p>
            <a:r>
              <a:rPr lang="en-US" smtClean="0"/>
              <a:t>How far from the base of the cliff does the car land?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pPr eaLnBrk="1" hangingPunct="1"/>
            <a:r>
              <a:rPr lang="en-US" dirty="0"/>
              <a:t>Before Class</a:t>
            </a:r>
            <a:r>
              <a:rPr lang="en-US" dirty="0" smtClean="0"/>
              <a:t> 8 </a:t>
            </a:r>
            <a:r>
              <a:rPr lang="en-US" dirty="0"/>
              <a:t>on</a:t>
            </a:r>
            <a:r>
              <a:rPr lang="en-US" dirty="0" smtClean="0"/>
              <a:t> Wednesday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839200" cy="6096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Test is tomorrow!  EX100, 6:00pm.</a:t>
            </a:r>
          </a:p>
          <a:p>
            <a:pPr lvl="0" eaLnBrk="1" hangingPunct="1">
              <a:defRPr/>
            </a:pPr>
            <a:r>
              <a:rPr lang="en-US" sz="2800" dirty="0" smtClean="0"/>
              <a:t>On </a:t>
            </a:r>
            <a:r>
              <a:rPr lang="en-US" sz="2800" dirty="0" err="1" smtClean="0"/>
              <a:t>Chs</a:t>
            </a:r>
            <a:r>
              <a:rPr lang="en-US" sz="2800" dirty="0" smtClean="0"/>
              <a:t>. 1-3, Error Analysis, and Sections 4.1 through 4.4.</a:t>
            </a:r>
          </a:p>
          <a:p>
            <a:pPr lvl="0" eaLnBrk="1" hangingPunct="1">
              <a:defRPr/>
            </a:pPr>
            <a:r>
              <a:rPr lang="en-US" sz="2800" dirty="0" smtClean="0"/>
              <a:t>Bring a calculator and one 8.5x11’ aid sheet which you prepare, double-sided</a:t>
            </a:r>
          </a:p>
          <a:p>
            <a:pPr lvl="0" eaLnBrk="1" hangingPunct="1">
              <a:defRPr/>
            </a:pPr>
            <a:r>
              <a:rPr lang="en-US" sz="2800" dirty="0" smtClean="0"/>
              <a:t>By Wednesday, please finish reading Chapter 4</a:t>
            </a:r>
          </a:p>
          <a:p>
            <a:pPr eaLnBrk="1" hangingPunct="1"/>
            <a:r>
              <a:rPr lang="en-US" sz="2800" dirty="0" smtClean="0"/>
              <a:t>Something to think about:  You are driving North Highway 427, on the smoothly curving part that will join to the Westbound 401.  Your speedometer is constant at 115 km/hr.  Your steering wheel is not rotating, but it is turned to the left to follow the curve of the highway.  Are you accelerating?  If so, in what direction?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66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7200"/>
            <a:ext cx="9725996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Text Box 2"/>
          <p:cNvSpPr txBox="1">
            <a:spLocks noChangeArrowheads="1"/>
          </p:cNvSpPr>
          <p:nvPr/>
        </p:nvSpPr>
        <p:spPr bwMode="auto">
          <a:xfrm>
            <a:off x="968375" y="401638"/>
            <a:ext cx="6980238" cy="445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defTabSz="828675" hangingPunct="0">
              <a:lnSpc>
                <a:spcPts val="3400"/>
              </a:lnSpc>
              <a:spcAft>
                <a:spcPts val="200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3200" b="1" dirty="0">
                <a:solidFill>
                  <a:srgbClr val="336699"/>
                </a:solidFill>
              </a:rPr>
              <a:t>A particle </a:t>
            </a:r>
            <a:r>
              <a:rPr lang="en-GB" sz="3200" b="1" dirty="0" smtClean="0">
                <a:solidFill>
                  <a:srgbClr val="336699"/>
                </a:solidFill>
              </a:rPr>
              <a:t>moves</a:t>
            </a:r>
            <a:endParaRPr lang="en-GB" sz="3200" b="1" dirty="0">
              <a:solidFill>
                <a:srgbClr val="3366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68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80999"/>
            <a:ext cx="9372600" cy="6360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73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33400"/>
            <a:ext cx="9295064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75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81000"/>
            <a:ext cx="926375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78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71600"/>
            <a:ext cx="9170321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0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1143000"/>
            <a:ext cx="9103179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1525"/>
          </a:xfrm>
        </p:spPr>
        <p:txBody>
          <a:bodyPr/>
          <a:lstStyle/>
          <a:p>
            <a:pPr algn="l" eaLnBrk="1" hangingPunct="1"/>
            <a:r>
              <a:rPr lang="en-CA" sz="3600"/>
              <a:t>The Gaussian:</a:t>
            </a:r>
            <a:endParaRPr lang="en-US" sz="3600"/>
          </a:p>
        </p:txBody>
      </p:sp>
      <p:pic>
        <p:nvPicPr>
          <p:cNvPr id="43012" name="Picture 4" descr="GaussFigu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79725" y="2060575"/>
            <a:ext cx="6264275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539750" y="3789363"/>
            <a:ext cx="2879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3200">
              <a:latin typeface="Verdana" charset="0"/>
            </a:endParaRP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144463" y="3979863"/>
            <a:ext cx="3563937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CA" sz="3200">
                <a:latin typeface="Verdana" charset="0"/>
              </a:rPr>
              <a:t>68% of data between the dotted lines on the graph.</a:t>
            </a:r>
            <a:endParaRPr lang="en-US" sz="320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1162</TotalTime>
  <Words>404</Words>
  <Application>Microsoft Macintosh PowerPoint</Application>
  <PresentationFormat>On-screen Show (4:3)</PresentationFormat>
  <Paragraphs>44</Paragraphs>
  <Slides>15</Slides>
  <Notes>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PHY131H1S  - Class 7</vt:lpstr>
      <vt:lpstr>Slide 2</vt:lpstr>
      <vt:lpstr>Slide 3</vt:lpstr>
      <vt:lpstr>Slide 4</vt:lpstr>
      <vt:lpstr>Slide 5</vt:lpstr>
      <vt:lpstr>Slide 6</vt:lpstr>
      <vt:lpstr>Slide 7</vt:lpstr>
      <vt:lpstr>Slide 8</vt:lpstr>
      <vt:lpstr>The Gaussian:</vt:lpstr>
      <vt:lpstr>Mean and Standard Deviation of a set of numbers</vt:lpstr>
      <vt:lpstr>Propagation of Errors</vt:lpstr>
      <vt:lpstr>Repeated Measurements</vt:lpstr>
      <vt:lpstr>Motion with Constant Acceleration: another useful equation!</vt:lpstr>
      <vt:lpstr>Projectile Motion Example</vt:lpstr>
      <vt:lpstr>Before Class 8 on Wednesday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Jason Harlow</cp:lastModifiedBy>
  <cp:revision>50</cp:revision>
  <cp:lastPrinted>2011-01-12T15:54:34Z</cp:lastPrinted>
  <dcterms:created xsi:type="dcterms:W3CDTF">2011-01-31T05:14:38Z</dcterms:created>
  <dcterms:modified xsi:type="dcterms:W3CDTF">2011-01-31T05:17:47Z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