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275" r:id="rId4"/>
    <p:sldId id="300" r:id="rId5"/>
    <p:sldId id="302" r:id="rId6"/>
    <p:sldId id="303" r:id="rId7"/>
    <p:sldId id="304" r:id="rId8"/>
    <p:sldId id="305" r:id="rId9"/>
    <p:sldId id="301" r:id="rId10"/>
    <p:sldId id="307" r:id="rId11"/>
    <p:sldId id="308" r:id="rId12"/>
    <p:sldId id="309" r:id="rId13"/>
    <p:sldId id="306" r:id="rId14"/>
    <p:sldId id="310" r:id="rId15"/>
    <p:sldId id="311" r:id="rId16"/>
    <p:sldId id="312" r:id="rId17"/>
    <p:sldId id="27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615AB-BAC0-1245-9B31-CAE2A697BF1E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7937" cy="365283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Answer: 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8048A-62B3-064A-8E6F-8EE4C7253EDD}" type="slidenum">
              <a:rPr lang="en-US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Answer: 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2424-598A-0A4A-8B05-201DCA82C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11658600" cy="8708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609600" y="1219200"/>
            <a:ext cx="10363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05400" cy="792162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PHY131H1S</a:t>
            </a:r>
            <a:r>
              <a:rPr lang="en-US" sz="3600" dirty="0" smtClean="0">
                <a:latin typeface="Times New Roman" charset="0"/>
              </a:rPr>
              <a:t>  - Class 8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04800" y="990600"/>
            <a:ext cx="533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Circular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baseline="0" dirty="0" smtClean="0">
                <a:latin typeface="+mn-lt"/>
                <a:ea typeface="+mn-ea"/>
                <a:cs typeface="+mn-cs"/>
              </a:rPr>
              <a:t>Rotation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04800"/>
            <a:ext cx="2603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91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/>
              <a:t>Satellites in orbit are accelerating toward the earth, </a:t>
            </a:r>
            <a:r>
              <a:rPr lang="en-US" dirty="0" smtClean="0"/>
              <a:t>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838200"/>
            <a:ext cx="37465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/>
              <a:t>Centripetal Acceleration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 bike wheel of diameter 1.0 m turns 20 times per second.  What is the magnitude of the centripetal acceleration of a yellow dot on the rim?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867400" y="2971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14400"/>
            <a:ext cx="871855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48400" y="4114800"/>
            <a:ext cx="9448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/>
              <a:t>Nonuniform Circular Motion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05800" cy="3352800"/>
          </a:xfrm>
        </p:spPr>
        <p:txBody>
          <a:bodyPr/>
          <a:lstStyle/>
          <a:p>
            <a:pPr eaLnBrk="1" hangingPunct="1"/>
            <a:r>
              <a:rPr lang="en-US" sz="2800" dirty="0"/>
              <a:t>Any object traveling along a curved path has </a:t>
            </a:r>
            <a:r>
              <a:rPr lang="en-US" sz="2800" b="1" dirty="0"/>
              <a:t>centripetal acceleration</a:t>
            </a:r>
            <a:r>
              <a:rPr lang="en-US" sz="2800" dirty="0"/>
              <a:t>, equal </a:t>
            </a:r>
            <a:r>
              <a:rPr lang="en-US" sz="2800" dirty="0" smtClean="0"/>
              <a:t>to</a:t>
            </a:r>
          </a:p>
          <a:p>
            <a:pPr eaLnBrk="1" hangingPunct="1"/>
            <a:r>
              <a:rPr lang="en-US" sz="2800" dirty="0"/>
              <a:t>If, as it is traveling in a circle, it is speeding up or slowing down, it also has </a:t>
            </a:r>
            <a:r>
              <a:rPr lang="en-US" sz="2800" b="1" dirty="0"/>
              <a:t>tangential acceleration</a:t>
            </a:r>
            <a:r>
              <a:rPr lang="en-US" sz="2800" dirty="0"/>
              <a:t>, equal </a:t>
            </a:r>
            <a:r>
              <a:rPr lang="en-US" sz="2800" dirty="0" smtClean="0"/>
              <a:t>to</a:t>
            </a:r>
            <a:endParaRPr lang="en-US" sz="2800" i="1" dirty="0" smtClean="0">
              <a:latin typeface="Times New Roman" charset="0"/>
            </a:endParaRPr>
          </a:p>
          <a:p>
            <a:pPr eaLnBrk="1" hangingPunct="1"/>
            <a:r>
              <a:rPr lang="en-US" sz="2800" dirty="0"/>
              <a:t>The total acceleration </a:t>
            </a:r>
            <a:r>
              <a:rPr lang="en-US" sz="2800" dirty="0" smtClean="0"/>
              <a:t>is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Summary of definitions: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4267200" cy="2133599"/>
          </a:xfrm>
        </p:spPr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 is angular position.  The S.I. Unit </a:t>
            </a:r>
            <a:r>
              <a:rPr lang="en-US" dirty="0" smtClean="0">
                <a:latin typeface="Times New Roman"/>
                <a:cs typeface="Times New Roman"/>
              </a:rPr>
              <a:t>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1828800"/>
          </a:xfrm>
        </p:spPr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is the path length along the curve: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when </a:t>
            </a:r>
            <a:r>
              <a:rPr lang="en-US" i="1" dirty="0" err="1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 is in [</a:t>
            </a:r>
            <a:r>
              <a:rPr lang="en-US" dirty="0" err="1" smtClean="0">
                <a:latin typeface="Times New Roman"/>
                <a:cs typeface="Times New Roman"/>
              </a:rPr>
              <a:t>rad</a:t>
            </a:r>
            <a:r>
              <a:rPr lang="en-US" dirty="0" smtClean="0">
                <a:latin typeface="Times New Roman"/>
                <a:cs typeface="Times New Roman"/>
              </a:rPr>
              <a:t>].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52400" y="3276601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ω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angular velocity.  The S.I. Unit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648200" y="32766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lang="en-US" sz="32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the tangential speed: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when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ω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in [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rad/s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52400" y="5029201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α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angular acceleration.  The S.I. Unit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648200" y="50292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3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the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tangential acceleration: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when </a:t>
            </a:r>
            <a:r>
              <a:rPr lang="en-US" sz="3200" i="1" kern="0" dirty="0" err="1" smtClean="0">
                <a:latin typeface="Times New Roman"/>
                <a:cs typeface="Times New Roman"/>
              </a:rPr>
              <a:t>α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in [rad/s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3_stt_1"/>
          <p:cNvPicPr>
            <a:picLocks noChangeAspect="1" noChangeArrowheads="1"/>
          </p:cNvPicPr>
          <p:nvPr/>
        </p:nvPicPr>
        <p:blipFill>
          <a:blip r:embed="rId3"/>
          <a:srcRect b="4747"/>
          <a:stretch>
            <a:fillRect/>
          </a:stretch>
        </p:blipFill>
        <p:spPr bwMode="auto">
          <a:xfrm>
            <a:off x="3382963" y="2266950"/>
            <a:ext cx="271303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7513638" cy="4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pPr defTabSz="828675">
              <a:lnSpc>
                <a:spcPts val="3000"/>
              </a:lnSpc>
              <a:spcAft>
                <a:spcPts val="600"/>
              </a:spcAft>
            </a:pPr>
            <a:r>
              <a:rPr lang="en-US" sz="3200" dirty="0" smtClean="0">
                <a:latin typeface="Times New Roman" charset="0"/>
              </a:rPr>
              <a:t>The </a:t>
            </a:r>
            <a:r>
              <a:rPr lang="en-US" sz="3200" dirty="0">
                <a:latin typeface="Times New Roman" charset="0"/>
              </a:rPr>
              <a:t>fan blade is slowing down.</a:t>
            </a:r>
            <a:r>
              <a:rPr lang="en-US" sz="3200" dirty="0" smtClean="0">
                <a:latin typeface="Times New Roman" charset="0"/>
              </a:rPr>
              <a:t> </a:t>
            </a:r>
            <a:endParaRPr lang="el-GR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9 </a:t>
            </a:r>
            <a:r>
              <a:rPr lang="en-US" dirty="0"/>
              <a:t>on</a:t>
            </a:r>
            <a:r>
              <a:rPr lang="en-US" dirty="0" smtClean="0"/>
              <a:t> Monday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</a:t>
            </a:r>
            <a:r>
              <a:rPr lang="en-US" sz="2800" b="1" dirty="0" smtClean="0"/>
              <a:t>Chapter 5 </a:t>
            </a:r>
            <a:r>
              <a:rPr lang="en-US" sz="2800" dirty="0" smtClean="0"/>
              <a:t>of Knight.</a:t>
            </a:r>
          </a:p>
          <a:p>
            <a:pPr eaLnBrk="1" hangingPunct="1"/>
            <a:r>
              <a:rPr lang="en-US" sz="2800" dirty="0" smtClean="0"/>
              <a:t>Something to think about: A paperback novel has a mass of 0.3 kg and slides at a constant velocity of 5 </a:t>
            </a:r>
            <a:r>
              <a:rPr lang="en-US" sz="2800" dirty="0" err="1" smtClean="0"/>
              <a:t>m/s</a:t>
            </a:r>
            <a:r>
              <a:rPr lang="en-US" sz="2800" dirty="0" smtClean="0"/>
              <a:t>, to the right.  A physics textbook has a mass of 3.0 kg, and slides at a constant velocity of 5 </a:t>
            </a:r>
            <a:r>
              <a:rPr lang="en-US" sz="2800" dirty="0" err="1" smtClean="0"/>
              <a:t>m/s</a:t>
            </a:r>
            <a:r>
              <a:rPr lang="en-US" sz="2800" dirty="0" smtClean="0"/>
              <a:t>, to the right.  How does the net force on the textbook compare to the net force on the novel?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40637" cy="10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 eaLnBrk="0" hangingPunct="0"/>
            <a:r>
              <a:rPr lang="en-US" sz="3200" dirty="0">
                <a:latin typeface="Times New Roman" charset="0"/>
              </a:rPr>
              <a:t>Pre-class Reading Quiz. (Chapter</a:t>
            </a:r>
            <a:r>
              <a:rPr lang="en-US" sz="3200" dirty="0" smtClean="0">
                <a:latin typeface="Times New Roman" charset="0"/>
              </a:rPr>
              <a:t> 4)</a:t>
            </a:r>
          </a:p>
          <a:p>
            <a:pPr defTabSz="828675" eaLnBrk="0" hangingPunct="0"/>
            <a:endParaRPr lang="en-US" sz="32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2966">
            <a:off x="5985523" y="749"/>
            <a:ext cx="4140532" cy="37719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Last day I asked at the end of class:</a:t>
            </a:r>
            <a:endParaRPr 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5715000" cy="30480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You are driving North Highway 427, on the smoothly curving part that will join to the Westbound 401.  Your speedometer is constant at 115 km/hr.  Your steering wheel is not rotating, but it is turned to the left to follow the curve of the highway.  Are you accelerating? </a:t>
            </a:r>
            <a:r>
              <a:rPr lang="en-US" sz="2600" dirty="0" smtClean="0"/>
              <a:t> </a:t>
            </a:r>
            <a:endParaRPr lang="en-US" sz="26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39624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so, in what direction?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6934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A car is traveling East at a constant speed of 100 km/hr.  Without speeding up of slowing down, it is turning left, following the curve in the highway.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9940" name="Picture 4" descr="C30_ro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175" y="2819400"/>
            <a:ext cx="2359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AutoShape 9"/>
          <p:cNvSpPr>
            <a:spLocks noChangeArrowheads="1"/>
          </p:cNvSpPr>
          <p:nvPr/>
        </p:nvSpPr>
        <p:spPr bwMode="auto">
          <a:xfrm>
            <a:off x="7924800" y="838200"/>
            <a:ext cx="6096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8077200" y="533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8458200" y="10048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8077200" y="1447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7600950" y="1004888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4" name="Freeform 13"/>
          <p:cNvSpPr/>
          <p:nvPr/>
        </p:nvSpPr>
        <p:spPr>
          <a:xfrm>
            <a:off x="990600" y="35814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90600" y="22098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583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538"/>
            <a:ext cx="69342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0963"/>
            <a:ext cx="52578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 r="12306"/>
          <a:stretch>
            <a:fillRect/>
          </a:stretch>
        </p:blipFill>
        <p:spPr bwMode="auto">
          <a:xfrm>
            <a:off x="1066800" y="4862513"/>
            <a:ext cx="759618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066800"/>
            <a:ext cx="4800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A </a:t>
            </a:r>
            <a:r>
              <a:rPr lang="en-US" sz="2400" dirty="0" smtClean="0"/>
              <a:t>carnival has a Ferris wheel where some seats are located halfway between the center and the outside rim. 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26628" name="Picture 5" descr="ferris-wheel-20-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909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2438400" y="2209800"/>
            <a:ext cx="609600" cy="609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ballontr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762000"/>
            <a:ext cx="63246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44196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A ball rolls along a frictionless track on a horizontal table, as seen from above in the figure.  The track is curved in ¾ of a circle. The ball rolls clockwise around this track and then emerges onto the flat, frictionless table.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471</Words>
  <Application>Microsoft Macintosh PowerPoint</Application>
  <PresentationFormat>On-screen Show (4:3)</PresentationFormat>
  <Paragraphs>43</Paragraphs>
  <Slides>17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PHY131H1S  - Class 8</vt:lpstr>
      <vt:lpstr>Slide 2</vt:lpstr>
      <vt:lpstr>Last day I asked at the end of class: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Centripetal Acceleration</vt:lpstr>
      <vt:lpstr>Slide 13</vt:lpstr>
      <vt:lpstr>Nonuniform Circular Motion</vt:lpstr>
      <vt:lpstr>Summary of definitions:</vt:lpstr>
      <vt:lpstr>Slide 16</vt:lpstr>
      <vt:lpstr>Before Class 9 on Monday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 Harlow</cp:lastModifiedBy>
  <cp:revision>52</cp:revision>
  <cp:lastPrinted>2011-01-12T15:54:34Z</cp:lastPrinted>
  <dcterms:created xsi:type="dcterms:W3CDTF">2011-02-01T18:23:55Z</dcterms:created>
  <dcterms:modified xsi:type="dcterms:W3CDTF">2011-02-01T21:42:27Z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