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75" r:id="rId4"/>
    <p:sldId id="317" r:id="rId5"/>
    <p:sldId id="292" r:id="rId6"/>
    <p:sldId id="297" r:id="rId7"/>
    <p:sldId id="306" r:id="rId8"/>
    <p:sldId id="314" r:id="rId9"/>
    <p:sldId id="307" r:id="rId10"/>
    <p:sldId id="294" r:id="rId11"/>
    <p:sldId id="295" r:id="rId12"/>
    <p:sldId id="298" r:id="rId13"/>
    <p:sldId id="299" r:id="rId14"/>
    <p:sldId id="300" r:id="rId15"/>
    <p:sldId id="301" r:id="rId16"/>
    <p:sldId id="302" r:id="rId17"/>
    <p:sldId id="303" r:id="rId18"/>
    <p:sldId id="308" r:id="rId19"/>
    <p:sldId id="309" r:id="rId20"/>
    <p:sldId id="310" r:id="rId21"/>
    <p:sldId id="311" r:id="rId22"/>
    <p:sldId id="312" r:id="rId23"/>
    <p:sldId id="313" r:id="rId24"/>
    <p:sldId id="315" r:id="rId25"/>
    <p:sldId id="274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BF408-67D2-064E-9356-F3B36A983D85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Answer: 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F9A45-19BB-6943-BB34-68D18000BC06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Answer: 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E157-1623-C14A-9C1C-3D2A12718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</a:t>
            </a:r>
            <a:r>
              <a:rPr lang="en-US" sz="3600" dirty="0" smtClean="0">
                <a:latin typeface="Times New Roman" charset="0"/>
              </a:rPr>
              <a:t> 9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304800" y="990600"/>
            <a:ext cx="533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  <a:endParaRPr kumimoji="0" lang="en-C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Forces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Free </a:t>
            </a:r>
            <a:r>
              <a:rPr lang="en-US" sz="3200" dirty="0" smtClean="0"/>
              <a:t>Body Diagrams</a:t>
            </a:r>
            <a:endParaRPr lang="en-US" sz="3200" dirty="0" smtClean="0"/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Newton’s </a:t>
            </a:r>
            <a:r>
              <a:rPr lang="en-US" sz="3200" dirty="0" smtClean="0"/>
              <a:t>Second Law</a:t>
            </a:r>
            <a:endParaRPr lang="en-US" sz="3200" dirty="0" smtClean="0"/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Newton’s </a:t>
            </a:r>
            <a:r>
              <a:rPr lang="en-US" sz="3200" dirty="0" smtClean="0"/>
              <a:t>First Law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05_00ChapOpener-P"/>
          <p:cNvPicPr>
            <a:picLocks noChangeAspect="1" noChangeArrowheads="1"/>
          </p:cNvPicPr>
          <p:nvPr/>
        </p:nvPicPr>
        <p:blipFill>
          <a:blip r:embed="rId2"/>
          <a:srcRect b="2725"/>
          <a:stretch>
            <a:fillRect/>
          </a:stretch>
        </p:blipFill>
        <p:spPr bwMode="auto">
          <a:xfrm>
            <a:off x="4991100" y="609600"/>
            <a:ext cx="38481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Arrow 8"/>
          <p:cNvSpPr/>
          <p:nvPr/>
        </p:nvSpPr>
        <p:spPr>
          <a:xfrm rot="1606371">
            <a:off x="6635750" y="2551113"/>
            <a:ext cx="914400" cy="304800"/>
          </a:xfrm>
          <a:prstGeom prst="leftArrow">
            <a:avLst/>
          </a:prstGeom>
          <a:gradFill>
            <a:gsLst>
              <a:gs pos="0">
                <a:srgbClr val="800000"/>
              </a:gs>
              <a:gs pos="100000">
                <a:srgbClr val="FF000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73900" y="2286000"/>
            <a:ext cx="372668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20099999"/>
              </a:camera>
              <a:lightRig rig="threePt" dir="t"/>
            </a:scene3d>
          </a:bodyPr>
          <a:lstStyle/>
          <a:p>
            <a:pPr>
              <a:defRPr/>
            </a:pP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81063" y="384156"/>
            <a:ext cx="7883525" cy="27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ts val="3400"/>
              </a:lnSpc>
              <a:tabLst>
                <a:tab pos="685800" algn="l"/>
              </a:tabLst>
            </a:pPr>
            <a:r>
              <a:rPr lang="en-US" sz="3200" b="1" dirty="0" smtClean="0">
                <a:solidFill>
                  <a:srgbClr val="336699"/>
                </a:solidFill>
                <a:latin typeface="Times New Roman" charset="0"/>
              </a:rPr>
              <a:t>A </a:t>
            </a:r>
            <a:r>
              <a:rPr lang="en-US" sz="3200" b="1" dirty="0">
                <a:solidFill>
                  <a:srgbClr val="336699"/>
                </a:solidFill>
                <a:latin typeface="Times New Roman" charset="0"/>
              </a:rPr>
              <a:t>fan attached to a cart causes it to accelerate at 2 m/s</a:t>
            </a:r>
            <a:r>
              <a:rPr lang="en-US" sz="3200" b="1" baseline="30000" dirty="0">
                <a:solidFill>
                  <a:srgbClr val="336699"/>
                </a:solidFill>
                <a:latin typeface="Times New Roman" charset="0"/>
              </a:rPr>
              <a:t>2</a:t>
            </a:r>
            <a:r>
              <a:rPr lang="en-US" sz="3200" b="1" dirty="0">
                <a:solidFill>
                  <a:srgbClr val="336699"/>
                </a:solidFill>
                <a:latin typeface="Times New Roman" charset="0"/>
              </a:rPr>
              <a:t>. Suppose the same fan is attached to a second cart with smaller mass.  The mass of the second cart plus fan is half the mass of the first cart plus fan. </a:t>
            </a:r>
            <a:r>
              <a:rPr lang="en-US" sz="3200" b="1" dirty="0" smtClean="0">
                <a:solidFill>
                  <a:srgbClr val="336699"/>
                </a:solidFill>
                <a:latin typeface="Times New Roman" charset="0"/>
              </a:rPr>
              <a:t/>
            </a:r>
          </a:p>
          <a:p>
            <a:pPr>
              <a:lnSpc>
                <a:spcPts val="3400"/>
              </a:lnSpc>
              <a:tabLst>
                <a:tab pos="685800" algn="l"/>
              </a:tabLst>
            </a:pPr>
            <a:endParaRPr lang="en-US" sz="3200" b="1" dirty="0">
              <a:solidFill>
                <a:srgbClr val="336699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1676400" y="5943600"/>
            <a:ext cx="3048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5486400"/>
            <a:ext cx="4876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81063" y="392589"/>
            <a:ext cx="7239000" cy="97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b="1" dirty="0" smtClean="0">
                <a:solidFill>
                  <a:srgbClr val="336699"/>
                </a:solidFill>
                <a:latin typeface="Times New Roman" charset="0"/>
              </a:rPr>
              <a:t>Three </a:t>
            </a:r>
            <a:r>
              <a:rPr lang="en-US" sz="3200" b="1" dirty="0">
                <a:solidFill>
                  <a:srgbClr val="336699"/>
                </a:solidFill>
                <a:latin typeface="Times New Roman" charset="0"/>
              </a:rPr>
              <a:t>forces act on an object. In which direction does the object accelerate?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/>
              <a:t>Tactics: Drawing force vectors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536700"/>
            <a:ext cx="873125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Short Catalog of Forces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4962525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Short Catalog of Forces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4138" y="1422400"/>
            <a:ext cx="64865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Short Catalog of Forces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3088" y="1358900"/>
            <a:ext cx="56657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Short Catalog of Forces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12900"/>
            <a:ext cx="55499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Short Catalog of Forces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1509713"/>
            <a:ext cx="88963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The “Fine Print”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010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WARNING: Newton’s Laws only apply in a</a:t>
            </a:r>
            <a:r>
              <a:rPr lang="en-US" sz="2800" dirty="0" smtClean="0"/>
              <a:t> </a:t>
            </a:r>
          </a:p>
          <a:p>
            <a:pPr eaLnBrk="1" hangingPunct="1">
              <a:buNone/>
            </a:pPr>
            <a:r>
              <a:rPr lang="en-US" sz="2800" dirty="0" smtClean="0"/>
              <a:t>“                                            ”</a:t>
            </a:r>
            <a:r>
              <a:rPr lang="en-US" sz="2800" dirty="0" smtClean="0"/>
              <a:t>.  They are not valid if your reference frame is accelerating! </a:t>
            </a:r>
          </a:p>
          <a:p>
            <a:pPr eaLnBrk="1" hangingPunct="1"/>
            <a:r>
              <a:rPr lang="en-US" sz="2800" dirty="0" smtClean="0"/>
              <a:t>An</a:t>
            </a:r>
            <a:r>
              <a:rPr lang="en-US" sz="2800" dirty="0" smtClean="0"/>
              <a:t>                 </a:t>
            </a:r>
            <a:r>
              <a:rPr lang="en-US" sz="2800" dirty="0" smtClean="0"/>
              <a:t>reference frame is one that is not accelerating.</a:t>
            </a:r>
          </a:p>
          <a:p>
            <a:pPr eaLnBrk="1" hangingPunct="1"/>
            <a:r>
              <a:rPr lang="en-US" sz="2800" dirty="0" smtClean="0"/>
              <a:t>The surface of the Earth can be treated as an inertial reference frame </a:t>
            </a:r>
            <a:r>
              <a:rPr lang="en-US" sz="2800" dirty="0" smtClean="0"/>
              <a:t>because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400" dirty="0" smtClean="0"/>
              <a:t>NOTE</a:t>
            </a:r>
            <a:r>
              <a:rPr lang="en-US" sz="2400" dirty="0" smtClean="0"/>
              <a:t>: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2514600"/>
          </a:xfrm>
        </p:spPr>
        <p:txBody>
          <a:bodyPr/>
          <a:lstStyle/>
          <a:p>
            <a:pPr eaLnBrk="1" hangingPunct="1"/>
            <a:r>
              <a:rPr lang="en-US" dirty="0"/>
              <a:t>A car </a:t>
            </a:r>
            <a:r>
              <a:rPr lang="en-US" dirty="0" smtClean="0"/>
              <a:t>is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Quick quiz [1/4]: inside the car, is it…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640637" cy="106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dirty="0">
                <a:latin typeface="Times New Roman" charset="0"/>
              </a:rPr>
              <a:t>Pre-class Reading Quiz. (Chapter</a:t>
            </a:r>
            <a:r>
              <a:rPr lang="en-US" sz="3200" dirty="0" smtClean="0">
                <a:latin typeface="Times New Roman" charset="0"/>
              </a:rPr>
              <a:t> 5)</a:t>
            </a:r>
            <a:endParaRPr lang="en-US" sz="3200" dirty="0" smtClean="0">
              <a:latin typeface="Times New Roman" charset="0"/>
            </a:endParaRPr>
          </a:p>
          <a:p>
            <a:pPr defTabSz="828675" eaLnBrk="0" hangingPunct="0"/>
            <a:endParaRPr lang="en-US" sz="32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848600" cy="2514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A car is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/>
              <a:t>Quick quiz [2/4]: inside the car, is it…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2514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A car </a:t>
            </a:r>
            <a:r>
              <a:rPr lang="en-US" dirty="0" smtClean="0"/>
              <a:t>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Quick quiz [3/4]: inside the car, is it…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2514600"/>
          </a:xfrm>
        </p:spPr>
        <p:txBody>
          <a:bodyPr/>
          <a:lstStyle/>
          <a:p>
            <a:pPr eaLnBrk="1" hangingPunct="1"/>
            <a:r>
              <a:rPr lang="en-US" dirty="0"/>
              <a:t>A car </a:t>
            </a:r>
            <a:r>
              <a:rPr lang="en-US" dirty="0" smtClean="0"/>
              <a:t>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Quick quiz [4/4]: inside the car, is it…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803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1219200"/>
            <a:ext cx="9032875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10 </a:t>
            </a:r>
            <a:r>
              <a:rPr lang="en-US" dirty="0"/>
              <a:t>on</a:t>
            </a:r>
            <a:r>
              <a:rPr lang="en-US" dirty="0" smtClean="0"/>
              <a:t> Wednesday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Please read </a:t>
            </a:r>
            <a:r>
              <a:rPr lang="en-US" sz="2800" b="1" dirty="0" smtClean="0"/>
              <a:t>Chapter</a:t>
            </a:r>
            <a:r>
              <a:rPr lang="en-US" sz="2800" b="1" dirty="0" smtClean="0"/>
              <a:t> 6 </a:t>
            </a:r>
            <a:r>
              <a:rPr lang="en-US" sz="2800" dirty="0" smtClean="0"/>
              <a:t>of </a:t>
            </a:r>
            <a:r>
              <a:rPr lang="en-US" sz="2800" dirty="0" smtClean="0"/>
              <a:t>Knight, sections 6.1 through 6.3.</a:t>
            </a:r>
          </a:p>
          <a:p>
            <a:pPr eaLnBrk="1" hangingPunct="1"/>
            <a:r>
              <a:rPr lang="en-US" sz="2800" dirty="0" smtClean="0"/>
              <a:t>Something to think about:</a:t>
            </a:r>
            <a:r>
              <a:rPr lang="en-US" sz="2800" dirty="0" smtClean="0"/>
              <a:t> A basketball and a tennis ball are in freefall.  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2400" dirty="0" smtClean="0"/>
              <a:t>Which, if either, has the larger </a:t>
            </a:r>
            <a:r>
              <a:rPr lang="en-US" sz="2400" b="1" dirty="0" smtClean="0"/>
              <a:t>mass</a:t>
            </a:r>
            <a:r>
              <a:rPr lang="en-US" sz="2400" dirty="0" smtClean="0"/>
              <a:t>?  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2400" dirty="0" smtClean="0"/>
              <a:t>Which, if either, experiences the larger </a:t>
            </a:r>
            <a:r>
              <a:rPr lang="en-US" sz="2400" b="1" dirty="0" smtClean="0"/>
              <a:t>force of gravity</a:t>
            </a:r>
            <a:r>
              <a:rPr lang="en-US" sz="2400" dirty="0" smtClean="0"/>
              <a:t>?  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2400" dirty="0" smtClean="0"/>
              <a:t>Which, if either, experiences the larger </a:t>
            </a:r>
            <a:r>
              <a:rPr lang="en-US" sz="2400" b="1" dirty="0" smtClean="0"/>
              <a:t>acceleration</a:t>
            </a:r>
            <a:r>
              <a:rPr lang="en-US" sz="2400" dirty="0" smtClean="0"/>
              <a:t>?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2400" dirty="0" smtClean="0"/>
              <a:t>Which, if either, has the larger </a:t>
            </a:r>
            <a:r>
              <a:rPr lang="en-US" sz="2400" b="1" dirty="0" smtClean="0"/>
              <a:t>weight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30480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 paperback novel has a mass of 0.3 kg and slides at a constant velocity of 5 </a:t>
            </a:r>
            <a:r>
              <a:rPr lang="en-US" sz="2600" dirty="0" err="1" smtClean="0"/>
              <a:t>m/s</a:t>
            </a:r>
            <a:r>
              <a:rPr lang="en-US" sz="2600" dirty="0" smtClean="0"/>
              <a:t>, to the right.  A physics textbook has a mass of 3.0 kg, and slides at a constant velocity of 5 </a:t>
            </a:r>
            <a:r>
              <a:rPr lang="en-US" sz="2600" dirty="0" err="1" smtClean="0"/>
              <a:t>m/s</a:t>
            </a:r>
            <a:r>
              <a:rPr lang="en-US" sz="2600" dirty="0" smtClean="0"/>
              <a:t>, to the right.  How does the net force on the textbook compare to the net force on the novel? </a:t>
            </a:r>
            <a:endParaRPr lang="en-US" sz="26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net force on any object 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case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these two books, they are both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meaning acceleration 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latin typeface="+mn-lt"/>
                <a:ea typeface="+mn-ea"/>
                <a:cs typeface="+mn-cs"/>
              </a:rPr>
              <a:t>Any friction must be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                                             </a:t>
            </a:r>
            <a:r>
              <a:rPr lang="en-US" sz="2800" kern="0" baseline="0" dirty="0" smtClean="0">
                <a:latin typeface="+mn-lt"/>
                <a:ea typeface="+mn-ea"/>
                <a:cs typeface="+mn-cs"/>
              </a:rPr>
              <a:t>,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not mentioned in the question.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Moving on to Chapters 5 and 6.. 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Up until now, we have been studying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                        </a:t>
            </a:r>
            <a:r>
              <a:rPr lang="en-US" dirty="0" smtClean="0"/>
              <a:t>, </a:t>
            </a:r>
            <a:r>
              <a:rPr lang="en-US" dirty="0"/>
              <a:t>a description of HOW things move and how to describe this.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/>
              <a:t>In Chapter 5 we begin to study WHY things move the way they do: This 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           </a:t>
            </a:r>
            <a:r>
              <a:rPr lang="en-US" dirty="0" smtClean="0"/>
              <a:t>, </a:t>
            </a:r>
            <a:r>
              <a:rPr lang="en-US" dirty="0"/>
              <a:t>which includes the important concepts of </a:t>
            </a:r>
            <a:r>
              <a:rPr lang="en-US" b="1" dirty="0"/>
              <a:t>Force</a:t>
            </a:r>
            <a:r>
              <a:rPr lang="en-US" dirty="0"/>
              <a:t> and </a:t>
            </a:r>
            <a:r>
              <a:rPr lang="en-US" b="1" dirty="0"/>
              <a:t>Energy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38600" y="228600"/>
            <a:ext cx="50292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1643-1727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According to wiki, was a </a:t>
            </a:r>
            <a:r>
              <a:rPr lang="en-US" sz="2800" dirty="0" smtClean="0"/>
              <a:t>“                  , </a:t>
            </a:r>
            <a:r>
              <a:rPr lang="en-US" sz="2800" dirty="0"/>
              <a:t>mathematician, astronomer, natural philosopher, alchemist, and theologian and one of the most influential people in human history.”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 </a:t>
            </a:r>
            <a:r>
              <a:rPr lang="en-US" sz="2800" i="1" dirty="0" err="1"/>
              <a:t>Philosophiæ</a:t>
            </a:r>
            <a:r>
              <a:rPr lang="en-US" sz="2800" i="1" dirty="0"/>
              <a:t> </a:t>
            </a:r>
            <a:r>
              <a:rPr lang="en-US" sz="2800" i="1" dirty="0" err="1" smtClean="0"/>
              <a:t>Naturalis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                       </a:t>
            </a:r>
            <a:r>
              <a:rPr lang="en-US" sz="2800" i="1" dirty="0" err="1"/>
              <a:t>Mathematica</a:t>
            </a:r>
            <a:r>
              <a:rPr lang="en-US" sz="2800" dirty="0"/>
              <a:t>, published 1687, he described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/>
              <a:t>                       </a:t>
            </a:r>
            <a:r>
              <a:rPr lang="en-US" sz="2800" dirty="0" smtClean="0"/>
              <a:t>and </a:t>
            </a:r>
            <a:r>
              <a:rPr lang="en-US" sz="2800" dirty="0"/>
              <a:t>the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/>
              <a:t>                          </a:t>
            </a:r>
            <a:r>
              <a:rPr lang="en-US" sz="2800" dirty="0" smtClean="0"/>
              <a:t>, </a:t>
            </a:r>
            <a:r>
              <a:rPr lang="en-US" sz="2800" dirty="0"/>
              <a:t>laying the groundwork for classical mechanics.</a:t>
            </a:r>
          </a:p>
        </p:txBody>
      </p:sp>
      <p:pic>
        <p:nvPicPr>
          <p:cNvPr id="2355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00125"/>
            <a:ext cx="38766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429000" cy="639763"/>
          </a:xfrm>
        </p:spPr>
        <p:txBody>
          <a:bodyPr/>
          <a:lstStyle/>
          <a:p>
            <a:pPr eaLnBrk="1" hangingPunct="1"/>
            <a:r>
              <a:rPr lang="en-US" sz="4000"/>
              <a:t>Isaac Newton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force?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latin typeface="+mn-lt"/>
                <a:ea typeface="+mn-ea"/>
                <a:cs typeface="+mn-cs"/>
              </a:rPr>
              <a:t>A force 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is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latin typeface="+mn-lt"/>
                <a:ea typeface="+mn-ea"/>
                <a:cs typeface="+mn-cs"/>
              </a:rPr>
              <a:t>A force 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is              . </a:t>
            </a:r>
            <a:r>
              <a:rPr lang="en-US" sz="2600" kern="0" dirty="0">
                <a:latin typeface="+mn-lt"/>
                <a:ea typeface="+mn-ea"/>
                <a:cs typeface="+mn-cs"/>
              </a:rPr>
              <a:t>It has both a magnitude and a direction.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latin typeface="+mn-lt"/>
                <a:ea typeface="+mn-ea"/>
                <a:cs typeface="+mn-cs"/>
              </a:rPr>
              <a:t>A force requires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600" kern="0" dirty="0" smtClean="0">
                <a:latin typeface="+mn-lt"/>
                <a:ea typeface="+mn-ea"/>
                <a:cs typeface="+mn-cs"/>
              </a:rPr>
              <a:t>     Something </a:t>
            </a:r>
            <a:r>
              <a:rPr lang="en-US" sz="2600" kern="0" dirty="0">
                <a:latin typeface="+mn-lt"/>
                <a:ea typeface="+mn-ea"/>
                <a:cs typeface="+mn-cs"/>
              </a:rPr>
              <a:t>does the pushing or pulling, and something else gets pushed or pulled.</a:t>
            </a:r>
            <a:endParaRPr lang="en-US" sz="2600" kern="0" dirty="0"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latin typeface="+mn-lt"/>
                <a:ea typeface="+mn-ea"/>
                <a:cs typeface="+mn-cs"/>
              </a:rPr>
              <a:t>A force is either a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600" kern="0" dirty="0" smtClean="0">
                <a:latin typeface="+mn-lt"/>
                <a:ea typeface="+mn-ea"/>
                <a:cs typeface="+mn-cs"/>
              </a:rPr>
              <a:t>    force</a:t>
            </a:r>
            <a:r>
              <a:rPr lang="en-US" sz="2600" kern="0" dirty="0">
                <a:latin typeface="+mn-lt"/>
                <a:ea typeface="+mn-ea"/>
                <a:cs typeface="+mn-cs"/>
              </a:rPr>
              <a:t>.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600" b="1" kern="0" dirty="0" smtClean="0">
                <a:latin typeface="+mn-lt"/>
                <a:ea typeface="+mn-ea"/>
                <a:cs typeface="+mn-cs"/>
              </a:rPr>
              <a:t>               </a:t>
            </a:r>
            <a:r>
              <a:rPr lang="en-US" sz="2600" kern="0" dirty="0">
                <a:latin typeface="+mn-lt"/>
                <a:ea typeface="+mn-ea"/>
                <a:cs typeface="+mn-cs"/>
              </a:rPr>
              <a:t>is the only long-range force we will deal with in PHY131.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600" kern="0" dirty="0">
                <a:latin typeface="+mn-lt"/>
                <a:ea typeface="+mn-ea"/>
                <a:cs typeface="+mn-cs"/>
              </a:rPr>
              <a:t>Important contact forces are</a:t>
            </a:r>
            <a:r>
              <a:rPr lang="en-US" sz="2600" kern="0" dirty="0" smtClean="0">
                <a:latin typeface="+mn-lt"/>
                <a:ea typeface="+mn-ea"/>
                <a:cs typeface="+mn-cs"/>
              </a:rPr>
              <a:t>:</a:t>
            </a:r>
            <a:endParaRPr lang="en-US" sz="2600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60325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is Mass?</a:t>
            </a:r>
            <a:endParaRPr lang="en-US" sz="4000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2113" y="1270000"/>
            <a:ext cx="7650162" cy="27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>
                <a:latin typeface="Times New Roman" charset="0"/>
              </a:rPr>
              <a:t>Mass is a scalar quantity that describes an </a:t>
            </a:r>
            <a:r>
              <a:rPr lang="en-US" sz="2800" dirty="0" smtClean="0">
                <a:latin typeface="Times New Roman" charset="0"/>
              </a:rPr>
              <a:t>object’s               . </a:t>
            </a:r>
            <a:r>
              <a:rPr lang="en-US" sz="2800" dirty="0">
                <a:latin typeface="Times New Roman" charset="0"/>
              </a:rPr>
              <a:t>Loosely speaking, it also </a:t>
            </a:r>
            <a:r>
              <a:rPr lang="en-US" sz="2800" dirty="0" smtClean="0">
                <a:latin typeface="Times New Roman" charset="0"/>
              </a:rPr>
              <a:t>describes</a:t>
            </a:r>
          </a:p>
          <a:p>
            <a:pPr>
              <a:lnSpc>
                <a:spcPts val="3000"/>
              </a:lnSpc>
            </a:pP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b="1" dirty="0">
                <a:latin typeface="Times New Roman" charset="0"/>
              </a:rPr>
              <a:t>Mass is an intrinsic property of an object.</a:t>
            </a:r>
            <a:r>
              <a:rPr lang="en-US" sz="2800" dirty="0">
                <a:latin typeface="Times New Roman" charset="0"/>
              </a:rPr>
              <a:t> It tells us something about the object, regardless of where the object is, what it’s doing, or whatever forces may be acting on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3350"/>
            <a:ext cx="7010400" cy="655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693</Words>
  <Application>Microsoft Macintosh PowerPoint</Application>
  <PresentationFormat>On-screen Show (4:3)</PresentationFormat>
  <Paragraphs>80</Paragraphs>
  <Slides>25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PHY131H1S  - Class 9</vt:lpstr>
      <vt:lpstr>Slide 2</vt:lpstr>
      <vt:lpstr>Last day I asked at the end of class:</vt:lpstr>
      <vt:lpstr>Moving on to Chapters 5 and 6.. </vt:lpstr>
      <vt:lpstr>Isaac Newton</vt:lpstr>
      <vt:lpstr>What is a force?</vt:lpstr>
      <vt:lpstr>Slide 7</vt:lpstr>
      <vt:lpstr>What is Mass?</vt:lpstr>
      <vt:lpstr>Slide 9</vt:lpstr>
      <vt:lpstr>Slide 10</vt:lpstr>
      <vt:lpstr>Slide 11</vt:lpstr>
      <vt:lpstr>Tactics: Drawing force vectors</vt:lpstr>
      <vt:lpstr>A Short Catalog of Forces</vt:lpstr>
      <vt:lpstr>A Short Catalog of Forces</vt:lpstr>
      <vt:lpstr>A Short Catalog of Forces</vt:lpstr>
      <vt:lpstr>A Short Catalog of Forces</vt:lpstr>
      <vt:lpstr>A Short Catalog of Forces</vt:lpstr>
      <vt:lpstr>The “Fine Print”</vt:lpstr>
      <vt:lpstr>Slide 19</vt:lpstr>
      <vt:lpstr>Slide 20</vt:lpstr>
      <vt:lpstr>Slide 21</vt:lpstr>
      <vt:lpstr>Slide 22</vt:lpstr>
      <vt:lpstr>Slide 23</vt:lpstr>
      <vt:lpstr>Slide 24</vt:lpstr>
      <vt:lpstr>Before Class 10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60</cp:revision>
  <cp:lastPrinted>2011-01-12T15:54:34Z</cp:lastPrinted>
  <dcterms:created xsi:type="dcterms:W3CDTF">2011-02-01T21:54:48Z</dcterms:created>
  <dcterms:modified xsi:type="dcterms:W3CDTF">2011-02-02T01:03:08Z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