
<file path=[Content_Types].xml><?xml version="1.0" encoding="utf-8"?>
<Types xmlns="http://schemas.openxmlformats.org/package/2006/content-types"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embeddings/Microsoft_Equation3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embeddings/Microsoft_Equation4.bin" ContentType="application/vnd.openxmlformats-officedocument.oleObject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1" r:id="rId3"/>
    <p:sldId id="275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4" r:id="rId16"/>
    <p:sldId id="303" r:id="rId17"/>
    <p:sldId id="274" r:id="rId1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9" frameSlides="1"/>
  <p:clrMru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Relationship Id="rId2" Type="http://schemas.openxmlformats.org/officeDocument/2006/relationships/image" Target="../media/image11.pict"/><Relationship Id="rId3" Type="http://schemas.openxmlformats.org/officeDocument/2006/relationships/image" Target="../media/image12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EE0CE762-0A18-6249-9CA5-DE404A132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199A51DD-06F9-6D48-9F46-1A45ABCC0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7615AB-BAC0-1245-9B31-CAE2A697BF1E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4570413"/>
            <a:ext cx="5087937" cy="3652837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Answer: 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90FA2-95FA-EC4D-9679-B5E831CF0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9BB5A-C110-4E4E-B2A5-6AD1382DD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4F756-45E7-144D-99C1-A6D87F0A8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0DC53-E915-4940-85FB-37C528EA8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A5BC3-D362-4648-8F02-86AB5C660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EB6C8-8E9D-0249-A13F-2E1FBE743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2A479-31C8-2B40-A44C-244D583D8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15D11-8A13-5947-8D08-E0E6EC229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AFB9D-9874-CA44-AA62-44661E82F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6A5BC-F832-094C-B8D2-F0157CCE4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FC98C-9B1A-6F4D-B288-FAF32AFC9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6DD4D-71B3-5C46-816D-632BACBD0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1AD56E1-4800-214B-8B54-E9EC7E38D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3.bin"/><Relationship Id="rId6" Type="http://schemas.openxmlformats.org/officeDocument/2006/relationships/oleObject" Target="../embeddings/Microsoft_Equation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884238"/>
            <a:ext cx="8018463" cy="597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5105400" cy="792162"/>
          </a:xfrm>
        </p:spPr>
        <p:txBody>
          <a:bodyPr/>
          <a:lstStyle/>
          <a:p>
            <a:pPr algn="l" eaLnBrk="1" hangingPunct="1"/>
            <a:r>
              <a:rPr lang="en-US" sz="3600" dirty="0" smtClean="0"/>
              <a:t>PHY131H1S</a:t>
            </a:r>
            <a:r>
              <a:rPr lang="en-US" sz="3600" dirty="0" smtClean="0">
                <a:latin typeface="Times New Roman" charset="0"/>
              </a:rPr>
              <a:t>  - Class 10</a:t>
            </a: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228600" y="1828800"/>
            <a:ext cx="2590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Today: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Equilibrium 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Mass, Weight, Gravity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Weight - example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458200" cy="5257800"/>
          </a:xfrm>
        </p:spPr>
        <p:txBody>
          <a:bodyPr/>
          <a:lstStyle/>
          <a:p>
            <a:r>
              <a:rPr lang="en-US" dirty="0"/>
              <a:t>When I stand on a scale in my bathroom it reads 185 pounds.  2.2 pounds = 9.8 </a:t>
            </a:r>
            <a:r>
              <a:rPr lang="en-US" dirty="0" err="1"/>
              <a:t>Newtons</a:t>
            </a:r>
            <a:r>
              <a:rPr lang="en-US" dirty="0"/>
              <a:t>, so this means the upward force on my feet when I am standing still is 185 lbs (9.8 N / 2.2 lbs) = 824 N.</a:t>
            </a:r>
          </a:p>
          <a:p>
            <a:r>
              <a:rPr lang="en-US" dirty="0"/>
              <a:t>If I ride an elevator which is accelerating upward at 1.5 m/s</a:t>
            </a:r>
            <a:r>
              <a:rPr lang="en-US" baseline="30000" dirty="0"/>
              <a:t>2</a:t>
            </a:r>
            <a:r>
              <a:rPr lang="en-US" dirty="0"/>
              <a:t>, what is the upward force on my feet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" y="1638300"/>
            <a:ext cx="861377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838200" y="533400"/>
            <a:ext cx="8158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Knight’s Definition of weight, page 161: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Pan balance on an elevator</a:t>
            </a:r>
          </a:p>
        </p:txBody>
      </p:sp>
      <p:sp>
        <p:nvSpPr>
          <p:cNvPr id="2560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95800" cy="48006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sz="2800" dirty="0"/>
              <a:t>You are attempting to pour out 100 </a:t>
            </a:r>
            <a:r>
              <a:rPr lang="en-US" sz="2800" dirty="0" err="1"/>
              <a:t>g</a:t>
            </a:r>
            <a:r>
              <a:rPr lang="en-US" sz="2800" dirty="0"/>
              <a:t> of salt, using a pan balance on an elevator which is accelerating upward at 1.5 m/s</a:t>
            </a:r>
            <a:r>
              <a:rPr lang="en-US" sz="2800" baseline="30000" dirty="0"/>
              <a:t>2</a:t>
            </a:r>
            <a:r>
              <a:rPr lang="en-US" sz="2800" dirty="0"/>
              <a:t>. 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1401762"/>
          </a:xfrm>
        </p:spPr>
        <p:txBody>
          <a:bodyPr/>
          <a:lstStyle/>
          <a:p>
            <a:r>
              <a:rPr lang="en-US" smtClean="0"/>
              <a:t>What is the equation for normal force?</a:t>
            </a:r>
          </a:p>
        </p:txBody>
      </p:sp>
      <p:sp>
        <p:nvSpPr>
          <p:cNvPr id="26631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marL="514350" indent="-514350">
              <a:buFontTx/>
              <a:buAutoNum type="alphaUcPeriod"/>
            </a:pPr>
            <a:r>
              <a:rPr lang="en-US" dirty="0" smtClean="0"/>
              <a:t>                , upward</a:t>
            </a:r>
          </a:p>
          <a:p>
            <a:pPr marL="514350" indent="-514350">
              <a:buFontTx/>
              <a:buAutoNum type="alphaUcPeriod"/>
            </a:pPr>
            <a:r>
              <a:rPr lang="en-US" dirty="0" smtClean="0"/>
              <a:t>                , downward</a:t>
            </a:r>
          </a:p>
          <a:p>
            <a:pPr marL="514350" indent="-514350">
              <a:buFontTx/>
              <a:buAutoNum type="alphaUcPeriod"/>
            </a:pPr>
            <a:r>
              <a:rPr lang="en-US" dirty="0" smtClean="0"/>
              <a:t>                       , perpendicular to surface</a:t>
            </a:r>
          </a:p>
          <a:p>
            <a:pPr marL="514350" indent="-514350">
              <a:buFontTx/>
              <a:buAutoNum type="alphaUcPeriod"/>
            </a:pPr>
            <a:r>
              <a:rPr lang="en-US" dirty="0" smtClean="0"/>
              <a:t>                       , perpendicular to surface</a:t>
            </a:r>
          </a:p>
          <a:p>
            <a:pPr marL="514350" indent="-514350">
              <a:buFontTx/>
              <a:buAutoNum type="alphaUcPeriod"/>
            </a:pPr>
            <a:r>
              <a:rPr lang="en-US" dirty="0" smtClean="0"/>
              <a:t>There is no generally applicable equation for normal force.</a:t>
            </a:r>
            <a:endParaRPr lang="en-US" dirty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1143000" y="2203450"/>
          <a:ext cx="1676400" cy="588963"/>
        </p:xfrm>
        <a:graphic>
          <a:graphicData uri="http://schemas.openxmlformats.org/presentationml/2006/ole">
            <p:oleObj spid="_x0000_s94210" name="Equation" r:id="rId3" imgW="469900" imgH="165100" progId="Equation.3">
              <p:embed/>
            </p:oleObj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1143000" y="3348038"/>
          <a:ext cx="2667000" cy="622300"/>
        </p:xfrm>
        <a:graphic>
          <a:graphicData uri="http://schemas.openxmlformats.org/presentationml/2006/ole">
            <p:oleObj spid="_x0000_s94211" name="Equation" r:id="rId4" imgW="762000" imgH="177800" progId="Equation.3">
              <p:embed/>
            </p:oleObj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1143000" y="3900488"/>
          <a:ext cx="2590800" cy="595312"/>
        </p:xfrm>
        <a:graphic>
          <a:graphicData uri="http://schemas.openxmlformats.org/presentationml/2006/ole">
            <p:oleObj spid="_x0000_s94212" name="Equation" r:id="rId5" imgW="774700" imgH="177800" progId="Equation.3">
              <p:embed/>
            </p:oleObj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1143000" y="2736850"/>
          <a:ext cx="1600200" cy="561975"/>
        </p:xfrm>
        <a:graphic>
          <a:graphicData uri="http://schemas.openxmlformats.org/presentationml/2006/ole">
            <p:oleObj spid="_x0000_s94213" name="Equation" r:id="rId6" imgW="469900" imgH="165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68362"/>
          </a:xfrm>
          <a:ln>
            <a:solidFill>
              <a:srgbClr val="FF0000"/>
            </a:solidFill>
          </a:ln>
          <a:effectLst>
            <a:outerShdw blurRad="50800" dist="38100" dir="2700000" algn="tl" rotWithShape="0">
              <a:srgbClr val="FFFF00">
                <a:alpha val="43000"/>
              </a:srgbClr>
            </a:outerShdw>
          </a:effectLst>
        </p:spPr>
        <p:txBody>
          <a:bodyPr/>
          <a:lstStyle/>
          <a:p>
            <a:pPr algn="l">
              <a:defRPr/>
            </a:pPr>
            <a:r>
              <a:rPr lang="en-US" dirty="0" smtClean="0"/>
              <a:t>Normal Force </a:t>
            </a:r>
            <a:r>
              <a:rPr lang="en-US" dirty="0" smtClean="0"/>
              <a:t>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914400"/>
            <a:ext cx="8763000" cy="5715000"/>
          </a:xfrm>
        </p:spPr>
        <p:txBody>
          <a:bodyPr/>
          <a:lstStyle/>
          <a:p>
            <a:r>
              <a:rPr lang="en-US" sz="2600" dirty="0" smtClean="0"/>
              <a:t>Gravity, </a:t>
            </a:r>
            <a:r>
              <a:rPr lang="en-US" sz="2600" i="1" dirty="0" smtClean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sz="26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sz="2600" dirty="0" smtClean="0"/>
              <a:t>, has an equation for it which predicts the correct magnitude (it’s always </a:t>
            </a:r>
            <a:r>
              <a:rPr lang="en-US" sz="2600" i="1" dirty="0" smtClean="0">
                <a:latin typeface="Times New Roman" charset="0"/>
                <a:ea typeface="Times New Roman" charset="0"/>
                <a:cs typeface="Times New Roman" charset="0"/>
              </a:rPr>
              <a:t>mg</a:t>
            </a:r>
            <a:r>
              <a:rPr lang="en-US" sz="2600" dirty="0" smtClean="0"/>
              <a:t> here on Earth).</a:t>
            </a:r>
          </a:p>
          <a:p>
            <a:r>
              <a:rPr lang="en-US" sz="2600" dirty="0" smtClean="0"/>
              <a:t>Normal force, Tension and Static friction are </a:t>
            </a:r>
            <a:r>
              <a:rPr lang="en-US" sz="2600" dirty="0" smtClean="0"/>
              <a:t>all</a:t>
            </a:r>
          </a:p>
          <a:p>
            <a:pPr>
              <a:buNone/>
            </a:pPr>
            <a:endParaRPr lang="en-US" sz="2600" b="1" i="1" dirty="0" smtClean="0"/>
          </a:p>
          <a:p>
            <a:r>
              <a:rPr lang="en-US" sz="2600" dirty="0" smtClean="0"/>
              <a:t>Normal force </a:t>
            </a:r>
            <a:r>
              <a:rPr lang="en-US" sz="2600" dirty="0" smtClean="0"/>
              <a:t>is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600" dirty="0" smtClean="0"/>
              <a:t>Tension </a:t>
            </a:r>
            <a:r>
              <a:rPr lang="en-US" sz="2600" dirty="0" smtClean="0"/>
              <a:t>is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600" dirty="0" smtClean="0"/>
              <a:t>Static friction </a:t>
            </a:r>
            <a:r>
              <a:rPr lang="en-US" sz="2600" dirty="0" smtClean="0"/>
              <a:t>is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600" dirty="0" smtClean="0"/>
              <a:t>In all these cases, you must draw a free-body diagram and figure out by using equilibrium and Newton’s 2</a:t>
            </a:r>
            <a:r>
              <a:rPr lang="en-US" sz="2600" baseline="30000" dirty="0" smtClean="0"/>
              <a:t>nd</a:t>
            </a:r>
            <a:r>
              <a:rPr lang="en-US" sz="2600" dirty="0" smtClean="0"/>
              <a:t> law what the needed force is.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the piano on the truck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77200" cy="46482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dirty="0"/>
              <a:t>A piano has a mass of 225 kg.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What force is required to push the piano upwards at a constant velocity as you lift it into the truck?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What force is required to push the piano up a frictionless ramp at a constant velocity into the truck?  Assume the ramp is 3 </a:t>
            </a:r>
            <a:r>
              <a:rPr lang="en-US" dirty="0" err="1"/>
              <a:t>m</a:t>
            </a:r>
            <a:r>
              <a:rPr lang="en-US" dirty="0"/>
              <a:t> long and the floor of the truck is 1 </a:t>
            </a:r>
            <a:r>
              <a:rPr lang="en-US" dirty="0" err="1"/>
              <a:t>m</a:t>
            </a:r>
            <a:r>
              <a:rPr lang="en-US" dirty="0"/>
              <a:t> high</a:t>
            </a:r>
            <a:r>
              <a:rPr lang="en-US" dirty="0" smtClean="0"/>
              <a:t>?  What is the normal force of the ramp on the piano?</a:t>
            </a:r>
          </a:p>
          <a:p>
            <a:pPr marL="609600" indent="-609600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an pushing u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981200"/>
            <a:ext cx="3916363" cy="4525963"/>
          </a:xfrm>
          <a:noFill/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89154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 sz="2600"/>
              <a:t>Bob stands under a low concrete arch, and presses upwards on it with a force of </a:t>
            </a:r>
            <a:r>
              <a:rPr lang="en-US" sz="2600">
                <a:latin typeface="Times New Roman" charset="0"/>
              </a:rPr>
              <a:t>100 N</a:t>
            </a:r>
            <a:r>
              <a:rPr lang="en-US" sz="2600"/>
              <a:t>.  Bob’s mass is </a:t>
            </a:r>
            <a:r>
              <a:rPr lang="en-US" sz="2600">
                <a:latin typeface="Times New Roman" charset="0"/>
              </a:rPr>
              <a:t>82 kg</a:t>
            </a:r>
            <a:r>
              <a:rPr lang="en-US" sz="2600"/>
              <a:t>.  He is in equilibrium.  What is the total </a:t>
            </a:r>
            <a:r>
              <a:rPr lang="en-US" sz="2600" b="1"/>
              <a:t>normal force </a:t>
            </a:r>
            <a:r>
              <a:rPr lang="en-US" sz="2600"/>
              <a:t>of the ground on Bob?  (Note that 82 × 9.8 = 800.) </a:t>
            </a:r>
            <a:endParaRPr lang="en-US" sz="26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pPr eaLnBrk="1" hangingPunct="1"/>
            <a:r>
              <a:rPr lang="en-US" dirty="0"/>
              <a:t>Before Class</a:t>
            </a:r>
            <a:r>
              <a:rPr lang="en-US" dirty="0" smtClean="0"/>
              <a:t> 11 </a:t>
            </a:r>
            <a:r>
              <a:rPr lang="en-US" dirty="0"/>
              <a:t>on</a:t>
            </a:r>
            <a:r>
              <a:rPr lang="en-US" dirty="0" smtClean="0"/>
              <a:t> Monday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763000" cy="5257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Remember there is a </a:t>
            </a:r>
            <a:r>
              <a:rPr lang="en-US" sz="2800" dirty="0" err="1" smtClean="0"/>
              <a:t>MasteringPhysics.com</a:t>
            </a:r>
            <a:r>
              <a:rPr lang="en-US" sz="2800" dirty="0" smtClean="0"/>
              <a:t> problem set due today.   If you haven’t already done it, please submit this before 11:59pm tonight.</a:t>
            </a:r>
          </a:p>
          <a:p>
            <a:pPr eaLnBrk="1" hangingPunct="1"/>
            <a:r>
              <a:rPr lang="en-US" sz="2800" dirty="0" smtClean="0"/>
              <a:t>Take a ride on the Burton Tower elevators, do prep-work for Mechanics Module 3 Activity 2.</a:t>
            </a:r>
          </a:p>
          <a:p>
            <a:pPr eaLnBrk="1" hangingPunct="1"/>
            <a:r>
              <a:rPr lang="en-US" sz="2800" dirty="0" smtClean="0"/>
              <a:t>Please read the rest of Knight </a:t>
            </a:r>
            <a:r>
              <a:rPr lang="en-US" sz="2800" b="1" dirty="0" smtClean="0"/>
              <a:t>Chapter 6.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Something to think about: </a:t>
            </a:r>
            <a:r>
              <a:rPr lang="en-US" sz="2800" dirty="0" smtClean="0"/>
              <a:t> </a:t>
            </a:r>
          </a:p>
          <a:p>
            <a:pPr eaLnBrk="1" hangingPunct="1">
              <a:buNone/>
            </a:pPr>
            <a:r>
              <a:rPr lang="en-US" sz="2800" dirty="0" smtClean="0"/>
              <a:t>Does friction always slow things down?  Can friction ever speed things up?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7640637" cy="106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r>
              <a:rPr lang="en-US" sz="3200" dirty="0">
                <a:latin typeface="Times New Roman" charset="0"/>
              </a:rPr>
              <a:t>Pre-class Reading Quiz. (Chapter</a:t>
            </a:r>
            <a:r>
              <a:rPr lang="en-US" sz="3200" dirty="0" smtClean="0">
                <a:latin typeface="Times New Roman" charset="0"/>
              </a:rPr>
              <a:t> 6)</a:t>
            </a:r>
          </a:p>
          <a:p>
            <a:pPr defTabSz="828675" eaLnBrk="0" hangingPunct="0"/>
            <a:endParaRPr lang="en-US" sz="3200" dirty="0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algn="l" eaLnBrk="1" hangingPunct="1"/>
            <a:r>
              <a:rPr lang="en-US" sz="2800" dirty="0" smtClean="0"/>
              <a:t>Last day I asked at the end of class:</a:t>
            </a:r>
            <a:endParaRPr lang="en-US" sz="28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458200" cy="5791200"/>
          </a:xfrm>
        </p:spPr>
        <p:txBody>
          <a:bodyPr/>
          <a:lstStyle/>
          <a:p>
            <a:pPr marL="914400" lvl="1" indent="-514350" eaLnBrk="1" hangingPunct="1">
              <a:buNone/>
            </a:pPr>
            <a:r>
              <a:rPr lang="en-US" sz="2400" dirty="0" smtClean="0"/>
              <a:t>A basketball and a tennis ball are in freefall. </a:t>
            </a:r>
          </a:p>
          <a:p>
            <a:pPr marL="914400" lvl="1" indent="-514350" eaLnBrk="1" hangingPunct="1">
              <a:buNone/>
            </a:pPr>
            <a:r>
              <a:rPr lang="en-US" sz="2400" dirty="0" smtClean="0"/>
              <a:t>1. Which, if either, has the larger </a:t>
            </a:r>
            <a:r>
              <a:rPr lang="en-US" sz="2400" b="1" dirty="0" smtClean="0"/>
              <a:t>mass</a:t>
            </a:r>
            <a:r>
              <a:rPr lang="en-US" sz="2400" dirty="0" smtClean="0"/>
              <a:t>?  </a:t>
            </a:r>
          </a:p>
          <a:p>
            <a:pPr marL="914400" lvl="1" indent="-514350" eaLnBrk="1" hangingPunct="1">
              <a:buNone/>
            </a:pPr>
            <a:r>
              <a:rPr lang="en-US" sz="2400" dirty="0" smtClean="0"/>
              <a:t>ANSWER</a:t>
            </a:r>
            <a:r>
              <a:rPr lang="en-US" sz="2400" dirty="0" smtClean="0"/>
              <a:t>:</a:t>
            </a:r>
          </a:p>
          <a:p>
            <a:pPr marL="914400" lvl="1" indent="-514350" eaLnBrk="1" hangingPunct="1">
              <a:buNone/>
            </a:pPr>
            <a:endParaRPr lang="en-US" sz="2400" dirty="0" smtClean="0"/>
          </a:p>
          <a:p>
            <a:pPr marL="914400" lvl="1" indent="-514350" eaLnBrk="1" hangingPunct="1">
              <a:buNone/>
            </a:pPr>
            <a:r>
              <a:rPr lang="en-US" sz="2400" dirty="0" smtClean="0"/>
              <a:t>2. Which, if either, experiences the larger </a:t>
            </a:r>
            <a:r>
              <a:rPr lang="en-US" sz="2400" b="1" dirty="0" smtClean="0"/>
              <a:t>force of gravity</a:t>
            </a:r>
            <a:r>
              <a:rPr lang="en-US" sz="2400" dirty="0" smtClean="0"/>
              <a:t>?  </a:t>
            </a:r>
          </a:p>
          <a:p>
            <a:pPr marL="914400" lvl="1" indent="-514350" eaLnBrk="1" hangingPunct="1">
              <a:buNone/>
            </a:pPr>
            <a:r>
              <a:rPr lang="en-US" sz="2400" dirty="0" smtClean="0"/>
              <a:t>ANSWER</a:t>
            </a:r>
            <a:r>
              <a:rPr lang="en-US" sz="2400" dirty="0" smtClean="0"/>
              <a:t>:</a:t>
            </a:r>
          </a:p>
          <a:p>
            <a:pPr marL="914400" lvl="1" indent="-514350" eaLnBrk="1" hangingPunct="1">
              <a:buNone/>
            </a:pPr>
            <a:endParaRPr lang="en-US" sz="2400" dirty="0" smtClean="0"/>
          </a:p>
          <a:p>
            <a:pPr marL="914400" lvl="1" indent="-514350" eaLnBrk="1" hangingPunct="1">
              <a:buNone/>
            </a:pPr>
            <a:r>
              <a:rPr lang="en-US" sz="2400" dirty="0" smtClean="0"/>
              <a:t>3. Which, if either, experiences the larger </a:t>
            </a:r>
            <a:r>
              <a:rPr lang="en-US" sz="2400" b="1" dirty="0" smtClean="0"/>
              <a:t>acceleration</a:t>
            </a:r>
            <a:r>
              <a:rPr lang="en-US" sz="2400" dirty="0" smtClean="0"/>
              <a:t>?</a:t>
            </a:r>
          </a:p>
          <a:p>
            <a:pPr marL="914400" lvl="1" indent="-514350" eaLnBrk="1" hangingPunct="1">
              <a:buNone/>
            </a:pPr>
            <a:r>
              <a:rPr lang="en-US" sz="2400" dirty="0" smtClean="0"/>
              <a:t>ANSWER</a:t>
            </a:r>
            <a:r>
              <a:rPr lang="en-US" sz="2400" dirty="0" smtClean="0"/>
              <a:t>:</a:t>
            </a:r>
            <a:endParaRPr lang="en-US" sz="2400" i="1" dirty="0" smtClean="0">
              <a:latin typeface="Times New Roman"/>
              <a:cs typeface="Times New Roman"/>
            </a:endParaRPr>
          </a:p>
          <a:p>
            <a:pPr marL="914400" lvl="1" indent="-514350" eaLnBrk="1" hangingPunct="1">
              <a:buNone/>
            </a:pPr>
            <a:endParaRPr lang="en-US" sz="2400" dirty="0" smtClean="0"/>
          </a:p>
          <a:p>
            <a:pPr marL="914400" lvl="1" indent="-514350" eaLnBrk="1" hangingPunct="1">
              <a:buNone/>
            </a:pPr>
            <a:r>
              <a:rPr lang="en-US" sz="2400" dirty="0" smtClean="0"/>
              <a:t>4. Which, if either, has the larger </a:t>
            </a:r>
            <a:r>
              <a:rPr lang="en-US" sz="2400" b="1" dirty="0" smtClean="0"/>
              <a:t>weight</a:t>
            </a:r>
            <a:r>
              <a:rPr lang="en-US" sz="2400" dirty="0" smtClean="0"/>
              <a:t>?</a:t>
            </a:r>
          </a:p>
          <a:p>
            <a:pPr marL="914400" lvl="1" indent="-514350" eaLnBrk="1" hangingPunct="1">
              <a:buNone/>
            </a:pPr>
            <a:r>
              <a:rPr lang="en-US" sz="2400" dirty="0" smtClean="0"/>
              <a:t>ANSWER</a:t>
            </a:r>
            <a:r>
              <a:rPr lang="en-US" sz="2400" dirty="0" smtClean="0"/>
              <a:t>:</a:t>
            </a:r>
          </a:p>
          <a:p>
            <a:pPr marL="914400" lvl="1" indent="-514350" eaLnBrk="1" hangingPunct="1">
              <a:buNone/>
            </a:pPr>
            <a:endParaRPr lang="en-US" sz="2400" dirty="0" smtClean="0"/>
          </a:p>
          <a:p>
            <a:pPr marL="914400" lvl="1" indent="-514350" eaLnBrk="1" hangingPunct="1">
              <a:buNone/>
            </a:pPr>
            <a:endParaRPr lang="en-US" sz="2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3276600"/>
            <a:ext cx="914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8800" y="-762000"/>
            <a:ext cx="22352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638800" cy="1295400"/>
          </a:xfrm>
        </p:spPr>
        <p:txBody>
          <a:bodyPr/>
          <a:lstStyle/>
          <a:p>
            <a:pPr algn="l" eaLnBrk="1" hangingPunct="1"/>
            <a:r>
              <a:rPr lang="en-US" sz="3500" smtClean="0"/>
              <a:t>Preparation for Practicals this week: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Take a ride on the Burton Tower elevators!</a:t>
            </a:r>
          </a:p>
          <a:p>
            <a:pPr eaLnBrk="1" hangingPunct="1"/>
            <a:r>
              <a:rPr lang="en-US" dirty="0" smtClean="0"/>
              <a:t>All 4 elevators in the 14-storey tower of McLennan Physical Labs are equipped with a hanging spring-scale.</a:t>
            </a:r>
          </a:p>
          <a:p>
            <a:pPr eaLnBrk="1" hangingPunct="1"/>
            <a:r>
              <a:rPr lang="en-US" dirty="0" smtClean="0"/>
              <a:t>It measures the upward force necessary to support a 500 </a:t>
            </a:r>
            <a:r>
              <a:rPr lang="en-US" dirty="0" err="1" smtClean="0"/>
              <a:t>g</a:t>
            </a:r>
            <a:r>
              <a:rPr lang="en-US" dirty="0" smtClean="0"/>
              <a:t> mass. (a.k.a. “weight”)</a:t>
            </a:r>
          </a:p>
          <a:p>
            <a:pPr eaLnBrk="1" hangingPunct="1"/>
            <a:r>
              <a:rPr lang="en-US" dirty="0" smtClean="0"/>
              <a:t>You may find that the measured weight of this object changes as you accelerate – check it out!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500" smtClean="0"/>
              <a:t>Equilibrium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1981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600" dirty="0" smtClean="0"/>
              <a:t>An important problem solving technique is to identify when an object is in equilibrium.</a:t>
            </a:r>
          </a:p>
          <a:p>
            <a:pPr>
              <a:spcAft>
                <a:spcPts val="600"/>
              </a:spcAft>
            </a:pPr>
            <a:r>
              <a:rPr lang="en-US" sz="2600" dirty="0" smtClean="0"/>
              <a:t>An object has zero acceleration if and only </a:t>
            </a:r>
            <a:r>
              <a:rPr lang="en-US" sz="2600" dirty="0" smtClean="0"/>
              <a:t>if</a:t>
            </a:r>
            <a:endParaRPr lang="en-US" sz="2600" dirty="0" smtClean="0"/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5575" y="2895600"/>
            <a:ext cx="26384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2895600"/>
            <a:ext cx="6096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600" kern="0" dirty="0">
                <a:latin typeface="+mn-lt"/>
                <a:ea typeface="+mn-ea"/>
                <a:cs typeface="+mn-cs"/>
              </a:rPr>
              <a:t>This is called “equilibrium”.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600" kern="0" dirty="0">
                <a:latin typeface="+mn-lt"/>
                <a:ea typeface="+mn-ea"/>
                <a:cs typeface="+mn-cs"/>
              </a:rPr>
              <a:t>If an object is in vertical equilibrium (</a:t>
            </a:r>
            <a:r>
              <a:rPr lang="en-US" sz="2600" kern="0" dirty="0" err="1">
                <a:latin typeface="+mn-lt"/>
                <a:ea typeface="+mn-ea"/>
                <a:cs typeface="+mn-cs"/>
              </a:rPr>
              <a:t>ie</a:t>
            </a:r>
            <a:r>
              <a:rPr lang="en-US" sz="2600" kern="0" dirty="0">
                <a:latin typeface="+mn-lt"/>
                <a:ea typeface="+mn-ea"/>
                <a:cs typeface="+mn-cs"/>
              </a:rPr>
              <a:t> it is confined to a stationary horizontal surface) then</a:t>
            </a:r>
            <a:r>
              <a:rPr lang="en-US" sz="2600" kern="0" dirty="0" smtClean="0">
                <a:latin typeface="+mn-lt"/>
                <a:ea typeface="+mn-ea"/>
                <a:cs typeface="+mn-cs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600" kern="0" dirty="0" smtClean="0">
                <a:latin typeface="+mn-lt"/>
                <a:ea typeface="+mn-ea"/>
                <a:cs typeface="+mn-cs"/>
              </a:rPr>
              <a:t>    </a:t>
            </a:r>
            <a:r>
              <a:rPr lang="en-US" sz="2600" kern="0" dirty="0" smtClean="0">
                <a:latin typeface="+mn-lt"/>
                <a:ea typeface="+mn-ea"/>
                <a:cs typeface="+mn-cs"/>
              </a:rPr>
              <a:t>The </a:t>
            </a:r>
            <a:r>
              <a:rPr lang="en-US" sz="2600" kern="0" dirty="0">
                <a:latin typeface="+mn-lt"/>
                <a:ea typeface="+mn-ea"/>
                <a:cs typeface="+mn-cs"/>
              </a:rPr>
              <a:t>sum of </a:t>
            </a:r>
            <a:r>
              <a:rPr lang="en-US" sz="2600" kern="0" dirty="0" err="1">
                <a:latin typeface="+mn-lt"/>
                <a:ea typeface="+mn-ea"/>
                <a:cs typeface="+mn-cs"/>
              </a:rPr>
              <a:t>y</a:t>
            </a:r>
            <a:r>
              <a:rPr lang="en-US" sz="2600" kern="0" dirty="0">
                <a:latin typeface="+mn-lt"/>
                <a:ea typeface="+mn-ea"/>
                <a:cs typeface="+mn-cs"/>
              </a:rPr>
              <a:t>-components of all forces = 0.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600" kern="0" dirty="0">
                <a:latin typeface="+mn-lt"/>
                <a:ea typeface="+mn-ea"/>
                <a:cs typeface="+mn-cs"/>
              </a:rPr>
              <a:t>If an object is in horizontal equilibrium (</a:t>
            </a:r>
            <a:r>
              <a:rPr lang="en-US" sz="2600" kern="0" dirty="0" err="1">
                <a:latin typeface="+mn-lt"/>
                <a:ea typeface="+mn-ea"/>
                <a:cs typeface="+mn-cs"/>
              </a:rPr>
              <a:t>ie</a:t>
            </a:r>
            <a:r>
              <a:rPr lang="en-US" sz="2600" kern="0" dirty="0">
                <a:latin typeface="+mn-lt"/>
                <a:ea typeface="+mn-ea"/>
                <a:cs typeface="+mn-cs"/>
              </a:rPr>
              <a:t> freefall) </a:t>
            </a:r>
            <a:r>
              <a:rPr lang="en-US" sz="2600" kern="0" dirty="0" smtClean="0">
                <a:latin typeface="+mn-lt"/>
                <a:ea typeface="+mn-ea"/>
                <a:cs typeface="+mn-cs"/>
              </a:rPr>
              <a:t>then</a:t>
            </a:r>
            <a:endParaRPr lang="en-US" sz="2600" kern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0"/>
            <a:ext cx="25908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5334000" cy="1858963"/>
          </a:xfrm>
        </p:spPr>
        <p:txBody>
          <a:bodyPr/>
          <a:lstStyle/>
          <a:p>
            <a:r>
              <a:rPr lang="en-US" smtClean="0"/>
              <a:t>Gravity for the universe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39725" y="2193925"/>
            <a:ext cx="834707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>
                <a:latin typeface="Times New Roman" charset="0"/>
              </a:rPr>
              <a:t>It was Newton who first recognized that </a:t>
            </a:r>
            <a:r>
              <a:rPr lang="en-US" sz="2800" b="1">
                <a:latin typeface="Times New Roman" charset="0"/>
              </a:rPr>
              <a:t>gravity is an attractive, long-range force between </a:t>
            </a:r>
            <a:r>
              <a:rPr lang="en-US" sz="2800" b="1" i="1">
                <a:latin typeface="Times New Roman" charset="0"/>
              </a:rPr>
              <a:t>any</a:t>
            </a:r>
            <a:r>
              <a:rPr lang="en-US" sz="2800" b="1">
                <a:latin typeface="Times New Roman" charset="0"/>
              </a:rPr>
              <a:t> two objects.</a:t>
            </a:r>
            <a:r>
              <a:rPr lang="en-US" sz="2800">
                <a:latin typeface="Times New Roman" charset="0"/>
              </a:rPr>
              <a:t> Somewhat more loosely, gravity is a force that acts on mass. When two objects with masses </a:t>
            </a:r>
            <a:r>
              <a:rPr lang="en-US" sz="2800" i="1">
                <a:latin typeface="Times New Roman" charset="0"/>
              </a:rPr>
              <a:t>m</a:t>
            </a:r>
            <a:r>
              <a:rPr lang="en-US" sz="2800" baseline="-25000">
                <a:latin typeface="Times New Roman" charset="0"/>
              </a:rPr>
              <a:t>1</a:t>
            </a:r>
            <a:r>
              <a:rPr lang="en-US" sz="2800">
                <a:latin typeface="Times New Roman" charset="0"/>
              </a:rPr>
              <a:t> and </a:t>
            </a:r>
            <a:r>
              <a:rPr lang="en-US" sz="2800" i="1">
                <a:latin typeface="Times New Roman" charset="0"/>
              </a:rPr>
              <a:t>m</a:t>
            </a:r>
            <a:r>
              <a:rPr lang="en-US" sz="2800" baseline="-25000">
                <a:latin typeface="Times New Roman" charset="0"/>
              </a:rPr>
              <a:t>2</a:t>
            </a:r>
            <a:r>
              <a:rPr lang="en-US" sz="2800">
                <a:latin typeface="Times New Roman" charset="0"/>
              </a:rPr>
              <a:t> are separated by distance </a:t>
            </a:r>
            <a:r>
              <a:rPr lang="en-US" sz="2800" i="1">
                <a:latin typeface="Times New Roman" charset="0"/>
              </a:rPr>
              <a:t>r</a:t>
            </a:r>
            <a:r>
              <a:rPr lang="en-US" sz="2800">
                <a:latin typeface="Times New Roman" charset="0"/>
              </a:rPr>
              <a:t>, each object pulls on the other with a force given by Newton’s law of gravity, as follows: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43000" y="5813425"/>
            <a:ext cx="7239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/>
              <a:t>(Sometimes called “Newton’s 4</a:t>
            </a:r>
            <a:r>
              <a:rPr lang="en-US" sz="2600" baseline="30000"/>
              <a:t>th</a:t>
            </a:r>
            <a:r>
              <a:rPr lang="en-US" sz="2600"/>
              <a:t> Law”, or “Newton’s Law of Universal Gravitation”)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50888"/>
          </a:xfrm>
        </p:spPr>
        <p:txBody>
          <a:bodyPr/>
          <a:lstStyle/>
          <a:p>
            <a:r>
              <a:rPr lang="en-US" smtClean="0"/>
              <a:t>Gravity for Earthlings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430213" y="914400"/>
            <a:ext cx="81343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>
                <a:latin typeface="Times New Roman" charset="0"/>
              </a:rPr>
              <a:t>If you happen to live on the surface of a large planet with radius </a:t>
            </a:r>
            <a:r>
              <a:rPr lang="en-US" sz="2600" i="1">
                <a:latin typeface="Times New Roman" charset="0"/>
              </a:rPr>
              <a:t>R</a:t>
            </a:r>
            <a:r>
              <a:rPr lang="en-US" sz="2600">
                <a:latin typeface="Times New Roman" charset="0"/>
              </a:rPr>
              <a:t> and mass </a:t>
            </a:r>
            <a:r>
              <a:rPr lang="en-US" sz="2600" i="1">
                <a:latin typeface="Times New Roman" charset="0"/>
              </a:rPr>
              <a:t>M</a:t>
            </a:r>
            <a:r>
              <a:rPr lang="en-US" sz="2600">
                <a:latin typeface="Times New Roman" charset="0"/>
              </a:rPr>
              <a:t>, you can write the gravitational force even more simply as</a:t>
            </a:r>
          </a:p>
        </p:txBody>
      </p:sp>
      <p:sp>
        <p:nvSpPr>
          <p:cNvPr id="20487" name="Text Box 4"/>
          <p:cNvSpPr txBox="1">
            <a:spLocks noChangeArrowheads="1"/>
          </p:cNvSpPr>
          <p:nvPr/>
        </p:nvSpPr>
        <p:spPr bwMode="auto">
          <a:xfrm>
            <a:off x="471488" y="3549650"/>
            <a:ext cx="81343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>
                <a:latin typeface="Times New Roman" charset="0"/>
              </a:rPr>
              <a:t>where the quantity </a:t>
            </a:r>
            <a:r>
              <a:rPr lang="en-US" sz="2600" i="1">
                <a:latin typeface="Times New Roman" charset="0"/>
              </a:rPr>
              <a:t>g</a:t>
            </a:r>
            <a:r>
              <a:rPr lang="en-US" sz="2600">
                <a:latin typeface="Times New Roman" charset="0"/>
              </a:rPr>
              <a:t> is defined to be:</a:t>
            </a:r>
          </a:p>
        </p:txBody>
      </p:sp>
      <p:pic>
        <p:nvPicPr>
          <p:cNvPr id="2048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0738" y="3581400"/>
            <a:ext cx="324326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50887"/>
          </a:xfrm>
        </p:spPr>
        <p:txBody>
          <a:bodyPr/>
          <a:lstStyle/>
          <a:p>
            <a:r>
              <a:rPr lang="en-US" sz="3900" smtClean="0"/>
              <a:t>Gravity: </a:t>
            </a:r>
            <a:r>
              <a:rPr lang="en-US" sz="3900" i="1" smtClean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sz="3900" baseline="-25000" smtClean="0">
                <a:latin typeface="Times New Roman" charset="0"/>
                <a:ea typeface="Times New Roman" charset="0"/>
                <a:cs typeface="Times New Roman" charset="0"/>
              </a:rPr>
              <a:t>G </a:t>
            </a:r>
            <a:r>
              <a:rPr lang="en-US" sz="3900" smtClean="0">
                <a:latin typeface="Times New Roman" charset="0"/>
                <a:ea typeface="Times New Roman" charset="0"/>
                <a:cs typeface="Times New Roman" charset="0"/>
              </a:rPr>
              <a:t>= </a:t>
            </a:r>
            <a:r>
              <a:rPr lang="en-US" sz="3900" i="1" smtClean="0">
                <a:latin typeface="Times New Roman" charset="0"/>
                <a:ea typeface="Times New Roman" charset="0"/>
                <a:cs typeface="Times New Roman" charset="0"/>
              </a:rPr>
              <a:t>mg</a:t>
            </a:r>
            <a:r>
              <a:rPr lang="en-US" sz="390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900" smtClean="0"/>
              <a:t>is just a short form!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 r="10133"/>
          <a:stretch>
            <a:fillRect/>
          </a:stretch>
        </p:blipFill>
        <p:spPr bwMode="auto">
          <a:xfrm>
            <a:off x="2362200" y="1219200"/>
            <a:ext cx="9825038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934200" y="1447800"/>
            <a:ext cx="2895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13" name="TextBox 9"/>
          <p:cNvSpPr txBox="1">
            <a:spLocks noChangeArrowheads="1"/>
          </p:cNvSpPr>
          <p:nvPr/>
        </p:nvSpPr>
        <p:spPr bwMode="auto">
          <a:xfrm>
            <a:off x="4114800" y="2438400"/>
            <a:ext cx="76236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600"/>
              <a:t>and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5800" y="4267200"/>
            <a:ext cx="8229600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900" dirty="0"/>
              <a:t>are the same equation, with different notation!  </a:t>
            </a:r>
          </a:p>
          <a:p>
            <a:pPr>
              <a:spcAft>
                <a:spcPts val="600"/>
              </a:spcAft>
            </a:pPr>
            <a:r>
              <a:rPr lang="en-US" sz="2900" dirty="0"/>
              <a:t>The only difference is that in the second equation we have assumed that </a:t>
            </a:r>
            <a:r>
              <a:rPr lang="en-US" sz="2900" i="1" dirty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sz="2900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2900" dirty="0">
                <a:latin typeface="Times New Roman" charset="0"/>
                <a:ea typeface="Times New Roman" charset="0"/>
                <a:cs typeface="Times New Roman" charset="0"/>
              </a:rPr>
              <a:t> = </a:t>
            </a:r>
            <a:r>
              <a:rPr lang="en-US" sz="2900" i="1" dirty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sz="29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900" dirty="0"/>
              <a:t>(mass of the earth) and </a:t>
            </a:r>
            <a:r>
              <a:rPr lang="en-US" sz="2900" i="1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sz="2900" dirty="0">
                <a:latin typeface="Times New Roman" charset="0"/>
                <a:ea typeface="Times New Roman" charset="0"/>
                <a:cs typeface="Times New Roman" charset="0"/>
              </a:rPr>
              <a:t> ≈ </a:t>
            </a:r>
            <a:r>
              <a:rPr lang="en-US" sz="2900" i="1" dirty="0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sz="29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900" dirty="0"/>
              <a:t>(radius of the earth).</a:t>
            </a:r>
          </a:p>
        </p:txBody>
      </p:sp>
      <p:sp>
        <p:nvSpPr>
          <p:cNvPr id="9" name="Rectangle 8"/>
          <p:cNvSpPr/>
          <p:nvPr/>
        </p:nvSpPr>
        <p:spPr>
          <a:xfrm>
            <a:off x="6477000" y="2895600"/>
            <a:ext cx="28956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0"/>
            <a:ext cx="6172200" cy="639763"/>
          </a:xfrm>
        </p:spPr>
        <p:txBody>
          <a:bodyPr/>
          <a:lstStyle/>
          <a:p>
            <a:r>
              <a:rPr lang="en-US" sz="3600" smtClean="0"/>
              <a:t>Weight ≠ Weight ??!?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" y="609600"/>
            <a:ext cx="5715000" cy="3276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600" smtClean="0"/>
              <a:t>Physics textbooks and physics teachers do not all agree on the definition of the word “weight”!</a:t>
            </a:r>
          </a:p>
          <a:p>
            <a:pPr>
              <a:spcAft>
                <a:spcPts val="600"/>
              </a:spcAft>
            </a:pPr>
            <a:r>
              <a:rPr lang="en-US" sz="2600" smtClean="0"/>
              <a:t>Sometimes “weight” means the exact same thing as “force of gravity”.  That is </a:t>
            </a:r>
            <a:r>
              <a:rPr lang="en-US" sz="2600" b="1" i="1" smtClean="0"/>
              <a:t>not </a:t>
            </a:r>
            <a:r>
              <a:rPr lang="en-US" sz="2600" smtClean="0"/>
              <a:t>how Randall Knight uses the word. (I will follow Knight’s definitions.)</a:t>
            </a:r>
          </a:p>
        </p:txBody>
      </p:sp>
      <p:pic>
        <p:nvPicPr>
          <p:cNvPr id="22532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0"/>
            <a:ext cx="335280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76200" y="4038600"/>
            <a:ext cx="8991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600" kern="0" dirty="0">
                <a:latin typeface="+mn-lt"/>
                <a:ea typeface="+mn-ea"/>
                <a:cs typeface="+mn-cs"/>
              </a:rPr>
              <a:t>In Knight, “weight” </a:t>
            </a:r>
            <a:r>
              <a:rPr lang="en-US" sz="2600" kern="0" dirty="0" smtClean="0">
                <a:latin typeface="+mn-lt"/>
                <a:ea typeface="+mn-ea"/>
                <a:cs typeface="+mn-cs"/>
              </a:rPr>
              <a:t>means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defRPr/>
            </a:pPr>
            <a:endParaRPr lang="en-US" sz="2600" kern="0" dirty="0" smtClean="0"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600" kern="0" dirty="0">
                <a:latin typeface="+mn-lt"/>
                <a:ea typeface="+mn-ea"/>
                <a:cs typeface="+mn-cs"/>
              </a:rPr>
              <a:t>If the object is at rest or moving at a constant velocity relative to the earth, then the object is in equilibrium. The upward supporting force exactly balances the downward gravitational force, so </a:t>
            </a:r>
            <a:r>
              <a:rPr lang="en-US" sz="2600" kern="0" dirty="0" smtClean="0">
                <a:latin typeface="+mn-lt"/>
                <a:ea typeface="+mn-ea"/>
                <a:cs typeface="+mn-cs"/>
              </a:rPr>
              <a:t>that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endParaRPr lang="en-US" sz="2600" kern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1633</TotalTime>
  <Words>987</Words>
  <Application>Microsoft Macintosh PowerPoint</Application>
  <PresentationFormat>On-screen Show (4:3)</PresentationFormat>
  <Paragraphs>82</Paragraphs>
  <Slides>17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Default Design</vt:lpstr>
      <vt:lpstr>Equation</vt:lpstr>
      <vt:lpstr>PHY131H1S  - Class 10</vt:lpstr>
      <vt:lpstr>Slide 2</vt:lpstr>
      <vt:lpstr>Last day I asked at the end of class:</vt:lpstr>
      <vt:lpstr>Preparation for Practicals this week:</vt:lpstr>
      <vt:lpstr>Equilibrium</vt:lpstr>
      <vt:lpstr>Gravity for the universe</vt:lpstr>
      <vt:lpstr>Gravity for Earthlings</vt:lpstr>
      <vt:lpstr>Gravity: FG = mg is just a short form!</vt:lpstr>
      <vt:lpstr>Weight ≠ Weight ??!?</vt:lpstr>
      <vt:lpstr>Weight - example</vt:lpstr>
      <vt:lpstr>Slide 11</vt:lpstr>
      <vt:lpstr>Pan balance on an elevator</vt:lpstr>
      <vt:lpstr>What is the equation for normal force?</vt:lpstr>
      <vt:lpstr>Normal Force is</vt:lpstr>
      <vt:lpstr>Getting the piano on the truck</vt:lpstr>
      <vt:lpstr>Slide 16</vt:lpstr>
      <vt:lpstr>Before Class 11 on Monday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Jason Harlow</cp:lastModifiedBy>
  <cp:revision>73</cp:revision>
  <cp:lastPrinted>2011-02-07T14:45:05Z</cp:lastPrinted>
  <dcterms:created xsi:type="dcterms:W3CDTF">2011-02-09T02:22:55Z</dcterms:created>
  <dcterms:modified xsi:type="dcterms:W3CDTF">2011-02-09T02:38:48Z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