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1" r:id="rId3"/>
    <p:sldId id="31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274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615AB-BAC0-1245-9B31-CAE2A697BF1E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2837"/>
          </a:xfrm>
          <a:noFill/>
          <a:ln/>
        </p:spPr>
        <p:txBody>
          <a:bodyPr/>
          <a:lstStyle/>
          <a:p>
            <a:pPr eaLnBrk="1" hangingPunct="1"/>
            <a:r>
              <a:rPr lang="en-US"/>
              <a:t>Answer: 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203D-53B8-3745-8D15-378D8FFEE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05400" cy="7921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PHY131H1S</a:t>
            </a:r>
            <a:r>
              <a:rPr lang="en-US" sz="3600" dirty="0" smtClean="0">
                <a:latin typeface="Times New Roman" charset="0"/>
              </a:rPr>
              <a:t>  - Class </a:t>
            </a:r>
            <a:r>
              <a:rPr lang="en-US" sz="3600" dirty="0" smtClean="0">
                <a:latin typeface="Times New Roman" charset="0"/>
              </a:rPr>
              <a:t>11</a:t>
            </a:r>
            <a:endParaRPr lang="en-US" sz="3600" dirty="0" smtClean="0">
              <a:latin typeface="Times New Roman" charset="0"/>
            </a:endParaRP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228600" y="12192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Today: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Friction, Drag</a:t>
            </a: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Rolling </a:t>
            </a:r>
            <a:r>
              <a:rPr lang="en-US" sz="3200" dirty="0" smtClean="0"/>
              <a:t>without slipping</a:t>
            </a: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Examples </a:t>
            </a:r>
            <a:r>
              <a:rPr lang="en-US" sz="3200" dirty="0" smtClean="0"/>
              <a:t>of Newton’s Second Law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9400" y="1295400"/>
            <a:ext cx="3403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410200" y="5029200"/>
            <a:ext cx="3257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Microscopic bumps and holes crash into each other, causing a frictional force.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86200"/>
            <a:ext cx="4191000" cy="314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Forces with general, “all-purpose” equations:</a:t>
            </a:r>
          </a:p>
        </p:txBody>
      </p:sp>
      <p:sp>
        <p:nvSpPr>
          <p:cNvPr id="23557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646238"/>
            <a:ext cx="7239000" cy="4525962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The force of gravity on an object near the surface of the Earth is always</a:t>
            </a:r>
            <a:r>
              <a:rPr lang="en-US" dirty="0" smtClean="0"/>
              <a:t>: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The force of kinetic friction on an object which is sliding along a surface is always</a:t>
            </a:r>
            <a:r>
              <a:rPr lang="en-US" dirty="0" smtClean="0"/>
              <a:t>: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8229600" cy="2971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/>
              <a:t>A wooden block weighs 100 N, and is sliding to the right on a smooth horizontal concrete surface at a speed of 5 m/s.  The coefficient of kinetic friction between wood and concrete is 0.1.  A 5 N horizontal force is applied to the block, pushing toward the right.  What is the force of kinetic friction of the concrete on the block?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Rolling without slipping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62200"/>
            <a:ext cx="86106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Rolling Friction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1828800"/>
          </a:xfrm>
        </p:spPr>
        <p:txBody>
          <a:bodyPr/>
          <a:lstStyle/>
          <a:p>
            <a:pPr eaLnBrk="1" hangingPunct="1"/>
            <a:r>
              <a:rPr lang="en-US" sz="2800"/>
              <a:t>Due to the fact that the wheel is soft, and so is the surface upon which it is rolling.  Plowing effect produces a force which slows down the rolling.</a:t>
            </a:r>
          </a:p>
        </p:txBody>
      </p:sp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352800"/>
            <a:ext cx="4267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143000" y="5943600"/>
            <a:ext cx="1524000" cy="3048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3400" y="496888"/>
            <a:ext cx="5851525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 smtClean="0"/>
              <a:t>Drag force in a fluid, such as air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5344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Air resistance, or drag, is complex and involves fluid dynamics.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For objects on Earth, with speeds between 1 and 100 m/s and size between 1 cm and 2 m, there is an approximate equation which predicts the magnitude of air resistance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where </a:t>
            </a:r>
            <a:r>
              <a:rPr lang="en-US" sz="2400" i="1">
                <a:latin typeface="Times New Roman" charset="0"/>
              </a:rPr>
              <a:t>A</a:t>
            </a:r>
            <a:r>
              <a:rPr lang="en-US" sz="2400"/>
              <a:t> is the cross-sectional area of the object, and </a:t>
            </a:r>
            <a:r>
              <a:rPr lang="en-US" sz="2400" i="1">
                <a:latin typeface="Times New Roman" charset="0"/>
              </a:rPr>
              <a:t>v</a:t>
            </a:r>
            <a:r>
              <a:rPr lang="en-US" sz="2400"/>
              <a:t> is the speed.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The direction of air resistance, or Drag Force, is opposite to the direction of motion.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/>
              <a:t>It depends on size and shape, but not mass.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Cross Sectional Area depends on size, shape, and direction of motion.</a:t>
            </a:r>
          </a:p>
        </p:txBody>
      </p:sp>
      <p:pic>
        <p:nvPicPr>
          <p:cNvPr id="29699" name="Picture 5" descr="cros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396240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6" descr="cross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371600"/>
            <a:ext cx="41910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914400" y="5638800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…Consider the forces on a falling piece of paper, crumpled and not crumpled.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Ch.6 force summary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1585913"/>
            <a:ext cx="875665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Analyzing problems in segments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sz="2800" dirty="0"/>
              <a:t>The equations of chapters 1-6 help us solve problems in which the acceleration is constant.</a:t>
            </a:r>
          </a:p>
          <a:p>
            <a:pPr eaLnBrk="1" hangingPunct="1"/>
            <a:r>
              <a:rPr lang="en-US" sz="2800" dirty="0"/>
              <a:t>Sometimes the acceleration changes abruptly.</a:t>
            </a:r>
          </a:p>
          <a:p>
            <a:pPr eaLnBrk="1" hangingPunct="1"/>
            <a:r>
              <a:rPr lang="en-US" sz="2800" dirty="0"/>
              <a:t>In this case, divide the motion into segments: 1, 2, 3, …</a:t>
            </a:r>
          </a:p>
          <a:p>
            <a:pPr eaLnBrk="1" hangingPunct="1"/>
            <a:r>
              <a:rPr lang="en-US" sz="2800" dirty="0"/>
              <a:t>The final position an velocity of segment </a:t>
            </a:r>
            <a:r>
              <a:rPr lang="en-US" sz="2800" dirty="0" smtClean="0"/>
              <a:t>1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/>
              <a:t>Solve using the equations of constant acceleration for each segment.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46021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cyclist is pushing on his pedals, and therefore accelerating to the left.</a:t>
            </a:r>
          </a:p>
          <a:p>
            <a:pPr eaLnBrk="1" hangingPunct="1"/>
            <a:r>
              <a:rPr lang="en-US" sz="2400" dirty="0" smtClean="0"/>
              <a:t>What is the direction of the force of static friction of the ground on the </a:t>
            </a:r>
            <a:r>
              <a:rPr lang="en-US" sz="2400" dirty="0" smtClean="0"/>
              <a:t>back / front  </a:t>
            </a:r>
            <a:r>
              <a:rPr lang="en-US" sz="2400" dirty="0" smtClean="0"/>
              <a:t>wheel</a:t>
            </a:r>
            <a:r>
              <a:rPr lang="en-US" sz="2400" dirty="0" smtClean="0"/>
              <a:t>?</a:t>
            </a:r>
          </a:p>
          <a:p>
            <a:pPr eaLnBrk="1" hangingPunct="1"/>
            <a:r>
              <a:rPr lang="en-US" sz="2400" dirty="0" smtClean="0"/>
              <a:t>What is the direction of the force of rolling friction of the ground on the </a:t>
            </a:r>
            <a:r>
              <a:rPr lang="en-US" sz="2400" dirty="0" smtClean="0"/>
              <a:t>back front </a:t>
            </a:r>
            <a:r>
              <a:rPr lang="en-US" sz="2400" dirty="0" smtClean="0"/>
              <a:t>wheel?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3277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743200"/>
            <a:ext cx="46355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400800" y="3657600"/>
            <a:ext cx="1371600" cy="609600"/>
            <a:chOff x="7391400" y="2057400"/>
            <a:chExt cx="1371600" cy="609600"/>
          </a:xfrm>
        </p:grpSpPr>
        <p:sp>
          <p:nvSpPr>
            <p:cNvPr id="13" name="Rectangle 12"/>
            <p:cNvSpPr/>
            <p:nvPr/>
          </p:nvSpPr>
          <p:spPr>
            <a:xfrm>
              <a:off x="7391400" y="2057400"/>
              <a:ext cx="1371600" cy="60960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10800000">
              <a:off x="7543800" y="2506663"/>
              <a:ext cx="990600" cy="158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2770" name="Object 2"/>
            <p:cNvGraphicFramePr>
              <a:graphicFrameLocks noChangeAspect="1"/>
            </p:cNvGraphicFramePr>
            <p:nvPr/>
          </p:nvGraphicFramePr>
          <p:xfrm>
            <a:off x="7924800" y="2057400"/>
            <a:ext cx="304800" cy="372533"/>
          </p:xfrm>
          <a:graphic>
            <a:graphicData uri="http://schemas.openxmlformats.org/presentationml/2006/ole">
              <p:oleObj spid="_x0000_s115714" name="Equation" r:id="rId4" imgW="114300" imgH="1397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381001"/>
            <a:ext cx="7640637" cy="106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828675" eaLnBrk="0" hangingPunct="0"/>
            <a:r>
              <a:rPr lang="en-US" sz="3200" dirty="0">
                <a:latin typeface="Times New Roman" charset="0"/>
              </a:rPr>
              <a:t>Pre-class Reading Quiz. (Chapter</a:t>
            </a:r>
            <a:r>
              <a:rPr lang="en-US" sz="3200" dirty="0" smtClean="0">
                <a:latin typeface="Times New Roman" charset="0"/>
              </a:rPr>
              <a:t> 6)</a:t>
            </a:r>
          </a:p>
          <a:p>
            <a:pPr defTabSz="828675" eaLnBrk="0" hangingPunct="0"/>
            <a:endParaRPr lang="en-US" sz="32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/>
              <a:t>Before Class</a:t>
            </a:r>
            <a:r>
              <a:rPr lang="en-US" dirty="0" smtClean="0"/>
              <a:t> </a:t>
            </a:r>
            <a:r>
              <a:rPr lang="en-US" dirty="0" smtClean="0"/>
              <a:t>12 </a:t>
            </a:r>
            <a:r>
              <a:rPr lang="en-US" dirty="0"/>
              <a:t>on</a:t>
            </a:r>
            <a:r>
              <a:rPr lang="en-US" dirty="0" smtClean="0"/>
              <a:t> Wednesday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257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Please </a:t>
            </a:r>
            <a:r>
              <a:rPr lang="en-US" sz="2800" dirty="0" smtClean="0"/>
              <a:t>read</a:t>
            </a:r>
            <a:r>
              <a:rPr lang="en-US" sz="2800" dirty="0" smtClean="0"/>
              <a:t> Knight </a:t>
            </a:r>
            <a:r>
              <a:rPr lang="en-US" sz="2800" b="1" dirty="0" smtClean="0"/>
              <a:t>Chapter</a:t>
            </a:r>
            <a:r>
              <a:rPr lang="en-US" sz="2800" b="1" dirty="0" smtClean="0"/>
              <a:t> 7.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Something to think about:  </a:t>
            </a:r>
            <a:endParaRPr lang="en-US" sz="2800" dirty="0" smtClean="0"/>
          </a:p>
          <a:p>
            <a:pPr eaLnBrk="1" hangingPunct="1">
              <a:buNone/>
            </a:pPr>
            <a:r>
              <a:rPr lang="en-US" sz="2800" dirty="0" smtClean="0"/>
              <a:t>Consider the following reasoning, and identify the mistake:</a:t>
            </a:r>
          </a:p>
          <a:p>
            <a:pPr eaLnBrk="1" hangingPunct="1">
              <a:buNone/>
            </a:pPr>
            <a:r>
              <a:rPr lang="en-US" sz="2800" dirty="0" smtClean="0"/>
              <a:t>“When you push a cart, </a:t>
            </a:r>
            <a:r>
              <a:rPr lang="en-US" sz="2800" dirty="0" smtClean="0"/>
              <a:t>Newton’s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Law states that the cart pushes back on you with an equal and opposite force.  These forces should cancel each other.  So it is impossible to accelerate the cart.”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Last day I asked at the end of class:</a:t>
            </a:r>
            <a:endParaRPr lang="en-US" sz="28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458200" cy="57912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/>
              <a:t>Does </a:t>
            </a:r>
            <a:r>
              <a:rPr lang="en-US" sz="2800" dirty="0" smtClean="0"/>
              <a:t>friction always slow things down?</a:t>
            </a:r>
            <a:r>
              <a:rPr lang="en-US" sz="2800" dirty="0" smtClean="0"/>
              <a:t> </a:t>
            </a:r>
          </a:p>
          <a:p>
            <a:pPr eaLnBrk="1" hangingPunct="1">
              <a:buNone/>
            </a:pPr>
            <a:r>
              <a:rPr lang="en-US" sz="2800" dirty="0" smtClean="0"/>
              <a:t>ANSWER: </a:t>
            </a:r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r>
              <a:rPr lang="en-US" sz="2800" dirty="0" smtClean="0"/>
              <a:t>Can </a:t>
            </a:r>
            <a:r>
              <a:rPr lang="en-US" sz="2800" dirty="0" smtClean="0"/>
              <a:t>friction ever speed things up</a:t>
            </a:r>
            <a:r>
              <a:rPr lang="en-US" sz="2800" dirty="0" smtClean="0"/>
              <a:t>?</a:t>
            </a:r>
          </a:p>
          <a:p>
            <a:pPr eaLnBrk="1" hangingPunct="1">
              <a:buNone/>
            </a:pPr>
            <a:r>
              <a:rPr lang="en-US" sz="2800" dirty="0" smtClean="0"/>
              <a:t>ANSWER:</a:t>
            </a:r>
            <a:endParaRPr lang="en-US" sz="2400" dirty="0" smtClean="0"/>
          </a:p>
          <a:p>
            <a:pPr marL="914400" lvl="1" indent="-514350" eaLnBrk="1" hangingPunct="1">
              <a:buNone/>
            </a:pPr>
            <a:endParaRPr lang="en-US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3276600"/>
            <a:ext cx="9144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8013" y="0"/>
            <a:ext cx="3644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4000"/>
              <a:t>Static Friction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429125" y="1066800"/>
            <a:ext cx="44211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>
                <a:latin typeface="Times New Roman" charset="0"/>
              </a:rPr>
              <a:t>The box is in static equilibrium, so the static friction must exactly balance the pushing force: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213" y="1152525"/>
            <a:ext cx="3627437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4648200" y="3962400"/>
            <a:ext cx="40386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/>
              <a:t>This is not a general, “all-purpose” equation.  It is found from looking at the free body diagram and applying horizontal equilibrium, since 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sz="2600" i="1" baseline="-25000">
                <a:latin typeface="Times New Roman" charset="0"/>
                <a:ea typeface="Times New Roman" charset="0"/>
                <a:cs typeface="Times New Roman" charset="0"/>
              </a:rPr>
              <a:t>x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 = 0</a:t>
            </a:r>
            <a:r>
              <a:rPr lang="en-US" sz="2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/>
              <a:t>Static Friction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93713" y="5486400"/>
            <a:ext cx="8047037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>
                <a:latin typeface="Times New Roman" charset="0"/>
              </a:rPr>
              <a:t>  where </a:t>
            </a:r>
            <a:r>
              <a:rPr lang="en-US" sz="2800" i="1">
                <a:latin typeface="Times New Roman" charset="0"/>
              </a:rPr>
              <a:t>n</a:t>
            </a:r>
            <a:r>
              <a:rPr lang="en-US" sz="2800">
                <a:latin typeface="Times New Roman" charset="0"/>
              </a:rPr>
              <a:t> is the magnitude of the normal force, and the proportionality constant </a:t>
            </a:r>
            <a:r>
              <a:rPr lang="el-GR" sz="2800" i="1">
                <a:latin typeface="Times New Roman" charset="0"/>
                <a:ea typeface="Times New Roman" charset="0"/>
                <a:cs typeface="Times New Roman" charset="0"/>
              </a:rPr>
              <a:t>μ</a:t>
            </a:r>
            <a:r>
              <a:rPr lang="en-US" sz="2800" baseline="-2500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800">
                <a:latin typeface="Times New Roman" charset="0"/>
                <a:ea typeface="Times New Roman" charset="0"/>
                <a:cs typeface="Times New Roman" charset="0"/>
              </a:rPr>
              <a:t> is called the “coefficient of static friction”.</a:t>
            </a:r>
            <a:endParaRPr lang="el-GR" sz="28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09588" y="1066800"/>
            <a:ext cx="7670800" cy="390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ts val="3000"/>
              </a:lnSpc>
              <a:spcBef>
                <a:spcPct val="20000"/>
              </a:spcBef>
            </a:pPr>
            <a:r>
              <a:rPr lang="en-US" sz="2800" dirty="0">
                <a:latin typeface="Times New Roman" charset="0"/>
              </a:rPr>
              <a:t>There’s a limit to how big </a:t>
            </a:r>
            <a:r>
              <a:rPr lang="en-US" sz="2800" i="1" dirty="0" err="1">
                <a:latin typeface="Times New Roman" charset="0"/>
              </a:rPr>
              <a:t>f</a:t>
            </a:r>
            <a:r>
              <a:rPr lang="en-US" sz="2800" baseline="-25000" dirty="0" err="1">
                <a:latin typeface="Times New Roman" charset="0"/>
              </a:rPr>
              <a:t>s</a:t>
            </a:r>
            <a:r>
              <a:rPr lang="en-US" sz="2800" dirty="0">
                <a:latin typeface="Times New Roman" charset="0"/>
              </a:rPr>
              <a:t> can get. If you push hard enough, the object slips and starts to move. In other words, the static friction force has </a:t>
            </a:r>
            <a:r>
              <a:rPr lang="en-US" sz="2800" dirty="0" smtClean="0">
                <a:latin typeface="Times New Roman" charset="0"/>
              </a:rPr>
              <a:t>a</a:t>
            </a:r>
          </a:p>
          <a:p>
            <a:pPr>
              <a:lnSpc>
                <a:spcPts val="3000"/>
              </a:lnSpc>
              <a:spcBef>
                <a:spcPct val="20000"/>
              </a:spcBef>
            </a:pPr>
            <a:endParaRPr lang="en-US" sz="2800" dirty="0" smtClean="0">
              <a:latin typeface="Times New Roman" charset="0"/>
            </a:endParaRPr>
          </a:p>
          <a:p>
            <a:pPr>
              <a:lnSpc>
                <a:spcPts val="3000"/>
              </a:lnSpc>
              <a:spcBef>
                <a:spcPct val="20000"/>
              </a:spcBef>
              <a:buClr>
                <a:srgbClr val="336699"/>
              </a:buClr>
              <a:buFontTx/>
              <a:buChar char="•"/>
            </a:pPr>
            <a:r>
              <a:rPr lang="en-US" sz="2800" dirty="0">
                <a:latin typeface="Times New Roman" charset="0"/>
              </a:rPr>
              <a:t> The two surfaces don’t slip against each other as long </a:t>
            </a:r>
            <a:r>
              <a:rPr lang="en-US" sz="2800" dirty="0" smtClean="0">
                <a:latin typeface="Times New Roman" charset="0"/>
              </a:rPr>
              <a:t>as</a:t>
            </a:r>
          </a:p>
          <a:p>
            <a:pPr>
              <a:lnSpc>
                <a:spcPts val="3000"/>
              </a:lnSpc>
              <a:spcBef>
                <a:spcPct val="20000"/>
              </a:spcBef>
              <a:buClr>
                <a:srgbClr val="336699"/>
              </a:buClr>
              <a:buFontTx/>
              <a:buChar char="•"/>
            </a:pPr>
            <a:r>
              <a:rPr lang="en-US" sz="2800" dirty="0">
                <a:latin typeface="Times New Roman" charset="0"/>
              </a:rPr>
              <a:t> The surfaces slip </a:t>
            </a:r>
            <a:r>
              <a:rPr lang="en-US" sz="2800" dirty="0" smtClean="0">
                <a:latin typeface="Times New Roman" charset="0"/>
              </a:rPr>
              <a:t>when</a:t>
            </a:r>
          </a:p>
          <a:p>
            <a:pPr>
              <a:lnSpc>
                <a:spcPts val="3000"/>
              </a:lnSpc>
              <a:spcBef>
                <a:spcPct val="20000"/>
              </a:spcBef>
              <a:buClr>
                <a:srgbClr val="336699"/>
              </a:buClr>
              <a:buFontTx/>
              <a:buChar char="•"/>
            </a:pPr>
            <a:r>
              <a:rPr lang="en-US" sz="2800" dirty="0">
                <a:latin typeface="Times New Roman" charset="0"/>
              </a:rPr>
              <a:t> A static friction force</a:t>
            </a:r>
            <a:r>
              <a:rPr lang="en-US" sz="2800" dirty="0" smtClean="0">
                <a:latin typeface="Times New Roman" charset="0"/>
              </a:rPr>
              <a:t> </a:t>
            </a:r>
            <a:r>
              <a:rPr lang="en-US" sz="2800" i="1" dirty="0" smtClean="0">
                <a:latin typeface="Times New Roman" charset="0"/>
              </a:rPr>
              <a:t>             </a:t>
            </a:r>
            <a:r>
              <a:rPr lang="en-US" sz="2800" dirty="0" smtClean="0">
                <a:latin typeface="Times New Roman" charset="0"/>
              </a:rPr>
              <a:t>is </a:t>
            </a:r>
            <a:r>
              <a:rPr lang="en-US" sz="2800" dirty="0">
                <a:latin typeface="Times New Roman" charset="0"/>
              </a:rPr>
              <a:t>not physically   possible.  Many experiments have shown that: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8305800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/>
              <a:t>A wooden block weighs 100 N, and is sitting stationary on a smooth horizontal concrete surface.  The coefficient of static friction between wood and concrete is 0.2.  A 5 N horizontal force is applied to the block, pushing toward the right, but the block does not move.  What is the force of static friction of the concrete on the block?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8229600" cy="2971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/>
              <a:t>A wooden block weighs 100 N, and is sitting stationary on a smooth horizontal concrete surface.  The coefficient of static friction between wood and concrete is 0.2.  A horizontal force is applied to the block, pushing toward the right.  What is the maximum pushing force you can apply and have the block remain stationary?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/>
              <a:t>Kinetic Friction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429125" y="1066800"/>
            <a:ext cx="4421188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The kinetic friction force is proportional to the magnitude of the normal force.  Many experiments show the following approximate relation: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446588" y="3810000"/>
            <a:ext cx="4094162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where </a:t>
            </a:r>
            <a:r>
              <a:rPr lang="en-US" sz="2600" i="1">
                <a:latin typeface="Times New Roman" charset="0"/>
              </a:rPr>
              <a:t>n</a:t>
            </a:r>
            <a:r>
              <a:rPr lang="en-US" sz="2600">
                <a:latin typeface="Times New Roman" charset="0"/>
              </a:rPr>
              <a:t> is the magnitude of the normal force, and the proportionality constant </a:t>
            </a:r>
            <a:r>
              <a:rPr lang="el-GR" sz="2600" i="1">
                <a:latin typeface="Times New Roman" charset="0"/>
                <a:ea typeface="Times New Roman" charset="0"/>
                <a:cs typeface="Times New Roman" charset="0"/>
              </a:rPr>
              <a:t>μ</a:t>
            </a:r>
            <a:r>
              <a:rPr lang="en-US" sz="2600" baseline="-25000">
                <a:latin typeface="Times New Roman" charset="0"/>
                <a:ea typeface="Times New Roman" charset="0"/>
                <a:cs typeface="Times New Roman" charset="0"/>
              </a:rPr>
              <a:t>k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 is called the “coefficient of kinetic friction”.</a:t>
            </a:r>
            <a:endParaRPr lang="el-GR" sz="260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990600"/>
            <a:ext cx="3836987" cy="534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</TotalTime>
  <Words>879</Words>
  <Application>Microsoft Macintosh PowerPoint</Application>
  <PresentationFormat>On-screen Show (4:3)</PresentationFormat>
  <Paragraphs>65</Paragraphs>
  <Slides>20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Microsoft Equation</vt:lpstr>
      <vt:lpstr>PHY131H1S  - Class 11</vt:lpstr>
      <vt:lpstr>Slide 2</vt:lpstr>
      <vt:lpstr>Last day I asked at the end of class:</vt:lpstr>
      <vt:lpstr>Slide 4</vt:lpstr>
      <vt:lpstr>Static Friction</vt:lpstr>
      <vt:lpstr>Static Friction</vt:lpstr>
      <vt:lpstr>Slide 7</vt:lpstr>
      <vt:lpstr>Slide 8</vt:lpstr>
      <vt:lpstr>Kinetic Friction</vt:lpstr>
      <vt:lpstr>Forces with general, “all-purpose” equations:</vt:lpstr>
      <vt:lpstr>Slide 11</vt:lpstr>
      <vt:lpstr>Rolling without slipping</vt:lpstr>
      <vt:lpstr>Rolling Friction</vt:lpstr>
      <vt:lpstr>Slide 14</vt:lpstr>
      <vt:lpstr>Drag force in a fluid, such as air</vt:lpstr>
      <vt:lpstr>Cross Sectional Area depends on size, shape, and direction of motion.</vt:lpstr>
      <vt:lpstr>Ch.6 force summary</vt:lpstr>
      <vt:lpstr>Analyzing problems in segments</vt:lpstr>
      <vt:lpstr>Slide 19</vt:lpstr>
      <vt:lpstr>Before Class 12 on Wednesday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Harlow</cp:lastModifiedBy>
  <cp:revision>75</cp:revision>
  <cp:lastPrinted>2011-02-07T14:45:05Z</cp:lastPrinted>
  <dcterms:created xsi:type="dcterms:W3CDTF">2011-02-09T14:31:09Z</dcterms:created>
  <dcterms:modified xsi:type="dcterms:W3CDTF">2011-02-09T14:51:46Z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