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handoutMasterIdLst>
    <p:handoutMasterId r:id="rId22"/>
  </p:handoutMasterIdLst>
  <p:sldIdLst>
    <p:sldId id="256" r:id="rId2"/>
    <p:sldId id="291"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7" r:id="rId19"/>
    <p:sldId id="274"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7" d="100"/>
          <a:sy n="117" d="100"/>
        </p:scale>
        <p:origin x="-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EE0CE762-0A18-6249-9CA5-DE404A1321D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99A51DD-06F9-6D48-9F46-1A45ABCC09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87615AB-BAC0-1245-9B31-CAE2A697BF1E}"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1116013" y="4570413"/>
            <a:ext cx="5087937" cy="3652837"/>
          </a:xfrm>
          <a:noFill/>
          <a:ln/>
        </p:spPr>
        <p:txBody>
          <a:bodyPr/>
          <a:lstStyle/>
          <a:p>
            <a:pPr eaLnBrk="1" hangingPunct="1"/>
            <a:r>
              <a:rPr lang="en-US"/>
              <a:t>Answer: 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endParaRPr lang="en-US"/>
          </a:p>
        </p:txBody>
      </p:sp>
      <p:sp>
        <p:nvSpPr>
          <p:cNvPr id="24580" name="Slide Number Placeholder 3"/>
          <p:cNvSpPr>
            <a:spLocks noGrp="1"/>
          </p:cNvSpPr>
          <p:nvPr>
            <p:ph type="sldNum" sz="quarter" idx="5"/>
          </p:nvPr>
        </p:nvSpPr>
        <p:spPr>
          <a:noFill/>
        </p:spPr>
        <p:txBody>
          <a:bodyPr/>
          <a:lstStyle/>
          <a:p>
            <a:fld id="{C1A1DF1B-EF57-9F44-AA1E-0F579697BB3A}"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endParaRPr lang="en-US"/>
          </a:p>
        </p:txBody>
      </p:sp>
      <p:sp>
        <p:nvSpPr>
          <p:cNvPr id="26628" name="Slide Number Placeholder 3"/>
          <p:cNvSpPr>
            <a:spLocks noGrp="1"/>
          </p:cNvSpPr>
          <p:nvPr>
            <p:ph type="sldNum" sz="quarter" idx="5"/>
          </p:nvPr>
        </p:nvSpPr>
        <p:spPr>
          <a:noFill/>
        </p:spPr>
        <p:txBody>
          <a:bodyPr/>
          <a:lstStyle/>
          <a:p>
            <a:fld id="{8E052C61-88E8-5D4D-9625-A0B0C76C9D37}"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9FC0B52-1D1F-8B4F-A5FD-85A69E9AD5C0}" type="slidenum">
              <a:rPr lang="en-US"/>
              <a:pPr/>
              <a:t>18</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t>Answer: 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90FA2-95FA-EC4D-9679-B5E831CF0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9BB5A-C110-4E4E-B2A5-6AD1382DD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4F756-45E7-144D-99C1-A6D87F0A8D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FE67C0-67F4-8A4A-AF53-C01F65B643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A5BC3-D362-4648-8F02-86AB5C660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9EB6C8-8E9D-0249-A13F-2E1FBE743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2A479-31C8-2B40-A44C-244D583D83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315D11-8A13-5947-8D08-E0E6EC2296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0AFB9D-9874-CA44-AA62-44661E82F6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66A5BC-F832-094C-B8D2-F0157CCE4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FC98C-9B1A-6F4D-B288-FAF32AFC96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6DD4D-71B3-5C46-816D-632BACBD06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AD56E1-4800-214B-8B54-E9EC7E38D2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228600" y="152400"/>
            <a:ext cx="5105400" cy="792162"/>
          </a:xfrm>
        </p:spPr>
        <p:txBody>
          <a:bodyPr/>
          <a:lstStyle/>
          <a:p>
            <a:pPr algn="l" eaLnBrk="1" hangingPunct="1"/>
            <a:r>
              <a:rPr lang="en-US" sz="3600" dirty="0" smtClean="0"/>
              <a:t>PHY131H1S</a:t>
            </a:r>
            <a:r>
              <a:rPr lang="en-US" sz="3600" dirty="0" smtClean="0">
                <a:latin typeface="Times New Roman" charset="0"/>
              </a:rPr>
              <a:t>  - Class </a:t>
            </a:r>
            <a:r>
              <a:rPr lang="en-US" sz="3600" dirty="0" smtClean="0">
                <a:latin typeface="Times New Roman" charset="0"/>
              </a:rPr>
              <a:t>12</a:t>
            </a:r>
            <a:endParaRPr lang="en-US" sz="3600" dirty="0" smtClean="0">
              <a:latin typeface="Times New Roman" charset="0"/>
            </a:endParaRPr>
          </a:p>
        </p:txBody>
      </p:sp>
      <p:sp>
        <p:nvSpPr>
          <p:cNvPr id="16" name="Rectangle 5"/>
          <p:cNvSpPr txBox="1">
            <a:spLocks noChangeArrowheads="1"/>
          </p:cNvSpPr>
          <p:nvPr/>
        </p:nvSpPr>
        <p:spPr bwMode="auto">
          <a:xfrm>
            <a:off x="228600" y="1219200"/>
            <a:ext cx="48768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ts val="1200"/>
              </a:spcAft>
              <a:buClrTx/>
              <a:buSzTx/>
              <a:buFontTx/>
              <a:buNone/>
              <a:tabLst/>
              <a:defRPr/>
            </a:pPr>
            <a:r>
              <a:rPr kumimoji="0" lang="en-CA" sz="3200" b="0" i="0" u="none" strike="noStrike" kern="0" cap="none" spc="0" normalizeH="0" baseline="0" noProof="0" dirty="0" smtClean="0">
                <a:ln>
                  <a:noFill/>
                </a:ln>
                <a:solidFill>
                  <a:schemeClr val="tx1"/>
                </a:solidFill>
                <a:effectLst/>
                <a:uLnTx/>
                <a:uFillTx/>
                <a:latin typeface="+mn-lt"/>
                <a:ea typeface="+mn-ea"/>
                <a:cs typeface="+mn-cs"/>
              </a:rPr>
              <a:t>Today:</a:t>
            </a:r>
          </a:p>
          <a:p>
            <a:pPr>
              <a:buFont typeface="Arial"/>
              <a:buChar char="•"/>
            </a:pPr>
            <a:r>
              <a:rPr lang="en-US" sz="3200" dirty="0" smtClean="0"/>
              <a:t> </a:t>
            </a:r>
            <a:r>
              <a:rPr lang="en-US" sz="3200" dirty="0" smtClean="0"/>
              <a:t>Action / Reaction Pairs</a:t>
            </a:r>
            <a:r>
              <a:rPr lang="en-US" sz="3200" dirty="0" smtClean="0"/>
              <a:t> </a:t>
            </a:r>
          </a:p>
          <a:p>
            <a:pPr>
              <a:buFont typeface="Arial"/>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Newton’s Third Law</a:t>
            </a:r>
          </a:p>
          <a:p>
            <a:pPr>
              <a:buFont typeface="Arial"/>
              <a:buChar char="•"/>
            </a:pPr>
            <a:r>
              <a:rPr lang="en-US" sz="3200" kern="0" noProof="0" dirty="0" smtClean="0">
                <a:latin typeface="+mn-lt"/>
                <a:ea typeface="+mn-ea"/>
                <a:cs typeface="+mn-cs"/>
              </a:rPr>
              <a:t> Ropes and Pulleys</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7" descr="07_00ChapOpener-P"/>
          <p:cNvPicPr>
            <a:picLocks noChangeAspect="1" noChangeArrowheads="1"/>
          </p:cNvPicPr>
          <p:nvPr/>
        </p:nvPicPr>
        <p:blipFill>
          <a:blip r:embed="rId2"/>
          <a:srcRect b="2533"/>
          <a:stretch>
            <a:fillRect/>
          </a:stretch>
        </p:blipFill>
        <p:spPr bwMode="auto">
          <a:xfrm>
            <a:off x="5041900" y="533400"/>
            <a:ext cx="4102100" cy="6132976"/>
          </a:xfrm>
          <a:prstGeom prst="rect">
            <a:avLst/>
          </a:prstGeom>
          <a:noFill/>
          <a:ln w="9525">
            <a:noFill/>
            <a:miter lim="800000"/>
            <a:headEnd/>
            <a:tailEnd/>
          </a:ln>
        </p:spPr>
      </p:pic>
      <p:pic>
        <p:nvPicPr>
          <p:cNvPr id="9" name="Picture 8"/>
          <p:cNvPicPr>
            <a:picLocks noChangeAspect="1"/>
          </p:cNvPicPr>
          <p:nvPr/>
        </p:nvPicPr>
        <p:blipFill>
          <a:blip r:embed="rId3"/>
          <a:stretch>
            <a:fillRect/>
          </a:stretch>
        </p:blipFill>
        <p:spPr>
          <a:xfrm rot="16200000">
            <a:off x="781050" y="3105150"/>
            <a:ext cx="1917700" cy="4241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28600" y="990600"/>
            <a:ext cx="3200400" cy="2351088"/>
          </a:xfrm>
          <a:prstGeom prst="rect">
            <a:avLst/>
          </a:prstGeom>
          <a:noFill/>
          <a:ln w="9525">
            <a:noFill/>
            <a:miter lim="800000"/>
            <a:headEnd/>
            <a:tailEnd/>
          </a:ln>
        </p:spPr>
      </p:pic>
      <p:sp>
        <p:nvSpPr>
          <p:cNvPr id="29699" name="Rectangle 3"/>
          <p:cNvSpPr>
            <a:spLocks noGrp="1" noChangeArrowheads="1"/>
          </p:cNvSpPr>
          <p:nvPr>
            <p:ph type="title"/>
          </p:nvPr>
        </p:nvSpPr>
        <p:spPr>
          <a:xfrm>
            <a:off x="457200" y="274638"/>
            <a:ext cx="8229600" cy="411162"/>
          </a:xfrm>
        </p:spPr>
        <p:txBody>
          <a:bodyPr/>
          <a:lstStyle/>
          <a:p>
            <a:r>
              <a:rPr lang="en-US" sz="3600"/>
              <a:t>Identifying Action / Reaction Pairs</a:t>
            </a:r>
          </a:p>
        </p:txBody>
      </p:sp>
      <p:sp>
        <p:nvSpPr>
          <p:cNvPr id="45060" name="Rectangle 4"/>
          <p:cNvSpPr>
            <a:spLocks noGrp="1" noChangeArrowheads="1"/>
          </p:cNvSpPr>
          <p:nvPr>
            <p:ph type="body" idx="1"/>
          </p:nvPr>
        </p:nvSpPr>
        <p:spPr>
          <a:xfrm>
            <a:off x="3886200" y="990600"/>
            <a:ext cx="4800600" cy="2438400"/>
          </a:xfrm>
        </p:spPr>
        <p:txBody>
          <a:bodyPr/>
          <a:lstStyle/>
          <a:p>
            <a:r>
              <a:rPr lang="en-US" b="1" dirty="0"/>
              <a:t>Action force</a:t>
            </a:r>
            <a:r>
              <a:rPr lang="en-US" b="1" dirty="0" smtClean="0"/>
              <a:t>:</a:t>
            </a:r>
          </a:p>
          <a:p>
            <a:pPr>
              <a:buNone/>
            </a:pPr>
            <a:endParaRPr lang="en-US" dirty="0" smtClean="0"/>
          </a:p>
          <a:p>
            <a:r>
              <a:rPr lang="en-US" b="1" dirty="0"/>
              <a:t>Reaction force?</a:t>
            </a:r>
            <a:endParaRPr lang="en-US" dirty="0"/>
          </a:p>
        </p:txBody>
      </p:sp>
      <p:sp>
        <p:nvSpPr>
          <p:cNvPr id="45061" name="AutoShape 5"/>
          <p:cNvSpPr>
            <a:spLocks noChangeArrowheads="1"/>
          </p:cNvSpPr>
          <p:nvPr/>
        </p:nvSpPr>
        <p:spPr bwMode="auto">
          <a:xfrm rot="10295781">
            <a:off x="1219200" y="19812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9"/>
          <p:cNvPicPr>
            <a:picLocks noChangeAspect="1" noChangeArrowheads="1"/>
          </p:cNvPicPr>
          <p:nvPr/>
        </p:nvPicPr>
        <p:blipFill>
          <a:blip r:embed="rId2"/>
          <a:srcRect/>
          <a:stretch>
            <a:fillRect/>
          </a:stretch>
        </p:blipFill>
        <p:spPr bwMode="auto">
          <a:xfrm>
            <a:off x="2362200" y="1066800"/>
            <a:ext cx="4191000" cy="3078163"/>
          </a:xfrm>
          <a:prstGeom prst="rect">
            <a:avLst/>
          </a:prstGeom>
          <a:noFill/>
          <a:ln w="9525">
            <a:noFill/>
            <a:miter lim="800000"/>
            <a:headEnd/>
            <a:tailEnd/>
          </a:ln>
        </p:spPr>
      </p:pic>
      <p:sp>
        <p:nvSpPr>
          <p:cNvPr id="30723" name="Rectangle 3"/>
          <p:cNvSpPr>
            <a:spLocks noGrp="1" noChangeArrowheads="1"/>
          </p:cNvSpPr>
          <p:nvPr>
            <p:ph type="title"/>
          </p:nvPr>
        </p:nvSpPr>
        <p:spPr>
          <a:xfrm>
            <a:off x="457200" y="274638"/>
            <a:ext cx="8229600" cy="792162"/>
          </a:xfrm>
        </p:spPr>
        <p:txBody>
          <a:bodyPr/>
          <a:lstStyle/>
          <a:p>
            <a:pPr eaLnBrk="1" hangingPunct="1"/>
            <a:r>
              <a:rPr lang="en-US" sz="4000"/>
              <a:t>Identifying Action / Reaction Pairs</a:t>
            </a:r>
          </a:p>
        </p:txBody>
      </p:sp>
      <p:sp>
        <p:nvSpPr>
          <p:cNvPr id="48132" name="Rectangle 4"/>
          <p:cNvSpPr>
            <a:spLocks noGrp="1" noChangeArrowheads="1"/>
          </p:cNvSpPr>
          <p:nvPr>
            <p:ph type="body" idx="1"/>
          </p:nvPr>
        </p:nvSpPr>
        <p:spPr>
          <a:xfrm>
            <a:off x="457200" y="4267200"/>
            <a:ext cx="8229600" cy="1858963"/>
          </a:xfrm>
        </p:spPr>
        <p:txBody>
          <a:bodyPr/>
          <a:lstStyle/>
          <a:p>
            <a:pPr eaLnBrk="1" hangingPunct="1"/>
            <a:r>
              <a:rPr lang="en-US" dirty="0"/>
              <a:t>Consider a stationary man pulling a rope.</a:t>
            </a:r>
          </a:p>
          <a:p>
            <a:pPr eaLnBrk="1" hangingPunct="1"/>
            <a:r>
              <a:rPr lang="en-US" b="1" dirty="0"/>
              <a:t>Action</a:t>
            </a:r>
            <a:r>
              <a:rPr lang="en-US" b="1" dirty="0" smtClean="0"/>
              <a:t>:</a:t>
            </a:r>
            <a:endParaRPr lang="en-US" dirty="0" smtClean="0"/>
          </a:p>
          <a:p>
            <a:pPr eaLnBrk="1" hangingPunct="1"/>
            <a:r>
              <a:rPr lang="en-US" b="1" dirty="0"/>
              <a:t>Reaction</a:t>
            </a:r>
            <a:r>
              <a:rPr lang="en-US" b="1" dirty="0" smtClean="0"/>
              <a:t>:</a:t>
            </a:r>
            <a:endParaRPr lang="en-US" dirty="0"/>
          </a:p>
        </p:txBody>
      </p:sp>
      <p:sp>
        <p:nvSpPr>
          <p:cNvPr id="48133" name="AutoShape 5"/>
          <p:cNvSpPr>
            <a:spLocks noChangeArrowheads="1"/>
          </p:cNvSpPr>
          <p:nvPr/>
        </p:nvSpPr>
        <p:spPr bwMode="auto">
          <a:xfrm rot="10295781">
            <a:off x="3962400" y="2403475"/>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8134" name="AutoShape 6"/>
          <p:cNvSpPr>
            <a:spLocks noChangeArrowheads="1"/>
          </p:cNvSpPr>
          <p:nvPr/>
        </p:nvSpPr>
        <p:spPr bwMode="auto">
          <a:xfrm rot="-497829">
            <a:off x="5181600" y="22098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7"/>
          <p:cNvPicPr>
            <a:picLocks noChangeAspect="1" noChangeArrowheads="1"/>
          </p:cNvPicPr>
          <p:nvPr/>
        </p:nvPicPr>
        <p:blipFill>
          <a:blip r:embed="rId2"/>
          <a:srcRect/>
          <a:stretch>
            <a:fillRect/>
          </a:stretch>
        </p:blipFill>
        <p:spPr bwMode="auto">
          <a:xfrm>
            <a:off x="228600" y="838200"/>
            <a:ext cx="2538413" cy="2971800"/>
          </a:xfrm>
          <a:prstGeom prst="rect">
            <a:avLst/>
          </a:prstGeom>
          <a:noFill/>
          <a:ln w="9525">
            <a:noFill/>
            <a:miter lim="800000"/>
            <a:headEnd/>
            <a:tailEnd/>
          </a:ln>
        </p:spPr>
      </p:pic>
      <p:sp>
        <p:nvSpPr>
          <p:cNvPr id="31747" name="Rectangle 3"/>
          <p:cNvSpPr>
            <a:spLocks noGrp="1" noChangeArrowheads="1"/>
          </p:cNvSpPr>
          <p:nvPr>
            <p:ph type="title"/>
          </p:nvPr>
        </p:nvSpPr>
        <p:spPr>
          <a:xfrm>
            <a:off x="457200" y="274638"/>
            <a:ext cx="8229600" cy="411162"/>
          </a:xfrm>
        </p:spPr>
        <p:txBody>
          <a:bodyPr/>
          <a:lstStyle/>
          <a:p>
            <a:r>
              <a:rPr lang="en-US" sz="3600"/>
              <a:t>Identifying Action / Reaction Pairs</a:t>
            </a:r>
          </a:p>
        </p:txBody>
      </p:sp>
      <p:sp>
        <p:nvSpPr>
          <p:cNvPr id="47108" name="Rectangle 4"/>
          <p:cNvSpPr>
            <a:spLocks noGrp="1" noChangeArrowheads="1"/>
          </p:cNvSpPr>
          <p:nvPr>
            <p:ph type="body" idx="1"/>
          </p:nvPr>
        </p:nvSpPr>
        <p:spPr>
          <a:xfrm>
            <a:off x="3352800" y="990600"/>
            <a:ext cx="4953000" cy="2438400"/>
          </a:xfrm>
        </p:spPr>
        <p:txBody>
          <a:bodyPr/>
          <a:lstStyle/>
          <a:p>
            <a:r>
              <a:rPr lang="en-US" b="1" dirty="0"/>
              <a:t>Action force</a:t>
            </a:r>
            <a:r>
              <a:rPr lang="en-US" b="1" dirty="0" smtClean="0"/>
              <a:t>:</a:t>
            </a:r>
          </a:p>
          <a:p>
            <a:endParaRPr lang="en-US" dirty="0" smtClean="0"/>
          </a:p>
          <a:p>
            <a:r>
              <a:rPr lang="en-US" b="1" dirty="0"/>
              <a:t>Reaction force?</a:t>
            </a:r>
            <a:endParaRPr lang="en-US" dirty="0"/>
          </a:p>
        </p:txBody>
      </p:sp>
      <p:sp>
        <p:nvSpPr>
          <p:cNvPr id="47112" name="AutoShape 8"/>
          <p:cNvSpPr>
            <a:spLocks noChangeArrowheads="1"/>
          </p:cNvSpPr>
          <p:nvPr/>
        </p:nvSpPr>
        <p:spPr bwMode="auto">
          <a:xfrm rot="5400000">
            <a:off x="1236662" y="2497138"/>
            <a:ext cx="779463" cy="204788"/>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9"/>
          <p:cNvPicPr>
            <a:picLocks noChangeAspect="1" noChangeArrowheads="1"/>
          </p:cNvPicPr>
          <p:nvPr/>
        </p:nvPicPr>
        <p:blipFill>
          <a:blip r:embed="rId2"/>
          <a:srcRect/>
          <a:stretch>
            <a:fillRect/>
          </a:stretch>
        </p:blipFill>
        <p:spPr bwMode="auto">
          <a:xfrm>
            <a:off x="2971800" y="1066800"/>
            <a:ext cx="2798763" cy="3276600"/>
          </a:xfrm>
          <a:prstGeom prst="rect">
            <a:avLst/>
          </a:prstGeom>
          <a:noFill/>
          <a:ln w="9525">
            <a:noFill/>
            <a:miter lim="800000"/>
            <a:headEnd/>
            <a:tailEnd/>
          </a:ln>
        </p:spPr>
      </p:pic>
      <p:sp>
        <p:nvSpPr>
          <p:cNvPr id="32771" name="Rectangle 3"/>
          <p:cNvSpPr>
            <a:spLocks noGrp="1" noChangeArrowheads="1"/>
          </p:cNvSpPr>
          <p:nvPr>
            <p:ph type="title"/>
          </p:nvPr>
        </p:nvSpPr>
        <p:spPr>
          <a:xfrm>
            <a:off x="457200" y="274638"/>
            <a:ext cx="8229600" cy="792162"/>
          </a:xfrm>
        </p:spPr>
        <p:txBody>
          <a:bodyPr/>
          <a:lstStyle/>
          <a:p>
            <a:pPr eaLnBrk="1" hangingPunct="1"/>
            <a:r>
              <a:rPr lang="en-US" sz="4000"/>
              <a:t>Identifying Action / Reaction Pairs</a:t>
            </a:r>
          </a:p>
        </p:txBody>
      </p:sp>
      <p:sp>
        <p:nvSpPr>
          <p:cNvPr id="49156" name="Rectangle 4"/>
          <p:cNvSpPr>
            <a:spLocks noGrp="1" noChangeArrowheads="1"/>
          </p:cNvSpPr>
          <p:nvPr>
            <p:ph type="body" idx="1"/>
          </p:nvPr>
        </p:nvSpPr>
        <p:spPr>
          <a:xfrm>
            <a:off x="457200" y="4267200"/>
            <a:ext cx="8229600" cy="1858963"/>
          </a:xfrm>
        </p:spPr>
        <p:txBody>
          <a:bodyPr/>
          <a:lstStyle/>
          <a:p>
            <a:pPr eaLnBrk="1" hangingPunct="1"/>
            <a:r>
              <a:rPr lang="en-US" dirty="0"/>
              <a:t>Consider a basketball in freefall.</a:t>
            </a:r>
          </a:p>
          <a:p>
            <a:pPr eaLnBrk="1" hangingPunct="1"/>
            <a:r>
              <a:rPr lang="en-US" b="1" dirty="0"/>
              <a:t>Action</a:t>
            </a:r>
            <a:r>
              <a:rPr lang="en-US" b="1" dirty="0" smtClean="0"/>
              <a:t>:</a:t>
            </a:r>
            <a:endParaRPr lang="en-US" dirty="0" smtClean="0"/>
          </a:p>
          <a:p>
            <a:pPr eaLnBrk="1" hangingPunct="1"/>
            <a:r>
              <a:rPr lang="en-US" b="1" dirty="0"/>
              <a:t>Reaction</a:t>
            </a:r>
            <a:r>
              <a:rPr lang="en-US" b="1" dirty="0" smtClean="0"/>
              <a:t>:</a:t>
            </a:r>
            <a:endParaRPr lang="en-US" dirty="0"/>
          </a:p>
        </p:txBody>
      </p:sp>
      <p:sp>
        <p:nvSpPr>
          <p:cNvPr id="49157" name="AutoShape 5"/>
          <p:cNvSpPr>
            <a:spLocks noChangeArrowheads="1"/>
          </p:cNvSpPr>
          <p:nvPr/>
        </p:nvSpPr>
        <p:spPr bwMode="auto">
          <a:xfrm rot="5400000">
            <a:off x="4149726" y="2860675"/>
            <a:ext cx="779462"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9162" name="AutoShape 10"/>
          <p:cNvSpPr>
            <a:spLocks noChangeArrowheads="1"/>
          </p:cNvSpPr>
          <p:nvPr/>
        </p:nvSpPr>
        <p:spPr bwMode="auto">
          <a:xfrm rot="-5400000">
            <a:off x="4149725" y="3792538"/>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2"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7" descr="bob"/>
          <p:cNvPicPr>
            <a:picLocks noChangeAspect="1" noChangeArrowheads="1"/>
          </p:cNvPicPr>
          <p:nvPr/>
        </p:nvPicPr>
        <p:blipFill>
          <a:blip r:embed="rId2"/>
          <a:srcRect/>
          <a:stretch>
            <a:fillRect/>
          </a:stretch>
        </p:blipFill>
        <p:spPr bwMode="auto">
          <a:xfrm>
            <a:off x="304800" y="838200"/>
            <a:ext cx="1028700" cy="2857500"/>
          </a:xfrm>
          <a:prstGeom prst="rect">
            <a:avLst/>
          </a:prstGeom>
          <a:noFill/>
          <a:ln w="9525">
            <a:noFill/>
            <a:miter lim="800000"/>
            <a:headEnd/>
            <a:tailEnd/>
          </a:ln>
        </p:spPr>
      </p:pic>
      <p:sp>
        <p:nvSpPr>
          <p:cNvPr id="33795" name="Rectangle 2"/>
          <p:cNvSpPr>
            <a:spLocks noGrp="1" noChangeArrowheads="1"/>
          </p:cNvSpPr>
          <p:nvPr>
            <p:ph type="title"/>
          </p:nvPr>
        </p:nvSpPr>
        <p:spPr>
          <a:xfrm>
            <a:off x="457200" y="274638"/>
            <a:ext cx="8229600" cy="411162"/>
          </a:xfrm>
        </p:spPr>
        <p:txBody>
          <a:bodyPr/>
          <a:lstStyle/>
          <a:p>
            <a:r>
              <a:rPr lang="en-US" sz="3200" smtClean="0"/>
              <a:t>Test Question from PHY131 Spring 2009</a:t>
            </a:r>
          </a:p>
        </p:txBody>
      </p:sp>
      <p:sp>
        <p:nvSpPr>
          <p:cNvPr id="48131" name="Rectangle 3"/>
          <p:cNvSpPr>
            <a:spLocks noGrp="1" noChangeArrowheads="1"/>
          </p:cNvSpPr>
          <p:nvPr>
            <p:ph type="body" idx="1"/>
          </p:nvPr>
        </p:nvSpPr>
        <p:spPr>
          <a:xfrm>
            <a:off x="1524000" y="990600"/>
            <a:ext cx="7315200" cy="2438400"/>
          </a:xfrm>
        </p:spPr>
        <p:txBody>
          <a:bodyPr/>
          <a:lstStyle/>
          <a:p>
            <a:pPr>
              <a:lnSpc>
                <a:spcPct val="90000"/>
              </a:lnSpc>
            </a:pPr>
            <a:r>
              <a:rPr lang="en-US" b="1" dirty="0"/>
              <a:t>Action force:</a:t>
            </a:r>
            <a:r>
              <a:rPr lang="en-US" dirty="0"/>
              <a:t> Bob stands on a bathroom scale. There is an action force on Bob, which </a:t>
            </a:r>
            <a:r>
              <a:rPr lang="en-US" dirty="0" smtClean="0"/>
              <a:t>is</a:t>
            </a:r>
          </a:p>
          <a:p>
            <a:pPr>
              <a:lnSpc>
                <a:spcPct val="90000"/>
              </a:lnSpc>
              <a:buNone/>
            </a:pPr>
            <a:endParaRPr lang="en-US" dirty="0" smtClean="0"/>
          </a:p>
          <a:p>
            <a:pPr>
              <a:lnSpc>
                <a:spcPct val="90000"/>
              </a:lnSpc>
            </a:pPr>
            <a:r>
              <a:rPr lang="en-US" b="1" dirty="0"/>
              <a:t>Reaction force?</a:t>
            </a:r>
          </a:p>
        </p:txBody>
      </p:sp>
      <p:sp>
        <p:nvSpPr>
          <p:cNvPr id="48134" name="AutoShape 6"/>
          <p:cNvSpPr>
            <a:spLocks noChangeArrowheads="1"/>
          </p:cNvSpPr>
          <p:nvPr/>
        </p:nvSpPr>
        <p:spPr bwMode="auto">
          <a:xfrm rot="5400000">
            <a:off x="474662" y="2268538"/>
            <a:ext cx="779463" cy="204788"/>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3799" name="Text Box 9"/>
          <p:cNvSpPr txBox="1">
            <a:spLocks noChangeArrowheads="1"/>
          </p:cNvSpPr>
          <p:nvPr/>
        </p:nvSpPr>
        <p:spPr bwMode="auto">
          <a:xfrm>
            <a:off x="381000" y="3700463"/>
            <a:ext cx="914400"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400"/>
              <a:t>scale</a:t>
            </a:r>
          </a:p>
        </p:txBody>
      </p:sp>
      <p:sp>
        <p:nvSpPr>
          <p:cNvPr id="33801" name="Comment 19"/>
          <p:cNvSpPr>
            <a:spLocks noRot="1" noChangeAspect="1" noEditPoints="1" noChangeArrowheads="1" noChangeShapeType="1" noTextEdit="1"/>
          </p:cNvSpPr>
          <p:nvPr/>
        </p:nvSpPr>
        <p:spPr bwMode="auto">
          <a:xfrm>
            <a:off x="666750" y="5748338"/>
            <a:ext cx="7938" cy="17462"/>
          </a:xfrm>
          <a:custGeom>
            <a:avLst/>
            <a:gdLst>
              <a:gd name="T0" fmla="*/ 2165 w 22"/>
              <a:gd name="T1" fmla="*/ 17082 h 46"/>
              <a:gd name="T2" fmla="*/ 7577 w 22"/>
              <a:gd name="T3" fmla="*/ 0 h 46"/>
              <a:gd name="T4" fmla="*/ 0 60000 65536"/>
              <a:gd name="T5" fmla="*/ 0 60000 65536"/>
              <a:gd name="T6" fmla="*/ 0 w 22"/>
              <a:gd name="T7" fmla="*/ 0 h 46"/>
              <a:gd name="T8" fmla="*/ 22 w 22"/>
              <a:gd name="T9" fmla="*/ 46 h 46"/>
            </a:gdLst>
            <a:ahLst/>
            <a:cxnLst>
              <a:cxn ang="T4">
                <a:pos x="T0" y="T1"/>
              </a:cxn>
              <a:cxn ang="T5">
                <a:pos x="T2" y="T3"/>
              </a:cxn>
            </a:cxnLst>
            <a:rect l="T6" t="T7" r="T8" b="T9"/>
            <a:pathLst>
              <a:path w="22" h="46" extrusionOk="0">
                <a:moveTo>
                  <a:pt x="6" y="45"/>
                </a:moveTo>
                <a:cubicBezTo>
                  <a:pt x="-2" y="20"/>
                  <a:pt x="-2" y="13"/>
                  <a:pt x="21" y="0"/>
                </a:cubicBezTo>
              </a:path>
            </a:pathLst>
          </a:custGeom>
          <a:noFill/>
          <a:ln w="19050" cap="rnd">
            <a:solidFill>
              <a:srgbClr val="00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7" descr="bob"/>
          <p:cNvPicPr>
            <a:picLocks noChangeAspect="1" noChangeArrowheads="1"/>
          </p:cNvPicPr>
          <p:nvPr/>
        </p:nvPicPr>
        <p:blipFill>
          <a:blip r:embed="rId2"/>
          <a:srcRect/>
          <a:stretch>
            <a:fillRect/>
          </a:stretch>
        </p:blipFill>
        <p:spPr bwMode="auto">
          <a:xfrm>
            <a:off x="304800" y="2386013"/>
            <a:ext cx="1028700" cy="2857500"/>
          </a:xfrm>
          <a:prstGeom prst="rect">
            <a:avLst/>
          </a:prstGeom>
          <a:noFill/>
          <a:ln w="9525">
            <a:noFill/>
            <a:miter lim="800000"/>
            <a:headEnd/>
            <a:tailEnd/>
          </a:ln>
        </p:spPr>
      </p:pic>
      <p:sp>
        <p:nvSpPr>
          <p:cNvPr id="34819" name="Rectangle 2"/>
          <p:cNvSpPr>
            <a:spLocks noGrp="1" noChangeArrowheads="1"/>
          </p:cNvSpPr>
          <p:nvPr>
            <p:ph type="title"/>
          </p:nvPr>
        </p:nvSpPr>
        <p:spPr>
          <a:xfrm>
            <a:off x="457200" y="274638"/>
            <a:ext cx="8229600" cy="411162"/>
          </a:xfrm>
        </p:spPr>
        <p:txBody>
          <a:bodyPr/>
          <a:lstStyle/>
          <a:p>
            <a:r>
              <a:rPr lang="en-US" sz="3600"/>
              <a:t>Identifying Action / Reaction Pairs</a:t>
            </a:r>
          </a:p>
        </p:txBody>
      </p:sp>
      <p:sp>
        <p:nvSpPr>
          <p:cNvPr id="48131" name="Rectangle 3"/>
          <p:cNvSpPr>
            <a:spLocks noGrp="1" noChangeArrowheads="1"/>
          </p:cNvSpPr>
          <p:nvPr>
            <p:ph type="body" idx="1"/>
          </p:nvPr>
        </p:nvSpPr>
        <p:spPr>
          <a:xfrm>
            <a:off x="1524000" y="838200"/>
            <a:ext cx="7620000" cy="2895600"/>
          </a:xfrm>
        </p:spPr>
        <p:txBody>
          <a:bodyPr/>
          <a:lstStyle/>
          <a:p>
            <a:pPr>
              <a:lnSpc>
                <a:spcPct val="90000"/>
              </a:lnSpc>
            </a:pPr>
            <a:r>
              <a:rPr lang="en-US" b="1" dirty="0"/>
              <a:t>Action force:</a:t>
            </a:r>
            <a:r>
              <a:rPr lang="en-US" dirty="0"/>
              <a:t> Bob stands on a bathroom scale in an elevator, which is accelerating upward. There is an action force on Bob, which </a:t>
            </a:r>
            <a:r>
              <a:rPr lang="en-US" dirty="0" smtClean="0"/>
              <a:t>is</a:t>
            </a:r>
          </a:p>
          <a:p>
            <a:pPr>
              <a:lnSpc>
                <a:spcPct val="90000"/>
              </a:lnSpc>
              <a:buNone/>
            </a:pPr>
            <a:endParaRPr lang="en-US" dirty="0" smtClean="0"/>
          </a:p>
          <a:p>
            <a:pPr>
              <a:lnSpc>
                <a:spcPct val="90000"/>
              </a:lnSpc>
            </a:pPr>
            <a:r>
              <a:rPr lang="en-US" b="1" dirty="0"/>
              <a:t>Reaction force?</a:t>
            </a:r>
            <a:r>
              <a:rPr lang="en-US" b="1" dirty="0" smtClean="0"/>
              <a:t> </a:t>
            </a:r>
            <a:endParaRPr lang="en-US" dirty="0"/>
          </a:p>
        </p:txBody>
      </p:sp>
      <p:sp>
        <p:nvSpPr>
          <p:cNvPr id="48134" name="AutoShape 6"/>
          <p:cNvSpPr>
            <a:spLocks noChangeArrowheads="1"/>
          </p:cNvSpPr>
          <p:nvPr/>
        </p:nvSpPr>
        <p:spPr bwMode="auto">
          <a:xfrm rot="5400000">
            <a:off x="474663" y="3816350"/>
            <a:ext cx="779462" cy="204788"/>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4823" name="Text Box 9"/>
          <p:cNvSpPr txBox="1">
            <a:spLocks noChangeArrowheads="1"/>
          </p:cNvSpPr>
          <p:nvPr/>
        </p:nvSpPr>
        <p:spPr bwMode="auto">
          <a:xfrm>
            <a:off x="381000" y="5248275"/>
            <a:ext cx="914400" cy="3143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400"/>
              <a:t>scale</a:t>
            </a:r>
          </a:p>
        </p:txBody>
      </p:sp>
      <p:sp>
        <p:nvSpPr>
          <p:cNvPr id="22" name="Rectangle 21"/>
          <p:cNvSpPr/>
          <p:nvPr/>
        </p:nvSpPr>
        <p:spPr>
          <a:xfrm>
            <a:off x="304800" y="2057400"/>
            <a:ext cx="1143000" cy="350520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5400000">
            <a:off x="304800" y="1524000"/>
            <a:ext cx="1066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Up Arrow 34"/>
          <p:cNvSpPr/>
          <p:nvPr/>
        </p:nvSpPr>
        <p:spPr>
          <a:xfrm>
            <a:off x="381000" y="1143000"/>
            <a:ext cx="381000" cy="762000"/>
          </a:xfrm>
          <a:prstGeom prst="upArrow">
            <a:avLst/>
          </a:prstGeom>
          <a:gradFill>
            <a:gsLst>
              <a:gs pos="0">
                <a:srgbClr val="008000"/>
              </a:gs>
              <a:gs pos="100000">
                <a:schemeClr val="accent1">
                  <a:tint val="50000"/>
                  <a:shade val="100000"/>
                  <a:satMod val="350000"/>
                </a:schemeClr>
              </a:gs>
            </a:gsLst>
          </a:grad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27" name="TextBox 35"/>
          <p:cNvSpPr txBox="1">
            <a:spLocks noChangeArrowheads="1"/>
          </p:cNvSpPr>
          <p:nvPr/>
        </p:nvSpPr>
        <p:spPr bwMode="auto">
          <a:xfrm>
            <a:off x="136525" y="1219200"/>
            <a:ext cx="549275" cy="615950"/>
          </a:xfrm>
          <a:prstGeom prst="rect">
            <a:avLst/>
          </a:prstGeom>
          <a:noFill/>
          <a:ln w="9525">
            <a:noFill/>
            <a:miter lim="800000"/>
            <a:headEnd/>
            <a:tailEnd/>
          </a:ln>
        </p:spPr>
        <p:txBody>
          <a:bodyPr wrap="none">
            <a:prstTxWarp prst="textNoShape">
              <a:avLst/>
            </a:prstTxWarp>
            <a:spAutoFit/>
          </a:bodyPr>
          <a:lstStyle/>
          <a:p>
            <a:r>
              <a:rPr lang="en-US" sz="3400" i="1">
                <a:latin typeface="Times New Roman" charset="0"/>
                <a:ea typeface="Times New Roman" charset="0"/>
                <a:cs typeface="Times New Roman"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39762"/>
          </a:xfrm>
        </p:spPr>
        <p:txBody>
          <a:bodyPr/>
          <a:lstStyle/>
          <a:p>
            <a:pPr eaLnBrk="1" hangingPunct="1"/>
            <a:r>
              <a:rPr lang="en-US" sz="2800"/>
              <a:t>The Massless String Approximation</a:t>
            </a:r>
          </a:p>
        </p:txBody>
      </p:sp>
      <p:sp>
        <p:nvSpPr>
          <p:cNvPr id="31747" name="Text Box 3"/>
          <p:cNvSpPr txBox="1">
            <a:spLocks noChangeArrowheads="1"/>
          </p:cNvSpPr>
          <p:nvPr/>
        </p:nvSpPr>
        <p:spPr bwMode="auto">
          <a:xfrm>
            <a:off x="387350" y="3243263"/>
            <a:ext cx="8110538" cy="1679575"/>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Often in physics problems the mass of the string or rope is much less than the masses of the objects that it connects.  In such cases, we can adopt the following </a:t>
            </a:r>
            <a:r>
              <a:rPr lang="en-US" sz="2600" b="1">
                <a:latin typeface="Times New Roman" charset="0"/>
              </a:rPr>
              <a:t>massless string approximation</a:t>
            </a:r>
            <a:r>
              <a:rPr lang="en-US" sz="2600">
                <a:latin typeface="Times New Roman" charset="0"/>
              </a:rPr>
              <a:t>:</a:t>
            </a:r>
          </a:p>
        </p:txBody>
      </p:sp>
      <p:pic>
        <p:nvPicPr>
          <p:cNvPr id="35844" name="Picture 4"/>
          <p:cNvPicPr>
            <a:picLocks noChangeAspect="1" noChangeArrowheads="1"/>
          </p:cNvPicPr>
          <p:nvPr/>
        </p:nvPicPr>
        <p:blipFill>
          <a:blip r:embed="rId2"/>
          <a:srcRect b="11868"/>
          <a:stretch>
            <a:fillRect/>
          </a:stretch>
        </p:blipFill>
        <p:spPr bwMode="auto">
          <a:xfrm>
            <a:off x="385763" y="1314450"/>
            <a:ext cx="8324850" cy="187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Pulleys</a:t>
            </a:r>
          </a:p>
        </p:txBody>
      </p:sp>
      <p:pic>
        <p:nvPicPr>
          <p:cNvPr id="36867" name="Picture 3"/>
          <p:cNvPicPr>
            <a:picLocks noChangeAspect="1" noChangeArrowheads="1"/>
          </p:cNvPicPr>
          <p:nvPr/>
        </p:nvPicPr>
        <p:blipFill>
          <a:blip r:embed="rId2"/>
          <a:srcRect/>
          <a:stretch>
            <a:fillRect/>
          </a:stretch>
        </p:blipFill>
        <p:spPr bwMode="auto">
          <a:xfrm>
            <a:off x="469900" y="1646238"/>
            <a:ext cx="8178800" cy="408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14400" y="381000"/>
            <a:ext cx="3494088" cy="1569660"/>
          </a:xfrm>
          <a:prstGeom prst="rect">
            <a:avLst/>
          </a:prstGeom>
          <a:noFill/>
          <a:ln w="9525">
            <a:noFill/>
            <a:miter lim="800000"/>
            <a:headEnd/>
            <a:tailEnd/>
          </a:ln>
        </p:spPr>
        <p:txBody>
          <a:bodyPr anchor="ctr">
            <a:prstTxWarp prst="textNoShape">
              <a:avLst/>
            </a:prstTxWarp>
            <a:spAutoFit/>
          </a:bodyPr>
          <a:lstStyle/>
          <a:p>
            <a:r>
              <a:rPr lang="en-US" sz="3200" b="1" dirty="0">
                <a:solidFill>
                  <a:srgbClr val="336699"/>
                </a:solidFill>
                <a:latin typeface="Times New Roman" charset="0"/>
              </a:rPr>
              <a:t>In the figure to the right, is the </a:t>
            </a:r>
            <a:r>
              <a:rPr lang="en-US" sz="3200" b="1" dirty="0" smtClean="0">
                <a:solidFill>
                  <a:srgbClr val="336699"/>
                </a:solidFill>
                <a:latin typeface="Times New Roman" charset="0"/>
              </a:rPr>
              <a:t>tension</a:t>
            </a:r>
            <a:endParaRPr lang="en-US" sz="3200" b="1" dirty="0">
              <a:solidFill>
                <a:srgbClr val="336699"/>
              </a:solidFill>
              <a:latin typeface="Times New Roman" charset="0"/>
            </a:endParaRPr>
          </a:p>
        </p:txBody>
      </p:sp>
      <p:pic>
        <p:nvPicPr>
          <p:cNvPr id="39939" name="Picture 4" descr="08_27_01"/>
          <p:cNvPicPr>
            <a:picLocks noChangeAspect="1" noChangeArrowheads="1"/>
          </p:cNvPicPr>
          <p:nvPr/>
        </p:nvPicPr>
        <p:blipFill>
          <a:blip r:embed="rId3"/>
          <a:srcRect b="4865"/>
          <a:stretch>
            <a:fillRect/>
          </a:stretch>
        </p:blipFill>
        <p:spPr bwMode="auto">
          <a:xfrm>
            <a:off x="4876800" y="1295400"/>
            <a:ext cx="3708400" cy="378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792162"/>
          </a:xfrm>
        </p:spPr>
        <p:txBody>
          <a:bodyPr/>
          <a:lstStyle/>
          <a:p>
            <a:pPr eaLnBrk="1" hangingPunct="1"/>
            <a:r>
              <a:rPr lang="en-US" dirty="0"/>
              <a:t>Before Class</a:t>
            </a:r>
            <a:r>
              <a:rPr lang="en-US" dirty="0" smtClean="0"/>
              <a:t> </a:t>
            </a:r>
            <a:r>
              <a:rPr lang="en-US" dirty="0" smtClean="0"/>
              <a:t>13 </a:t>
            </a:r>
            <a:r>
              <a:rPr lang="en-US" dirty="0"/>
              <a:t>on</a:t>
            </a:r>
            <a:r>
              <a:rPr lang="en-US" dirty="0" smtClean="0"/>
              <a:t> Monday</a:t>
            </a:r>
            <a:endParaRPr lang="en-US" dirty="0"/>
          </a:p>
        </p:txBody>
      </p:sp>
      <p:sp>
        <p:nvSpPr>
          <p:cNvPr id="28675" name="Rectangle 3"/>
          <p:cNvSpPr>
            <a:spLocks noGrp="1" noChangeArrowheads="1"/>
          </p:cNvSpPr>
          <p:nvPr>
            <p:ph type="body" idx="1"/>
          </p:nvPr>
        </p:nvSpPr>
        <p:spPr>
          <a:xfrm>
            <a:off x="76200" y="762000"/>
            <a:ext cx="8915400" cy="6096000"/>
          </a:xfrm>
        </p:spPr>
        <p:txBody>
          <a:bodyPr/>
          <a:lstStyle/>
          <a:p>
            <a:pPr eaLnBrk="1" hangingPunct="1"/>
            <a:r>
              <a:rPr lang="en-US" sz="2800" dirty="0" smtClean="0"/>
              <a:t>Remember there is a </a:t>
            </a:r>
            <a:r>
              <a:rPr lang="en-US" sz="2800" dirty="0" err="1" smtClean="0"/>
              <a:t>MasteringPhysics.com</a:t>
            </a:r>
            <a:r>
              <a:rPr lang="en-US" sz="2800" dirty="0" smtClean="0"/>
              <a:t> problem set due today.   If you haven’t already done it, please submit this before 11:59pm tonight.</a:t>
            </a:r>
          </a:p>
          <a:p>
            <a:pPr eaLnBrk="1" hangingPunct="1"/>
            <a:r>
              <a:rPr lang="en-US" sz="2800" dirty="0" smtClean="0"/>
              <a:t>Please </a:t>
            </a:r>
            <a:r>
              <a:rPr lang="en-US" sz="2800" dirty="0" smtClean="0"/>
              <a:t>read Knight </a:t>
            </a:r>
            <a:r>
              <a:rPr lang="en-US" sz="2800" b="1" dirty="0" smtClean="0"/>
              <a:t>Chapter</a:t>
            </a:r>
            <a:r>
              <a:rPr lang="en-US" sz="2800" b="1" dirty="0" smtClean="0"/>
              <a:t> 8, </a:t>
            </a:r>
            <a:r>
              <a:rPr lang="en-US" sz="2800" dirty="0" smtClean="0"/>
              <a:t>and the </a:t>
            </a:r>
            <a:r>
              <a:rPr lang="en-US" sz="2800" b="1" dirty="0" smtClean="0"/>
              <a:t>Part I </a:t>
            </a:r>
            <a:r>
              <a:rPr lang="en-US" sz="2800" b="1" dirty="0" smtClean="0"/>
              <a:t>Summary.</a:t>
            </a:r>
            <a:endParaRPr lang="en-US" sz="2800" dirty="0" smtClean="0"/>
          </a:p>
          <a:p>
            <a:pPr eaLnBrk="1" hangingPunct="1"/>
            <a:r>
              <a:rPr lang="en-US" sz="2800" dirty="0" smtClean="0"/>
              <a:t>Something to think about: </a:t>
            </a:r>
            <a:r>
              <a:rPr lang="en-US" sz="2800" dirty="0" smtClean="0"/>
              <a:t>   </a:t>
            </a:r>
            <a:r>
              <a:rPr lang="en-US" sz="2800" dirty="0" smtClean="0"/>
              <a:t>A ball is whirled on a string in a vertical circle.  As it is going around, the tension in the string is</a:t>
            </a:r>
          </a:p>
          <a:p>
            <a:pPr marL="514350" indent="-514350" eaLnBrk="1" hangingPunct="1">
              <a:buFont typeface="+mj-lt"/>
              <a:buAutoNum type="alphaUcPeriod"/>
            </a:pPr>
            <a:r>
              <a:rPr lang="en-US" sz="2800" dirty="0" smtClean="0"/>
              <a:t>constant.</a:t>
            </a:r>
          </a:p>
          <a:p>
            <a:pPr marL="514350" indent="-514350" eaLnBrk="1" hangingPunct="1">
              <a:buFont typeface="+mj-lt"/>
              <a:buAutoNum type="alphaUcPeriod"/>
            </a:pPr>
            <a:r>
              <a:rPr lang="en-US" sz="2800" dirty="0" smtClean="0"/>
              <a:t>greatest at the top of the motion </a:t>
            </a:r>
          </a:p>
          <a:p>
            <a:pPr marL="514350" indent="-514350" eaLnBrk="1" hangingPunct="1">
              <a:buFont typeface="+mj-lt"/>
              <a:buAutoNum type="alphaUcPeriod"/>
            </a:pPr>
            <a:r>
              <a:rPr lang="en-US" sz="2800" dirty="0" smtClean="0"/>
              <a:t>greatest </a:t>
            </a:r>
            <a:r>
              <a:rPr lang="en-US" sz="2800" dirty="0" smtClean="0"/>
              <a:t>at the bottom of the motion </a:t>
            </a:r>
          </a:p>
          <a:p>
            <a:pPr marL="514350" indent="-514350" eaLnBrk="1" hangingPunct="1">
              <a:buFont typeface="+mj-lt"/>
              <a:buAutoNum type="alphaUcPeriod"/>
            </a:pPr>
            <a:r>
              <a:rPr lang="en-US" sz="2800" dirty="0" smtClean="0"/>
              <a:t>greatest </a:t>
            </a:r>
            <a:r>
              <a:rPr lang="en-US" sz="2800" dirty="0" smtClean="0"/>
              <a:t>somewhere in between the top and bottom. </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381001"/>
            <a:ext cx="7640637" cy="1068641"/>
          </a:xfrm>
          <a:prstGeom prst="rect">
            <a:avLst/>
          </a:prstGeom>
          <a:noFill/>
          <a:ln w="9525">
            <a:noFill/>
            <a:miter lim="800000"/>
            <a:headEnd/>
            <a:tailEnd/>
          </a:ln>
        </p:spPr>
        <p:txBody>
          <a:bodyPr wrap="square" lIns="82945" tIns="41473" rIns="82945" bIns="41473">
            <a:prstTxWarp prst="textNoShape">
              <a:avLst/>
            </a:prstTxWarp>
            <a:spAutoFit/>
          </a:bodyPr>
          <a:lstStyle/>
          <a:p>
            <a:pPr defTabSz="828675" eaLnBrk="0" hangingPunct="0"/>
            <a:r>
              <a:rPr lang="en-US" sz="3200" dirty="0">
                <a:latin typeface="Times New Roman" charset="0"/>
              </a:rPr>
              <a:t>Pre-class Reading Quiz. (Chapter</a:t>
            </a:r>
            <a:r>
              <a:rPr lang="en-US" sz="3200" dirty="0" smtClean="0">
                <a:latin typeface="Times New Roman" charset="0"/>
              </a:rPr>
              <a:t> 7)</a:t>
            </a:r>
            <a:endParaRPr lang="en-US" sz="3200" dirty="0" smtClean="0">
              <a:latin typeface="Times New Roman" charset="0"/>
            </a:endParaRPr>
          </a:p>
          <a:p>
            <a:pPr defTabSz="828675" eaLnBrk="0" hangingPunct="0"/>
            <a:endParaRPr lang="en-US" sz="3200" dirty="0" smtClean="0">
              <a:latin typeface="Times New Roman" charset="0"/>
            </a:endParaRPr>
          </a:p>
        </p:txBody>
      </p:sp>
      <p:pic>
        <p:nvPicPr>
          <p:cNvPr id="5" name="Picture 3" descr="08_stt4"/>
          <p:cNvPicPr>
            <a:picLocks noChangeAspect="1" noChangeArrowheads="1"/>
          </p:cNvPicPr>
          <p:nvPr/>
        </p:nvPicPr>
        <p:blipFill>
          <a:blip r:embed="rId3"/>
          <a:srcRect b="5678"/>
          <a:stretch>
            <a:fillRect/>
          </a:stretch>
        </p:blipFill>
        <p:spPr bwMode="auto">
          <a:xfrm>
            <a:off x="4572000" y="2819400"/>
            <a:ext cx="4267200" cy="379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609600"/>
          </a:xfrm>
        </p:spPr>
        <p:txBody>
          <a:bodyPr/>
          <a:lstStyle/>
          <a:p>
            <a:pPr algn="l" eaLnBrk="1" hangingPunct="1"/>
            <a:r>
              <a:rPr lang="en-US" sz="2800" dirty="0" smtClean="0"/>
              <a:t>Last day I asked at the end of class:</a:t>
            </a:r>
            <a:endParaRPr lang="en-US" sz="2800" dirty="0"/>
          </a:p>
        </p:txBody>
      </p:sp>
      <p:sp>
        <p:nvSpPr>
          <p:cNvPr id="28675" name="Rectangle 3"/>
          <p:cNvSpPr>
            <a:spLocks noGrp="1" noChangeArrowheads="1"/>
          </p:cNvSpPr>
          <p:nvPr>
            <p:ph type="body" idx="1"/>
          </p:nvPr>
        </p:nvSpPr>
        <p:spPr>
          <a:xfrm>
            <a:off x="152400" y="838200"/>
            <a:ext cx="8458200" cy="5791200"/>
          </a:xfrm>
        </p:spPr>
        <p:txBody>
          <a:bodyPr/>
          <a:lstStyle/>
          <a:p>
            <a:pPr eaLnBrk="1" hangingPunct="1">
              <a:buNone/>
            </a:pPr>
            <a:r>
              <a:rPr lang="en-US" sz="2400" dirty="0" smtClean="0"/>
              <a:t>Consider the following reasoning, and identify the mistake:</a:t>
            </a:r>
          </a:p>
          <a:p>
            <a:pPr eaLnBrk="1" hangingPunct="1">
              <a:buNone/>
            </a:pPr>
            <a:r>
              <a:rPr lang="en-US" sz="2400" dirty="0" smtClean="0"/>
              <a:t>“When you push a cart, Newton’s 3</a:t>
            </a:r>
            <a:r>
              <a:rPr lang="en-US" sz="2400" baseline="30000" dirty="0" smtClean="0"/>
              <a:t>rd</a:t>
            </a:r>
            <a:r>
              <a:rPr lang="en-US" sz="2400" dirty="0" smtClean="0"/>
              <a:t> Law states that the cart pushes back on you with an equal and opposite force.  These forces should cancel each other.  So it is impossible to accelerate the cart.</a:t>
            </a:r>
            <a:r>
              <a:rPr lang="en-US" sz="2400" dirty="0" smtClean="0"/>
              <a:t>”</a:t>
            </a:r>
          </a:p>
          <a:p>
            <a:pPr eaLnBrk="1" hangingPunct="1">
              <a:buNone/>
            </a:pPr>
            <a:r>
              <a:rPr lang="en-US" sz="2400" dirty="0" smtClean="0"/>
              <a:t>ANSWER:</a:t>
            </a:r>
          </a:p>
          <a:p>
            <a:pPr eaLnBrk="1" hangingPunct="1">
              <a:buNone/>
            </a:pPr>
            <a:r>
              <a:rPr lang="en-US" sz="2400" dirty="0" smtClean="0"/>
              <a:t>First sentence</a:t>
            </a:r>
          </a:p>
          <a:p>
            <a:pPr eaLnBrk="1" hangingPunct="1">
              <a:buNone/>
            </a:pPr>
            <a:endParaRPr lang="en-US" sz="2400" dirty="0" smtClean="0"/>
          </a:p>
          <a:p>
            <a:pPr eaLnBrk="1" hangingPunct="1">
              <a:buNone/>
            </a:pPr>
            <a:r>
              <a:rPr lang="en-US" sz="2400" dirty="0" smtClean="0"/>
              <a:t>Second and third sentences</a:t>
            </a:r>
            <a:endParaRPr lang="en-US" sz="2400" dirty="0" smtClean="0"/>
          </a:p>
          <a:p>
            <a:pPr marL="914400" lvl="1" indent="-514350" eaLnBrk="1" hangingPunct="1">
              <a:buNone/>
            </a:pPr>
            <a:endParaRPr lang="en-US" sz="2400" dirty="0"/>
          </a:p>
        </p:txBody>
      </p:sp>
      <p:sp>
        <p:nvSpPr>
          <p:cNvPr id="6" name="Rectangle 3"/>
          <p:cNvSpPr txBox="1">
            <a:spLocks noChangeArrowheads="1"/>
          </p:cNvSpPr>
          <p:nvPr/>
        </p:nvSpPr>
        <p:spPr bwMode="auto">
          <a:xfrm>
            <a:off x="152400" y="3276600"/>
            <a:ext cx="9144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srcRect/>
          <a:stretch>
            <a:fillRect/>
          </a:stretch>
        </p:blipFill>
        <p:spPr bwMode="auto">
          <a:xfrm>
            <a:off x="685800" y="360363"/>
            <a:ext cx="7924800" cy="597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784350" y="498475"/>
            <a:ext cx="5681663" cy="580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260350" y="228600"/>
            <a:ext cx="8616950" cy="2811463"/>
          </a:xfrm>
          <a:prstGeom prst="rect">
            <a:avLst/>
          </a:prstGeom>
          <a:noFill/>
          <a:ln w="9525">
            <a:noFill/>
            <a:miter lim="800000"/>
            <a:headEnd/>
            <a:tailEnd/>
          </a:ln>
        </p:spPr>
      </p:pic>
      <p:sp>
        <p:nvSpPr>
          <p:cNvPr id="4" name="Content Placeholder 3"/>
          <p:cNvSpPr>
            <a:spLocks noGrp="1"/>
          </p:cNvSpPr>
          <p:nvPr>
            <p:ph sz="half" idx="1"/>
          </p:nvPr>
        </p:nvSpPr>
        <p:spPr>
          <a:xfrm>
            <a:off x="228600" y="3048000"/>
            <a:ext cx="8610600" cy="3352800"/>
          </a:xfrm>
        </p:spPr>
        <p:txBody>
          <a:bodyPr/>
          <a:lstStyle/>
          <a:p>
            <a:pPr>
              <a:spcAft>
                <a:spcPts val="600"/>
              </a:spcAft>
            </a:pPr>
            <a:r>
              <a:rPr lang="en-US" sz="2400" dirty="0" smtClean="0"/>
              <a:t>The entire Earth accelerates toward the Moon, due to this pulling force.</a:t>
            </a:r>
          </a:p>
          <a:p>
            <a:pPr>
              <a:spcAft>
                <a:spcPts val="600"/>
              </a:spcAft>
            </a:pPr>
            <a:r>
              <a:rPr lang="en-US" sz="2400" dirty="0" smtClean="0"/>
              <a:t>To find the total acceleration, you use the force as calculated </a:t>
            </a:r>
            <a:r>
              <a:rPr lang="en-US" sz="2400" dirty="0" smtClean="0"/>
              <a:t>for</a:t>
            </a:r>
          </a:p>
          <a:p>
            <a:pPr>
              <a:spcAft>
                <a:spcPts val="600"/>
              </a:spcAft>
            </a:pPr>
            <a:r>
              <a:rPr lang="en-US" sz="2400" dirty="0" smtClean="0"/>
              <a:t>Since </a:t>
            </a:r>
            <a:r>
              <a:rPr lang="en-US" sz="2400" i="1" dirty="0" smtClean="0">
                <a:latin typeface="Times New Roman" charset="0"/>
                <a:ea typeface="Times New Roman" charset="0"/>
                <a:cs typeface="Times New Roman" charset="0"/>
              </a:rPr>
              <a:t>F</a:t>
            </a:r>
            <a:r>
              <a:rPr lang="en-US" sz="2400" i="1" baseline="-25000" dirty="0" smtClean="0">
                <a:latin typeface="Times New Roman" charset="0"/>
                <a:ea typeface="Times New Roman" charset="0"/>
                <a:cs typeface="Times New Roman" charset="0"/>
              </a:rPr>
              <a:t>G</a:t>
            </a:r>
            <a:r>
              <a:rPr lang="en-US" sz="2400" dirty="0" smtClean="0">
                <a:latin typeface="Times New Roman" charset="0"/>
                <a:ea typeface="Times New Roman" charset="0"/>
                <a:cs typeface="Times New Roman" charset="0"/>
              </a:rPr>
              <a:t> = </a:t>
            </a:r>
            <a:r>
              <a:rPr lang="en-US" sz="2400" i="1" dirty="0" smtClean="0">
                <a:latin typeface="Times New Roman" charset="0"/>
                <a:ea typeface="Times New Roman" charset="0"/>
                <a:cs typeface="Times New Roman" charset="0"/>
              </a:rPr>
              <a:t>GMm</a:t>
            </a:r>
            <a:r>
              <a:rPr lang="en-US" sz="2400" dirty="0" smtClean="0">
                <a:latin typeface="Times New Roman" charset="0"/>
                <a:ea typeface="Times New Roman" charset="0"/>
                <a:cs typeface="Times New Roman" charset="0"/>
              </a:rPr>
              <a:t>/</a:t>
            </a:r>
            <a:r>
              <a:rPr lang="en-US" sz="2400" i="1" dirty="0" smtClean="0">
                <a:latin typeface="Times New Roman" charset="0"/>
                <a:ea typeface="Times New Roman" charset="0"/>
                <a:cs typeface="Times New Roman" charset="0"/>
              </a:rPr>
              <a:t>r</a:t>
            </a:r>
            <a:r>
              <a:rPr lang="en-US" sz="2400" baseline="30000" dirty="0" smtClean="0">
                <a:latin typeface="Times New Roman" charset="0"/>
                <a:ea typeface="Times New Roman" charset="0"/>
                <a:cs typeface="Times New Roman" charset="0"/>
              </a:rPr>
              <a:t>2</a:t>
            </a:r>
            <a:r>
              <a:rPr lang="en-US" sz="2400" dirty="0" smtClean="0"/>
              <a:t>, the force on the ocean nearer to the moon will be</a:t>
            </a:r>
            <a:r>
              <a:rPr lang="en-US" sz="2400" dirty="0" smtClean="0"/>
              <a:t>  		, </a:t>
            </a:r>
            <a:r>
              <a:rPr lang="en-US" sz="2400" dirty="0" smtClean="0"/>
              <a:t>so it will accelerate</a:t>
            </a:r>
            <a:r>
              <a:rPr lang="en-US" sz="2400" dirty="0" smtClean="0"/>
              <a:t> 	than </a:t>
            </a:r>
            <a:r>
              <a:rPr lang="en-US" sz="2400" dirty="0" smtClean="0"/>
              <a:t>the rest of the Earth, bulging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260350" y="228600"/>
            <a:ext cx="8616950" cy="2811463"/>
          </a:xfrm>
          <a:prstGeom prst="rect">
            <a:avLst/>
          </a:prstGeom>
          <a:noFill/>
          <a:ln w="9525">
            <a:noFill/>
            <a:miter lim="800000"/>
            <a:headEnd/>
            <a:tailEnd/>
          </a:ln>
        </p:spPr>
      </p:pic>
      <p:sp>
        <p:nvSpPr>
          <p:cNvPr id="4" name="Content Placeholder 3"/>
          <p:cNvSpPr>
            <a:spLocks noGrp="1"/>
          </p:cNvSpPr>
          <p:nvPr>
            <p:ph sz="half" idx="1"/>
          </p:nvPr>
        </p:nvSpPr>
        <p:spPr>
          <a:xfrm>
            <a:off x="228600" y="3048000"/>
            <a:ext cx="8610600" cy="3657600"/>
          </a:xfrm>
        </p:spPr>
        <p:txBody>
          <a:bodyPr/>
          <a:lstStyle/>
          <a:p>
            <a:pPr>
              <a:spcAft>
                <a:spcPts val="600"/>
              </a:spcAft>
            </a:pPr>
            <a:r>
              <a:rPr lang="en-US" sz="2400" dirty="0" smtClean="0"/>
              <a:t>Since </a:t>
            </a:r>
            <a:r>
              <a:rPr lang="en-US" sz="2400" i="1" dirty="0" smtClean="0">
                <a:latin typeface="Times New Roman" charset="0"/>
                <a:ea typeface="Times New Roman" charset="0"/>
                <a:cs typeface="Times New Roman" charset="0"/>
              </a:rPr>
              <a:t>F</a:t>
            </a:r>
            <a:r>
              <a:rPr lang="en-US" sz="2400" i="1" baseline="-25000" dirty="0" smtClean="0">
                <a:latin typeface="Times New Roman" charset="0"/>
                <a:ea typeface="Times New Roman" charset="0"/>
                <a:cs typeface="Times New Roman" charset="0"/>
              </a:rPr>
              <a:t>G</a:t>
            </a:r>
            <a:r>
              <a:rPr lang="en-US" sz="2400" dirty="0" smtClean="0">
                <a:latin typeface="Times New Roman" charset="0"/>
                <a:ea typeface="Times New Roman" charset="0"/>
                <a:cs typeface="Times New Roman" charset="0"/>
              </a:rPr>
              <a:t> = </a:t>
            </a:r>
            <a:r>
              <a:rPr lang="en-US" sz="2400" i="1" dirty="0" smtClean="0">
                <a:latin typeface="Times New Roman" charset="0"/>
                <a:ea typeface="Times New Roman" charset="0"/>
                <a:cs typeface="Times New Roman" charset="0"/>
              </a:rPr>
              <a:t>GMm</a:t>
            </a:r>
            <a:r>
              <a:rPr lang="en-US" sz="2400" dirty="0" smtClean="0">
                <a:latin typeface="Times New Roman" charset="0"/>
                <a:ea typeface="Times New Roman" charset="0"/>
                <a:cs typeface="Times New Roman" charset="0"/>
              </a:rPr>
              <a:t>/</a:t>
            </a:r>
            <a:r>
              <a:rPr lang="en-US" sz="2400" i="1" dirty="0" smtClean="0">
                <a:latin typeface="Times New Roman" charset="0"/>
                <a:ea typeface="Times New Roman" charset="0"/>
                <a:cs typeface="Times New Roman" charset="0"/>
              </a:rPr>
              <a:t>r</a:t>
            </a:r>
            <a:r>
              <a:rPr lang="en-US" sz="2400" baseline="30000" dirty="0" smtClean="0">
                <a:latin typeface="Times New Roman" charset="0"/>
                <a:ea typeface="Times New Roman" charset="0"/>
                <a:cs typeface="Times New Roman" charset="0"/>
              </a:rPr>
              <a:t>2</a:t>
            </a:r>
            <a:r>
              <a:rPr lang="en-US" sz="2400" dirty="0" smtClean="0"/>
              <a:t>, the force on the ocean</a:t>
            </a:r>
            <a:r>
              <a:rPr lang="en-US" sz="2400" dirty="0" smtClean="0"/>
              <a:t> 		to </a:t>
            </a:r>
            <a:r>
              <a:rPr lang="en-US" sz="2400" dirty="0" smtClean="0"/>
              <a:t>the moon will </a:t>
            </a:r>
            <a:r>
              <a:rPr lang="en-US" sz="2400" dirty="0" smtClean="0"/>
              <a:t>be		, </a:t>
            </a:r>
            <a:r>
              <a:rPr lang="en-US" sz="2400" dirty="0" smtClean="0"/>
              <a:t>so it will accelerate more than the rest of the Earth, bulging out.</a:t>
            </a:r>
          </a:p>
          <a:p>
            <a:pPr>
              <a:spcAft>
                <a:spcPts val="600"/>
              </a:spcAft>
            </a:pPr>
            <a:r>
              <a:rPr lang="en-US" sz="2400" dirty="0" smtClean="0"/>
              <a:t>Similarly, the force on the ocean</a:t>
            </a:r>
            <a:r>
              <a:rPr lang="en-US" sz="2400" dirty="0" smtClean="0"/>
              <a:t> 	from </a:t>
            </a:r>
            <a:r>
              <a:rPr lang="en-US" sz="2400" dirty="0" smtClean="0"/>
              <a:t>the moon will </a:t>
            </a:r>
            <a:r>
              <a:rPr lang="en-US" sz="2400" dirty="0" smtClean="0"/>
              <a:t>be	     , </a:t>
            </a:r>
            <a:r>
              <a:rPr lang="en-US" sz="2400" dirty="0" smtClean="0"/>
              <a:t>so it will accelerate less than the rest of the Earth, remaining behind, forming a bulge.</a:t>
            </a:r>
          </a:p>
          <a:p>
            <a:pPr>
              <a:spcAft>
                <a:spcPts val="600"/>
              </a:spcAft>
            </a:pPr>
            <a:r>
              <a:rPr lang="en-US" sz="2400" dirty="0" smtClean="0"/>
              <a:t>In general, tidal effects tend to stretch objects both toward and away from the object causing the tides.</a:t>
            </a:r>
          </a:p>
          <a:p>
            <a:pPr>
              <a:spcAft>
                <a:spcPts val="600"/>
              </a:spcAft>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792162"/>
          </a:xfrm>
        </p:spPr>
        <p:txBody>
          <a:bodyPr/>
          <a:lstStyle/>
          <a:p>
            <a:pPr eaLnBrk="1" hangingPunct="1"/>
            <a:r>
              <a:rPr lang="en-US" sz="4000"/>
              <a:t>Identifying Action / Reaction Pairs</a:t>
            </a:r>
          </a:p>
        </p:txBody>
      </p:sp>
      <p:sp>
        <p:nvSpPr>
          <p:cNvPr id="45059" name="Rectangle 3"/>
          <p:cNvSpPr>
            <a:spLocks noGrp="1" noChangeArrowheads="1"/>
          </p:cNvSpPr>
          <p:nvPr>
            <p:ph type="body" idx="1"/>
          </p:nvPr>
        </p:nvSpPr>
        <p:spPr>
          <a:xfrm>
            <a:off x="457200" y="4267200"/>
            <a:ext cx="8229600" cy="1858963"/>
          </a:xfrm>
        </p:spPr>
        <p:txBody>
          <a:bodyPr/>
          <a:lstStyle/>
          <a:p>
            <a:pPr eaLnBrk="1" hangingPunct="1"/>
            <a:r>
              <a:rPr lang="en-US" dirty="0"/>
              <a:t>Consider an accelerating car.</a:t>
            </a:r>
          </a:p>
          <a:p>
            <a:pPr eaLnBrk="1" hangingPunct="1"/>
            <a:r>
              <a:rPr lang="en-US" b="1" dirty="0"/>
              <a:t>Action</a:t>
            </a:r>
            <a:r>
              <a:rPr lang="en-US" b="1" dirty="0" smtClean="0"/>
              <a:t>:</a:t>
            </a:r>
            <a:endParaRPr lang="en-US" dirty="0" smtClean="0"/>
          </a:p>
          <a:p>
            <a:pPr eaLnBrk="1" hangingPunct="1"/>
            <a:r>
              <a:rPr lang="en-US" b="1" dirty="0"/>
              <a:t>Reaction</a:t>
            </a:r>
            <a:r>
              <a:rPr lang="en-US" b="1" dirty="0" smtClean="0"/>
              <a:t>:</a:t>
            </a:r>
            <a:endParaRPr lang="en-US" dirty="0"/>
          </a:p>
        </p:txBody>
      </p:sp>
      <p:pic>
        <p:nvPicPr>
          <p:cNvPr id="27652" name="Picture 4"/>
          <p:cNvPicPr>
            <a:picLocks noChangeAspect="1" noChangeArrowheads="1"/>
          </p:cNvPicPr>
          <p:nvPr/>
        </p:nvPicPr>
        <p:blipFill>
          <a:blip r:embed="rId2"/>
          <a:srcRect/>
          <a:stretch>
            <a:fillRect/>
          </a:stretch>
        </p:blipFill>
        <p:spPr bwMode="auto">
          <a:xfrm>
            <a:off x="2143125" y="1195388"/>
            <a:ext cx="4714875" cy="2947987"/>
          </a:xfrm>
          <a:prstGeom prst="rect">
            <a:avLst/>
          </a:prstGeom>
          <a:noFill/>
          <a:ln w="9525">
            <a:noFill/>
            <a:miter lim="800000"/>
            <a:headEnd/>
            <a:tailEnd/>
          </a:ln>
        </p:spPr>
      </p:pic>
      <p:sp>
        <p:nvSpPr>
          <p:cNvPr id="45061" name="AutoShape 5"/>
          <p:cNvSpPr>
            <a:spLocks noChangeArrowheads="1"/>
          </p:cNvSpPr>
          <p:nvPr/>
        </p:nvSpPr>
        <p:spPr bwMode="auto">
          <a:xfrm>
            <a:off x="5715000" y="33528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5062" name="AutoShape 6"/>
          <p:cNvSpPr>
            <a:spLocks noChangeArrowheads="1"/>
          </p:cNvSpPr>
          <p:nvPr/>
        </p:nvSpPr>
        <p:spPr bwMode="auto">
          <a:xfrm rot="10800000">
            <a:off x="4572000" y="32766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7"/>
          <p:cNvPicPr>
            <a:picLocks noChangeAspect="1" noChangeArrowheads="1"/>
          </p:cNvPicPr>
          <p:nvPr/>
        </p:nvPicPr>
        <p:blipFill>
          <a:blip r:embed="rId2"/>
          <a:srcRect/>
          <a:stretch>
            <a:fillRect/>
          </a:stretch>
        </p:blipFill>
        <p:spPr bwMode="auto">
          <a:xfrm>
            <a:off x="2286000" y="1066800"/>
            <a:ext cx="4191000" cy="3143250"/>
          </a:xfrm>
          <a:prstGeom prst="rect">
            <a:avLst/>
          </a:prstGeom>
          <a:noFill/>
          <a:ln w="9525">
            <a:noFill/>
            <a:miter lim="800000"/>
            <a:headEnd/>
            <a:tailEnd/>
          </a:ln>
        </p:spPr>
      </p:pic>
      <p:sp>
        <p:nvSpPr>
          <p:cNvPr id="28675" name="Rectangle 2"/>
          <p:cNvSpPr>
            <a:spLocks noGrp="1" noChangeArrowheads="1"/>
          </p:cNvSpPr>
          <p:nvPr>
            <p:ph type="title"/>
          </p:nvPr>
        </p:nvSpPr>
        <p:spPr>
          <a:xfrm>
            <a:off x="457200" y="274638"/>
            <a:ext cx="8229600" cy="792162"/>
          </a:xfrm>
        </p:spPr>
        <p:txBody>
          <a:bodyPr/>
          <a:lstStyle/>
          <a:p>
            <a:pPr eaLnBrk="1" hangingPunct="1"/>
            <a:r>
              <a:rPr lang="en-US" sz="4000"/>
              <a:t>Identifying Action / Reaction Pairs</a:t>
            </a:r>
          </a:p>
        </p:txBody>
      </p:sp>
      <p:sp>
        <p:nvSpPr>
          <p:cNvPr id="47107" name="Rectangle 3"/>
          <p:cNvSpPr>
            <a:spLocks noGrp="1" noChangeArrowheads="1"/>
          </p:cNvSpPr>
          <p:nvPr>
            <p:ph type="body" idx="1"/>
          </p:nvPr>
        </p:nvSpPr>
        <p:spPr>
          <a:xfrm>
            <a:off x="457200" y="4267200"/>
            <a:ext cx="8229600" cy="1858963"/>
          </a:xfrm>
        </p:spPr>
        <p:txBody>
          <a:bodyPr/>
          <a:lstStyle/>
          <a:p>
            <a:pPr eaLnBrk="1" hangingPunct="1"/>
            <a:r>
              <a:rPr lang="en-US" dirty="0"/>
              <a:t>Consider a rocket accelerating upward.</a:t>
            </a:r>
          </a:p>
          <a:p>
            <a:pPr eaLnBrk="1" hangingPunct="1"/>
            <a:r>
              <a:rPr lang="en-US" b="1" dirty="0"/>
              <a:t>Action</a:t>
            </a:r>
            <a:r>
              <a:rPr lang="en-US" b="1" dirty="0" smtClean="0"/>
              <a:t>:</a:t>
            </a:r>
            <a:endParaRPr lang="en-US" dirty="0" smtClean="0"/>
          </a:p>
          <a:p>
            <a:pPr eaLnBrk="1" hangingPunct="1"/>
            <a:r>
              <a:rPr lang="en-US" b="1" dirty="0"/>
              <a:t>Reaction</a:t>
            </a:r>
            <a:r>
              <a:rPr lang="en-US" b="1" dirty="0" smtClean="0"/>
              <a:t>:</a:t>
            </a:r>
            <a:endParaRPr lang="en-US" dirty="0"/>
          </a:p>
        </p:txBody>
      </p:sp>
      <p:sp>
        <p:nvSpPr>
          <p:cNvPr id="47109" name="AutoShape 5"/>
          <p:cNvSpPr>
            <a:spLocks noChangeArrowheads="1"/>
          </p:cNvSpPr>
          <p:nvPr/>
        </p:nvSpPr>
        <p:spPr bwMode="auto">
          <a:xfrm rot="5400000">
            <a:off x="4076700" y="37719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7110" name="AutoShape 6"/>
          <p:cNvSpPr>
            <a:spLocks noChangeArrowheads="1"/>
          </p:cNvSpPr>
          <p:nvPr/>
        </p:nvSpPr>
        <p:spPr bwMode="auto">
          <a:xfrm rot="-5400000">
            <a:off x="4076700" y="25527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7112" name="AutoShape 8"/>
          <p:cNvSpPr>
            <a:spLocks noChangeArrowheads="1"/>
          </p:cNvSpPr>
          <p:nvPr/>
        </p:nvSpPr>
        <p:spPr bwMode="auto">
          <a:xfrm rot="-5400000">
            <a:off x="3695700" y="25527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7113" name="AutoShape 9"/>
          <p:cNvSpPr>
            <a:spLocks noChangeArrowheads="1"/>
          </p:cNvSpPr>
          <p:nvPr/>
        </p:nvSpPr>
        <p:spPr bwMode="auto">
          <a:xfrm rot="5400000">
            <a:off x="3695700" y="37719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2" grpId="0" animBg="1"/>
      <p:bldP spid="4711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1662</TotalTime>
  <Words>564</Words>
  <Application>Microsoft Macintosh PowerPoint</Application>
  <PresentationFormat>On-screen Show (4:3)</PresentationFormat>
  <Paragraphs>72</Paragraphs>
  <Slides>19</Slides>
  <Notes>4</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Default Design</vt:lpstr>
      <vt:lpstr>PHY131H1S  - Class 12</vt:lpstr>
      <vt:lpstr>Slide 2</vt:lpstr>
      <vt:lpstr>Last day I asked at the end of class:</vt:lpstr>
      <vt:lpstr>Slide 4</vt:lpstr>
      <vt:lpstr>Slide 5</vt:lpstr>
      <vt:lpstr>Slide 6</vt:lpstr>
      <vt:lpstr>Slide 7</vt:lpstr>
      <vt:lpstr>Identifying Action / Reaction Pairs</vt:lpstr>
      <vt:lpstr>Identifying Action / Reaction Pairs</vt:lpstr>
      <vt:lpstr>Identifying Action / Reaction Pairs</vt:lpstr>
      <vt:lpstr>Identifying Action / Reaction Pairs</vt:lpstr>
      <vt:lpstr>Identifying Action / Reaction Pairs</vt:lpstr>
      <vt:lpstr>Identifying Action / Reaction Pairs</vt:lpstr>
      <vt:lpstr>Test Question from PHY131 Spring 2009</vt:lpstr>
      <vt:lpstr>Identifying Action / Reaction Pairs</vt:lpstr>
      <vt:lpstr>The Massless String Approximation</vt:lpstr>
      <vt:lpstr>Pulleys</vt:lpstr>
      <vt:lpstr>Slide 18</vt:lpstr>
      <vt:lpstr>Before Class 13 on Monday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Jason Harlow</cp:lastModifiedBy>
  <cp:revision>76</cp:revision>
  <cp:lastPrinted>2011-02-09T15:07:36Z</cp:lastPrinted>
  <dcterms:created xsi:type="dcterms:W3CDTF">2011-02-09T14:52:37Z</dcterms:created>
  <dcterms:modified xsi:type="dcterms:W3CDTF">2011-02-09T15:11:10Z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