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6" r:id="rId3"/>
    <p:sldId id="311" r:id="rId4"/>
    <p:sldId id="353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274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615AB-BAC0-1245-9B31-CAE2A697BF1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D27A3-AB50-044F-93B1-EAA4A0EC6624}" type="slidenum">
              <a:rPr lang="en-US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838779-75CA-DF45-BB92-45E5BCD98316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STT7.4</a:t>
            </a:r>
          </a:p>
          <a:p>
            <a:pPr eaLnBrk="1" hangingPunct="1"/>
            <a:r>
              <a:rPr lang="en-US"/>
              <a:t>Answer: B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20CD-5424-8D4F-931F-40006D1568F4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STT7.4</a:t>
            </a:r>
          </a:p>
          <a:p>
            <a:pPr eaLnBrk="1" hangingPunct="1"/>
            <a:r>
              <a:rPr lang="en-US"/>
              <a:t>Answer: 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A94E0-F55A-E74C-A0F3-B7740CAE551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C00B8-6FEC-7F42-810C-2B4E93D82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</a:t>
            </a:r>
            <a:r>
              <a:rPr lang="en-US" sz="3600" dirty="0" smtClean="0">
                <a:latin typeface="Times New Roman" charset="0"/>
              </a:rPr>
              <a:t>13</a:t>
            </a:r>
            <a:endParaRPr lang="en-US" sz="3600" dirty="0" smtClean="0">
              <a:latin typeface="Times New Roman" charset="0"/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228600" y="12192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  <a:endParaRPr kumimoji="0" lang="en-CA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Font typeface="Arial"/>
              <a:buChar char="•"/>
            </a:pPr>
            <a:r>
              <a:rPr lang="en-US" sz="3200" dirty="0" smtClean="0"/>
              <a:t> Dynamics </a:t>
            </a:r>
            <a:r>
              <a:rPr lang="en-US" sz="3200" dirty="0" smtClean="0"/>
              <a:t>in Two Dimensions</a:t>
            </a:r>
            <a:r>
              <a:rPr lang="en-US" sz="3200" dirty="0" smtClean="0"/>
              <a:t> </a:t>
            </a:r>
          </a:p>
          <a:p>
            <a:pPr>
              <a:buFont typeface="Arial"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Dynamics of Uniform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Circular Motion</a:t>
            </a:r>
          </a:p>
          <a:p>
            <a:pPr>
              <a:buFont typeface="Arial"/>
              <a:buChar char="•"/>
            </a:pPr>
            <a:r>
              <a:rPr lang="en-US" sz="3200" kern="0" baseline="0" dirty="0" smtClean="0">
                <a:latin typeface="+mn-lt"/>
                <a:ea typeface="+mn-ea"/>
                <a:cs typeface="+mn-cs"/>
              </a:rPr>
              <a:t> Fictitious</a:t>
            </a:r>
            <a:r>
              <a:rPr lang="en-US" sz="3200" kern="0" dirty="0" smtClean="0">
                <a:latin typeface="+mn-lt"/>
                <a:ea typeface="+mn-ea"/>
                <a:cs typeface="+mn-cs"/>
              </a:rPr>
              <a:t> Forces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08_00ChapOpener-P"/>
          <p:cNvPicPr>
            <a:picLocks noChangeAspect="1" noChangeArrowheads="1"/>
          </p:cNvPicPr>
          <p:nvPr/>
        </p:nvPicPr>
        <p:blipFill>
          <a:blip r:embed="rId2"/>
          <a:srcRect b="2724"/>
          <a:stretch>
            <a:fillRect/>
          </a:stretch>
        </p:blipFill>
        <p:spPr bwMode="auto">
          <a:xfrm>
            <a:off x="5181600" y="914400"/>
            <a:ext cx="373538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594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316598"/>
                </a:solidFill>
                <a:latin typeface="Times New Roman" charset="0"/>
              </a:rPr>
              <a:t>A </a:t>
            </a:r>
            <a:r>
              <a:rPr lang="en-US" sz="3200" b="1" dirty="0">
                <a:solidFill>
                  <a:srgbClr val="316598"/>
                </a:solidFill>
                <a:latin typeface="Times New Roman" charset="0"/>
              </a:rPr>
              <a:t>car is driving at the bottom of a valley at speed </a:t>
            </a:r>
            <a:r>
              <a:rPr lang="en-US" sz="3200" b="1" i="1" dirty="0" err="1">
                <a:solidFill>
                  <a:srgbClr val="316598"/>
                </a:solidFill>
                <a:latin typeface="Times New Roman" charset="0"/>
              </a:rPr>
              <a:t>v</a:t>
            </a:r>
            <a:r>
              <a:rPr lang="en-US" sz="3200" b="1" dirty="0">
                <a:solidFill>
                  <a:srgbClr val="316598"/>
                </a:solidFill>
                <a:latin typeface="Times New Roman" charset="0"/>
              </a:rPr>
              <a:t>. At this instant,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Projectile Motion</a:t>
            </a:r>
            <a:endParaRPr lang="en-US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03263" y="1851025"/>
            <a:ext cx="44211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600">
              <a:latin typeface="Times New Roman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2413" y="1062038"/>
            <a:ext cx="84629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In the absence of air resistance, a projectile has only one force acting on it: the gravitational force, </a:t>
            </a:r>
            <a:r>
              <a:rPr lang="en-US" sz="2600" i="1">
                <a:latin typeface="Times New Roman" charset="0"/>
              </a:rPr>
              <a:t>F</a:t>
            </a:r>
            <a:r>
              <a:rPr lang="en-US" sz="2600" baseline="-25000">
                <a:latin typeface="Times New Roman" charset="0"/>
              </a:rPr>
              <a:t>G</a:t>
            </a:r>
            <a:r>
              <a:rPr lang="en-US" sz="2600">
                <a:latin typeface="Times New Roman" charset="0"/>
              </a:rPr>
              <a:t> = </a:t>
            </a:r>
            <a:r>
              <a:rPr lang="en-US" sz="2600" i="1">
                <a:latin typeface="Times New Roman" charset="0"/>
              </a:rPr>
              <a:t>mg</a:t>
            </a:r>
            <a:r>
              <a:rPr lang="en-US" sz="2600">
                <a:latin typeface="Times New Roman" charset="0"/>
              </a:rPr>
              <a:t>, in the downward direction.  If we choose a coordinate system with a vertical </a:t>
            </a:r>
            <a:r>
              <a:rPr lang="en-US" sz="2600" i="1">
                <a:latin typeface="Times New Roman" charset="0"/>
              </a:rPr>
              <a:t>y</a:t>
            </a:r>
            <a:r>
              <a:rPr lang="en-US" sz="2600">
                <a:latin typeface="Times New Roman" charset="0"/>
              </a:rPr>
              <a:t>-axis, then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04800" y="5334000"/>
            <a:ext cx="8429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 vertical motion is free fall, while the horizontal motion is one of constant velocity.</a:t>
            </a:r>
          </a:p>
        </p:txBody>
      </p:sp>
      <p:pic>
        <p:nvPicPr>
          <p:cNvPr id="32775" name="Picture 7" descr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352800"/>
            <a:ext cx="25384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Pages from M08_KNIG7366_02_SE_C08_Page_11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6225" y="-990600"/>
            <a:ext cx="4651375" cy="757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73075" y="1216025"/>
            <a:ext cx="8134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An object moving in a circular orbit of radius </a:t>
            </a:r>
            <a:r>
              <a:rPr lang="en-US" sz="2600" i="1">
                <a:latin typeface="Times New Roman" charset="0"/>
              </a:rPr>
              <a:t>r</a:t>
            </a:r>
            <a:r>
              <a:rPr lang="en-US" sz="2600">
                <a:latin typeface="Times New Roman" charset="0"/>
              </a:rPr>
              <a:t> at speed </a:t>
            </a:r>
            <a:r>
              <a:rPr lang="en-US" sz="2600" i="1">
                <a:latin typeface="Times New Roman" charset="0"/>
              </a:rPr>
              <a:t>v</a:t>
            </a:r>
            <a:r>
              <a:rPr lang="en-US" sz="2600" baseline="-25000">
                <a:latin typeface="Times New Roman" charset="0"/>
              </a:rPr>
              <a:t>orbit</a:t>
            </a:r>
            <a:r>
              <a:rPr lang="en-US" sz="2600">
                <a:latin typeface="Times New Roman" charset="0"/>
              </a:rPr>
              <a:t> will have centripetal acceleration of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60363" y="3036888"/>
            <a:ext cx="8134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That is, if an object moves parallel to the surface with the speed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Circular Orbits</a:t>
            </a:r>
            <a:endParaRPr lang="en-US" sz="28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4025" y="4637088"/>
            <a:ext cx="81343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then the free-fall acceleration provides exactly the centripetal acceleration needed for a circular orbit of radius </a:t>
            </a:r>
            <a:r>
              <a:rPr lang="en-US" sz="2600" i="1">
                <a:latin typeface="Times New Roman" charset="0"/>
              </a:rPr>
              <a:t>r</a:t>
            </a:r>
            <a:r>
              <a:rPr lang="en-US" sz="2600">
                <a:latin typeface="Times New Roman" charset="0"/>
              </a:rPr>
              <a:t>. An object with any other speed will not follow a circular orbit.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Fictitious Forces</a:t>
            </a:r>
            <a:endParaRPr lang="en-US" sz="36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7350" y="1273175"/>
            <a:ext cx="8077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sz="2600" dirty="0">
                <a:latin typeface="Times New Roman" charset="0"/>
              </a:rPr>
              <a:t> If you are riding in a car that makes a sudden stop, you may feel as if a force “throws” you forward toward the windshield. 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600" dirty="0">
                <a:latin typeface="Times New Roman" charset="0"/>
              </a:rPr>
              <a:t> There really </a:t>
            </a:r>
            <a:r>
              <a:rPr lang="en-US" sz="2600" dirty="0" smtClean="0">
                <a:latin typeface="Times New Roman" charset="0"/>
              </a:rPr>
              <a:t>is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600" dirty="0">
                <a:latin typeface="Times New Roman" charset="0"/>
              </a:rPr>
              <a:t> Nonetheless, the fact that you seem to be hurled forward relative to the car is a very real experience! 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600" dirty="0">
                <a:latin typeface="Times New Roman" charset="0"/>
              </a:rPr>
              <a:t> You can describe your experience in terms of what are called </a:t>
            </a:r>
            <a:r>
              <a:rPr lang="en-US" sz="2600" b="1" dirty="0">
                <a:latin typeface="Times New Roman" charset="0"/>
              </a:rPr>
              <a:t>fictitious forces</a:t>
            </a:r>
            <a:r>
              <a:rPr lang="en-US" sz="2600" dirty="0">
                <a:latin typeface="Times New Roman" charset="0"/>
              </a:rPr>
              <a:t>. 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sz="2600" dirty="0">
                <a:latin typeface="Times New Roman" charset="0"/>
              </a:rPr>
              <a:t> These are not real forces because no agent is exerting  them, but they describe your </a:t>
            </a:r>
            <a:r>
              <a:rPr lang="en-US" sz="2600" dirty="0" smtClean="0">
                <a:latin typeface="Times New Roman" charset="0"/>
              </a:rPr>
              <a:t>motion</a:t>
            </a:r>
            <a:endParaRPr lang="en-US" sz="2600" i="1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" y="152400"/>
            <a:ext cx="840581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3550" y="1447800"/>
            <a:ext cx="47942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“Centrifugal Force” (a fictitious force)</a:t>
            </a:r>
            <a:endParaRPr lang="en-US" sz="28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52400" y="1495425"/>
            <a:ext cx="44211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600" dirty="0">
                <a:latin typeface="Times New Roman" charset="0"/>
              </a:rPr>
              <a:t>If the car you are in turns a corner quickly, you feel “thrown” against the door. </a:t>
            </a:r>
          </a:p>
          <a:p>
            <a:pPr>
              <a:buFont typeface="Arial" charset="0"/>
              <a:buChar char="•"/>
            </a:pPr>
            <a:r>
              <a:rPr lang="en-US" sz="2600" dirty="0">
                <a:latin typeface="Times New Roman" charset="0"/>
              </a:rPr>
              <a:t>The “force” that seems to push an object to the outside of a circle is called </a:t>
            </a:r>
            <a:r>
              <a:rPr lang="en-US" sz="2600" dirty="0" smtClean="0">
                <a:latin typeface="Times New Roman" charset="0"/>
              </a:rPr>
              <a:t>the</a:t>
            </a:r>
          </a:p>
          <a:p>
            <a:pPr>
              <a:buFont typeface="Arial" charset="0"/>
              <a:buChar char="•"/>
            </a:pPr>
            <a:endParaRPr lang="en-US" sz="2600" dirty="0" smtClean="0">
              <a:latin typeface="Times New Roman" charset="0"/>
            </a:endParaRPr>
          </a:p>
          <a:p>
            <a:pPr>
              <a:buFont typeface="Arial" charset="0"/>
              <a:buChar char="•"/>
            </a:pPr>
            <a:r>
              <a:rPr lang="en-US" sz="2600" dirty="0">
                <a:latin typeface="Times New Roman" charset="0"/>
              </a:rPr>
              <a:t>It describes your experience </a:t>
            </a:r>
            <a:r>
              <a:rPr lang="en-US" sz="2600" i="1" dirty="0">
                <a:latin typeface="Times New Roman" charset="0"/>
              </a:rPr>
              <a:t>relative to a </a:t>
            </a:r>
            <a:r>
              <a:rPr lang="en-US" sz="2600" i="1" dirty="0" err="1">
                <a:latin typeface="Times New Roman" charset="0"/>
              </a:rPr>
              <a:t>noninertial</a:t>
            </a:r>
            <a:r>
              <a:rPr lang="en-US" sz="2600" i="1" dirty="0">
                <a:latin typeface="Times New Roman" charset="0"/>
              </a:rPr>
              <a:t> reference frame</a:t>
            </a:r>
            <a:r>
              <a:rPr lang="en-US" sz="2600" dirty="0">
                <a:latin typeface="Times New Roman" charset="0"/>
              </a:rPr>
              <a:t>, </a:t>
            </a:r>
            <a:r>
              <a:rPr lang="en-US" sz="2600" dirty="0" smtClean="0">
                <a:latin typeface="Times New Roman" charset="0"/>
              </a:rPr>
              <a:t>but</a:t>
            </a:r>
            <a:endParaRPr lang="en-US" sz="26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Why Does the Water Stay in my coffee cup?</a:t>
            </a:r>
            <a:endParaRPr lang="en-US" sz="28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7350" y="1627188"/>
            <a:ext cx="80772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Watch Harlow swing a cup of water over his head. If he swings the cup quickly, the water stays in. But the students in the front row will get a shower if he swings too slowly.</a:t>
            </a:r>
          </a:p>
          <a:p>
            <a:endParaRPr lang="en-US" sz="2600">
              <a:latin typeface="Times New Roman" charset="0"/>
            </a:endParaRP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The critical angular velocity </a:t>
            </a:r>
            <a:r>
              <a:rPr lang="el-GR" sz="2600" i="1">
                <a:latin typeface="Times New Roman" charset="0"/>
                <a:ea typeface="Times New Roman" charset="0"/>
                <a:cs typeface="Times New Roman" charset="0"/>
              </a:rPr>
              <a:t>ω</a:t>
            </a:r>
            <a:r>
              <a:rPr lang="en-US" sz="2600" baseline="-25000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600">
                <a:latin typeface="Times New Roman" charset="0"/>
              </a:rPr>
              <a:t>is that at which gravity alone is sufficient to cause circular motion at the top.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More than enough angular speed</a:t>
            </a:r>
            <a:endParaRPr lang="en-US" sz="3200" b="1" dirty="0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36867" name="Picture 3" descr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7763" y="990600"/>
            <a:ext cx="65484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Box 22"/>
          <p:cNvSpPr txBox="1">
            <a:spLocks noChangeArrowheads="1"/>
          </p:cNvSpPr>
          <p:nvPr/>
        </p:nvSpPr>
        <p:spPr bwMode="auto">
          <a:xfrm>
            <a:off x="685800" y="5181600"/>
            <a:ext cx="7467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The point is:  Normal </a:t>
            </a:r>
            <a:r>
              <a:rPr lang="en-US" sz="2600" dirty="0" smtClean="0"/>
              <a:t>force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Just enough angular speed</a:t>
            </a:r>
            <a:endParaRPr lang="en-US" sz="32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38915" name="Picture 3" descr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429500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924800" cy="106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/>
            <a:r>
              <a:rPr lang="en-US" sz="3200" dirty="0">
                <a:latin typeface="Times New Roman" charset="0"/>
              </a:rPr>
              <a:t>Pre-class Reading Quiz. (Chapter</a:t>
            </a:r>
            <a:r>
              <a:rPr lang="en-US" sz="3200" dirty="0" smtClean="0">
                <a:latin typeface="Times New Roman" charset="0"/>
              </a:rPr>
              <a:t> 8)</a:t>
            </a:r>
            <a:endParaRPr lang="en-US" sz="3200" dirty="0" smtClean="0">
              <a:latin typeface="Times New Roman" charset="0"/>
            </a:endParaRPr>
          </a:p>
          <a:p>
            <a:pPr defTabSz="828675" eaLnBrk="0" hangingPunct="0"/>
            <a:endParaRPr lang="en-US" sz="32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Not enough angular speed</a:t>
            </a:r>
            <a:endParaRPr lang="en-US" sz="32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39939" name="Picture 3" descr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90688"/>
            <a:ext cx="7010400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dirty="0"/>
              <a:t>Before Class</a:t>
            </a:r>
            <a:r>
              <a:rPr lang="en-US" sz="3600" dirty="0" smtClean="0"/>
              <a:t> </a:t>
            </a:r>
            <a:r>
              <a:rPr lang="en-US" sz="3600" dirty="0" smtClean="0"/>
              <a:t>14 </a:t>
            </a:r>
            <a:r>
              <a:rPr lang="en-US" sz="3600" dirty="0"/>
              <a:t>on</a:t>
            </a:r>
            <a:r>
              <a:rPr lang="en-US" sz="3600" dirty="0" smtClean="0"/>
              <a:t> Wednesday</a:t>
            </a:r>
            <a:endParaRPr lang="en-US" sz="36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5715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Please </a:t>
            </a:r>
            <a:r>
              <a:rPr lang="en-US" sz="2800" dirty="0" smtClean="0"/>
              <a:t>read</a:t>
            </a:r>
            <a:r>
              <a:rPr lang="en-US" sz="2800" dirty="0" smtClean="0"/>
              <a:t> the Knight </a:t>
            </a:r>
            <a:r>
              <a:rPr lang="en-US" sz="2800" b="1" dirty="0" smtClean="0"/>
              <a:t>Part II Overview</a:t>
            </a:r>
            <a:r>
              <a:rPr lang="en-US" sz="2800" dirty="0" smtClean="0"/>
              <a:t>, and </a:t>
            </a:r>
            <a:r>
              <a:rPr lang="en-US" sz="2800" b="1" dirty="0" smtClean="0"/>
              <a:t>Chapter 9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Something to think </a:t>
            </a:r>
            <a:r>
              <a:rPr lang="en-US" sz="2800" dirty="0" smtClean="0"/>
              <a:t>about:    </a:t>
            </a:r>
          </a:p>
          <a:p>
            <a:pPr eaLnBrk="1" hangingPunct="1"/>
            <a:r>
              <a:rPr lang="en-US" sz="2800" dirty="0" smtClean="0"/>
              <a:t>Consider a car accident in which a car, initially traveling at 50 km/hr, collides with a large, massive bridge support.</a:t>
            </a:r>
          </a:p>
          <a:p>
            <a:pPr eaLnBrk="1" hangingPunct="1"/>
            <a:r>
              <a:rPr lang="en-US" sz="2800" dirty="0" smtClean="0"/>
              <a:t>The car comes to an abrupt stop, and so does its only occupant, the driver (who is intoxicated).</a:t>
            </a:r>
          </a:p>
          <a:p>
            <a:pPr eaLnBrk="1" hangingPunct="1"/>
            <a:r>
              <a:rPr lang="en-US" sz="2800" dirty="0" smtClean="0"/>
              <a:t>The airbag inflates, saving the driver.</a:t>
            </a:r>
          </a:p>
          <a:p>
            <a:pPr eaLnBrk="1" hangingPunct="1"/>
            <a:r>
              <a:rPr lang="en-US" sz="2800" dirty="0" smtClean="0"/>
              <a:t>Why is the force of the hard plastic steering wheel worse than the force of the airbag in stopping the driver?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Last day I asked at the end of class:</a:t>
            </a:r>
            <a:endParaRPr 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ball is whirled on a string in a vertical circle.  As it is going around, the tension in the string is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sz="2000" dirty="0" smtClean="0"/>
              <a:t>constant.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sz="2000" dirty="0" smtClean="0"/>
              <a:t>greatest at the top of the motion 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sz="2400" dirty="0" smtClean="0"/>
              <a:t>greatest at the bottom of the motion 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sz="2000" dirty="0" smtClean="0"/>
              <a:t>greatest somewhere in between the top and bottom.</a:t>
            </a:r>
            <a:r>
              <a:rPr lang="en-US" sz="2000" dirty="0" smtClean="0"/>
              <a:t> </a:t>
            </a:r>
          </a:p>
          <a:p>
            <a:pPr marL="514350" indent="-514350" eaLnBrk="1" hangingPunct="1">
              <a:buNone/>
            </a:pPr>
            <a:r>
              <a:rPr lang="en-US" sz="2400" dirty="0" smtClean="0"/>
              <a:t>ANSWER:</a:t>
            </a:r>
            <a:endParaRPr lang="en-US" sz="2400" dirty="0" smtClean="0"/>
          </a:p>
          <a:p>
            <a:pPr marL="914400" lvl="1" indent="-514350" eaLnBrk="1" hangingPunct="1">
              <a:buNone/>
            </a:pPr>
            <a:endParaRPr lang="en-US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 descr="08_stt4"/>
          <p:cNvPicPr>
            <a:picLocks noChangeAspect="1" noChangeArrowheads="1"/>
          </p:cNvPicPr>
          <p:nvPr/>
        </p:nvPicPr>
        <p:blipFill>
          <a:blip r:embed="rId3"/>
          <a:srcRect b="5678"/>
          <a:stretch>
            <a:fillRect/>
          </a:stretch>
        </p:blipFill>
        <p:spPr bwMode="auto">
          <a:xfrm>
            <a:off x="4038600" y="2374900"/>
            <a:ext cx="42672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68375" y="401638"/>
            <a:ext cx="7331075" cy="5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b="1" dirty="0" smtClean="0">
                <a:solidFill>
                  <a:srgbClr val="336699"/>
                </a:solidFill>
                <a:latin typeface="Times New Roman" charset="0"/>
              </a:rPr>
              <a:t>Chapter 7 Review Question.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Dynamics in Two Dimensions</a:t>
            </a:r>
            <a:endParaRPr lang="en-US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87363" y="1441450"/>
            <a:ext cx="81343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Times New Roman" charset="0"/>
              </a:rPr>
              <a:t>Suppose the </a:t>
            </a:r>
            <a:r>
              <a:rPr lang="en-US" sz="2600" i="1" dirty="0" err="1">
                <a:latin typeface="Times New Roman" charset="0"/>
              </a:rPr>
              <a:t>x</a:t>
            </a:r>
            <a:r>
              <a:rPr lang="en-US" sz="2600" dirty="0">
                <a:latin typeface="Times New Roman" charset="0"/>
              </a:rPr>
              <a:t>- and </a:t>
            </a:r>
            <a:r>
              <a:rPr lang="en-US" sz="2600" i="1" dirty="0" err="1">
                <a:latin typeface="Times New Roman" charset="0"/>
              </a:rPr>
              <a:t>y</a:t>
            </a:r>
            <a:r>
              <a:rPr lang="en-US" sz="2600" dirty="0">
                <a:latin typeface="Times New Roman" charset="0"/>
              </a:rPr>
              <a:t>-components of acceleration are </a:t>
            </a:r>
            <a:r>
              <a:rPr lang="en-US" sz="2600" i="1" dirty="0">
                <a:latin typeface="Times New Roman" charset="0"/>
              </a:rPr>
              <a:t>independent</a:t>
            </a:r>
            <a:r>
              <a:rPr lang="en-US" sz="2600" dirty="0">
                <a:latin typeface="Times New Roman" charset="0"/>
              </a:rPr>
              <a:t> of each other.  That is, </a:t>
            </a:r>
            <a:r>
              <a:rPr lang="en-US" sz="2600" i="1" dirty="0">
                <a:latin typeface="Times New Roman" charset="0"/>
              </a:rPr>
              <a:t>a</a:t>
            </a:r>
            <a:r>
              <a:rPr lang="en-US" sz="2600" i="1" baseline="-25000" dirty="0">
                <a:latin typeface="Times New Roman" charset="0"/>
              </a:rPr>
              <a:t>x</a:t>
            </a:r>
            <a:r>
              <a:rPr lang="en-US" sz="2600" dirty="0">
                <a:latin typeface="Times New Roman" charset="0"/>
              </a:rPr>
              <a:t> does not depend on </a:t>
            </a:r>
            <a:r>
              <a:rPr lang="en-US" sz="2600" i="1" dirty="0" err="1">
                <a:latin typeface="Times New Roman" charset="0"/>
              </a:rPr>
              <a:t>y</a:t>
            </a:r>
            <a:r>
              <a:rPr lang="en-US" sz="2600" dirty="0">
                <a:latin typeface="Times New Roman" charset="0"/>
              </a:rPr>
              <a:t> or </a:t>
            </a:r>
            <a:r>
              <a:rPr lang="en-US" sz="2600" i="1" dirty="0" err="1">
                <a:latin typeface="Times New Roman" charset="0"/>
              </a:rPr>
              <a:t>v</a:t>
            </a:r>
            <a:r>
              <a:rPr lang="en-US" sz="2600" i="1" baseline="-25000" dirty="0" err="1">
                <a:latin typeface="Times New Roman" charset="0"/>
              </a:rPr>
              <a:t>y</a:t>
            </a:r>
            <a:r>
              <a:rPr lang="en-US" sz="2600" dirty="0">
                <a:latin typeface="Times New Roman" charset="0"/>
              </a:rPr>
              <a:t>, and </a:t>
            </a:r>
            <a:r>
              <a:rPr lang="en-US" sz="2600" i="1" dirty="0">
                <a:latin typeface="Times New Roman" charset="0"/>
              </a:rPr>
              <a:t>a</a:t>
            </a:r>
            <a:r>
              <a:rPr lang="en-US" sz="2600" i="1" baseline="-25000" dirty="0">
                <a:latin typeface="Times New Roman" charset="0"/>
              </a:rPr>
              <a:t>y</a:t>
            </a:r>
            <a:r>
              <a:rPr lang="en-US" sz="2600" dirty="0">
                <a:latin typeface="Times New Roman" charset="0"/>
              </a:rPr>
              <a:t> does not depend on </a:t>
            </a:r>
            <a:r>
              <a:rPr lang="en-US" sz="2600" i="1" dirty="0" err="1">
                <a:latin typeface="Times New Roman" charset="0"/>
              </a:rPr>
              <a:t>x</a:t>
            </a:r>
            <a:r>
              <a:rPr lang="en-US" sz="2600" dirty="0">
                <a:latin typeface="Times New Roman" charset="0"/>
              </a:rPr>
              <a:t> or </a:t>
            </a:r>
            <a:r>
              <a:rPr lang="en-US" sz="2600" i="1" dirty="0" err="1">
                <a:latin typeface="Times New Roman" charset="0"/>
              </a:rPr>
              <a:t>v</a:t>
            </a:r>
            <a:r>
              <a:rPr lang="en-US" sz="2600" i="1" baseline="-25000" dirty="0" err="1">
                <a:latin typeface="Times New Roman" charset="0"/>
              </a:rPr>
              <a:t>x</a:t>
            </a:r>
            <a:r>
              <a:rPr lang="en-US" sz="2600" dirty="0">
                <a:latin typeface="Times New Roman" charset="0"/>
              </a:rPr>
              <a:t>.  </a:t>
            </a:r>
          </a:p>
          <a:p>
            <a:r>
              <a:rPr lang="en-US" sz="2600" dirty="0">
                <a:latin typeface="Times New Roman" charset="0"/>
              </a:rPr>
              <a:t>You can then use Newton’s second law in component form: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81343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 force components (including proper signs) are found from the free-body diagram.  The kinematics equations apply to the </a:t>
            </a:r>
            <a:r>
              <a:rPr lang="en-US" sz="2600" i="1">
                <a:latin typeface="Times New Roman" charset="0"/>
              </a:rPr>
              <a:t>x</a:t>
            </a:r>
            <a:r>
              <a:rPr lang="en-US" sz="2600">
                <a:latin typeface="Times New Roman" charset="0"/>
              </a:rPr>
              <a:t> and </a:t>
            </a:r>
            <a:r>
              <a:rPr lang="en-US" sz="2600" i="1">
                <a:latin typeface="Times New Roman" charset="0"/>
              </a:rPr>
              <a:t>y</a:t>
            </a:r>
            <a:r>
              <a:rPr lang="en-US" sz="2600">
                <a:latin typeface="Times New Roman" charset="0"/>
              </a:rPr>
              <a:t> components, ie:</a:t>
            </a:r>
          </a:p>
        </p:txBody>
      </p:sp>
      <p:pic>
        <p:nvPicPr>
          <p:cNvPr id="31750" name="Picture 6" descr="Picture 1"/>
          <p:cNvPicPr>
            <a:picLocks noChangeAspect="1" noChangeArrowheads="1"/>
          </p:cNvPicPr>
          <p:nvPr/>
        </p:nvPicPr>
        <p:blipFill>
          <a:blip r:embed="rId2"/>
          <a:srcRect r="6506"/>
          <a:stretch>
            <a:fillRect/>
          </a:stretch>
        </p:blipFill>
        <p:spPr bwMode="auto">
          <a:xfrm>
            <a:off x="504825" y="5365750"/>
            <a:ext cx="8029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0"/>
            <a:ext cx="21847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merican Typewriter"/>
                <a:cs typeface="American Typewriter"/>
              </a:rPr>
              <a:t>Chapter 8</a:t>
            </a:r>
            <a:endParaRPr lang="en-US" sz="3200" b="1" dirty="0"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000125"/>
            <a:ext cx="5410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Uniform Circular Motion</a:t>
            </a:r>
            <a:endParaRPr lang="en-US" sz="28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Picture 1"/>
          <p:cNvPicPr>
            <a:picLocks noChangeAspect="1" noChangeArrowheads="1"/>
          </p:cNvPicPr>
          <p:nvPr/>
        </p:nvPicPr>
        <p:blipFill>
          <a:blip r:embed="rId2"/>
          <a:srcRect r="12343"/>
          <a:stretch>
            <a:fillRect/>
          </a:stretch>
        </p:blipFill>
        <p:spPr bwMode="auto">
          <a:xfrm>
            <a:off x="2133600" y="914400"/>
            <a:ext cx="50292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>
                <a:solidFill>
                  <a:srgbClr val="316598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Dynamics of Uniform Circular Motion</a:t>
            </a:r>
            <a:endParaRPr lang="en-US" sz="2800" b="1">
              <a:solidFill>
                <a:srgbClr val="35709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703263" y="1851025"/>
            <a:ext cx="44211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6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400"/>
              <a:t>Example 8.5, pg.217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01000" cy="1447800"/>
          </a:xfrm>
        </p:spPr>
        <p:txBody>
          <a:bodyPr/>
          <a:lstStyle/>
          <a:p>
            <a:pPr eaLnBrk="1" hangingPunct="1"/>
            <a:r>
              <a:rPr lang="en-US" sz="2800"/>
              <a:t>A highway curve of radius 70 m is banked at a 15° angle.  At what speed v</a:t>
            </a:r>
            <a:r>
              <a:rPr lang="en-US" sz="2800" baseline="-25000"/>
              <a:t>0</a:t>
            </a:r>
            <a:r>
              <a:rPr lang="en-US" sz="2800"/>
              <a:t> can a car take this curve without assistance from friction?</a:t>
            </a:r>
          </a:p>
        </p:txBody>
      </p:sp>
      <p:pic>
        <p:nvPicPr>
          <p:cNvPr id="24580" name="Picture 4" descr="08_09Figure-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20963"/>
            <a:ext cx="8547100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52400" y="152400"/>
            <a:ext cx="5943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 dirty="0" smtClean="0">
                <a:solidFill>
                  <a:srgbClr val="316598"/>
                </a:solidFill>
                <a:latin typeface="Times New Roman" charset="0"/>
              </a:rPr>
              <a:t>A </a:t>
            </a:r>
            <a:r>
              <a:rPr lang="en-US" sz="3200" b="1" dirty="0">
                <a:solidFill>
                  <a:srgbClr val="316598"/>
                </a:solidFill>
                <a:latin typeface="Times New Roman" charset="0"/>
              </a:rPr>
              <a:t>car is rolling over the top of a hill at speed </a:t>
            </a:r>
            <a:r>
              <a:rPr lang="en-US" sz="3200" b="1" i="1" dirty="0" err="1">
                <a:solidFill>
                  <a:srgbClr val="316598"/>
                </a:solidFill>
                <a:latin typeface="Times New Roman" charset="0"/>
              </a:rPr>
              <a:t>v</a:t>
            </a:r>
            <a:r>
              <a:rPr lang="en-US" sz="3200" b="1" dirty="0">
                <a:solidFill>
                  <a:srgbClr val="316598"/>
                </a:solidFill>
                <a:latin typeface="Times New Roman" charset="0"/>
              </a:rPr>
              <a:t>. At this instant,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752</Words>
  <Application>Microsoft Macintosh PowerPoint</Application>
  <PresentationFormat>On-screen Show (4:3)</PresentationFormat>
  <Paragraphs>69</Paragraphs>
  <Slides>21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PHY131H1S  - Class 13</vt:lpstr>
      <vt:lpstr>Slide 2</vt:lpstr>
      <vt:lpstr>Last day I asked at the end of class:</vt:lpstr>
      <vt:lpstr>Slide 4</vt:lpstr>
      <vt:lpstr>Dynamics in Two Dimensions</vt:lpstr>
      <vt:lpstr>Uniform Circular Motion</vt:lpstr>
      <vt:lpstr>Dynamics of Uniform Circular Motion</vt:lpstr>
      <vt:lpstr>Example 8.5, pg.217</vt:lpstr>
      <vt:lpstr>Slide 9</vt:lpstr>
      <vt:lpstr>Slide 10</vt:lpstr>
      <vt:lpstr>Projectile Motion</vt:lpstr>
      <vt:lpstr>Slide 12</vt:lpstr>
      <vt:lpstr>Circular Orbits</vt:lpstr>
      <vt:lpstr>Fictitious Forces</vt:lpstr>
      <vt:lpstr>Slide 15</vt:lpstr>
      <vt:lpstr>“Centrifugal Force” (a fictitious force)</vt:lpstr>
      <vt:lpstr>Why Does the Water Stay in my coffee cup?</vt:lpstr>
      <vt:lpstr>More than enough angular speed</vt:lpstr>
      <vt:lpstr>Just enough angular speed</vt:lpstr>
      <vt:lpstr>Not enough angular speed</vt:lpstr>
      <vt:lpstr>Before Class 14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92</cp:revision>
  <cp:lastPrinted>2011-02-16T15:33:22Z</cp:lastPrinted>
  <dcterms:created xsi:type="dcterms:W3CDTF">2011-02-28T01:40:23Z</dcterms:created>
  <dcterms:modified xsi:type="dcterms:W3CDTF">2011-02-28T02:06:37Z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