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embeddings/Microsoft_Equation1.bin" ContentType="application/vnd.openxmlformats-officedocument.oleObject"/>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8"/>
  </p:notesMasterIdLst>
  <p:handoutMasterIdLst>
    <p:handoutMasterId r:id="rId19"/>
  </p:handoutMasterIdLst>
  <p:sldIdLst>
    <p:sldId id="256" r:id="rId2"/>
    <p:sldId id="336" r:id="rId3"/>
    <p:sldId id="311" r:id="rId4"/>
    <p:sldId id="337" r:id="rId5"/>
    <p:sldId id="338" r:id="rId6"/>
    <p:sldId id="339" r:id="rId7"/>
    <p:sldId id="340" r:id="rId8"/>
    <p:sldId id="341" r:id="rId9"/>
    <p:sldId id="342" r:id="rId10"/>
    <p:sldId id="344" r:id="rId11"/>
    <p:sldId id="343" r:id="rId12"/>
    <p:sldId id="345" r:id="rId13"/>
    <p:sldId id="346" r:id="rId14"/>
    <p:sldId id="347" r:id="rId15"/>
    <p:sldId id="348" r:id="rId16"/>
    <p:sldId id="274"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frameSlides="1"/>
  <p:clrMru>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4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813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4813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813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EE0CE762-0A18-6249-9CA5-DE404A1321D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1229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1229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199A51DD-06F9-6D48-9F46-1A45ABCC09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87615AB-BAC0-1245-9B31-CAE2A697BF1E}"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1116013" y="4570413"/>
            <a:ext cx="5087937" cy="3652837"/>
          </a:xfrm>
          <a:noFill/>
          <a:ln/>
        </p:spPr>
        <p:txBody>
          <a:bodyPr/>
          <a:lstStyle/>
          <a:p>
            <a:pPr eaLnBrk="1" hangingPunct="1"/>
            <a:r>
              <a:rPr lang="en-US"/>
              <a:t>Answer: 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694BB9E-484C-5245-8952-E760814DA2A5}" type="slidenum">
              <a:rPr lang="en-US"/>
              <a:pPr/>
              <a:t>9</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a:t>STT9.2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A90FA2-95FA-EC4D-9679-B5E831CF06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F9BB5A-C110-4E4E-B2A5-6AD1382DD7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24F756-45E7-144D-99C1-A6D87F0A8D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E02C9C-6DA1-F541-93A6-7E074D5AFE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A5BC3-D362-4648-8F02-86AB5C6609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9EB6C8-8E9D-0249-A13F-2E1FBE7439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92A479-31C8-2B40-A44C-244D583D83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315D11-8A13-5947-8D08-E0E6EC2296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0AFB9D-9874-CA44-AA62-44661E82F6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66A5BC-F832-094C-B8D2-F0157CCE4F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FC98C-9B1A-6F4D-B288-FAF32AFC96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6DD4D-71B3-5C46-816D-632BACBD06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AD56E1-4800-214B-8B54-E9EC7E38D2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228600" y="152400"/>
            <a:ext cx="5105400" cy="792162"/>
          </a:xfrm>
        </p:spPr>
        <p:txBody>
          <a:bodyPr/>
          <a:lstStyle/>
          <a:p>
            <a:pPr algn="l" eaLnBrk="1" hangingPunct="1"/>
            <a:r>
              <a:rPr lang="en-US" sz="3600" dirty="0" smtClean="0"/>
              <a:t>PHY131H1S</a:t>
            </a:r>
            <a:r>
              <a:rPr lang="en-US" sz="3600" dirty="0" smtClean="0">
                <a:latin typeface="Times New Roman" charset="0"/>
              </a:rPr>
              <a:t>  - Class </a:t>
            </a:r>
            <a:r>
              <a:rPr lang="en-US" sz="3600" dirty="0" smtClean="0">
                <a:latin typeface="Times New Roman" charset="0"/>
              </a:rPr>
              <a:t>14</a:t>
            </a:r>
            <a:endParaRPr lang="en-US" sz="3600" dirty="0" smtClean="0">
              <a:latin typeface="Times New Roman" charset="0"/>
            </a:endParaRPr>
          </a:p>
        </p:txBody>
      </p:sp>
      <p:sp>
        <p:nvSpPr>
          <p:cNvPr id="16" name="Rectangle 5"/>
          <p:cNvSpPr txBox="1">
            <a:spLocks noChangeArrowheads="1"/>
          </p:cNvSpPr>
          <p:nvPr/>
        </p:nvSpPr>
        <p:spPr bwMode="auto">
          <a:xfrm>
            <a:off x="228600" y="1219200"/>
            <a:ext cx="4876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ts val="1200"/>
              </a:spcAft>
              <a:buClrTx/>
              <a:buSzTx/>
              <a:buFontTx/>
              <a:buNone/>
              <a:tabLst/>
              <a:defRPr/>
            </a:pPr>
            <a:r>
              <a:rPr kumimoji="0" lang="en-CA" sz="3200" b="0" i="0" u="none" strike="noStrike" kern="0" cap="none" spc="0" normalizeH="0" baseline="0" noProof="0" dirty="0" smtClean="0">
                <a:ln>
                  <a:noFill/>
                </a:ln>
                <a:solidFill>
                  <a:schemeClr val="tx1"/>
                </a:solidFill>
                <a:effectLst/>
                <a:uLnTx/>
                <a:uFillTx/>
                <a:latin typeface="+mn-lt"/>
                <a:ea typeface="+mn-ea"/>
                <a:cs typeface="+mn-cs"/>
              </a:rPr>
              <a:t>Today:</a:t>
            </a:r>
          </a:p>
          <a:p>
            <a:pPr>
              <a:buFont typeface="Arial"/>
              <a:buChar char="•"/>
            </a:pPr>
            <a:r>
              <a:rPr lang="en-US" sz="3200" dirty="0" smtClean="0"/>
              <a:t> Momentum and Impulse</a:t>
            </a:r>
          </a:p>
          <a:p>
            <a:pPr>
              <a:buFont typeface="Arial"/>
              <a:buChar char="•"/>
            </a:pPr>
            <a:r>
              <a:rPr lang="en-US" sz="3200" kern="0" dirty="0" smtClean="0">
                <a:latin typeface="+mn-lt"/>
                <a:ea typeface="+mn-ea"/>
                <a:cs typeface="+mn-cs"/>
              </a:rPr>
              <a:t> Conservation of Momentum</a:t>
            </a:r>
          </a:p>
          <a:p>
            <a:pPr>
              <a:buFont typeface="Arial"/>
              <a:buChar char="•"/>
            </a:pPr>
            <a:r>
              <a:rPr kumimoji="0" lang="en-US" sz="3200" b="0" i="0" u="none" strike="noStrike" kern="0" cap="none" spc="0" normalizeH="0" noProof="0" dirty="0" smtClean="0">
                <a:ln>
                  <a:noFill/>
                </a:ln>
                <a:solidFill>
                  <a:schemeClr val="tx1"/>
                </a:solidFill>
                <a:effectLst/>
                <a:uLnTx/>
                <a:uFillTx/>
                <a:latin typeface="+mn-lt"/>
                <a:ea typeface="+mn-ea"/>
                <a:cs typeface="+mn-cs"/>
              </a:rPr>
              <a:t> Collisions, Explosions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5" name="Picture 7" descr="09_00ChapOpener-P"/>
          <p:cNvPicPr>
            <a:picLocks noChangeAspect="1" noChangeArrowheads="1"/>
          </p:cNvPicPr>
          <p:nvPr/>
        </p:nvPicPr>
        <p:blipFill>
          <a:blip r:embed="rId2"/>
          <a:srcRect b="2925"/>
          <a:stretch>
            <a:fillRect/>
          </a:stretch>
        </p:blipFill>
        <p:spPr bwMode="auto">
          <a:xfrm>
            <a:off x="5078413" y="914400"/>
            <a:ext cx="3913187"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2" name="Title 1"/>
          <p:cNvSpPr>
            <a:spLocks noGrp="1"/>
          </p:cNvSpPr>
          <p:nvPr>
            <p:ph type="title"/>
          </p:nvPr>
        </p:nvSpPr>
        <p:spPr/>
        <p:txBody>
          <a:bodyPr/>
          <a:lstStyle/>
          <a:p>
            <a:pPr eaLnBrk="1" hangingPunct="1"/>
            <a:r>
              <a:rPr lang="en-US" sz="3300" dirty="0" smtClean="0"/>
              <a:t>Chapter 9 big idea:</a:t>
            </a:r>
            <a:br>
              <a:rPr lang="en-US" sz="3300" dirty="0" smtClean="0"/>
            </a:br>
            <a:r>
              <a:rPr lang="en-US" sz="3300" dirty="0" smtClean="0"/>
              <a:t> “Conservation of Momentum”</a:t>
            </a:r>
          </a:p>
        </p:txBody>
      </p:sp>
      <p:sp>
        <p:nvSpPr>
          <p:cNvPr id="3" name="Content Placeholder 2"/>
          <p:cNvSpPr>
            <a:spLocks noGrp="1"/>
          </p:cNvSpPr>
          <p:nvPr>
            <p:ph idx="1"/>
          </p:nvPr>
        </p:nvSpPr>
        <p:spPr>
          <a:xfrm>
            <a:off x="457200" y="2743200"/>
            <a:ext cx="8229600" cy="1676400"/>
          </a:xfrm>
        </p:spPr>
        <p:txBody>
          <a:bodyPr/>
          <a:lstStyle/>
          <a:p>
            <a:pPr eaLnBrk="1" hangingPunct="1"/>
            <a:r>
              <a:rPr lang="en-US" dirty="0" smtClean="0"/>
              <a:t>If the system is isolated, meaning that there is no external net-force acting on the system, then:</a:t>
            </a:r>
          </a:p>
          <a:p>
            <a:pPr eaLnBrk="1" hangingPunct="1">
              <a:buFontTx/>
              <a:buNone/>
            </a:pPr>
            <a:endParaRPr lang="en-US" dirty="0" smtClean="0"/>
          </a:p>
        </p:txBody>
      </p:sp>
      <p:sp>
        <p:nvSpPr>
          <p:cNvPr id="6" name="Content Placeholder 2"/>
          <p:cNvSpPr txBox="1">
            <a:spLocks/>
          </p:cNvSpPr>
          <p:nvPr/>
        </p:nvSpPr>
        <p:spPr bwMode="auto">
          <a:xfrm>
            <a:off x="457200" y="5181600"/>
            <a:ext cx="8229600" cy="1219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 typeface="Arial"/>
              <a:buChar char="•"/>
              <a:defRPr/>
            </a:pPr>
            <a:r>
              <a:rPr lang="en-US" sz="3200" kern="0" dirty="0">
                <a:latin typeface="+mn-lt"/>
                <a:ea typeface="+mn-ea"/>
                <a:cs typeface="+mn-cs"/>
              </a:rPr>
              <a:t>This means the momentum is “conserved”;</a:t>
            </a:r>
            <a:r>
              <a:rPr lang="en-US" sz="3200" kern="0" dirty="0" smtClean="0">
                <a:latin typeface="+mn-lt"/>
                <a:ea typeface="+mn-ea"/>
                <a:cs typeface="+mn-cs"/>
              </a:rPr>
              <a:t> </a:t>
            </a:r>
            <a:endParaRPr lang="en-US" sz="3200" kern="0" dirty="0">
              <a:latin typeface="+mn-lt"/>
              <a:ea typeface="+mn-ea"/>
              <a:cs typeface="+mn-cs"/>
            </a:endParaRPr>
          </a:p>
        </p:txBody>
      </p:sp>
      <p:grpSp>
        <p:nvGrpSpPr>
          <p:cNvPr id="2" name="Group 7"/>
          <p:cNvGrpSpPr>
            <a:grpSpLocks/>
          </p:cNvGrpSpPr>
          <p:nvPr/>
        </p:nvGrpSpPr>
        <p:grpSpPr bwMode="auto">
          <a:xfrm>
            <a:off x="457200" y="1600200"/>
            <a:ext cx="8229600" cy="1295400"/>
            <a:chOff x="457200" y="1600200"/>
            <a:chExt cx="8229600" cy="1295400"/>
          </a:xfrm>
        </p:grpSpPr>
        <p:graphicFrame>
          <p:nvGraphicFramePr>
            <p:cNvPr id="17411" name="Object 3"/>
            <p:cNvGraphicFramePr>
              <a:graphicFrameLocks noChangeAspect="1"/>
            </p:cNvGraphicFramePr>
            <p:nvPr/>
          </p:nvGraphicFramePr>
          <p:xfrm>
            <a:off x="3124200" y="2133600"/>
            <a:ext cx="392723" cy="464127"/>
          </p:xfrm>
          <a:graphic>
            <a:graphicData uri="http://schemas.openxmlformats.org/presentationml/2006/ole">
              <p:oleObj spid="_x0000_s97283" name="Equation" r:id="rId3" imgW="139700" imgH="165100" progId="Equation.3">
                <p:embed/>
              </p:oleObj>
            </a:graphicData>
          </a:graphic>
        </p:graphicFrame>
        <p:sp>
          <p:nvSpPr>
            <p:cNvPr id="7" name="Content Placeholder 2"/>
            <p:cNvSpPr txBox="1">
              <a:spLocks/>
            </p:cNvSpPr>
            <p:nvPr/>
          </p:nvSpPr>
          <p:spPr bwMode="auto">
            <a:xfrm>
              <a:off x="457200" y="1600200"/>
              <a:ext cx="8229600" cy="129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defRPr/>
              </a:pPr>
              <a:r>
                <a:rPr lang="en-US" sz="3200" kern="0" dirty="0">
                  <a:latin typeface="+mn-lt"/>
                  <a:ea typeface="+mn-ea"/>
                  <a:cs typeface="+mn-cs"/>
                </a:rPr>
                <a:t>A system of particles has a total momentum,</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92162"/>
          </a:xfrm>
        </p:spPr>
        <p:txBody>
          <a:bodyPr/>
          <a:lstStyle/>
          <a:p>
            <a:pPr eaLnBrk="1" hangingPunct="1"/>
            <a:r>
              <a:rPr lang="en-US" sz="3600" b="1">
                <a:solidFill>
                  <a:srgbClr val="316598"/>
                </a:solidFill>
              </a:rPr>
              <a:t>Conservation of Momentum</a:t>
            </a:r>
          </a:p>
        </p:txBody>
      </p:sp>
      <p:pic>
        <p:nvPicPr>
          <p:cNvPr id="24579" name="Picture 3" descr="Pages from M09_KNIG7366_02_SE_C09_Page_23_1"/>
          <p:cNvPicPr>
            <a:picLocks noChangeAspect="1" noChangeArrowheads="1"/>
          </p:cNvPicPr>
          <p:nvPr/>
        </p:nvPicPr>
        <p:blipFill>
          <a:blip r:embed="rId2"/>
          <a:srcRect r="51489"/>
          <a:stretch>
            <a:fillRect/>
          </a:stretch>
        </p:blipFill>
        <p:spPr bwMode="auto">
          <a:xfrm>
            <a:off x="76200" y="1179513"/>
            <a:ext cx="8763000" cy="5145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600200"/>
            <a:ext cx="8229600" cy="3352800"/>
          </a:xfrm>
        </p:spPr>
        <p:txBody>
          <a:bodyPr/>
          <a:lstStyle/>
          <a:p>
            <a:pPr eaLnBrk="1" hangingPunct="1"/>
            <a:r>
              <a:rPr lang="en-US" dirty="0" smtClean="0"/>
              <a:t>Two particles collide, one of which was initially moving, and the other initially at rest. </a:t>
            </a:r>
            <a:r>
              <a:rPr lang="en-US" dirty="0" smtClean="0"/>
              <a:t> </a:t>
            </a:r>
            <a:endParaRPr lang="en-US" dirty="0" smtClean="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1600200"/>
            <a:ext cx="8229600" cy="3352800"/>
          </a:xfrm>
        </p:spPr>
        <p:txBody>
          <a:bodyPr/>
          <a:lstStyle/>
          <a:p>
            <a:pPr eaLnBrk="1" hangingPunct="1"/>
            <a:r>
              <a:rPr lang="en-US" dirty="0" smtClean="0"/>
              <a:t>Two particles collide, one of which was initially moving, and the other initially at rest. </a:t>
            </a:r>
            <a:r>
              <a:rPr lang="en-US" dirty="0" smtClean="0"/>
              <a:t> </a:t>
            </a:r>
            <a:endParaRPr lang="en-US" dirty="0" smtClean="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2" name="Picture 3"/>
          <p:cNvPicPr>
            <a:picLocks noChangeAspect="1"/>
          </p:cNvPicPr>
          <p:nvPr/>
        </p:nvPicPr>
        <p:blipFill>
          <a:blip r:embed="rId2"/>
          <a:srcRect/>
          <a:stretch>
            <a:fillRect/>
          </a:stretch>
        </p:blipFill>
        <p:spPr bwMode="auto">
          <a:xfrm>
            <a:off x="5257800" y="4114800"/>
            <a:ext cx="2870200" cy="2438400"/>
          </a:xfrm>
          <a:prstGeom prst="rect">
            <a:avLst/>
          </a:prstGeom>
          <a:noFill/>
          <a:ln w="9525">
            <a:noFill/>
            <a:miter lim="800000"/>
            <a:headEnd/>
            <a:tailEnd/>
          </a:ln>
        </p:spPr>
      </p:pic>
      <p:sp>
        <p:nvSpPr>
          <p:cNvPr id="20484" name="Content Placeholder 2"/>
          <p:cNvSpPr>
            <a:spLocks noGrp="1"/>
          </p:cNvSpPr>
          <p:nvPr>
            <p:ph idx="1"/>
          </p:nvPr>
        </p:nvSpPr>
        <p:spPr>
          <a:xfrm>
            <a:off x="457200" y="1143000"/>
            <a:ext cx="8229600" cy="4876800"/>
          </a:xfrm>
        </p:spPr>
        <p:txBody>
          <a:bodyPr/>
          <a:lstStyle/>
          <a:p>
            <a:pPr eaLnBrk="1" hangingPunct="1"/>
            <a:r>
              <a:rPr lang="en-US" dirty="0" smtClean="0"/>
              <a:t>Two ice skaters, Paula and Ricardo, push off from each other.  They were both initially at rest.  Ricardo has a greater mass than Paula. </a:t>
            </a:r>
            <a:r>
              <a:rPr lang="en-US" dirty="0" smtClean="0"/>
              <a:t> </a:t>
            </a:r>
            <a:endParaRPr lang="en-US" dirty="0" smtClean="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6" name="Picture 3"/>
          <p:cNvPicPr>
            <a:picLocks noChangeAspect="1"/>
          </p:cNvPicPr>
          <p:nvPr/>
        </p:nvPicPr>
        <p:blipFill>
          <a:blip r:embed="rId2"/>
          <a:srcRect/>
          <a:stretch>
            <a:fillRect/>
          </a:stretch>
        </p:blipFill>
        <p:spPr bwMode="auto">
          <a:xfrm>
            <a:off x="5257800" y="4114800"/>
            <a:ext cx="2870200" cy="2438400"/>
          </a:xfrm>
          <a:prstGeom prst="rect">
            <a:avLst/>
          </a:prstGeom>
          <a:noFill/>
          <a:ln w="9525">
            <a:noFill/>
            <a:miter lim="800000"/>
            <a:headEnd/>
            <a:tailEnd/>
          </a:ln>
        </p:spPr>
      </p:pic>
      <p:sp>
        <p:nvSpPr>
          <p:cNvPr id="21508" name="Content Placeholder 2"/>
          <p:cNvSpPr>
            <a:spLocks noGrp="1"/>
          </p:cNvSpPr>
          <p:nvPr>
            <p:ph idx="1"/>
          </p:nvPr>
        </p:nvSpPr>
        <p:spPr>
          <a:xfrm>
            <a:off x="457200" y="1143000"/>
            <a:ext cx="8229600" cy="4876800"/>
          </a:xfrm>
        </p:spPr>
        <p:txBody>
          <a:bodyPr/>
          <a:lstStyle/>
          <a:p>
            <a:pPr eaLnBrk="1" hangingPunct="1"/>
            <a:r>
              <a:rPr lang="en-US" dirty="0" smtClean="0"/>
              <a:t>Two ice skaters, Paula and Ricardo, push off from each other.  They were both initially at rest.  Ricardo has a greater mass than Paula. </a:t>
            </a:r>
            <a:r>
              <a:rPr lang="en-US" dirty="0" smtClean="0"/>
              <a:t> </a:t>
            </a:r>
            <a:endParaRPr lang="en-US" dirty="0" smtClean="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792162"/>
          </a:xfrm>
        </p:spPr>
        <p:txBody>
          <a:bodyPr/>
          <a:lstStyle/>
          <a:p>
            <a:pPr eaLnBrk="1" hangingPunct="1"/>
            <a:r>
              <a:rPr lang="en-US" sz="3600" dirty="0"/>
              <a:t>Before Class</a:t>
            </a:r>
            <a:r>
              <a:rPr lang="en-US" sz="3600" dirty="0" smtClean="0"/>
              <a:t> </a:t>
            </a:r>
            <a:r>
              <a:rPr lang="en-US" sz="3600" dirty="0" smtClean="0"/>
              <a:t>15 </a:t>
            </a:r>
            <a:r>
              <a:rPr lang="en-US" sz="3600" dirty="0"/>
              <a:t>on</a:t>
            </a:r>
            <a:r>
              <a:rPr lang="en-US" sz="3600" dirty="0" smtClean="0"/>
              <a:t> Monday</a:t>
            </a:r>
            <a:endParaRPr lang="en-US" sz="3600" b="1" dirty="0"/>
          </a:p>
        </p:txBody>
      </p:sp>
      <p:sp>
        <p:nvSpPr>
          <p:cNvPr id="28675" name="Rectangle 3"/>
          <p:cNvSpPr>
            <a:spLocks noGrp="1" noChangeArrowheads="1"/>
          </p:cNvSpPr>
          <p:nvPr>
            <p:ph type="body" idx="1"/>
          </p:nvPr>
        </p:nvSpPr>
        <p:spPr>
          <a:xfrm>
            <a:off x="76200" y="762000"/>
            <a:ext cx="8915400" cy="5715000"/>
          </a:xfrm>
        </p:spPr>
        <p:txBody>
          <a:bodyPr/>
          <a:lstStyle/>
          <a:p>
            <a:pPr eaLnBrk="1" hangingPunct="1"/>
            <a:r>
              <a:rPr lang="en-US" sz="2800" dirty="0" err="1" smtClean="0"/>
              <a:t>Masteringphysics</a:t>
            </a:r>
            <a:r>
              <a:rPr lang="en-US" sz="2800" dirty="0" smtClean="0"/>
              <a:t> Problem Set 5 is due today.  If you haven’t already done so, please submit this by 11:59pm tonight.</a:t>
            </a:r>
          </a:p>
          <a:p>
            <a:pPr eaLnBrk="1" hangingPunct="1"/>
            <a:r>
              <a:rPr lang="en-US" sz="2800" dirty="0" smtClean="0"/>
              <a:t>Please </a:t>
            </a:r>
            <a:r>
              <a:rPr lang="en-US" sz="2800" dirty="0" smtClean="0"/>
              <a:t>read the Knight</a:t>
            </a:r>
            <a:r>
              <a:rPr lang="en-US" sz="2800" dirty="0" smtClean="0"/>
              <a:t> </a:t>
            </a:r>
            <a:r>
              <a:rPr lang="en-US" sz="2800" b="1" dirty="0" smtClean="0"/>
              <a:t>Chapter </a:t>
            </a:r>
            <a:r>
              <a:rPr lang="en-US" sz="2800" b="1" dirty="0" smtClean="0"/>
              <a:t>10, Sections 10.1 through 10.5</a:t>
            </a:r>
            <a:endParaRPr lang="en-US" sz="2800" dirty="0" smtClean="0"/>
          </a:p>
          <a:p>
            <a:pPr eaLnBrk="1" hangingPunct="1"/>
            <a:r>
              <a:rPr lang="en-US" sz="2800" dirty="0" smtClean="0"/>
              <a:t>Something to think about:    </a:t>
            </a:r>
            <a:endParaRPr lang="en-US" sz="2800" dirty="0" smtClean="0"/>
          </a:p>
          <a:p>
            <a:pPr eaLnBrk="1" hangingPunct="1"/>
            <a:r>
              <a:rPr lang="en-US" sz="2800" dirty="0" smtClean="0"/>
              <a:t>Can “energy” ever be negative?</a:t>
            </a:r>
          </a:p>
          <a:p>
            <a:pPr eaLnBrk="1" hangingPunct="1"/>
            <a:r>
              <a:rPr lang="en-US" sz="2800" dirty="0" smtClean="0"/>
              <a:t>Can kinetic energy be negative?</a:t>
            </a:r>
          </a:p>
          <a:p>
            <a:pPr eaLnBrk="1" hangingPunct="1"/>
            <a:r>
              <a:rPr lang="en-US" sz="2800" dirty="0" smtClean="0"/>
              <a:t>Can potential energy be negative?</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09600" y="457200"/>
            <a:ext cx="7924800" cy="1068641"/>
          </a:xfrm>
          <a:prstGeom prst="rect">
            <a:avLst/>
          </a:prstGeom>
          <a:noFill/>
          <a:ln w="9525">
            <a:noFill/>
            <a:miter lim="800000"/>
            <a:headEnd/>
            <a:tailEnd/>
          </a:ln>
        </p:spPr>
        <p:txBody>
          <a:bodyPr wrap="square" lIns="82945" tIns="41473" rIns="82945" bIns="41473">
            <a:prstTxWarp prst="textNoShape">
              <a:avLst/>
            </a:prstTxWarp>
            <a:spAutoFit/>
          </a:bodyPr>
          <a:lstStyle/>
          <a:p>
            <a:pPr defTabSz="828675" eaLnBrk="0" hangingPunct="0"/>
            <a:r>
              <a:rPr lang="en-US" sz="3200" dirty="0">
                <a:latin typeface="Times New Roman" charset="0"/>
              </a:rPr>
              <a:t>Pre-class Reading Quiz. (Chapter</a:t>
            </a:r>
            <a:r>
              <a:rPr lang="en-US" sz="3200" dirty="0" smtClean="0">
                <a:latin typeface="Times New Roman" charset="0"/>
              </a:rPr>
              <a:t> 9)</a:t>
            </a:r>
            <a:endParaRPr lang="en-US" sz="3200" dirty="0" smtClean="0">
              <a:latin typeface="Times New Roman" charset="0"/>
            </a:endParaRPr>
          </a:p>
          <a:p>
            <a:pPr defTabSz="828675" eaLnBrk="0" hangingPunct="0"/>
            <a:endParaRPr lang="en-US" sz="3200" dirty="0" smtClean="0">
              <a:latin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609600"/>
          </a:xfrm>
        </p:spPr>
        <p:txBody>
          <a:bodyPr/>
          <a:lstStyle/>
          <a:p>
            <a:pPr algn="l" eaLnBrk="1" hangingPunct="1"/>
            <a:r>
              <a:rPr lang="en-US" sz="2800" dirty="0" smtClean="0"/>
              <a:t>Last day I asked at the end of class:</a:t>
            </a:r>
            <a:endParaRPr lang="en-US" sz="2800" dirty="0"/>
          </a:p>
        </p:txBody>
      </p:sp>
      <p:sp>
        <p:nvSpPr>
          <p:cNvPr id="28675" name="Rectangle 3"/>
          <p:cNvSpPr>
            <a:spLocks noGrp="1" noChangeArrowheads="1"/>
          </p:cNvSpPr>
          <p:nvPr>
            <p:ph type="body" idx="1"/>
          </p:nvPr>
        </p:nvSpPr>
        <p:spPr>
          <a:xfrm>
            <a:off x="152400" y="609600"/>
            <a:ext cx="8991600" cy="6248400"/>
          </a:xfrm>
        </p:spPr>
        <p:txBody>
          <a:bodyPr/>
          <a:lstStyle/>
          <a:p>
            <a:pPr eaLnBrk="1" hangingPunct="1"/>
            <a:r>
              <a:rPr lang="en-US" sz="2400" dirty="0" smtClean="0"/>
              <a:t>Consider </a:t>
            </a:r>
            <a:r>
              <a:rPr lang="en-US" sz="2400" dirty="0" smtClean="0"/>
              <a:t>a car accident in which a car, initially traveling at 50 km/hr, collides with a large, massive bridge support.</a:t>
            </a:r>
          </a:p>
          <a:p>
            <a:pPr eaLnBrk="1" hangingPunct="1"/>
            <a:r>
              <a:rPr lang="en-US" sz="2400" dirty="0" smtClean="0"/>
              <a:t>The car comes to an abrupt </a:t>
            </a:r>
            <a:r>
              <a:rPr lang="en-US" sz="2400" dirty="0" smtClean="0"/>
              <a:t>stop. The </a:t>
            </a:r>
            <a:r>
              <a:rPr lang="en-US" sz="2400" dirty="0" smtClean="0"/>
              <a:t>airbag inflates, saving the driver.</a:t>
            </a:r>
          </a:p>
          <a:p>
            <a:pPr eaLnBrk="1" hangingPunct="1"/>
            <a:r>
              <a:rPr lang="en-US" sz="2400" dirty="0" smtClean="0"/>
              <a:t>Why is the force of the hard plastic steering wheel worse than the force of the airbag in stopping the driver</a:t>
            </a:r>
            <a:r>
              <a:rPr lang="en-US" sz="2400" dirty="0" smtClean="0"/>
              <a:t>?</a:t>
            </a:r>
          </a:p>
          <a:p>
            <a:pPr eaLnBrk="1" hangingPunct="1"/>
            <a:r>
              <a:rPr lang="en-US" sz="2400" dirty="0" smtClean="0"/>
              <a:t>ANSWER:</a:t>
            </a:r>
          </a:p>
          <a:p>
            <a:pPr marL="914400" lvl="1" indent="-514350" eaLnBrk="1" hangingPunct="1">
              <a:buNone/>
            </a:pPr>
            <a:endParaRPr lang="en-US" sz="2400" dirty="0" smtClean="0"/>
          </a:p>
          <a:p>
            <a:pPr marL="914400" lvl="1" indent="-514350" eaLnBrk="1" hangingPunct="1">
              <a:buNone/>
            </a:pPr>
            <a:endParaRPr lang="en-US" sz="2400" dirty="0"/>
          </a:p>
        </p:txBody>
      </p:sp>
      <p:sp>
        <p:nvSpPr>
          <p:cNvPr id="6" name="Rectangle 3"/>
          <p:cNvSpPr txBox="1">
            <a:spLocks noChangeArrowheads="1"/>
          </p:cNvSpPr>
          <p:nvPr/>
        </p:nvSpPr>
        <p:spPr bwMode="auto">
          <a:xfrm>
            <a:off x="152400" y="3276600"/>
            <a:ext cx="9144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792162"/>
          </a:xfrm>
        </p:spPr>
        <p:txBody>
          <a:bodyPr/>
          <a:lstStyle/>
          <a:p>
            <a:pPr eaLnBrk="1" hangingPunct="1">
              <a:defRPr/>
            </a:pPr>
            <a:r>
              <a:rPr lang="en-US" b="1">
                <a:solidFill>
                  <a:srgbClr val="316598"/>
                </a:solidFill>
                <a:effectLst>
                  <a:outerShdw blurRad="38100" dist="38100" dir="2700000" algn="tl">
                    <a:srgbClr val="DDDDDD"/>
                  </a:outerShdw>
                </a:effectLst>
              </a:rPr>
              <a:t>Momentum</a:t>
            </a:r>
            <a:endParaRPr lang="en-US"/>
          </a:p>
        </p:txBody>
      </p:sp>
      <p:sp>
        <p:nvSpPr>
          <p:cNvPr id="17411" name="Text Box 3"/>
          <p:cNvSpPr txBox="1">
            <a:spLocks noChangeArrowheads="1"/>
          </p:cNvSpPr>
          <p:nvPr/>
        </p:nvSpPr>
        <p:spPr bwMode="auto">
          <a:xfrm>
            <a:off x="327025" y="1157288"/>
            <a:ext cx="8394700" cy="946150"/>
          </a:xfrm>
          <a:prstGeom prst="rect">
            <a:avLst/>
          </a:prstGeom>
          <a:noFill/>
          <a:ln w="9525">
            <a:noFill/>
            <a:miter lim="800000"/>
            <a:headEnd/>
            <a:tailEnd/>
          </a:ln>
        </p:spPr>
        <p:txBody>
          <a:bodyPr>
            <a:prstTxWarp prst="textNoShape">
              <a:avLst/>
            </a:prstTxWarp>
            <a:spAutoFit/>
          </a:bodyPr>
          <a:lstStyle/>
          <a:p>
            <a:r>
              <a:rPr lang="en-US" sz="2800" i="1">
                <a:latin typeface="Times New Roman" charset="0"/>
              </a:rPr>
              <a:t>Momentum</a:t>
            </a:r>
            <a:r>
              <a:rPr lang="en-US" sz="2800">
                <a:latin typeface="Times New Roman" charset="0"/>
              </a:rPr>
              <a:t> is the product of a particle’s mass and velocity, has units of kg m/s, and is given by</a:t>
            </a:r>
          </a:p>
        </p:txBody>
      </p:sp>
      <p:sp>
        <p:nvSpPr>
          <p:cNvPr id="32777" name="Text Box 9"/>
          <p:cNvSpPr txBox="1">
            <a:spLocks noChangeArrowheads="1"/>
          </p:cNvSpPr>
          <p:nvPr/>
        </p:nvSpPr>
        <p:spPr bwMode="auto">
          <a:xfrm>
            <a:off x="457200" y="3505200"/>
            <a:ext cx="8134350" cy="2227263"/>
          </a:xfrm>
          <a:prstGeom prst="rect">
            <a:avLst/>
          </a:prstGeom>
          <a:noFill/>
          <a:ln w="9525">
            <a:noFill/>
            <a:miter lim="800000"/>
            <a:headEnd/>
            <a:tailEnd/>
          </a:ln>
        </p:spPr>
        <p:txBody>
          <a:bodyPr>
            <a:prstTxWarp prst="textNoShape">
              <a:avLst/>
            </a:prstTxWarp>
            <a:spAutoFit/>
          </a:bodyPr>
          <a:lstStyle/>
          <a:p>
            <a:r>
              <a:rPr lang="en-US" sz="2800">
                <a:latin typeface="Times New Roman" charset="0"/>
              </a:rPr>
              <a:t>An object can have a larger momentum if it is:</a:t>
            </a:r>
          </a:p>
          <a:p>
            <a:pPr lvl="1">
              <a:buFontTx/>
              <a:buChar char="•"/>
            </a:pPr>
            <a:r>
              <a:rPr lang="en-US" sz="2800">
                <a:latin typeface="Times New Roman" charset="0"/>
              </a:rPr>
              <a:t> moving faster or,</a:t>
            </a:r>
          </a:p>
          <a:p>
            <a:pPr lvl="1">
              <a:buFontTx/>
              <a:buChar char="•"/>
            </a:pPr>
            <a:r>
              <a:rPr lang="en-US" sz="2800">
                <a:latin typeface="Times New Roman" charset="0"/>
              </a:rPr>
              <a:t> has more mass</a:t>
            </a:r>
          </a:p>
          <a:p>
            <a:r>
              <a:rPr lang="en-US" sz="2800">
                <a:latin typeface="Times New Roman" charset="0"/>
              </a:rPr>
              <a:t>Note: Momentum is a vector quantity.  It has both </a:t>
            </a:r>
            <a:r>
              <a:rPr lang="en-US" sz="2800" i="1">
                <a:latin typeface="Times New Roman" charset="0"/>
              </a:rPr>
              <a:t>x</a:t>
            </a:r>
            <a:r>
              <a:rPr lang="en-US" sz="2800">
                <a:latin typeface="Times New Roman" charset="0"/>
              </a:rPr>
              <a:t> and </a:t>
            </a:r>
            <a:r>
              <a:rPr lang="en-US" sz="2800" i="1">
                <a:latin typeface="Times New Roman" charset="0"/>
              </a:rPr>
              <a:t>y</a:t>
            </a:r>
            <a:r>
              <a:rPr lang="en-US" sz="2800">
                <a:latin typeface="Times New Roman" charset="0"/>
              </a:rPr>
              <a:t> components.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04800" y="381000"/>
            <a:ext cx="8458200" cy="2819400"/>
          </a:xfrm>
        </p:spPr>
        <p:txBody>
          <a:bodyPr/>
          <a:lstStyle/>
          <a:p>
            <a:pPr eaLnBrk="1" hangingPunct="1">
              <a:buFontTx/>
              <a:buNone/>
            </a:pPr>
            <a:r>
              <a:rPr lang="en-US" sz="2800" dirty="0"/>
              <a:t>A basketball with mass </a:t>
            </a:r>
            <a:r>
              <a:rPr lang="en-US" sz="2800" dirty="0">
                <a:latin typeface="Times New Roman" charset="0"/>
              </a:rPr>
              <a:t>0.1 kg</a:t>
            </a:r>
            <a:r>
              <a:rPr lang="en-US" sz="2800" dirty="0"/>
              <a:t> is traveling down and to the right with </a:t>
            </a:r>
            <a:r>
              <a:rPr lang="en-US" sz="2800" i="1" dirty="0" err="1">
                <a:latin typeface="Times New Roman" charset="0"/>
              </a:rPr>
              <a:t>v</a:t>
            </a:r>
            <a:r>
              <a:rPr lang="en-US" sz="2800" i="1" baseline="-25000" dirty="0" err="1">
                <a:latin typeface="Times New Roman" charset="0"/>
              </a:rPr>
              <a:t>xi</a:t>
            </a:r>
            <a:r>
              <a:rPr lang="en-US" sz="2800" dirty="0">
                <a:latin typeface="Times New Roman" charset="0"/>
              </a:rPr>
              <a:t> = +5 </a:t>
            </a:r>
            <a:r>
              <a:rPr lang="en-US" sz="2800" dirty="0" err="1">
                <a:latin typeface="Times New Roman" charset="0"/>
              </a:rPr>
              <a:t>m/s</a:t>
            </a:r>
            <a:r>
              <a:rPr lang="en-US" sz="2800" dirty="0"/>
              <a:t>, and </a:t>
            </a:r>
            <a:r>
              <a:rPr lang="en-US" sz="2800" i="1" dirty="0" err="1">
                <a:latin typeface="Times New Roman" charset="0"/>
              </a:rPr>
              <a:t>v</a:t>
            </a:r>
            <a:r>
              <a:rPr lang="en-US" sz="2800" i="1" baseline="-25000" dirty="0" err="1">
                <a:latin typeface="Times New Roman" charset="0"/>
              </a:rPr>
              <a:t>yi</a:t>
            </a:r>
            <a:r>
              <a:rPr lang="en-US" sz="2800" dirty="0">
                <a:latin typeface="Times New Roman" charset="0"/>
              </a:rPr>
              <a:t> = –5 </a:t>
            </a:r>
            <a:r>
              <a:rPr lang="en-US" sz="2800" dirty="0" err="1">
                <a:latin typeface="Times New Roman" charset="0"/>
              </a:rPr>
              <a:t>m/s</a:t>
            </a:r>
            <a:r>
              <a:rPr lang="en-US" sz="2800" dirty="0"/>
              <a:t>.   It hits the horizontal ground, and then is traveling up and to the right with </a:t>
            </a:r>
            <a:r>
              <a:rPr lang="en-US" sz="2800" i="1" dirty="0" err="1">
                <a:latin typeface="Times New Roman" charset="0"/>
              </a:rPr>
              <a:t>v</a:t>
            </a:r>
            <a:r>
              <a:rPr lang="en-US" sz="2800" i="1" baseline="-25000" dirty="0" err="1">
                <a:latin typeface="Times New Roman" charset="0"/>
              </a:rPr>
              <a:t>xf</a:t>
            </a:r>
            <a:r>
              <a:rPr lang="en-US" sz="2800" dirty="0">
                <a:latin typeface="Times New Roman" charset="0"/>
              </a:rPr>
              <a:t> = +5 </a:t>
            </a:r>
            <a:r>
              <a:rPr lang="en-US" sz="2800" dirty="0" err="1">
                <a:latin typeface="Times New Roman" charset="0"/>
              </a:rPr>
              <a:t>m/s</a:t>
            </a:r>
            <a:r>
              <a:rPr lang="en-US" sz="2800" dirty="0"/>
              <a:t>, and </a:t>
            </a:r>
            <a:r>
              <a:rPr lang="en-US" sz="2800" i="1" dirty="0" err="1">
                <a:latin typeface="Times New Roman" charset="0"/>
              </a:rPr>
              <a:t>v</a:t>
            </a:r>
            <a:r>
              <a:rPr lang="en-US" sz="2800" i="1" baseline="-25000" dirty="0" err="1">
                <a:latin typeface="Times New Roman" charset="0"/>
              </a:rPr>
              <a:t>yf</a:t>
            </a:r>
            <a:r>
              <a:rPr lang="en-US" sz="2800" dirty="0">
                <a:latin typeface="Times New Roman" charset="0"/>
              </a:rPr>
              <a:t> = +4 </a:t>
            </a:r>
            <a:r>
              <a:rPr lang="en-US" sz="2800" dirty="0" err="1">
                <a:latin typeface="Times New Roman" charset="0"/>
              </a:rPr>
              <a:t>m/s</a:t>
            </a:r>
            <a:r>
              <a:rPr lang="en-US" sz="2800" dirty="0"/>
              <a:t>.</a:t>
            </a:r>
            <a:r>
              <a:rPr lang="en-US" sz="2800" dirty="0" smtClean="0"/>
              <a:t> </a:t>
            </a:r>
            <a:endParaRPr lang="en-US" sz="2800" dirty="0"/>
          </a:p>
        </p:txBody>
      </p:sp>
      <p:pic>
        <p:nvPicPr>
          <p:cNvPr id="18436" name="Picture 6" descr="bouncing_ball"/>
          <p:cNvPicPr>
            <a:picLocks noChangeAspect="1" noChangeArrowheads="1"/>
          </p:cNvPicPr>
          <p:nvPr/>
        </p:nvPicPr>
        <p:blipFill>
          <a:blip r:embed="rId2"/>
          <a:srcRect/>
          <a:stretch>
            <a:fillRect/>
          </a:stretch>
        </p:blipFill>
        <p:spPr bwMode="auto">
          <a:xfrm>
            <a:off x="5715000" y="3429000"/>
            <a:ext cx="2400300" cy="2257425"/>
          </a:xfrm>
          <a:prstGeom prst="rect">
            <a:avLst/>
          </a:prstGeom>
          <a:noFill/>
          <a:ln w="9525">
            <a:noFill/>
            <a:miter lim="800000"/>
            <a:headEnd/>
            <a:tailEnd/>
          </a:ln>
        </p:spPr>
      </p:pic>
      <p:sp>
        <p:nvSpPr>
          <p:cNvPr id="18437" name="Line 8"/>
          <p:cNvSpPr>
            <a:spLocks noChangeShapeType="1"/>
          </p:cNvSpPr>
          <p:nvPr/>
        </p:nvSpPr>
        <p:spPr bwMode="auto">
          <a:xfrm>
            <a:off x="6172200" y="5562600"/>
            <a:ext cx="16764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8438" name="Text Box 9"/>
          <p:cNvSpPr txBox="1">
            <a:spLocks noChangeArrowheads="1"/>
          </p:cNvSpPr>
          <p:nvPr/>
        </p:nvSpPr>
        <p:spPr bwMode="auto">
          <a:xfrm>
            <a:off x="7431088" y="5410200"/>
            <a:ext cx="341312" cy="519113"/>
          </a:xfrm>
          <a:prstGeom prst="rect">
            <a:avLst/>
          </a:prstGeom>
          <a:noFill/>
          <a:ln w="9525">
            <a:noFill/>
            <a:miter lim="800000"/>
            <a:headEnd/>
            <a:tailEnd/>
          </a:ln>
        </p:spPr>
        <p:txBody>
          <a:bodyPr wrap="none">
            <a:prstTxWarp prst="textNoShape">
              <a:avLst/>
            </a:prstTxWarp>
            <a:spAutoFit/>
          </a:bodyPr>
          <a:lstStyle/>
          <a:p>
            <a:r>
              <a:rPr lang="en-US" sz="2800" i="1">
                <a:latin typeface="Times New Roman" charset="0"/>
              </a:rPr>
              <a:t>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381000"/>
            <a:ext cx="8458200" cy="2819400"/>
          </a:xfrm>
        </p:spPr>
        <p:txBody>
          <a:bodyPr/>
          <a:lstStyle/>
          <a:p>
            <a:pPr eaLnBrk="1" hangingPunct="1">
              <a:buFontTx/>
              <a:buNone/>
            </a:pPr>
            <a:r>
              <a:rPr lang="en-US" sz="2800" dirty="0"/>
              <a:t>A basketball with mass </a:t>
            </a:r>
            <a:r>
              <a:rPr lang="en-US" sz="2800" dirty="0">
                <a:latin typeface="Times New Roman" charset="0"/>
              </a:rPr>
              <a:t>0.1 kg</a:t>
            </a:r>
            <a:r>
              <a:rPr lang="en-US" sz="2800" dirty="0"/>
              <a:t> is traveling down and to the right with </a:t>
            </a:r>
            <a:r>
              <a:rPr lang="en-US" sz="2800" i="1" dirty="0" err="1">
                <a:latin typeface="Times New Roman" charset="0"/>
              </a:rPr>
              <a:t>v</a:t>
            </a:r>
            <a:r>
              <a:rPr lang="en-US" sz="2800" i="1" baseline="-25000" dirty="0" err="1">
                <a:latin typeface="Times New Roman" charset="0"/>
              </a:rPr>
              <a:t>xi</a:t>
            </a:r>
            <a:r>
              <a:rPr lang="en-US" sz="2800" dirty="0">
                <a:latin typeface="Times New Roman" charset="0"/>
              </a:rPr>
              <a:t> = +5 </a:t>
            </a:r>
            <a:r>
              <a:rPr lang="en-US" sz="2800" dirty="0" err="1">
                <a:latin typeface="Times New Roman" charset="0"/>
              </a:rPr>
              <a:t>m/s</a:t>
            </a:r>
            <a:r>
              <a:rPr lang="en-US" sz="2800" dirty="0"/>
              <a:t>, and </a:t>
            </a:r>
            <a:r>
              <a:rPr lang="en-US" sz="2800" i="1" dirty="0" err="1">
                <a:latin typeface="Times New Roman" charset="0"/>
              </a:rPr>
              <a:t>v</a:t>
            </a:r>
            <a:r>
              <a:rPr lang="en-US" sz="2800" i="1" baseline="-25000" dirty="0" err="1">
                <a:latin typeface="Times New Roman" charset="0"/>
              </a:rPr>
              <a:t>yi</a:t>
            </a:r>
            <a:r>
              <a:rPr lang="en-US" sz="2800" dirty="0">
                <a:latin typeface="Times New Roman" charset="0"/>
              </a:rPr>
              <a:t> = –5 </a:t>
            </a:r>
            <a:r>
              <a:rPr lang="en-US" sz="2800" dirty="0" err="1">
                <a:latin typeface="Times New Roman" charset="0"/>
              </a:rPr>
              <a:t>m/s</a:t>
            </a:r>
            <a:r>
              <a:rPr lang="en-US" sz="2800" dirty="0"/>
              <a:t>.   It hits the horizontal ground, and then is traveling up and to the right with </a:t>
            </a:r>
            <a:r>
              <a:rPr lang="en-US" sz="2800" i="1" dirty="0" err="1">
                <a:latin typeface="Times New Roman" charset="0"/>
              </a:rPr>
              <a:t>v</a:t>
            </a:r>
            <a:r>
              <a:rPr lang="en-US" sz="2800" i="1" baseline="-25000" dirty="0" err="1">
                <a:latin typeface="Times New Roman" charset="0"/>
              </a:rPr>
              <a:t>xf</a:t>
            </a:r>
            <a:r>
              <a:rPr lang="en-US" sz="2800" dirty="0">
                <a:latin typeface="Times New Roman" charset="0"/>
              </a:rPr>
              <a:t> = +5 </a:t>
            </a:r>
            <a:r>
              <a:rPr lang="en-US" sz="2800" dirty="0" err="1">
                <a:latin typeface="Times New Roman" charset="0"/>
              </a:rPr>
              <a:t>m/s</a:t>
            </a:r>
            <a:r>
              <a:rPr lang="en-US" sz="2800" dirty="0"/>
              <a:t>, and </a:t>
            </a:r>
            <a:r>
              <a:rPr lang="en-US" sz="2800" i="1" dirty="0" err="1">
                <a:latin typeface="Times New Roman" charset="0"/>
              </a:rPr>
              <a:t>v</a:t>
            </a:r>
            <a:r>
              <a:rPr lang="en-US" sz="2800" i="1" baseline="-25000" dirty="0" err="1">
                <a:latin typeface="Times New Roman" charset="0"/>
              </a:rPr>
              <a:t>yf</a:t>
            </a:r>
            <a:r>
              <a:rPr lang="en-US" sz="2800" dirty="0">
                <a:latin typeface="Times New Roman" charset="0"/>
              </a:rPr>
              <a:t> = +4 </a:t>
            </a:r>
            <a:r>
              <a:rPr lang="en-US" sz="2800" dirty="0" err="1">
                <a:latin typeface="Times New Roman" charset="0"/>
              </a:rPr>
              <a:t>m/s</a:t>
            </a:r>
            <a:r>
              <a:rPr lang="en-US" sz="2800" dirty="0"/>
              <a:t>.</a:t>
            </a:r>
            <a:r>
              <a:rPr lang="en-US" sz="2800" dirty="0" smtClean="0"/>
              <a:t> </a:t>
            </a:r>
            <a:endParaRPr lang="en-US" sz="2800" dirty="0"/>
          </a:p>
        </p:txBody>
      </p:sp>
      <p:pic>
        <p:nvPicPr>
          <p:cNvPr id="19460" name="Picture 4" descr="bouncing_ball"/>
          <p:cNvPicPr>
            <a:picLocks noChangeAspect="1" noChangeArrowheads="1"/>
          </p:cNvPicPr>
          <p:nvPr/>
        </p:nvPicPr>
        <p:blipFill>
          <a:blip r:embed="rId2"/>
          <a:srcRect/>
          <a:stretch>
            <a:fillRect/>
          </a:stretch>
        </p:blipFill>
        <p:spPr bwMode="auto">
          <a:xfrm>
            <a:off x="5715000" y="3429000"/>
            <a:ext cx="2400300" cy="225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44562"/>
          </a:xfrm>
        </p:spPr>
        <p:txBody>
          <a:bodyPr/>
          <a:lstStyle/>
          <a:p>
            <a:pPr eaLnBrk="1" hangingPunct="1">
              <a:defRPr/>
            </a:pPr>
            <a:r>
              <a:rPr lang="en-US" b="1">
                <a:solidFill>
                  <a:srgbClr val="316598"/>
                </a:solidFill>
                <a:effectLst>
                  <a:outerShdw blurRad="38100" dist="38100" dir="2700000" algn="tl">
                    <a:srgbClr val="DDDDDD"/>
                  </a:outerShdw>
                </a:effectLst>
              </a:rPr>
              <a:t>Impulse</a:t>
            </a:r>
            <a:endParaRPr lang="en-US"/>
          </a:p>
        </p:txBody>
      </p:sp>
      <p:sp>
        <p:nvSpPr>
          <p:cNvPr id="20483" name="Text Box 4"/>
          <p:cNvSpPr txBox="1">
            <a:spLocks noChangeArrowheads="1"/>
          </p:cNvSpPr>
          <p:nvPr/>
        </p:nvSpPr>
        <p:spPr bwMode="auto">
          <a:xfrm>
            <a:off x="304800" y="1447800"/>
            <a:ext cx="8134350" cy="519113"/>
          </a:xfrm>
          <a:prstGeom prst="rect">
            <a:avLst/>
          </a:prstGeom>
          <a:noFill/>
          <a:ln w="9525">
            <a:noFill/>
            <a:miter lim="800000"/>
            <a:headEnd/>
            <a:tailEnd/>
          </a:ln>
        </p:spPr>
        <p:txBody>
          <a:bodyPr>
            <a:prstTxWarp prst="textNoShape">
              <a:avLst/>
            </a:prstTxWarp>
            <a:spAutoFit/>
          </a:bodyPr>
          <a:lstStyle/>
          <a:p>
            <a:r>
              <a:rPr lang="en-US" sz="2800">
                <a:latin typeface="Times New Roman" charset="0"/>
              </a:rPr>
              <a:t>The </a:t>
            </a:r>
            <a:r>
              <a:rPr lang="en-US" sz="2800" i="1">
                <a:latin typeface="Times New Roman" charset="0"/>
              </a:rPr>
              <a:t>impulse</a:t>
            </a:r>
            <a:r>
              <a:rPr lang="en-US" sz="2800">
                <a:latin typeface="Times New Roman" charset="0"/>
              </a:rPr>
              <a:t> upon a particle is defined as</a:t>
            </a:r>
          </a:p>
        </p:txBody>
      </p:sp>
      <p:sp>
        <p:nvSpPr>
          <p:cNvPr id="31749" name="Text Box 5"/>
          <p:cNvSpPr txBox="1">
            <a:spLocks noChangeArrowheads="1"/>
          </p:cNvSpPr>
          <p:nvPr/>
        </p:nvSpPr>
        <p:spPr bwMode="auto">
          <a:xfrm>
            <a:off x="381000" y="4038600"/>
            <a:ext cx="8134350" cy="2227263"/>
          </a:xfrm>
          <a:prstGeom prst="rect">
            <a:avLst/>
          </a:prstGeom>
          <a:noFill/>
          <a:ln w="9525">
            <a:noFill/>
            <a:miter lim="800000"/>
            <a:headEnd/>
            <a:tailEnd/>
          </a:ln>
        </p:spPr>
        <p:txBody>
          <a:bodyPr>
            <a:prstTxWarp prst="textNoShape">
              <a:avLst/>
            </a:prstTxWarp>
            <a:spAutoFit/>
          </a:bodyPr>
          <a:lstStyle/>
          <a:p>
            <a:r>
              <a:rPr lang="en-US" sz="2800">
                <a:latin typeface="Times New Roman" charset="0"/>
              </a:rPr>
              <a:t>Impulse has units of N s, but you should be able to show that N s are equivalent to kg m/s.  </a:t>
            </a:r>
          </a:p>
          <a:p>
            <a:r>
              <a:rPr lang="en-US" sz="2800">
                <a:latin typeface="Times New Roman" charset="0"/>
              </a:rPr>
              <a:t>The </a:t>
            </a:r>
            <a:r>
              <a:rPr lang="en-US" sz="2800" b="1">
                <a:latin typeface="Times New Roman" charset="0"/>
              </a:rPr>
              <a:t>impulse-momentum theorem</a:t>
            </a:r>
            <a:r>
              <a:rPr lang="en-US" sz="2800">
                <a:latin typeface="Times New Roman" charset="0"/>
              </a:rPr>
              <a:t> states that the change in a particle’s momentum is equal to the impulse on it.</a:t>
            </a:r>
          </a:p>
        </p:txBody>
      </p:sp>
      <p:pic>
        <p:nvPicPr>
          <p:cNvPr id="20485" name="Picture 6" descr="Pages from M09_KNIG7366_02_SE_C09-3_"/>
          <p:cNvPicPr>
            <a:picLocks noChangeAspect="1" noChangeArrowheads="1"/>
          </p:cNvPicPr>
          <p:nvPr/>
        </p:nvPicPr>
        <p:blipFill>
          <a:blip r:embed="rId2"/>
          <a:srcRect/>
          <a:stretch>
            <a:fillRect/>
          </a:stretch>
        </p:blipFill>
        <p:spPr bwMode="auto">
          <a:xfrm>
            <a:off x="0" y="1981200"/>
            <a:ext cx="9144000" cy="2009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6" name="Picture 2" descr="Picture 1"/>
          <p:cNvPicPr>
            <a:picLocks noChangeAspect="1" noChangeArrowheads="1"/>
          </p:cNvPicPr>
          <p:nvPr/>
        </p:nvPicPr>
        <p:blipFill>
          <a:blip r:embed="rId2"/>
          <a:srcRect/>
          <a:stretch>
            <a:fillRect/>
          </a:stretch>
        </p:blipFill>
        <p:spPr bwMode="auto">
          <a:xfrm>
            <a:off x="2209800" y="-914400"/>
            <a:ext cx="4662488" cy="760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4"/>
          <p:cNvSpPr>
            <a:spLocks noChangeArrowheads="1"/>
          </p:cNvSpPr>
          <p:nvPr/>
        </p:nvSpPr>
        <p:spPr bwMode="auto">
          <a:xfrm>
            <a:off x="914400" y="685800"/>
            <a:ext cx="7067550" cy="2246769"/>
          </a:xfrm>
          <a:prstGeom prst="rect">
            <a:avLst/>
          </a:prstGeom>
          <a:noFill/>
          <a:ln w="9525">
            <a:noFill/>
            <a:miter lim="800000"/>
            <a:headEnd/>
            <a:tailEnd/>
          </a:ln>
        </p:spPr>
        <p:txBody>
          <a:bodyPr>
            <a:prstTxWarp prst="textNoShape">
              <a:avLst/>
            </a:prstTxWarp>
            <a:spAutoFit/>
          </a:bodyPr>
          <a:lstStyle/>
          <a:p>
            <a:r>
              <a:rPr lang="en-US" sz="2800" dirty="0">
                <a:solidFill>
                  <a:srgbClr val="316598"/>
                </a:solidFill>
                <a:latin typeface="Times New Roman" charset="0"/>
              </a:rPr>
              <a:t>A 100 </a:t>
            </a:r>
            <a:r>
              <a:rPr lang="en-US" sz="2800" dirty="0" err="1">
                <a:solidFill>
                  <a:srgbClr val="316598"/>
                </a:solidFill>
                <a:latin typeface="Times New Roman" charset="0"/>
              </a:rPr>
              <a:t>g</a:t>
            </a:r>
            <a:r>
              <a:rPr lang="en-US" sz="2800" dirty="0">
                <a:solidFill>
                  <a:srgbClr val="316598"/>
                </a:solidFill>
                <a:latin typeface="Times New Roman" charset="0"/>
              </a:rPr>
              <a:t> rubber ball and a 100 </a:t>
            </a:r>
            <a:r>
              <a:rPr lang="en-US" sz="2800" dirty="0" err="1">
                <a:solidFill>
                  <a:srgbClr val="316598"/>
                </a:solidFill>
                <a:latin typeface="Times New Roman" charset="0"/>
              </a:rPr>
              <a:t>g</a:t>
            </a:r>
            <a:r>
              <a:rPr lang="en-US" sz="2800" dirty="0">
                <a:solidFill>
                  <a:srgbClr val="316598"/>
                </a:solidFill>
                <a:latin typeface="Times New Roman" charset="0"/>
              </a:rPr>
              <a:t> damp cloth are dropped on the floor from the same height. They both are traveling at the same speed just before they hit the floor.  The rubber ball bounces, the damp cloth does not.</a:t>
            </a:r>
            <a:r>
              <a:rPr lang="en-US" sz="2800" dirty="0" smtClean="0">
                <a:solidFill>
                  <a:srgbClr val="316598"/>
                </a:solidFill>
                <a:latin typeface="Times New Roman" charset="0"/>
              </a:rPr>
              <a:t> </a:t>
            </a:r>
            <a:endParaRPr lang="en-US" sz="2800" dirty="0">
              <a:solidFill>
                <a:srgbClr val="316598"/>
              </a:solidFill>
              <a:latin typeface="Times New Roman"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1883</TotalTime>
  <Words>615</Words>
  <Application>Microsoft Macintosh PowerPoint</Application>
  <PresentationFormat>On-screen Show (4:3)</PresentationFormat>
  <Paragraphs>45</Paragraphs>
  <Slides>16</Slides>
  <Notes>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Microsoft Equation</vt:lpstr>
      <vt:lpstr>PHY131H1S  - Class 14</vt:lpstr>
      <vt:lpstr>Slide 2</vt:lpstr>
      <vt:lpstr>Last day I asked at the end of class:</vt:lpstr>
      <vt:lpstr>Momentum</vt:lpstr>
      <vt:lpstr>Slide 5</vt:lpstr>
      <vt:lpstr>Slide 6</vt:lpstr>
      <vt:lpstr>Impulse</vt:lpstr>
      <vt:lpstr>Slide 8</vt:lpstr>
      <vt:lpstr>Slide 9</vt:lpstr>
      <vt:lpstr>Chapter 9 big idea:  “Conservation of Momentum”</vt:lpstr>
      <vt:lpstr>Conservation of Momentum</vt:lpstr>
      <vt:lpstr>Slide 12</vt:lpstr>
      <vt:lpstr>Slide 13</vt:lpstr>
      <vt:lpstr>Slide 14</vt:lpstr>
      <vt:lpstr>Slide 15</vt:lpstr>
      <vt:lpstr>Before Class 15 on Monday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Harlow</cp:lastModifiedBy>
  <cp:revision>93</cp:revision>
  <cp:lastPrinted>2011-02-16T15:33:22Z</cp:lastPrinted>
  <dcterms:created xsi:type="dcterms:W3CDTF">2011-02-28T14:58:23Z</dcterms:created>
  <dcterms:modified xsi:type="dcterms:W3CDTF">2011-02-28T15:14:34Z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