
<file path=[Content_Types].xml><?xml version="1.0" encoding="utf-8"?>
<Types xmlns="http://schemas.openxmlformats.org/package/2006/content-types">
  <Default Extension="rels" ContentType="application/vnd.openxmlformats-package.relationships+xml"/>
  <Override PartName="/ppt/slideLayouts/slideLayout1.xml" ContentType="application/vnd.openxmlformats-officedocument.presentationml.slideLayout+xml"/>
  <Default Extension="png" ContentType="image/png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6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slides/slide14.xml" ContentType="application/vnd.openxmlformats-officedocument.presentationml.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notesSlides/notesSlide2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docProps/custom.xml" ContentType="application/vnd.openxmlformats-officedocument.custom-properties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  <Override PartName="/ppt/slides/slide13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336" r:id="rId3"/>
    <p:sldId id="311" r:id="rId4"/>
    <p:sldId id="337" r:id="rId5"/>
    <p:sldId id="338" r:id="rId6"/>
    <p:sldId id="339" r:id="rId7"/>
    <p:sldId id="341" r:id="rId8"/>
    <p:sldId id="342" r:id="rId9"/>
    <p:sldId id="343" r:id="rId10"/>
    <p:sldId id="344" r:id="rId11"/>
    <p:sldId id="346" r:id="rId12"/>
    <p:sldId id="345" r:id="rId13"/>
    <p:sldId id="349" r:id="rId14"/>
    <p:sldId id="350" r:id="rId15"/>
    <p:sldId id="351" r:id="rId16"/>
    <p:sldId id="274" r:id="rId17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Arial" charset="0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prnWhat="handouts9" frameSlides="1"/>
  <p:clrMru>
    <a:srgbClr val="FFCC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-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notesMaster" Target="notesMasters/notesMaster1.xml"/><Relationship Id="rId1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EE0CE762-0A18-6249-9CA5-DE404A1321D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34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22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2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/>
            </a:lvl1pPr>
          </a:lstStyle>
          <a:p>
            <a:pPr>
              <a:defRPr/>
            </a:pPr>
            <a:fld id="{199A51DD-06F9-6D48-9F46-1A45ABCC091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87615AB-BAC0-1245-9B31-CAE2A697BF1E}" type="slidenum">
              <a:rPr lang="en-US"/>
              <a:pPr/>
              <a:t>2</a:t>
            </a:fld>
            <a:endParaRPr lang="en-US"/>
          </a:p>
        </p:txBody>
      </p:sp>
      <p:sp>
        <p:nvSpPr>
          <p:cNvPr id="1843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6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4570413"/>
            <a:ext cx="5087937" cy="3652837"/>
          </a:xfrm>
          <a:noFill/>
          <a:ln/>
        </p:spPr>
        <p:txBody>
          <a:bodyPr/>
          <a:lstStyle/>
          <a:p>
            <a:pPr eaLnBrk="1" hangingPunct="1"/>
            <a:r>
              <a:rPr lang="en-US"/>
              <a:t>Answer: A</a:t>
            </a: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625F4D5E-E181-1F48-979F-7C44734B92DA}" type="slidenum">
              <a:rPr lang="en-US"/>
              <a:pPr/>
              <a:t>12</a:t>
            </a:fld>
            <a:endParaRPr lang="en-US"/>
          </a:p>
        </p:txBody>
      </p:sp>
      <p:sp>
        <p:nvSpPr>
          <p:cNvPr id="32771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/>
              <a:t>STT10.2</a:t>
            </a:r>
          </a:p>
          <a:p>
            <a:pPr eaLnBrk="1" hangingPunct="1"/>
            <a:r>
              <a:rPr lang="en-US"/>
              <a:t>Answer: D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A90FA2-95FA-EC4D-9679-B5E831CF062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F9BB5A-C110-4E4E-B2A5-6AD1382DD75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124F756-45E7-144D-99C1-A6D87F0A8DE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83B54D-B99E-5745-A2CC-9FD2487380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CA5BC3-D362-4648-8F02-86AB5C6609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9EB6C8-8E9D-0249-A13F-2E1FBE7439B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92A479-31C8-2B40-A44C-244D583D833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6315D11-8A13-5947-8D08-E0E6EC22967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0AFB9D-9874-CA44-AA62-44661E82F6E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66A5BC-F832-094C-B8D2-F0157CCE4FE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AFC98C-9B1A-6F4D-B288-FAF32AFC967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06DD4D-71B3-5C46-816D-632BACBD066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1AD56E1-4800-214B-8B54-E9EC7E38D20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5.jpe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image" Target="../media/image8.jpe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4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5105400" cy="792162"/>
          </a:xfrm>
        </p:spPr>
        <p:txBody>
          <a:bodyPr/>
          <a:lstStyle/>
          <a:p>
            <a:pPr algn="l" eaLnBrk="1" hangingPunct="1"/>
            <a:r>
              <a:rPr lang="en-US" sz="3600" dirty="0" smtClean="0"/>
              <a:t>PHY131H1S</a:t>
            </a:r>
            <a:r>
              <a:rPr lang="en-US" sz="3600" dirty="0" smtClean="0">
                <a:latin typeface="Times New Roman" charset="0"/>
              </a:rPr>
              <a:t>  - Class </a:t>
            </a:r>
            <a:r>
              <a:rPr lang="en-US" sz="3600" dirty="0" smtClean="0">
                <a:latin typeface="Times New Roman" charset="0"/>
              </a:rPr>
              <a:t>15</a:t>
            </a:r>
            <a:endParaRPr lang="en-US" sz="3600" dirty="0" smtClean="0">
              <a:latin typeface="Times New Roman" charset="0"/>
            </a:endParaRPr>
          </a:p>
        </p:txBody>
      </p:sp>
      <p:sp>
        <p:nvSpPr>
          <p:cNvPr id="16" name="Rectangle 5"/>
          <p:cNvSpPr txBox="1">
            <a:spLocks noChangeArrowheads="1"/>
          </p:cNvSpPr>
          <p:nvPr/>
        </p:nvSpPr>
        <p:spPr bwMode="auto">
          <a:xfrm>
            <a:off x="228600" y="1219200"/>
            <a:ext cx="4876800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80000"/>
              </a:lnSpc>
              <a:spcBef>
                <a:spcPct val="2000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CA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Today:</a:t>
            </a:r>
          </a:p>
          <a:p>
            <a:pPr>
              <a:buFont typeface="Arial"/>
              <a:buChar char="•"/>
            </a:pPr>
            <a:r>
              <a:rPr lang="en-US" sz="3200" dirty="0" smtClean="0"/>
              <a:t> Conservation of Energy</a:t>
            </a:r>
          </a:p>
          <a:p>
            <a:pPr>
              <a:buFont typeface="Arial"/>
              <a:buChar char="•"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Kinetic Energy</a:t>
            </a:r>
          </a:p>
          <a:p>
            <a:pPr>
              <a:buFont typeface="Arial"/>
              <a:buChar char="•"/>
            </a:pPr>
            <a:r>
              <a:rPr lang="en-US" sz="3200" kern="0" dirty="0" smtClean="0">
                <a:latin typeface="+mn-lt"/>
                <a:ea typeface="+mn-ea"/>
                <a:cs typeface="+mn-cs"/>
              </a:rPr>
              <a:t> Gravitational Potential Energy</a:t>
            </a:r>
          </a:p>
          <a:p>
            <a:pPr>
              <a:buFont typeface="Arial"/>
              <a:buChar char="•"/>
            </a:pPr>
            <a:r>
              <a:rPr lang="en-US" sz="3200" kern="0" dirty="0" smtClean="0">
                <a:latin typeface="+mn-lt"/>
                <a:ea typeface="+mn-ea"/>
                <a:cs typeface="+mn-cs"/>
              </a:rPr>
              <a:t> Hooke’s Law</a:t>
            </a:r>
          </a:p>
          <a:p>
            <a:pPr>
              <a:buFont typeface="Arial"/>
              <a:buChar char="•"/>
            </a:pPr>
            <a:r>
              <a:rPr kumimoji="0" lang="en-US" sz="3200" b="0" i="0" u="none" strike="noStrike" kern="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Elastic</a:t>
            </a:r>
            <a:r>
              <a:rPr kumimoji="0" lang="en-US" sz="3200" b="0" i="0" u="none" strike="noStrike" kern="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Potential Energy</a:t>
            </a:r>
            <a:endParaRPr kumimoji="0" lang="en-US" sz="32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6" name="Picture 7" descr="10_00ChapOpener-P"/>
          <p:cNvPicPr>
            <a:picLocks noChangeAspect="1" noChangeArrowheads="1"/>
          </p:cNvPicPr>
          <p:nvPr/>
        </p:nvPicPr>
        <p:blipFill>
          <a:blip r:embed="rId2"/>
          <a:srcRect b="3014"/>
          <a:stretch>
            <a:fillRect/>
          </a:stretch>
        </p:blipFill>
        <p:spPr bwMode="auto">
          <a:xfrm>
            <a:off x="4949824" y="685800"/>
            <a:ext cx="4130273" cy="5799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05800" cy="715962"/>
          </a:xfrm>
        </p:spPr>
        <p:txBody>
          <a:bodyPr/>
          <a:lstStyle/>
          <a:p>
            <a:pPr eaLnBrk="1" hangingPunct="1"/>
            <a:r>
              <a:rPr lang="en-US" sz="3200" b="1">
                <a:solidFill>
                  <a:srgbClr val="316598"/>
                </a:solidFill>
              </a:rPr>
              <a:t>EXAMPLE: The speed of a sled</a:t>
            </a:r>
            <a:endParaRPr lang="en-US" sz="3200"/>
          </a:p>
        </p:txBody>
      </p:sp>
      <p:sp>
        <p:nvSpPr>
          <p:cNvPr id="30723" name="Text Box 3"/>
          <p:cNvSpPr txBox="1">
            <a:spLocks noChangeArrowheads="1"/>
          </p:cNvSpPr>
          <p:nvPr/>
        </p:nvSpPr>
        <p:spPr bwMode="auto">
          <a:xfrm>
            <a:off x="304800" y="1524000"/>
            <a:ext cx="8153400" cy="3503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200" b="1">
                <a:latin typeface="Times New Roman" charset="0"/>
              </a:rPr>
              <a:t>QUESTION:</a:t>
            </a:r>
          </a:p>
          <a:p>
            <a:r>
              <a:rPr lang="en-US" sz="3200">
                <a:latin typeface="Times New Roman" charset="0"/>
              </a:rPr>
              <a:t>Sidra runs forward with her sled at 2.0 m/s.  She hops at the top of a very slippery valley.  The valley goes down to 5.0 m below her starting position, then back up to the same initial height. </a:t>
            </a:r>
            <a:r>
              <a:rPr lang="en-US" sz="3200">
                <a:latin typeface="Times New Roman" charset="0"/>
                <a:ea typeface="Times New Roman" charset="0"/>
                <a:cs typeface="Times New Roman" charset="0"/>
              </a:rPr>
              <a:t>What is her speed when she reaches the other side of the valley?  [neglect friction]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80" name="Rectangle 4"/>
          <p:cNvSpPr>
            <a:spLocks noGrp="1" noChangeArrowheads="1"/>
          </p:cNvSpPr>
          <p:nvPr>
            <p:ph type="title"/>
          </p:nvPr>
        </p:nvSpPr>
        <p:spPr>
          <a:xfrm>
            <a:off x="533400" y="2286000"/>
            <a:ext cx="8229600" cy="2011363"/>
          </a:xfrm>
        </p:spPr>
        <p:txBody>
          <a:bodyPr/>
          <a:lstStyle/>
          <a:p>
            <a:pPr algn="l"/>
            <a:r>
              <a:rPr lang="en-US" sz="2800"/>
              <a:t>Two balls are launched along a pair of tracks with equal velocities, as shown. Both balls reach the end of the track. </a:t>
            </a:r>
            <a:r>
              <a:rPr lang="en-US" sz="2800" i="1"/>
              <a:t>Predict</a:t>
            </a:r>
            <a:r>
              <a:rPr lang="en-US" sz="2800"/>
              <a:t>: Which ball will reach the end of the track first?</a:t>
            </a:r>
            <a:r>
              <a:rPr lang="en-US" sz="4000"/>
              <a:t> </a:t>
            </a:r>
          </a:p>
        </p:txBody>
      </p:sp>
      <p:sp>
        <p:nvSpPr>
          <p:cNvPr id="24581" name="Rectangle 5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4419600"/>
            <a:ext cx="8001000" cy="2239963"/>
          </a:xfrm>
        </p:spPr>
        <p:txBody>
          <a:bodyPr/>
          <a:lstStyle/>
          <a:p>
            <a:r>
              <a:rPr lang="en-US" sz="2800"/>
              <a:t>A</a:t>
            </a:r>
          </a:p>
          <a:p>
            <a:r>
              <a:rPr lang="en-US" sz="2800"/>
              <a:t>B</a:t>
            </a:r>
          </a:p>
          <a:p>
            <a:r>
              <a:rPr lang="en-US" sz="2800"/>
              <a:t>C: They will reach the end of the track at the same time</a:t>
            </a:r>
          </a:p>
        </p:txBody>
      </p:sp>
      <p:pic>
        <p:nvPicPr>
          <p:cNvPr id="24583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43200" y="381000"/>
            <a:ext cx="3581400" cy="189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1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ext Box 2"/>
          <p:cNvSpPr txBox="1">
            <a:spLocks noChangeArrowheads="1"/>
          </p:cNvSpPr>
          <p:nvPr/>
        </p:nvSpPr>
        <p:spPr bwMode="auto">
          <a:xfrm>
            <a:off x="381000" y="304800"/>
            <a:ext cx="81534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500" dirty="0">
                <a:solidFill>
                  <a:srgbClr val="316598"/>
                </a:solidFill>
              </a:rPr>
              <a:t>A small child slides down the four frictionless slides A–D.</a:t>
            </a:r>
            <a:r>
              <a:rPr lang="en-US" sz="2500" dirty="0" smtClean="0">
                <a:solidFill>
                  <a:srgbClr val="316598"/>
                </a:solidFill>
              </a:rPr>
              <a:t> </a:t>
            </a:r>
            <a:endParaRPr lang="en-US" sz="2500" dirty="0">
              <a:solidFill>
                <a:srgbClr val="316598"/>
              </a:solidFill>
            </a:endParaRPr>
          </a:p>
        </p:txBody>
      </p:sp>
      <p:pic>
        <p:nvPicPr>
          <p:cNvPr id="31747" name="Picture 3" descr="10_stt_0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24000" y="2057400"/>
            <a:ext cx="5862638" cy="3581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316598"/>
                </a:solidFill>
              </a:rPr>
              <a:t>Hooke’s Law</a:t>
            </a:r>
            <a:endParaRPr lang="en-US" sz="3200" smtClean="0"/>
          </a:p>
        </p:txBody>
      </p:sp>
      <p:sp>
        <p:nvSpPr>
          <p:cNvPr id="39939" name="Text Box 3"/>
          <p:cNvSpPr txBox="1">
            <a:spLocks noChangeArrowheads="1"/>
          </p:cNvSpPr>
          <p:nvPr/>
        </p:nvSpPr>
        <p:spPr bwMode="auto">
          <a:xfrm>
            <a:off x="457200" y="914400"/>
            <a:ext cx="8378825" cy="287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en-US" sz="2600">
                <a:latin typeface="Times New Roman" charset="0"/>
              </a:rPr>
              <a:t> If you stretch a rubber band, bend a ruler or other solid object, a force appears that tries to pull the object back to its equilibrium, or unstretched, state. </a:t>
            </a:r>
          </a:p>
          <a:p>
            <a:pPr>
              <a:buFontTx/>
              <a:buChar char="•"/>
            </a:pPr>
            <a:r>
              <a:rPr lang="en-US" sz="2600">
                <a:latin typeface="Times New Roman" charset="0"/>
              </a:rPr>
              <a:t> A force that restores a system to an equilibrium position is called a </a:t>
            </a:r>
            <a:r>
              <a:rPr lang="en-US" sz="2600" b="1">
                <a:latin typeface="Times New Roman" charset="0"/>
              </a:rPr>
              <a:t>restoring force</a:t>
            </a:r>
            <a:r>
              <a:rPr lang="en-US" sz="2600">
                <a:latin typeface="Times New Roman" charset="0"/>
              </a:rPr>
              <a:t>. </a:t>
            </a:r>
          </a:p>
          <a:p>
            <a:pPr>
              <a:buFontTx/>
              <a:buChar char="•"/>
            </a:pPr>
            <a:r>
              <a:rPr lang="en-US" sz="2600">
                <a:latin typeface="Times New Roman" charset="0"/>
              </a:rPr>
              <a:t> If </a:t>
            </a:r>
            <a:r>
              <a:rPr lang="en-US" sz="2600" i="1">
                <a:latin typeface="Times New Roman" charset="0"/>
              </a:rPr>
              <a:t>s</a:t>
            </a:r>
            <a:r>
              <a:rPr lang="en-US" sz="2600">
                <a:latin typeface="Times New Roman" charset="0"/>
              </a:rPr>
              <a:t> is the position, and </a:t>
            </a:r>
            <a:r>
              <a:rPr lang="en-US" sz="2600" i="1">
                <a:latin typeface="Times New Roman" charset="0"/>
              </a:rPr>
              <a:t>s</a:t>
            </a:r>
            <a:r>
              <a:rPr lang="en-US" sz="2600" baseline="-25000">
                <a:latin typeface="Times New Roman" charset="0"/>
              </a:rPr>
              <a:t>e</a:t>
            </a:r>
            <a:r>
              <a:rPr lang="en-US" sz="2600">
                <a:latin typeface="Times New Roman" charset="0"/>
              </a:rPr>
              <a:t> is the equilibrium position, we define </a:t>
            </a:r>
            <a:r>
              <a:rPr lang="el-GR" sz="2600">
                <a:latin typeface="Times New Roman" charset="0"/>
                <a:ea typeface="Times New Roman" charset="0"/>
                <a:cs typeface="Times New Roman" charset="0"/>
              </a:rPr>
              <a:t>Δ</a:t>
            </a:r>
            <a:r>
              <a:rPr lang="en-US" sz="2600" i="1">
                <a:latin typeface="Times New Roman" charset="0"/>
                <a:ea typeface="Times New Roman" charset="0"/>
                <a:cs typeface="Times New Roman" charset="0"/>
              </a:rPr>
              <a:t>s </a:t>
            </a:r>
            <a:r>
              <a:rPr lang="en-US" sz="2600">
                <a:latin typeface="Times New Roman" charset="0"/>
                <a:ea typeface="Times New Roman" charset="0"/>
                <a:cs typeface="Times New Roman" charset="0"/>
              </a:rPr>
              <a:t>= </a:t>
            </a:r>
            <a:r>
              <a:rPr lang="en-US" sz="2600" i="1">
                <a:latin typeface="Times New Roman" charset="0"/>
                <a:ea typeface="Times New Roman" charset="0"/>
                <a:cs typeface="Times New Roman" charset="0"/>
              </a:rPr>
              <a:t>s</a:t>
            </a:r>
            <a:r>
              <a:rPr lang="en-US" sz="2600">
                <a:latin typeface="Times New Roman" charset="0"/>
                <a:ea typeface="Times New Roman" charset="0"/>
                <a:cs typeface="Times New Roman" charset="0"/>
              </a:rPr>
              <a:t> – </a:t>
            </a:r>
            <a:r>
              <a:rPr lang="en-US" sz="2600" i="1">
                <a:latin typeface="Times New Roman" charset="0"/>
                <a:ea typeface="Times New Roman" charset="0"/>
                <a:cs typeface="Times New Roman" charset="0"/>
              </a:rPr>
              <a:t>s</a:t>
            </a:r>
            <a:r>
              <a:rPr lang="en-US" sz="2600" baseline="-25000">
                <a:latin typeface="Times New Roman" charset="0"/>
                <a:ea typeface="Times New Roman" charset="0"/>
                <a:cs typeface="Times New Roman" charset="0"/>
              </a:rPr>
              <a:t>e</a:t>
            </a:r>
            <a:r>
              <a:rPr lang="en-US" sz="2600">
                <a:latin typeface="Times New Roman" charset="0"/>
                <a:ea typeface="Times New Roman" charset="0"/>
                <a:cs typeface="Times New Roman" charset="0"/>
              </a:rPr>
              <a:t>.  </a:t>
            </a:r>
            <a:endParaRPr lang="en-US" sz="2600">
              <a:latin typeface="Times New Roman" charset="0"/>
            </a:endParaRPr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381000" y="5181600"/>
            <a:ext cx="8378825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buFontTx/>
              <a:buChar char="•"/>
            </a:pPr>
            <a:r>
              <a:rPr lang="en-US" sz="2400" dirty="0">
                <a:latin typeface="Times New Roman" charset="0"/>
              </a:rPr>
              <a:t> where (</a:t>
            </a:r>
            <a:r>
              <a:rPr lang="en-US" sz="2400" i="1" dirty="0" err="1">
                <a:latin typeface="Times New Roman" charset="0"/>
              </a:rPr>
              <a:t>F</a:t>
            </a:r>
            <a:r>
              <a:rPr lang="en-US" sz="2400" baseline="-25000" dirty="0" err="1">
                <a:latin typeface="Times New Roman" charset="0"/>
              </a:rPr>
              <a:t>sp</a:t>
            </a:r>
            <a:r>
              <a:rPr lang="en-US" sz="2400" dirty="0" err="1">
                <a:latin typeface="Times New Roman" charset="0"/>
              </a:rPr>
              <a:t>)</a:t>
            </a:r>
            <a:r>
              <a:rPr lang="en-US" sz="2400" i="1" baseline="-25000" dirty="0" err="1">
                <a:latin typeface="Times New Roman" charset="0"/>
              </a:rPr>
              <a:t>s</a:t>
            </a:r>
            <a:r>
              <a:rPr lang="en-US" sz="2400" dirty="0">
                <a:latin typeface="Times New Roman" charset="0"/>
              </a:rPr>
              <a:t> is the </a:t>
            </a:r>
            <a:r>
              <a:rPr lang="en-US" sz="2400" i="1" dirty="0" err="1">
                <a:latin typeface="Times New Roman" charset="0"/>
              </a:rPr>
              <a:t>s</a:t>
            </a:r>
            <a:r>
              <a:rPr lang="en-US" sz="2400" dirty="0">
                <a:latin typeface="Times New Roman" charset="0"/>
              </a:rPr>
              <a:t>-component of the restoring force, and </a:t>
            </a:r>
            <a:r>
              <a:rPr lang="en-US" sz="2400" i="1" dirty="0" err="1">
                <a:latin typeface="Times New Roman" charset="0"/>
              </a:rPr>
              <a:t>k</a:t>
            </a:r>
            <a:r>
              <a:rPr lang="en-US" sz="2400" dirty="0">
                <a:latin typeface="Times New Roman" charset="0"/>
              </a:rPr>
              <a:t> is the spring constant of the spring.</a:t>
            </a:r>
          </a:p>
          <a:p>
            <a:pPr>
              <a:buFontTx/>
              <a:buChar char="•"/>
            </a:pPr>
            <a:r>
              <a:rPr lang="en-US" sz="2600" dirty="0">
                <a:latin typeface="Times New Roman" charset="0"/>
              </a:rPr>
              <a:t> The minus sign reminds you that it is </a:t>
            </a:r>
            <a:r>
              <a:rPr lang="en-US" sz="2600" dirty="0" smtClean="0">
                <a:latin typeface="Times New Roman" charset="0"/>
              </a:rPr>
              <a:t>a</a:t>
            </a:r>
            <a:endParaRPr lang="en-US" sz="2600" dirty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30" name="Picture 3" descr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7950" y="1295400"/>
            <a:ext cx="4387850" cy="394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2531" name="Picture 4" descr="Picture 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06875" y="1295400"/>
            <a:ext cx="4937125" cy="37353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9762"/>
          </a:xfrm>
        </p:spPr>
        <p:txBody>
          <a:bodyPr/>
          <a:lstStyle/>
          <a:p>
            <a:pPr eaLnBrk="1" hangingPunct="1"/>
            <a:r>
              <a:rPr lang="en-US" sz="3200" b="1" smtClean="0">
                <a:solidFill>
                  <a:srgbClr val="316598"/>
                </a:solidFill>
              </a:rPr>
              <a:t>Elastic Potential Energy</a:t>
            </a:r>
            <a:endParaRPr lang="en-US" sz="3200" smtClean="0"/>
          </a:p>
        </p:txBody>
      </p:sp>
      <p:sp>
        <p:nvSpPr>
          <p:cNvPr id="23555" name="Text Box 3"/>
          <p:cNvSpPr txBox="1">
            <a:spLocks noChangeArrowheads="1"/>
          </p:cNvSpPr>
          <p:nvPr/>
        </p:nvSpPr>
        <p:spPr bwMode="auto">
          <a:xfrm>
            <a:off x="4419600" y="1371600"/>
            <a:ext cx="4572000" cy="3267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600">
                <a:latin typeface="Times New Roman" charset="0"/>
              </a:rPr>
              <a:t>Consider a before-and-after situation in which a spring launches a ball.  The compressed spring has “stored energy,” which is then transferred to the kinetic energy of the ball.  We define the </a:t>
            </a:r>
            <a:r>
              <a:rPr lang="en-US" sz="2600" b="1">
                <a:latin typeface="Times New Roman" charset="0"/>
              </a:rPr>
              <a:t>elastic potential energy</a:t>
            </a:r>
            <a:r>
              <a:rPr lang="en-US" sz="2600">
                <a:latin typeface="Times New Roman" charset="0"/>
              </a:rPr>
              <a:t> </a:t>
            </a:r>
            <a:r>
              <a:rPr lang="en-US" sz="2600" i="1">
                <a:latin typeface="Times New Roman" charset="0"/>
              </a:rPr>
              <a:t>U</a:t>
            </a:r>
            <a:r>
              <a:rPr lang="en-US" sz="2600" baseline="-25000">
                <a:latin typeface="Times New Roman" charset="0"/>
              </a:rPr>
              <a:t>s</a:t>
            </a:r>
            <a:r>
              <a:rPr lang="en-US" sz="2600">
                <a:latin typeface="Times New Roman" charset="0"/>
              </a:rPr>
              <a:t> of a spring to be</a:t>
            </a:r>
          </a:p>
        </p:txBody>
      </p:sp>
      <p:pic>
        <p:nvPicPr>
          <p:cNvPr id="23556" name="Picture 4" descr="Pages from M10_KNIG7366_02_SE_C10_Page_15_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" y="1066800"/>
            <a:ext cx="4273550" cy="434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92162"/>
          </a:xfrm>
        </p:spPr>
        <p:txBody>
          <a:bodyPr/>
          <a:lstStyle/>
          <a:p>
            <a:pPr eaLnBrk="1" hangingPunct="1"/>
            <a:r>
              <a:rPr lang="en-US" sz="3600" dirty="0"/>
              <a:t>Before Class</a:t>
            </a:r>
            <a:r>
              <a:rPr lang="en-US" sz="3600" dirty="0" smtClean="0"/>
              <a:t> </a:t>
            </a:r>
            <a:r>
              <a:rPr lang="en-US" sz="3600" dirty="0" smtClean="0"/>
              <a:t>16 </a:t>
            </a:r>
            <a:r>
              <a:rPr lang="en-US" sz="3600" dirty="0"/>
              <a:t>on</a:t>
            </a:r>
            <a:r>
              <a:rPr lang="en-US" sz="3600" dirty="0" smtClean="0"/>
              <a:t> Wednesday</a:t>
            </a:r>
            <a:endParaRPr lang="en-US" sz="3600" b="1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" y="762000"/>
            <a:ext cx="8915400" cy="57150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Please </a:t>
            </a:r>
            <a:r>
              <a:rPr lang="en-US" sz="2800" dirty="0" smtClean="0"/>
              <a:t>read the Knight </a:t>
            </a:r>
            <a:r>
              <a:rPr lang="en-US" sz="2800" b="1" dirty="0" smtClean="0"/>
              <a:t>Chapter 10, Sections </a:t>
            </a:r>
            <a:r>
              <a:rPr lang="en-US" sz="2800" b="1" dirty="0" smtClean="0"/>
              <a:t>10.6 and 10.7 </a:t>
            </a:r>
            <a:r>
              <a:rPr lang="en-US" sz="2800" dirty="0" smtClean="0"/>
              <a:t> Also </a:t>
            </a:r>
            <a:r>
              <a:rPr lang="en-US" sz="2800" b="1" dirty="0" smtClean="0"/>
              <a:t>Chapter 11, Sections 11.1 through 11.3.</a:t>
            </a:r>
            <a:endParaRPr lang="en-US" sz="2800" dirty="0" smtClean="0"/>
          </a:p>
          <a:p>
            <a:pPr eaLnBrk="1" hangingPunct="1"/>
            <a:r>
              <a:rPr lang="en-US" sz="2800" dirty="0" smtClean="0"/>
              <a:t>Something to think about:    </a:t>
            </a:r>
          </a:p>
          <a:p>
            <a:pPr eaLnBrk="1" hangingPunct="1"/>
            <a:r>
              <a:rPr lang="en-US" sz="2800" dirty="0" smtClean="0"/>
              <a:t>If </a:t>
            </a:r>
            <a:r>
              <a:rPr lang="en-US" sz="2800" dirty="0" smtClean="0"/>
              <a:t>one object does work on another object, does energy always get transferred from one object to the other?</a:t>
            </a:r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ext Box 2"/>
          <p:cNvSpPr txBox="1">
            <a:spLocks noChangeArrowheads="1"/>
          </p:cNvSpPr>
          <p:nvPr/>
        </p:nvSpPr>
        <p:spPr bwMode="auto">
          <a:xfrm>
            <a:off x="609600" y="457200"/>
            <a:ext cx="7924800" cy="10686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82945" tIns="41473" rIns="82945" bIns="41473">
            <a:prstTxWarp prst="textNoShape">
              <a:avLst/>
            </a:prstTxWarp>
            <a:spAutoFit/>
          </a:bodyPr>
          <a:lstStyle/>
          <a:p>
            <a:pPr defTabSz="828675" eaLnBrk="0" hangingPunct="0"/>
            <a:r>
              <a:rPr lang="en-US" sz="3200" dirty="0">
                <a:latin typeface="Times New Roman" charset="0"/>
              </a:rPr>
              <a:t>Pre-class Reading Quiz. (Chapter</a:t>
            </a:r>
            <a:r>
              <a:rPr lang="en-US" sz="3200" dirty="0" smtClean="0">
                <a:latin typeface="Times New Roman" charset="0"/>
              </a:rPr>
              <a:t> 10)</a:t>
            </a:r>
            <a:endParaRPr lang="en-US" sz="3200" dirty="0" smtClean="0">
              <a:latin typeface="Times New Roman" charset="0"/>
            </a:endParaRPr>
          </a:p>
          <a:p>
            <a:pPr defTabSz="828675" eaLnBrk="0" hangingPunct="0"/>
            <a:endParaRPr lang="en-US" sz="3200" dirty="0" smtClean="0">
              <a:latin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09600"/>
          </a:xfrm>
        </p:spPr>
        <p:txBody>
          <a:bodyPr/>
          <a:lstStyle/>
          <a:p>
            <a:pPr algn="l" eaLnBrk="1" hangingPunct="1"/>
            <a:r>
              <a:rPr lang="en-US" sz="2800" dirty="0" smtClean="0"/>
              <a:t>Last day I asked at the end of class:</a:t>
            </a:r>
            <a:endParaRPr lang="en-US" sz="2800" dirty="0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52400" y="609600"/>
            <a:ext cx="8991600" cy="6248400"/>
          </a:xfrm>
        </p:spPr>
        <p:txBody>
          <a:bodyPr/>
          <a:lstStyle/>
          <a:p>
            <a:pPr eaLnBrk="1" hangingPunct="1"/>
            <a:r>
              <a:rPr lang="en-US" sz="2400" dirty="0" smtClean="0"/>
              <a:t>Can </a:t>
            </a:r>
            <a:r>
              <a:rPr lang="en-US" sz="2400" i="1" dirty="0" smtClean="0"/>
              <a:t>kinetic energy </a:t>
            </a:r>
            <a:r>
              <a:rPr lang="en-US" sz="2400" dirty="0" smtClean="0"/>
              <a:t>be negative</a:t>
            </a:r>
            <a:r>
              <a:rPr lang="en-US" sz="2400" dirty="0" smtClean="0"/>
              <a:t>?</a:t>
            </a:r>
          </a:p>
          <a:p>
            <a:pPr eaLnBrk="1" hangingPunct="1"/>
            <a:r>
              <a:rPr lang="en-US" sz="2400" dirty="0" smtClean="0"/>
              <a:t>ANSWER: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Can </a:t>
            </a:r>
            <a:r>
              <a:rPr lang="en-US" sz="2400" i="1" dirty="0" smtClean="0"/>
              <a:t>potential energy </a:t>
            </a:r>
            <a:r>
              <a:rPr lang="en-US" sz="2400" dirty="0" smtClean="0"/>
              <a:t>be negative</a:t>
            </a:r>
            <a:r>
              <a:rPr lang="en-US" sz="2400" dirty="0" smtClean="0"/>
              <a:t>?</a:t>
            </a:r>
          </a:p>
          <a:p>
            <a:pPr eaLnBrk="1" hangingPunct="1"/>
            <a:r>
              <a:rPr lang="en-US" sz="2400" dirty="0" smtClean="0"/>
              <a:t>ANSWER:</a:t>
            </a:r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endParaRPr lang="en-US" sz="2400" dirty="0" smtClean="0"/>
          </a:p>
          <a:p>
            <a:pPr eaLnBrk="1" hangingPunct="1"/>
            <a:r>
              <a:rPr lang="en-US" sz="2400" dirty="0" smtClean="0"/>
              <a:t>Can </a:t>
            </a:r>
            <a:r>
              <a:rPr lang="en-US" sz="2400" i="1" dirty="0" smtClean="0"/>
              <a:t>energy </a:t>
            </a:r>
            <a:r>
              <a:rPr lang="en-US" sz="2400" dirty="0" smtClean="0"/>
              <a:t>ever be negative?</a:t>
            </a:r>
          </a:p>
          <a:p>
            <a:pPr eaLnBrk="1" hangingPunct="1"/>
            <a:r>
              <a:rPr lang="en-US" sz="2400" dirty="0" smtClean="0"/>
              <a:t>ANSWER</a:t>
            </a:r>
            <a:r>
              <a:rPr lang="en-US" sz="2400" dirty="0" smtClean="0"/>
              <a:t>:</a:t>
            </a:r>
            <a:endParaRPr lang="en-US" sz="2400" dirty="0" smtClean="0"/>
          </a:p>
          <a:p>
            <a:pPr marL="914400" lvl="1" indent="-514350" eaLnBrk="1" hangingPunct="1">
              <a:buNone/>
            </a:pPr>
            <a:endParaRPr lang="en-US" sz="2400" dirty="0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152400" y="3276600"/>
            <a:ext cx="91440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Char char="•"/>
              <a:tabLst/>
              <a:defRPr/>
            </a:pPr>
            <a:endParaRPr kumimoji="0" lang="en-US" sz="2400" b="0" i="0" u="none" strike="noStrike" kern="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15963"/>
          </a:xfrm>
        </p:spPr>
        <p:txBody>
          <a:bodyPr/>
          <a:lstStyle/>
          <a:p>
            <a:pPr eaLnBrk="1" hangingPunct="1"/>
            <a:r>
              <a:rPr lang="en-US" smtClean="0"/>
              <a:t>Momentum and Energy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If a net force acts on a system, then, over time, its momentum will change.  Impulse describes the change in momentum, and is equal to the integral </a:t>
            </a:r>
            <a:r>
              <a:rPr lang="en-US" sz="2800" dirty="0" smtClean="0"/>
              <a:t>of</a:t>
            </a:r>
          </a:p>
          <a:p>
            <a:pPr eaLnBrk="1" hangingPunct="1"/>
            <a:r>
              <a:rPr lang="en-US" sz="2800" dirty="0" smtClean="0"/>
              <a:t>Not only is the momentum changing in time, the system also gains</a:t>
            </a:r>
            <a:r>
              <a:rPr lang="en-US" sz="2800" dirty="0" smtClean="0"/>
              <a:t> </a:t>
            </a:r>
            <a:r>
              <a:rPr lang="en-US" sz="2800" i="1" dirty="0" smtClean="0"/>
              <a:t>              </a:t>
            </a:r>
            <a:r>
              <a:rPr lang="en-US" sz="2800" dirty="0" smtClean="0"/>
              <a:t> </a:t>
            </a:r>
            <a:r>
              <a:rPr lang="en-US" sz="2800" dirty="0" smtClean="0"/>
              <a:t>as it moves.</a:t>
            </a:r>
          </a:p>
          <a:p>
            <a:pPr eaLnBrk="1" hangingPunct="1"/>
            <a:r>
              <a:rPr lang="en-US" sz="2800" dirty="0" smtClean="0"/>
              <a:t>If a net force acts on a system, then, over distance, its energy will change.  Work describes the change in energy, and is equal to the integral of</a:t>
            </a:r>
            <a:r>
              <a:rPr lang="en-US" sz="2800" dirty="0" smtClean="0"/>
              <a:t> </a:t>
            </a:r>
            <a:r>
              <a:rPr lang="en-US" sz="2800" i="1" dirty="0" smtClean="0">
                <a:latin typeface="Times New Roman" charset="0"/>
                <a:ea typeface="Times New Roman" charset="0"/>
                <a:cs typeface="Times New Roman" charset="0"/>
              </a:rPr>
              <a:t>                    </a:t>
            </a:r>
            <a:r>
              <a:rPr lang="en-US" sz="2800" dirty="0" smtClean="0"/>
              <a:t>(</a:t>
            </a:r>
            <a:r>
              <a:rPr lang="en-US" sz="2800" dirty="0" smtClean="0"/>
              <a:t>this is a Chapter 11 concept)</a:t>
            </a:r>
          </a:p>
          <a:p>
            <a:pPr eaLnBrk="1" hangingPunct="1"/>
            <a:r>
              <a:rPr lang="en-US" sz="2800" dirty="0" smtClean="0"/>
              <a:t>The SI unit of Work comes from force × distance.  1 N × 1 </a:t>
            </a:r>
            <a:r>
              <a:rPr lang="en-US" sz="2800" dirty="0" err="1" smtClean="0"/>
              <a:t>m</a:t>
            </a:r>
            <a:r>
              <a:rPr lang="en-US" sz="2800" dirty="0" smtClean="0"/>
              <a:t> </a:t>
            </a:r>
            <a:r>
              <a:rPr lang="en-US" sz="2800" dirty="0" smtClean="0"/>
              <a:t>=</a:t>
            </a:r>
          </a:p>
          <a:p>
            <a:pPr eaLnBrk="1" hangingPunct="1"/>
            <a:endParaRPr lang="en-US" sz="28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715963"/>
          </a:xfrm>
        </p:spPr>
        <p:txBody>
          <a:bodyPr/>
          <a:lstStyle/>
          <a:p>
            <a:pPr eaLnBrk="1" hangingPunct="1"/>
            <a:r>
              <a:rPr lang="en-US" sz="3200" b="1">
                <a:solidFill>
                  <a:srgbClr val="316598"/>
                </a:solidFill>
              </a:rPr>
              <a:t>Kinetic and Potential Energy</a:t>
            </a:r>
            <a:endParaRPr lang="en-US" sz="3200"/>
          </a:p>
        </p:txBody>
      </p:sp>
      <p:sp>
        <p:nvSpPr>
          <p:cNvPr id="33795" name="Text Box 3"/>
          <p:cNvSpPr txBox="1">
            <a:spLocks noChangeArrowheads="1"/>
          </p:cNvSpPr>
          <p:nvPr/>
        </p:nvSpPr>
        <p:spPr bwMode="auto">
          <a:xfrm>
            <a:off x="473075" y="2667000"/>
            <a:ext cx="8134350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600">
                <a:latin typeface="Times New Roman" charset="0"/>
              </a:rPr>
              <a:t>Kinetic energy is an energy of </a:t>
            </a:r>
            <a:r>
              <a:rPr lang="en-US" sz="2600" b="1" i="1">
                <a:latin typeface="Times New Roman" charset="0"/>
              </a:rPr>
              <a:t>motion</a:t>
            </a:r>
            <a:r>
              <a:rPr lang="en-US" sz="2600">
                <a:latin typeface="Times New Roman" charset="0"/>
              </a:rPr>
              <a:t>:</a:t>
            </a:r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533400" y="4826000"/>
            <a:ext cx="7739063" cy="488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600">
                <a:latin typeface="Times New Roman" charset="0"/>
              </a:rPr>
              <a:t>Gravitational potential energy is an energy of </a:t>
            </a:r>
            <a:r>
              <a:rPr lang="en-US" sz="2600" b="1" i="1">
                <a:latin typeface="Times New Roman" charset="0"/>
              </a:rPr>
              <a:t>position</a:t>
            </a:r>
            <a:r>
              <a:rPr lang="en-US" sz="2600">
                <a:latin typeface="Times New Roman" charset="0"/>
              </a:rPr>
              <a:t>:</a:t>
            </a:r>
            <a:endParaRPr lang="en-US" sz="2400">
              <a:latin typeface="Times New Roman" charset="0"/>
            </a:endParaRPr>
          </a:p>
        </p:txBody>
      </p:sp>
      <p:sp>
        <p:nvSpPr>
          <p:cNvPr id="25" name="TextBox 24"/>
          <p:cNvSpPr txBox="1">
            <a:spLocks noChangeArrowheads="1"/>
          </p:cNvSpPr>
          <p:nvPr/>
        </p:nvSpPr>
        <p:spPr bwMode="auto">
          <a:xfrm>
            <a:off x="381000" y="762000"/>
            <a:ext cx="8458200" cy="1292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600"/>
              <a:t>Work is a form of energy which gets transferred to an object when a force is acted upon it over a certain distance.</a:t>
            </a:r>
          </a:p>
        </p:txBody>
      </p:sp>
      <p:sp>
        <p:nvSpPr>
          <p:cNvPr id="26" name="TextBox 25"/>
          <p:cNvSpPr txBox="1">
            <a:spLocks noChangeArrowheads="1"/>
          </p:cNvSpPr>
          <p:nvPr/>
        </p:nvSpPr>
        <p:spPr bwMode="auto">
          <a:xfrm>
            <a:off x="381000" y="2098675"/>
            <a:ext cx="8763000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2600"/>
              <a:t>There are many other forms of energy.  For examples: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/>
      <p:bldP spid="33796" grpId="0"/>
      <p:bldP spid="25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143000"/>
          </a:xfrm>
        </p:spPr>
        <p:txBody>
          <a:bodyPr/>
          <a:lstStyle/>
          <a:p>
            <a:pPr eaLnBrk="1" hangingPunct="1"/>
            <a:r>
              <a:rPr lang="en-US" sz="3300" smtClean="0"/>
              <a:t>Chapter 10 big idea:</a:t>
            </a:r>
            <a:br>
              <a:rPr lang="en-US" sz="3300" smtClean="0"/>
            </a:br>
            <a:r>
              <a:rPr lang="en-US" sz="3300" smtClean="0"/>
              <a:t> “Conservation of Energy”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295400"/>
            <a:ext cx="8686800" cy="5334000"/>
          </a:xfrm>
        </p:spPr>
        <p:txBody>
          <a:bodyPr/>
          <a:lstStyle/>
          <a:p>
            <a:pPr eaLnBrk="1" hangingPunct="1"/>
            <a:r>
              <a:rPr lang="en-US" dirty="0" smtClean="0"/>
              <a:t>A system of particles has a total energy, </a:t>
            </a:r>
            <a:r>
              <a:rPr lang="en-US" i="1" dirty="0" smtClean="0">
                <a:latin typeface="Times New Roman" charset="0"/>
                <a:ea typeface="Times New Roman" charset="0"/>
                <a:cs typeface="Times New Roman" charset="0"/>
              </a:rPr>
              <a:t>E</a:t>
            </a:r>
            <a:r>
              <a:rPr lang="en-US" dirty="0" smtClean="0"/>
              <a:t>.</a:t>
            </a:r>
          </a:p>
          <a:p>
            <a:pPr eaLnBrk="1" hangingPunct="1"/>
            <a:r>
              <a:rPr lang="en-US" dirty="0" smtClean="0"/>
              <a:t>If the system is isolated, meaning that there is no work or heat being added or removed from the system, then:</a:t>
            </a:r>
            <a:endParaRPr lang="en-US" dirty="0" smtClean="0"/>
          </a:p>
          <a:p>
            <a:pPr eaLnBrk="1" hangingPunct="1"/>
            <a:endParaRPr lang="en-US" dirty="0" smtClean="0"/>
          </a:p>
          <a:p>
            <a:pPr eaLnBrk="1" hangingPunct="1"/>
            <a:r>
              <a:rPr lang="en-US" dirty="0" smtClean="0"/>
              <a:t>This </a:t>
            </a:r>
            <a:r>
              <a:rPr lang="en-US" dirty="0" smtClean="0"/>
              <a:t>means the energy is “conserved”; it doesn’t change over time.</a:t>
            </a:r>
          </a:p>
          <a:p>
            <a:pPr eaLnBrk="1" hangingPunct="1"/>
            <a:r>
              <a:rPr lang="en-US" dirty="0" smtClean="0"/>
              <a:t>This is also the first law of thermodynamics;  “You can’t get something for nothing.”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650" name="Picture 3" descr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1325" y="152400"/>
            <a:ext cx="5721350" cy="655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3" descr="Pages from M10_KNIG7366_02_SE_C10_Page_07_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667000" y="685800"/>
            <a:ext cx="5876925" cy="6248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8675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792163"/>
          </a:xfrm>
        </p:spPr>
        <p:txBody>
          <a:bodyPr/>
          <a:lstStyle/>
          <a:p>
            <a:pPr eaLnBrk="1" hangingPunct="1"/>
            <a:r>
              <a:rPr lang="en-US" sz="3200" smtClean="0">
                <a:solidFill>
                  <a:srgbClr val="316598"/>
                </a:solidFill>
              </a:rPr>
              <a:t>NOTE: The Zero of Potential Energy</a:t>
            </a:r>
            <a:endParaRPr lang="en-US" sz="3200" smtClean="0"/>
          </a:p>
        </p:txBody>
      </p:sp>
      <p:sp>
        <p:nvSpPr>
          <p:cNvPr id="7" name="Rectangle 6"/>
          <p:cNvSpPr/>
          <p:nvPr/>
        </p:nvSpPr>
        <p:spPr>
          <a:xfrm>
            <a:off x="2667000" y="838200"/>
            <a:ext cx="5791200" cy="17526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/>
          </a:p>
        </p:txBody>
      </p:sp>
      <p:sp>
        <p:nvSpPr>
          <p:cNvPr id="35843" name="Text Box 3"/>
          <p:cNvSpPr txBox="1">
            <a:spLocks noChangeArrowheads="1"/>
          </p:cNvSpPr>
          <p:nvPr/>
        </p:nvSpPr>
        <p:spPr bwMode="auto">
          <a:xfrm>
            <a:off x="228600" y="685800"/>
            <a:ext cx="8534400" cy="2274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pPr>
              <a:spcBef>
                <a:spcPct val="50000"/>
              </a:spcBef>
              <a:buFontTx/>
              <a:buChar char="•"/>
            </a:pPr>
            <a:r>
              <a:rPr lang="en-US" sz="2600" dirty="0">
                <a:latin typeface="Times New Roman" charset="0"/>
              </a:rPr>
              <a:t> You can place the origin of your coordinate system, and thus the “zero of potential energy,” wherever you choose and be assured of getting the correct answer to a problem.  </a:t>
            </a:r>
          </a:p>
          <a:p>
            <a:pPr>
              <a:spcBef>
                <a:spcPct val="50000"/>
              </a:spcBef>
              <a:buFontTx/>
              <a:buChar char="•"/>
            </a:pPr>
            <a:r>
              <a:rPr lang="en-US" sz="2600" dirty="0">
                <a:latin typeface="Times New Roman" charset="0"/>
              </a:rPr>
              <a:t> The reason is that only</a:t>
            </a:r>
            <a:r>
              <a:rPr lang="en-US" sz="2600" dirty="0" smtClean="0">
                <a:latin typeface="Times New Roman" charset="0"/>
              </a:rPr>
              <a:t> </a:t>
            </a:r>
            <a:r>
              <a:rPr lang="en-US" sz="2600" dirty="0" smtClean="0">
                <a:latin typeface="Times New Roman" charset="0"/>
                <a:ea typeface="Times New Roman" charset="0"/>
                <a:cs typeface="Times New Roman" charset="0"/>
              </a:rPr>
              <a:t>        </a:t>
            </a:r>
            <a:r>
              <a:rPr lang="en-US" sz="2600" dirty="0">
                <a:latin typeface="Times New Roman" charset="0"/>
                <a:ea typeface="Times New Roman" charset="0"/>
                <a:cs typeface="Times New Roman" charset="0"/>
              </a:rPr>
              <a:t>has physical significance, </a:t>
            </a:r>
            <a:r>
              <a:rPr lang="en-US" sz="2600" dirty="0" smtClean="0">
                <a:latin typeface="Times New Roman" charset="0"/>
                <a:ea typeface="Times New Roman" charset="0"/>
                <a:cs typeface="Times New Roman" charset="0"/>
              </a:rPr>
              <a:t>not   itself</a:t>
            </a:r>
            <a:r>
              <a:rPr lang="en-US" sz="2600" dirty="0">
                <a:latin typeface="Times New Roman" charset="0"/>
                <a:ea typeface="Times New Roman" charset="0"/>
                <a:cs typeface="Times New Roman" charset="0"/>
              </a:rPr>
              <a:t>.</a:t>
            </a:r>
            <a:endParaRPr lang="el-GR" sz="2600" dirty="0">
              <a:latin typeface="Times New Roman" charset="0"/>
              <a:ea typeface="Times New Roman" charset="0"/>
              <a:cs typeface="Times New Roman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584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305800" cy="715962"/>
          </a:xfrm>
        </p:spPr>
        <p:txBody>
          <a:bodyPr/>
          <a:lstStyle/>
          <a:p>
            <a:pPr eaLnBrk="1" hangingPunct="1"/>
            <a:r>
              <a:rPr lang="en-US" sz="3200" b="1">
                <a:solidFill>
                  <a:srgbClr val="316598"/>
                </a:solidFill>
              </a:rPr>
              <a:t>EXAMPLE: The speed of a sled</a:t>
            </a:r>
            <a:endParaRPr lang="en-US" sz="3200"/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304800" y="1524000"/>
            <a:ext cx="8153400" cy="301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prstTxWarp prst="textNoShape">
              <a:avLst/>
            </a:prstTxWarp>
            <a:spAutoFit/>
          </a:bodyPr>
          <a:lstStyle/>
          <a:p>
            <a:r>
              <a:rPr lang="en-US" sz="3200" b="1">
                <a:latin typeface="Times New Roman" charset="0"/>
              </a:rPr>
              <a:t>QUESTION:</a:t>
            </a:r>
          </a:p>
          <a:p>
            <a:r>
              <a:rPr lang="en-US" sz="3200">
                <a:latin typeface="Times New Roman" charset="0"/>
              </a:rPr>
              <a:t>Sidra runs forward with her sled at 2.0 m/s.  She hops at the top of a very slippery slope.  The slope is 7.0</a:t>
            </a:r>
            <a:r>
              <a:rPr lang="en-US" sz="3200">
                <a:latin typeface="Times New Roman" charset="0"/>
                <a:ea typeface="Times New Roman" charset="0"/>
                <a:cs typeface="Times New Roman" charset="0"/>
              </a:rPr>
              <a:t>° below the horizontal, and extends down a total vertical distance of 5.0 m.  What is her speed at the bottom?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2322</TotalTime>
  <Words>793</Words>
  <Application>Microsoft Macintosh PowerPoint</Application>
  <PresentationFormat>On-screen Show (4:3)</PresentationFormat>
  <Paragraphs>68</Paragraphs>
  <Slides>16</Slides>
  <Notes>2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Default Design</vt:lpstr>
      <vt:lpstr>PHY131H1S  - Class 15</vt:lpstr>
      <vt:lpstr>Slide 2</vt:lpstr>
      <vt:lpstr>Last day I asked at the end of class:</vt:lpstr>
      <vt:lpstr>Momentum and Energy</vt:lpstr>
      <vt:lpstr>Kinetic and Potential Energy</vt:lpstr>
      <vt:lpstr>Chapter 10 big idea:  “Conservation of Energy”</vt:lpstr>
      <vt:lpstr>Slide 7</vt:lpstr>
      <vt:lpstr>NOTE: The Zero of Potential Energy</vt:lpstr>
      <vt:lpstr>EXAMPLE: The speed of a sled</vt:lpstr>
      <vt:lpstr>EXAMPLE: The speed of a sled</vt:lpstr>
      <vt:lpstr>Two balls are launched along a pair of tracks with equal velocities, as shown. Both balls reach the end of the track. Predict: Which ball will reach the end of the track first? </vt:lpstr>
      <vt:lpstr>Slide 12</vt:lpstr>
      <vt:lpstr>Hooke’s Law</vt:lpstr>
      <vt:lpstr>Slide 14</vt:lpstr>
      <vt:lpstr>Elastic Potential Energy</vt:lpstr>
      <vt:lpstr>Before Class 16 on Wednesday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Jason Harlow</cp:lastModifiedBy>
  <cp:revision>104</cp:revision>
  <cp:lastPrinted>2011-02-16T15:33:22Z</cp:lastPrinted>
  <dcterms:created xsi:type="dcterms:W3CDTF">2011-03-06T22:01:50Z</dcterms:created>
  <dcterms:modified xsi:type="dcterms:W3CDTF">2011-03-07T03:26:51Z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