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7" r:id="rId3"/>
    <p:sldId id="311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274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frameSlides="1"/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E0CE762-0A18-6249-9CA5-DE404A132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99A51DD-06F9-6D48-9F46-1A45ABCC0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90FA2-95FA-EC4D-9679-B5E831CF0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9BB5A-C110-4E4E-B2A5-6AD1382DD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4F756-45E7-144D-99C1-A6D87F0A8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E07FE-180D-914E-9E70-F9E85BC58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A5BC3-D362-4648-8F02-86AB5C660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EB6C8-8E9D-0249-A13F-2E1FBE743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2A479-31C8-2B40-A44C-244D583D8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15D11-8A13-5947-8D08-E0E6EC229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AFB9D-9874-CA44-AA62-44661E82F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6A5BC-F832-094C-B8D2-F0157CCE4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FC98C-9B1A-6F4D-B288-FAF32AFC9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6DD4D-71B3-5C46-816D-632BACBD0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1AD56E1-4800-214B-8B54-E9EC7E38D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143000"/>
            <a:ext cx="7543800" cy="495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105400" cy="792162"/>
          </a:xfrm>
        </p:spPr>
        <p:txBody>
          <a:bodyPr/>
          <a:lstStyle/>
          <a:p>
            <a:pPr algn="l" eaLnBrk="1" hangingPunct="1"/>
            <a:r>
              <a:rPr lang="en-US" sz="3600" dirty="0" smtClean="0"/>
              <a:t>PHY131H1S</a:t>
            </a:r>
            <a:r>
              <a:rPr lang="en-US" sz="3600" dirty="0" smtClean="0">
                <a:latin typeface="Times New Roman" charset="0"/>
              </a:rPr>
              <a:t>  - Class </a:t>
            </a:r>
            <a:r>
              <a:rPr lang="en-US" sz="3600" dirty="0" smtClean="0">
                <a:latin typeface="Times New Roman" charset="0"/>
              </a:rPr>
              <a:t>16</a:t>
            </a:r>
            <a:endParaRPr lang="en-US" sz="3600" dirty="0" smtClean="0">
              <a:latin typeface="Times New Roman" charset="0"/>
            </a:endParaRPr>
          </a:p>
        </p:txBody>
      </p:sp>
      <p:sp>
        <p:nvSpPr>
          <p:cNvPr id="16" name="Rectangle 5"/>
          <p:cNvSpPr txBox="1">
            <a:spLocks noChangeArrowheads="1"/>
          </p:cNvSpPr>
          <p:nvPr/>
        </p:nvSpPr>
        <p:spPr bwMode="auto">
          <a:xfrm>
            <a:off x="228600" y="1219200"/>
            <a:ext cx="3810000" cy="3581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Today: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 Energy in Collisions</a:t>
            </a:r>
          </a:p>
          <a:p>
            <a:pPr>
              <a:buFont typeface="Arial"/>
              <a:buChar char="•"/>
            </a:pPr>
            <a:r>
              <a:rPr lang="en-US" sz="3200" kern="0" dirty="0" smtClean="0">
                <a:latin typeface="+mn-lt"/>
                <a:ea typeface="+mn-ea"/>
                <a:cs typeface="+mn-cs"/>
              </a:rPr>
              <a:t> Work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533400" y="4949825"/>
            <a:ext cx="804862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 b="1" i="1" dirty="0" smtClean="0">
                <a:latin typeface="Times New Roman" charset="0"/>
              </a:rPr>
              <a:t>           </a:t>
            </a:r>
            <a:r>
              <a:rPr lang="en-US" sz="2600" dirty="0" smtClean="0">
                <a:latin typeface="Times New Roman" charset="0"/>
              </a:rPr>
              <a:t>: </a:t>
            </a:r>
            <a:r>
              <a:rPr lang="en-US" sz="2600" dirty="0">
                <a:latin typeface="Times New Roman" charset="0"/>
              </a:rPr>
              <a:t>The environment does work on the system and the system’s energy increases.</a:t>
            </a:r>
            <a:endParaRPr lang="en-US" sz="2600" dirty="0" smtClean="0">
              <a:latin typeface="Times New Roman" charset="0"/>
            </a:endParaRPr>
          </a:p>
          <a:p>
            <a:r>
              <a:rPr lang="en-US" sz="2600" b="1" i="1" dirty="0" smtClean="0">
                <a:latin typeface="Times New Roman" charset="0"/>
              </a:rPr>
              <a:t>           </a:t>
            </a:r>
            <a:r>
              <a:rPr lang="en-US" sz="2600" dirty="0" smtClean="0">
                <a:latin typeface="Times New Roman" charset="0"/>
              </a:rPr>
              <a:t>: </a:t>
            </a:r>
            <a:r>
              <a:rPr lang="en-US" sz="2600" dirty="0">
                <a:latin typeface="Times New Roman" charset="0"/>
              </a:rPr>
              <a:t>The system does work on the environment and the system’s energy decreases.</a:t>
            </a:r>
          </a:p>
        </p:txBody>
      </p:sp>
      <p:pic>
        <p:nvPicPr>
          <p:cNvPr id="30723" name="Picture 4" descr="Picture 1"/>
          <p:cNvPicPr>
            <a:picLocks noChangeAspect="1" noChangeArrowheads="1"/>
          </p:cNvPicPr>
          <p:nvPr/>
        </p:nvPicPr>
        <p:blipFill>
          <a:blip r:embed="rId2"/>
          <a:srcRect t="16585"/>
          <a:stretch>
            <a:fillRect/>
          </a:stretch>
        </p:blipFill>
        <p:spPr bwMode="auto">
          <a:xfrm>
            <a:off x="1524000" y="212725"/>
            <a:ext cx="6019800" cy="466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Comment 6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7989888" y="2625725"/>
            <a:ext cx="7937" cy="28575"/>
          </a:xfrm>
          <a:custGeom>
            <a:avLst/>
            <a:gdLst>
              <a:gd name="T0" fmla="*/ 6266 w 19"/>
              <a:gd name="T1" fmla="*/ 28209 h 78"/>
              <a:gd name="T2" fmla="*/ 0 w 19"/>
              <a:gd name="T3" fmla="*/ 9159 h 78"/>
              <a:gd name="T4" fmla="*/ 3760 w 19"/>
              <a:gd name="T5" fmla="*/ 0 h 78"/>
              <a:gd name="T6" fmla="*/ 0 60000 65536"/>
              <a:gd name="T7" fmla="*/ 0 60000 65536"/>
              <a:gd name="T8" fmla="*/ 0 60000 65536"/>
              <a:gd name="T9" fmla="*/ 0 w 19"/>
              <a:gd name="T10" fmla="*/ 0 h 78"/>
              <a:gd name="T11" fmla="*/ 19 w 19"/>
              <a:gd name="T12" fmla="*/ 78 h 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" h="78" extrusionOk="0">
                <a:moveTo>
                  <a:pt x="15" y="77"/>
                </a:moveTo>
                <a:cubicBezTo>
                  <a:pt x="14" y="59"/>
                  <a:pt x="-2" y="48"/>
                  <a:pt x="0" y="25"/>
                </a:cubicBezTo>
                <a:cubicBezTo>
                  <a:pt x="3" y="12"/>
                  <a:pt x="4" y="7"/>
                  <a:pt x="9" y="0"/>
                </a:cubicBezTo>
              </a:path>
            </a:pathLst>
          </a:custGeom>
          <a:noFill/>
          <a:ln w="19050" cap="rnd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229600" cy="3200400"/>
          </a:xfrm>
        </p:spPr>
        <p:txBody>
          <a:bodyPr/>
          <a:lstStyle/>
          <a:p>
            <a:pPr eaLnBrk="1" hangingPunct="1"/>
            <a:r>
              <a:rPr lang="en-US" dirty="0" smtClean="0"/>
              <a:t>Leo is </a:t>
            </a:r>
            <a:r>
              <a:rPr lang="en-US" dirty="0"/>
              <a:t>doing a bench press, and he holds the bar above him for 0.30 seconds while pushing upwards on the bar with a force of 200 N.  The bar does not move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534400" cy="3200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Leo is </a:t>
            </a:r>
            <a:r>
              <a:rPr lang="en-US" sz="2800" dirty="0"/>
              <a:t>doing a bench press, and he slowly pushes the bar up a distance of 0.30 </a:t>
            </a:r>
            <a:r>
              <a:rPr lang="en-US" sz="2800" dirty="0" err="1"/>
              <a:t>m</a:t>
            </a:r>
            <a:r>
              <a:rPr lang="en-US" sz="2800" dirty="0"/>
              <a:t> while pushing upwards on the bar with a force of 200 N.  The bar moves with a constant velocity during this time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534400" cy="3200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Leo is </a:t>
            </a:r>
            <a:r>
              <a:rPr lang="en-US" sz="2800" dirty="0"/>
              <a:t>doing a bench press, and he slowly lowers the bar down a distance of 0.30 </a:t>
            </a:r>
            <a:r>
              <a:rPr lang="en-US" sz="2800" dirty="0" err="1"/>
              <a:t>m</a:t>
            </a:r>
            <a:r>
              <a:rPr lang="en-US" sz="2800" dirty="0"/>
              <a:t> while pushing upwards on the bar with a force of 200 N.  The bar moves with a constant velocity during this time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534400" cy="33528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800" dirty="0" smtClean="0"/>
              <a:t>Leo is </a:t>
            </a:r>
            <a:r>
              <a:rPr lang="en-US" sz="2800" dirty="0"/>
              <a:t>doing a bench press, and he slowly lowers the bar down a distance of 0.30 </a:t>
            </a:r>
            <a:r>
              <a:rPr lang="en-US" sz="2800" dirty="0" err="1"/>
              <a:t>m</a:t>
            </a:r>
            <a:r>
              <a:rPr lang="en-US" sz="2800" dirty="0"/>
              <a:t> while pushing upwards on the bar with a force of 200 N.  He then pushes it up slowly the same distance of 0.30 </a:t>
            </a:r>
            <a:r>
              <a:rPr lang="en-US" sz="2800" dirty="0" err="1"/>
              <a:t>m</a:t>
            </a:r>
            <a:r>
              <a:rPr lang="en-US" sz="2800" dirty="0"/>
              <a:t> back to its starting position, also pushing upwards on the bar with a force of 200 N. 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pPr eaLnBrk="1" hangingPunct="1"/>
            <a:r>
              <a:rPr lang="en-US" sz="3600" dirty="0"/>
              <a:t>Before Class</a:t>
            </a:r>
            <a:r>
              <a:rPr lang="en-US" sz="3600" dirty="0" smtClean="0"/>
              <a:t> </a:t>
            </a:r>
            <a:r>
              <a:rPr lang="en-US" sz="3600" dirty="0" smtClean="0"/>
              <a:t>17 </a:t>
            </a:r>
            <a:r>
              <a:rPr lang="en-US" sz="3600" dirty="0"/>
              <a:t>on</a:t>
            </a:r>
            <a:r>
              <a:rPr lang="en-US" sz="3600" dirty="0" smtClean="0"/>
              <a:t> Monday</a:t>
            </a:r>
            <a:endParaRPr lang="en-US" sz="3600" b="1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915400" cy="5715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Remember there is a </a:t>
            </a:r>
            <a:r>
              <a:rPr lang="en-US" sz="2800" dirty="0" err="1" smtClean="0"/>
              <a:t>MasteringPhysics.com</a:t>
            </a:r>
            <a:r>
              <a:rPr lang="en-US" sz="2800" dirty="0" smtClean="0"/>
              <a:t> problem set due today.   If you haven’t already done it, please submit this before 11:59pm tonight.</a:t>
            </a:r>
          </a:p>
          <a:p>
            <a:pPr lvl="0" eaLnBrk="1" hangingPunct="1">
              <a:defRPr/>
            </a:pPr>
            <a:r>
              <a:rPr lang="en-US" sz="2800" dirty="0" smtClean="0"/>
              <a:t>Monday’s class will be review for the test, which is on Tuesday at 6:00pm.  </a:t>
            </a:r>
          </a:p>
          <a:p>
            <a:pPr lvl="0" eaLnBrk="1" hangingPunct="1">
              <a:defRPr/>
            </a:pPr>
            <a:r>
              <a:rPr lang="en-US" sz="2800" dirty="0" smtClean="0"/>
              <a:t>The test will cover Chapters</a:t>
            </a:r>
            <a:r>
              <a:rPr lang="en-US" sz="2800" dirty="0" smtClean="0"/>
              <a:t> 4-10, </a:t>
            </a:r>
            <a:r>
              <a:rPr lang="en-US" sz="2800" dirty="0" smtClean="0"/>
              <a:t>and Sections</a:t>
            </a:r>
            <a:r>
              <a:rPr lang="en-US" sz="2800" dirty="0" smtClean="0"/>
              <a:t> 11.1 </a:t>
            </a:r>
            <a:r>
              <a:rPr lang="en-US" sz="2800" dirty="0" smtClean="0"/>
              <a:t>through</a:t>
            </a:r>
            <a:r>
              <a:rPr lang="en-US" sz="2800" dirty="0" smtClean="0"/>
              <a:t> 11.3.</a:t>
            </a:r>
            <a:endParaRPr lang="en-US" sz="2800" dirty="0" smtClean="0"/>
          </a:p>
          <a:p>
            <a:pPr lvl="0" eaLnBrk="1" hangingPunct="1">
              <a:defRPr/>
            </a:pPr>
            <a:r>
              <a:rPr lang="en-US" sz="2800" dirty="0" smtClean="0"/>
              <a:t>You must bring a calculator and one 8.5x11’ aid sheet which </a:t>
            </a:r>
            <a:r>
              <a:rPr lang="en-US" sz="2800" b="1" i="1" dirty="0" smtClean="0"/>
              <a:t>you </a:t>
            </a:r>
            <a:r>
              <a:rPr lang="en-US" sz="2800" dirty="0" smtClean="0"/>
              <a:t>prepare, double-sided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229600" cy="5181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dirty="0" smtClean="0"/>
              <a:t>Reading </a:t>
            </a:r>
            <a:r>
              <a:rPr lang="en-US" dirty="0" smtClean="0"/>
              <a:t>Quiz: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algn="l" eaLnBrk="1" hangingPunct="1"/>
            <a:r>
              <a:rPr lang="en-US" sz="2800" dirty="0" smtClean="0"/>
              <a:t>Last day I asked at the end of class:</a:t>
            </a:r>
            <a:endParaRPr lang="en-US" sz="28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991600" cy="6248400"/>
          </a:xfrm>
        </p:spPr>
        <p:txBody>
          <a:bodyPr/>
          <a:lstStyle/>
          <a:p>
            <a:pPr eaLnBrk="1" hangingPunct="1"/>
            <a:r>
              <a:rPr lang="en-US" sz="3100" dirty="0" smtClean="0"/>
              <a:t>If one object does work on another object, does energy always get transferred from one object to the other?</a:t>
            </a:r>
            <a:endParaRPr lang="en-US" sz="3100" dirty="0" smtClean="0"/>
          </a:p>
          <a:p>
            <a:pPr eaLnBrk="1" hangingPunct="1"/>
            <a:r>
              <a:rPr lang="en-US" sz="3100" dirty="0" smtClean="0"/>
              <a:t>ANSWER:</a:t>
            </a:r>
            <a:endParaRPr lang="en-US" sz="31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3276600"/>
            <a:ext cx="9144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 descr="Pages from M10_KNIG7366_02_SE_C10_Page_18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685800"/>
            <a:ext cx="5943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92163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316598"/>
                </a:solidFill>
              </a:rPr>
              <a:t>Elastic Collisions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Picture 1"/>
          <p:cNvPicPr>
            <a:picLocks noChangeAspect="1" noChangeArrowheads="1"/>
          </p:cNvPicPr>
          <p:nvPr/>
        </p:nvPicPr>
        <p:blipFill>
          <a:blip r:embed="rId2"/>
          <a:srcRect b="5147"/>
          <a:stretch>
            <a:fillRect/>
          </a:stretch>
        </p:blipFill>
        <p:spPr bwMode="auto">
          <a:xfrm>
            <a:off x="1295400" y="2133600"/>
            <a:ext cx="64008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63563"/>
          </a:xfrm>
        </p:spPr>
        <p:txBody>
          <a:bodyPr/>
          <a:lstStyle/>
          <a:p>
            <a:pPr eaLnBrk="1" hangingPunct="1"/>
            <a:r>
              <a:rPr lang="en-US" sz="3000" b="1">
                <a:solidFill>
                  <a:srgbClr val="316598"/>
                </a:solidFill>
              </a:rPr>
              <a:t>Elastic Collision when ball 2 is initially at rest.</a:t>
            </a:r>
            <a:endParaRPr lang="en-US" sz="300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7350" y="927100"/>
            <a:ext cx="8347075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Times New Roman" charset="0"/>
              </a:rPr>
              <a:t>Consider a head-on, perfectly elastic collision of a ball of mass </a:t>
            </a:r>
            <a:r>
              <a:rPr lang="en-US" sz="2600" i="1">
                <a:latin typeface="Times New Roman" charset="0"/>
              </a:rPr>
              <a:t>m</a:t>
            </a:r>
            <a:r>
              <a:rPr lang="en-US" sz="2600" baseline="-25000">
                <a:latin typeface="Times New Roman" charset="0"/>
              </a:rPr>
              <a:t>1</a:t>
            </a:r>
            <a:r>
              <a:rPr lang="en-US" sz="2600">
                <a:latin typeface="Times New Roman" charset="0"/>
              </a:rPr>
              <a:t> having initial velocity (</a:t>
            </a:r>
            <a:r>
              <a:rPr lang="en-US" sz="2600" i="1">
                <a:latin typeface="Times New Roman" charset="0"/>
              </a:rPr>
              <a:t>v</a:t>
            </a:r>
            <a:r>
              <a:rPr lang="en-US" sz="2600" baseline="-25000">
                <a:latin typeface="Times New Roman" charset="0"/>
              </a:rPr>
              <a:t>i</a:t>
            </a:r>
            <a:r>
              <a:rPr lang="en-US" sz="2600" i="1" baseline="-25000">
                <a:latin typeface="Times New Roman" charset="0"/>
              </a:rPr>
              <a:t>x</a:t>
            </a:r>
            <a:r>
              <a:rPr lang="en-US" sz="2600">
                <a:latin typeface="Times New Roman" charset="0"/>
              </a:rPr>
              <a:t>)</a:t>
            </a:r>
            <a:r>
              <a:rPr lang="en-US" sz="2600" baseline="-25000">
                <a:latin typeface="Times New Roman" charset="0"/>
              </a:rPr>
              <a:t>1</a:t>
            </a:r>
            <a:r>
              <a:rPr lang="en-US" sz="2600">
                <a:latin typeface="Times New Roman" charset="0"/>
              </a:rPr>
              <a:t>, with a ball of mass </a:t>
            </a:r>
            <a:r>
              <a:rPr lang="en-US" sz="2600" i="1">
                <a:latin typeface="Times New Roman" charset="0"/>
              </a:rPr>
              <a:t>m</a:t>
            </a:r>
            <a:r>
              <a:rPr lang="en-US" sz="2600" baseline="-25000">
                <a:latin typeface="Times New Roman" charset="0"/>
              </a:rPr>
              <a:t>2</a:t>
            </a:r>
            <a:r>
              <a:rPr lang="en-US" sz="2600">
                <a:latin typeface="Times New Roman" charset="0"/>
              </a:rPr>
              <a:t> that is initially at rest. 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81000" y="6064250"/>
            <a:ext cx="83470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latin typeface="Times New Roman" charset="0"/>
              </a:rPr>
              <a:t>The balls’ velocities after the collision </a:t>
            </a:r>
            <a:r>
              <a:rPr lang="en-US" sz="2600" dirty="0" smtClean="0">
                <a:latin typeface="Times New Roman" charset="0"/>
              </a:rPr>
              <a:t>are</a:t>
            </a:r>
            <a:endParaRPr lang="en-US" sz="26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04800" y="2590800"/>
            <a:ext cx="834707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latin typeface="Times New Roman" charset="0"/>
              </a:rPr>
              <a:t>There are two equations, and two unknowns: </a:t>
            </a:r>
            <a:r>
              <a:rPr lang="en-US" sz="2600" i="1" dirty="0">
                <a:latin typeface="Times New Roman" charset="0"/>
              </a:rPr>
              <a:t>v</a:t>
            </a:r>
            <a:r>
              <a:rPr lang="en-US" sz="2600" i="1" baseline="-25000" dirty="0">
                <a:latin typeface="Times New Roman" charset="0"/>
              </a:rPr>
              <a:t>fx</a:t>
            </a:r>
            <a:r>
              <a:rPr lang="en-US" sz="2600" baseline="-25000" dirty="0">
                <a:latin typeface="Times New Roman" charset="0"/>
              </a:rPr>
              <a:t>1</a:t>
            </a:r>
            <a:r>
              <a:rPr lang="en-US" sz="2600" dirty="0">
                <a:latin typeface="Times New Roman" charset="0"/>
              </a:rPr>
              <a:t> and </a:t>
            </a:r>
            <a:r>
              <a:rPr lang="en-US" sz="2600" i="1" dirty="0">
                <a:latin typeface="Times New Roman" charset="0"/>
              </a:rPr>
              <a:t>v</a:t>
            </a:r>
            <a:r>
              <a:rPr lang="en-US" sz="2600" i="1" baseline="-25000" dirty="0">
                <a:latin typeface="Times New Roman" charset="0"/>
              </a:rPr>
              <a:t>fx</a:t>
            </a:r>
            <a:r>
              <a:rPr lang="en-US" sz="2600" baseline="-25000" dirty="0">
                <a:latin typeface="Times New Roman" charset="0"/>
              </a:rPr>
              <a:t>2</a:t>
            </a:r>
            <a:r>
              <a:rPr lang="en-US" sz="2600" dirty="0">
                <a:latin typeface="Times New Roman" charset="0"/>
              </a:rPr>
              <a:t>.   You can solve this!  Don’t be afraid! </a:t>
            </a:r>
          </a:p>
        </p:txBody>
      </p:sp>
      <p:pic>
        <p:nvPicPr>
          <p:cNvPr id="26627" name="Picture 5" descr="Pages from M10_KNIG7366_02_SE_C10_Page_18_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990600"/>
            <a:ext cx="8763000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39763"/>
          </a:xfrm>
        </p:spPr>
        <p:txBody>
          <a:bodyPr/>
          <a:lstStyle/>
          <a:p>
            <a:pPr eaLnBrk="1" hangingPunct="1"/>
            <a:r>
              <a:rPr lang="en-US" sz="3000" b="1">
                <a:solidFill>
                  <a:srgbClr val="316598"/>
                </a:solidFill>
              </a:rPr>
              <a:t>Elastic Collision when ball 2 is initially at rest.</a:t>
            </a:r>
            <a:endParaRPr lang="en-US" sz="30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81000" y="3581400"/>
            <a:ext cx="1587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Eq. 10.43: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  <p:bldP spid="45060" grpId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4000" y="20574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434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Demonstration and Example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A 0.50 kg basketball moving at 2.0 m/s upward strikes a 0.10 kg tennis ball, initially at rest.  </a:t>
            </a:r>
          </a:p>
          <a:p>
            <a:pPr eaLnBrk="1" hangingPunct="1"/>
            <a:r>
              <a:rPr lang="en-US" sz="2800" smtClean="0"/>
              <a:t>Their collision is perfectly elastic.  </a:t>
            </a:r>
          </a:p>
          <a:p>
            <a:pPr eaLnBrk="1" hangingPunct="1"/>
            <a:r>
              <a:rPr lang="en-US" sz="2800" smtClean="0"/>
              <a:t>What is the speed of each ball immediately after the collision?</a:t>
            </a:r>
          </a:p>
        </p:txBody>
      </p:sp>
      <p:pic>
        <p:nvPicPr>
          <p:cNvPr id="27653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0"/>
            <a:ext cx="25781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316598"/>
                </a:solidFill>
              </a:rPr>
              <a:t>Chapter 11: Work</a:t>
            </a:r>
            <a:endParaRPr lang="en-US" sz="3200" smtClean="0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509588" y="1190625"/>
            <a:ext cx="804862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Times New Roman" charset="0"/>
              </a:rPr>
              <a:t>Consider a force acting on a particle as the particle moves along the </a:t>
            </a:r>
            <a:r>
              <a:rPr lang="en-US" sz="2800" i="1">
                <a:latin typeface="Times New Roman" charset="0"/>
              </a:rPr>
              <a:t>s</a:t>
            </a:r>
            <a:r>
              <a:rPr lang="en-US" sz="2800">
                <a:latin typeface="Times New Roman" charset="0"/>
              </a:rPr>
              <a:t>-axis from </a:t>
            </a:r>
            <a:r>
              <a:rPr lang="en-US" sz="2800" i="1">
                <a:latin typeface="Times New Roman" charset="0"/>
              </a:rPr>
              <a:t>s</a:t>
            </a:r>
            <a:r>
              <a:rPr lang="en-US" sz="2800" baseline="-25000">
                <a:latin typeface="Times New Roman" charset="0"/>
              </a:rPr>
              <a:t>i</a:t>
            </a:r>
            <a:r>
              <a:rPr lang="en-US" sz="2800">
                <a:latin typeface="Times New Roman" charset="0"/>
              </a:rPr>
              <a:t> to </a:t>
            </a:r>
            <a:r>
              <a:rPr lang="en-US" sz="2800" i="1">
                <a:latin typeface="Times New Roman" charset="0"/>
              </a:rPr>
              <a:t>s</a:t>
            </a:r>
            <a:r>
              <a:rPr lang="en-US" sz="2800" baseline="-25000">
                <a:latin typeface="Times New Roman" charset="0"/>
              </a:rPr>
              <a:t>f</a:t>
            </a:r>
            <a:r>
              <a:rPr lang="en-US" sz="2800">
                <a:latin typeface="Times New Roman" charset="0"/>
              </a:rPr>
              <a:t>.  </a:t>
            </a:r>
          </a:p>
          <a:p>
            <a:r>
              <a:rPr lang="en-US" sz="2800">
                <a:latin typeface="Times New Roman" charset="0"/>
              </a:rPr>
              <a:t>The force component </a:t>
            </a:r>
            <a:r>
              <a:rPr lang="en-US" sz="2800" i="1">
                <a:latin typeface="Times New Roman" charset="0"/>
              </a:rPr>
              <a:t>F</a:t>
            </a:r>
            <a:r>
              <a:rPr lang="en-US" sz="2800" i="1" baseline="-25000">
                <a:latin typeface="Times New Roman" charset="0"/>
              </a:rPr>
              <a:t>s</a:t>
            </a:r>
            <a:r>
              <a:rPr lang="en-US" sz="2800">
                <a:latin typeface="Times New Roman" charset="0"/>
              </a:rPr>
              <a:t> parallel to the </a:t>
            </a:r>
            <a:r>
              <a:rPr lang="en-US" sz="2800" i="1">
                <a:latin typeface="Times New Roman" charset="0"/>
              </a:rPr>
              <a:t>s</a:t>
            </a:r>
            <a:r>
              <a:rPr lang="en-US" sz="2800">
                <a:latin typeface="Times New Roman" charset="0"/>
              </a:rPr>
              <a:t>-axis causes the particle to speed up or slow down, thus transferring energy to or from the particle. </a:t>
            </a:r>
          </a:p>
          <a:p>
            <a:r>
              <a:rPr lang="en-US" sz="2800">
                <a:latin typeface="Times New Roman" charset="0"/>
              </a:rPr>
              <a:t>We say that the force does work on the particle: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609600" y="5867400"/>
            <a:ext cx="8048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latin typeface="Times New Roman" charset="0"/>
              </a:rPr>
              <a:t>The unit of work is J, or Joules.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8" name="Picture 6" descr="w=_11-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371725"/>
            <a:ext cx="54864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013"/>
            <a:ext cx="8245475" cy="639762"/>
          </a:xfrm>
        </p:spPr>
        <p:txBody>
          <a:bodyPr/>
          <a:lstStyle/>
          <a:p>
            <a:pPr eaLnBrk="1" hangingPunct="1"/>
            <a:r>
              <a:rPr lang="en-US" sz="3200" b="1">
                <a:solidFill>
                  <a:srgbClr val="316598"/>
                </a:solidFill>
              </a:rPr>
              <a:t>Work Done by a Constant Force</a:t>
            </a:r>
            <a:endParaRPr lang="en-US" sz="3200"/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509588" y="855663"/>
            <a:ext cx="804862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latin typeface="Times New Roman" charset="0"/>
              </a:rPr>
              <a:t>Consider a particle which experiences a constant force which makes an angle </a:t>
            </a:r>
            <a:r>
              <a:rPr lang="el-GR" sz="2600" i="1" dirty="0">
                <a:latin typeface="Times New Roman" charset="0"/>
                <a:ea typeface="Times New Roman" charset="0"/>
                <a:cs typeface="Times New Roman" charset="0"/>
              </a:rPr>
              <a:t>θ</a:t>
            </a:r>
            <a:r>
              <a:rPr lang="en-US" sz="2600" dirty="0">
                <a:latin typeface="Times New Roman" charset="0"/>
                <a:ea typeface="Times New Roman" charset="0"/>
                <a:cs typeface="Times New Roman" charset="0"/>
              </a:rPr>
              <a:t> with respect to the particle’s displacement</a:t>
            </a:r>
            <a:r>
              <a:rPr lang="en-US" sz="2600" dirty="0">
                <a:latin typeface="Times New Roman" charset="0"/>
              </a:rPr>
              <a:t>.  </a:t>
            </a:r>
          </a:p>
          <a:p>
            <a:r>
              <a:rPr lang="en-US" sz="2600" dirty="0">
                <a:latin typeface="Times New Roman" charset="0"/>
              </a:rPr>
              <a:t>The work done on the particle is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57200" y="3657600"/>
            <a:ext cx="80486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Times New Roman" charset="0"/>
              </a:rPr>
              <a:t>Both </a:t>
            </a:r>
            <a:r>
              <a:rPr lang="en-US" sz="2600" i="1">
                <a:latin typeface="Times New Roman" charset="0"/>
              </a:rPr>
              <a:t>F</a:t>
            </a:r>
            <a:r>
              <a:rPr lang="en-US" sz="2600">
                <a:latin typeface="Times New Roman" charset="0"/>
              </a:rPr>
              <a:t> and </a:t>
            </a:r>
            <a:r>
              <a:rPr lang="el-GR" sz="2600" i="1">
                <a:latin typeface="Times New Roman" charset="0"/>
                <a:ea typeface="Times New Roman" charset="0"/>
                <a:cs typeface="Times New Roman" charset="0"/>
              </a:rPr>
              <a:t>θ</a:t>
            </a:r>
            <a:r>
              <a:rPr lang="en-US" sz="2600">
                <a:latin typeface="Times New Roman" charset="0"/>
                <a:ea typeface="Times New Roman" charset="0"/>
                <a:cs typeface="Times New Roman" charset="0"/>
              </a:rPr>
              <a:t> are constant, so they can be taken outside the integral. Thus</a:t>
            </a:r>
            <a:r>
              <a:rPr lang="en-US" sz="2600">
                <a:latin typeface="Times New Roman" charset="0"/>
              </a:rPr>
              <a:t> </a:t>
            </a:r>
          </a:p>
        </p:txBody>
      </p:sp>
      <p:pic>
        <p:nvPicPr>
          <p:cNvPr id="49159" name="Picture 7" descr="11-13equation_11-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557713"/>
            <a:ext cx="8915400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669925" y="6008688"/>
            <a:ext cx="600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/>
              <a:t>or: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2387</TotalTime>
  <Words>606</Words>
  <Application>Microsoft Macintosh PowerPoint</Application>
  <PresentationFormat>On-screen Show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PHY131H1S  - Class 16</vt:lpstr>
      <vt:lpstr>Slide 2</vt:lpstr>
      <vt:lpstr>Last day I asked at the end of class:</vt:lpstr>
      <vt:lpstr>Elastic Collisions</vt:lpstr>
      <vt:lpstr>Elastic Collision when ball 2 is initially at rest.</vt:lpstr>
      <vt:lpstr>Elastic Collision when ball 2 is initially at rest.</vt:lpstr>
      <vt:lpstr>Demonstration and Example</vt:lpstr>
      <vt:lpstr>Chapter 11: Work</vt:lpstr>
      <vt:lpstr>Work Done by a Constant Force</vt:lpstr>
      <vt:lpstr>Slide 10</vt:lpstr>
      <vt:lpstr>Slide 11</vt:lpstr>
      <vt:lpstr>Slide 12</vt:lpstr>
      <vt:lpstr>Slide 13</vt:lpstr>
      <vt:lpstr>Slide 14</vt:lpstr>
      <vt:lpstr>Before Class 17 on Monday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Jason Harlow</cp:lastModifiedBy>
  <cp:revision>105</cp:revision>
  <cp:lastPrinted>2011-02-16T15:33:22Z</cp:lastPrinted>
  <dcterms:created xsi:type="dcterms:W3CDTF">2011-03-07T14:25:53Z</dcterms:created>
  <dcterms:modified xsi:type="dcterms:W3CDTF">2011-03-07T15:33:36Z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