
<file path=[Content_Types].xml><?xml version="1.0" encoding="utf-8"?>
<Types xmlns="http://schemas.openxmlformats.org/package/2006/content-types">
  <Override PartName="/ppt/slides/slide18.xml" ContentType="application/vnd.openxmlformats-officedocument.presentationml.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embeddings/Microsoft_Equation7.bin" ContentType="application/vnd.openxmlformats-officedocument.oleObject"/>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ppt/embeddings/Microsoft_Equation3.bin" ContentType="application/vnd.openxmlformats-officedocument.oleObject"/>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embeddings/Microsoft_Equation4.bin" ContentType="application/vnd.openxmlformats-officedocument.oleObject"/>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embeddings/Microsoft_Equation5.bin" ContentType="application/vnd.openxmlformats-officedocument.oleObject"/>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embeddings/Microsoft_Equation1.bin" ContentType="application/vnd.openxmlformats-officedocument.oleObject"/>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Default Extension="wmf" ContentType="image/x-wmf"/>
  <Override PartName="/ppt/embeddings/Microsoft_Equation6.bin" ContentType="application/vnd.openxmlformats-officedocument.oleObject"/>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embeddings/Microsoft_Equation2.bin" ContentType="application/vnd.openxmlformats-officedocument.oleObject"/>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9"/>
  </p:notesMasterIdLst>
  <p:handoutMasterIdLst>
    <p:handoutMasterId r:id="rId40"/>
  </p:handoutMasterIdLst>
  <p:sldIdLst>
    <p:sldId id="256" r:id="rId2"/>
    <p:sldId id="275" r:id="rId3"/>
    <p:sldId id="276" r:id="rId4"/>
    <p:sldId id="277" r:id="rId5"/>
    <p:sldId id="278" r:id="rId6"/>
    <p:sldId id="279" r:id="rId7"/>
    <p:sldId id="291" r:id="rId8"/>
    <p:sldId id="282" r:id="rId9"/>
    <p:sldId id="292" r:id="rId10"/>
    <p:sldId id="280" r:id="rId11"/>
    <p:sldId id="281" r:id="rId12"/>
    <p:sldId id="285" r:id="rId13"/>
    <p:sldId id="283" r:id="rId14"/>
    <p:sldId id="284" r:id="rId15"/>
    <p:sldId id="286" r:id="rId16"/>
    <p:sldId id="287" r:id="rId17"/>
    <p:sldId id="288" r:id="rId18"/>
    <p:sldId id="295" r:id="rId19"/>
    <p:sldId id="289" r:id="rId20"/>
    <p:sldId id="293" r:id="rId21"/>
    <p:sldId id="294" r:id="rId22"/>
    <p:sldId id="296" r:id="rId23"/>
    <p:sldId id="297" r:id="rId24"/>
    <p:sldId id="298" r:id="rId25"/>
    <p:sldId id="299" r:id="rId26"/>
    <p:sldId id="300" r:id="rId27"/>
    <p:sldId id="301" r:id="rId28"/>
    <p:sldId id="302" r:id="rId29"/>
    <p:sldId id="303" r:id="rId30"/>
    <p:sldId id="304" r:id="rId31"/>
    <p:sldId id="305" r:id="rId32"/>
    <p:sldId id="306" r:id="rId33"/>
    <p:sldId id="308" r:id="rId34"/>
    <p:sldId id="309" r:id="rId35"/>
    <p:sldId id="310" r:id="rId36"/>
    <p:sldId id="311" r:id="rId37"/>
    <p:sldId id="274" r:id="rId3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frameSlides="1"/>
  <p:clrMru>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17" d="100"/>
          <a:sy n="117" d="100"/>
        </p:scale>
        <p:origin x="-4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9.pict"/><Relationship Id="rId2" Type="http://schemas.openxmlformats.org/officeDocument/2006/relationships/image" Target="../media/image40.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EE0CE762-0A18-6249-9CA5-DE404A1321D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199A51DD-06F9-6D48-9F46-1A45ABCC091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A90FA2-95FA-EC4D-9679-B5E831CF06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9BB5A-C110-4E4E-B2A5-6AD1382DD7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24F756-45E7-144D-99C1-A6D87F0A8DE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D62424-598A-0A4A-8B05-201DCA82C7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A5BC3-D362-4648-8F02-86AB5C6609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9EB6C8-8E9D-0249-A13F-2E1FBE7439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2A479-31C8-2B40-A44C-244D583D83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315D11-8A13-5947-8D08-E0E6EC2296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0AFB9D-9874-CA44-AA62-44661E82F6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66A5BC-F832-094C-B8D2-F0157CCE4F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AFC98C-9B1A-6F4D-B288-FAF32AFC96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6DD4D-71B3-5C46-816D-632BACBD06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1AD56E1-4800-214B-8B54-E9EC7E38D2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oleObject" Target="../embeddings/Microsoft_Equation4.bin"/><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12.xml"/><Relationship Id="rId3" Type="http://schemas.openxmlformats.org/officeDocument/2006/relationships/oleObject" Target="../embeddings/Microsoft_Equation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quation6.bin"/><Relationship Id="rId4" Type="http://schemas.openxmlformats.org/officeDocument/2006/relationships/oleObject" Target="../embeddings/Microsoft_Equation7.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jpeg"/><Relationship Id="rId3" Type="http://schemas.openxmlformats.org/officeDocument/2006/relationships/image" Target="../media/image4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quation3.bin"/><Relationship Id="rId4" Type="http://schemas.openxmlformats.org/officeDocument/2006/relationships/image" Target="../media/image14.png"/><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srcRect/>
          <a:stretch>
            <a:fillRect/>
          </a:stretch>
        </p:blipFill>
        <p:spPr bwMode="auto">
          <a:xfrm>
            <a:off x="7086600" y="-381000"/>
            <a:ext cx="3239911" cy="6096000"/>
          </a:xfrm>
          <a:prstGeom prst="rect">
            <a:avLst/>
          </a:prstGeom>
          <a:noFill/>
          <a:ln w="9525">
            <a:noFill/>
            <a:miter lim="800000"/>
            <a:headEnd/>
            <a:tailEnd/>
          </a:ln>
        </p:spPr>
      </p:pic>
      <p:sp>
        <p:nvSpPr>
          <p:cNvPr id="15364" name="Rectangle 4"/>
          <p:cNvSpPr>
            <a:spLocks noGrp="1" noChangeArrowheads="1"/>
          </p:cNvSpPr>
          <p:nvPr>
            <p:ph type="title"/>
          </p:nvPr>
        </p:nvSpPr>
        <p:spPr>
          <a:xfrm>
            <a:off x="228600" y="152400"/>
            <a:ext cx="5105400" cy="792162"/>
          </a:xfrm>
        </p:spPr>
        <p:txBody>
          <a:bodyPr/>
          <a:lstStyle/>
          <a:p>
            <a:pPr algn="l" eaLnBrk="1" hangingPunct="1"/>
            <a:r>
              <a:rPr lang="en-US" sz="3600" dirty="0" smtClean="0"/>
              <a:t>PHY131H1S</a:t>
            </a:r>
            <a:r>
              <a:rPr lang="en-US" sz="3600" dirty="0" smtClean="0">
                <a:latin typeface="Times New Roman" charset="0"/>
              </a:rPr>
              <a:t>  - Class </a:t>
            </a:r>
            <a:r>
              <a:rPr lang="en-US" sz="3600" dirty="0" smtClean="0">
                <a:latin typeface="Times New Roman" charset="0"/>
              </a:rPr>
              <a:t>17</a:t>
            </a:r>
            <a:endParaRPr lang="en-US" sz="3600" dirty="0" smtClean="0">
              <a:latin typeface="Times New Roman" charset="0"/>
            </a:endParaRPr>
          </a:p>
        </p:txBody>
      </p:sp>
      <p:sp>
        <p:nvSpPr>
          <p:cNvPr id="16" name="Rectangle 5"/>
          <p:cNvSpPr txBox="1">
            <a:spLocks noChangeArrowheads="1"/>
          </p:cNvSpPr>
          <p:nvPr/>
        </p:nvSpPr>
        <p:spPr bwMode="auto">
          <a:xfrm>
            <a:off x="228600" y="1219200"/>
            <a:ext cx="3886200" cy="12954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ts val="1200"/>
              </a:spcAft>
              <a:buClrTx/>
              <a:buSzTx/>
              <a:buFontTx/>
              <a:buNone/>
              <a:tabLst/>
              <a:defRPr/>
            </a:pPr>
            <a:r>
              <a:rPr kumimoji="0" lang="en-CA" sz="3200" b="0" i="0" u="none" strike="noStrike" kern="0" cap="none" spc="0" normalizeH="0" baseline="0" noProof="0" dirty="0" smtClean="0">
                <a:ln>
                  <a:noFill/>
                </a:ln>
                <a:solidFill>
                  <a:schemeClr val="tx1"/>
                </a:solidFill>
                <a:effectLst/>
                <a:uLnTx/>
                <a:uFillTx/>
                <a:latin typeface="+mn-lt"/>
                <a:ea typeface="+mn-ea"/>
                <a:cs typeface="+mn-cs"/>
              </a:rPr>
              <a:t>Today:</a:t>
            </a:r>
          </a:p>
          <a:p>
            <a:pPr>
              <a:buFont typeface="Arial"/>
              <a:buChar char="•"/>
            </a:pPr>
            <a:r>
              <a:rPr lang="en-US" sz="3200" dirty="0" smtClean="0"/>
              <a:t> </a:t>
            </a:r>
            <a:r>
              <a:rPr lang="en-US" sz="3200" dirty="0" smtClean="0"/>
              <a:t> Review for Test 2!</a:t>
            </a: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 name="Picture 5"/>
          <p:cNvPicPr>
            <a:picLocks noChangeAspect="1"/>
          </p:cNvPicPr>
          <p:nvPr/>
        </p:nvPicPr>
        <p:blipFill>
          <a:blip r:embed="rId3"/>
          <a:stretch>
            <a:fillRect/>
          </a:stretch>
        </p:blipFill>
        <p:spPr>
          <a:xfrm>
            <a:off x="4724400" y="228600"/>
            <a:ext cx="2603500" cy="2095500"/>
          </a:xfrm>
          <a:prstGeom prst="rect">
            <a:avLst/>
          </a:prstGeom>
        </p:spPr>
      </p:pic>
      <p:pic>
        <p:nvPicPr>
          <p:cNvPr id="9" name="Picture 7" descr="09_00ChapOpener-P"/>
          <p:cNvPicPr>
            <a:picLocks noChangeAspect="1" noChangeArrowheads="1"/>
          </p:cNvPicPr>
          <p:nvPr/>
        </p:nvPicPr>
        <p:blipFill>
          <a:blip r:embed="rId4"/>
          <a:srcRect b="2925"/>
          <a:stretch>
            <a:fillRect/>
          </a:stretch>
        </p:blipFill>
        <p:spPr bwMode="auto">
          <a:xfrm>
            <a:off x="152400" y="2514600"/>
            <a:ext cx="2896775" cy="4343400"/>
          </a:xfrm>
          <a:prstGeom prst="rect">
            <a:avLst/>
          </a:prstGeom>
          <a:noFill/>
          <a:ln w="9525">
            <a:noFill/>
            <a:miter lim="800000"/>
            <a:headEnd/>
            <a:tailEnd/>
          </a:ln>
        </p:spPr>
      </p:pic>
      <p:pic>
        <p:nvPicPr>
          <p:cNvPr id="10" name="Picture 7" descr="10_00ChapOpener-P"/>
          <p:cNvPicPr>
            <a:picLocks noChangeAspect="1" noChangeArrowheads="1"/>
          </p:cNvPicPr>
          <p:nvPr/>
        </p:nvPicPr>
        <p:blipFill>
          <a:blip r:embed="rId5"/>
          <a:srcRect b="3014"/>
          <a:stretch>
            <a:fillRect/>
          </a:stretch>
        </p:blipFill>
        <p:spPr bwMode="auto">
          <a:xfrm>
            <a:off x="3200400" y="2678741"/>
            <a:ext cx="2819400" cy="3958597"/>
          </a:xfrm>
          <a:prstGeom prst="rect">
            <a:avLst/>
          </a:prstGeom>
          <a:noFill/>
          <a:ln w="9525">
            <a:noFill/>
            <a:miter lim="800000"/>
            <a:headEnd/>
            <a:tailEnd/>
          </a:ln>
        </p:spPr>
      </p:pic>
      <p:pic>
        <p:nvPicPr>
          <p:cNvPr id="11" name="Picture 6"/>
          <p:cNvPicPr>
            <a:picLocks noChangeAspect="1"/>
          </p:cNvPicPr>
          <p:nvPr/>
        </p:nvPicPr>
        <p:blipFill>
          <a:blip r:embed="rId6"/>
          <a:srcRect/>
          <a:stretch>
            <a:fillRect/>
          </a:stretch>
        </p:blipFill>
        <p:spPr bwMode="auto">
          <a:xfrm>
            <a:off x="5562600" y="4343400"/>
            <a:ext cx="3733800" cy="2451485"/>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229600" cy="868363"/>
          </a:xfrm>
        </p:spPr>
        <p:txBody>
          <a:bodyPr/>
          <a:lstStyle/>
          <a:p>
            <a:pPr eaLnBrk="1" hangingPunct="1"/>
            <a:r>
              <a:rPr lang="en-US" smtClean="0"/>
              <a:t>The “Fine Print”</a:t>
            </a:r>
          </a:p>
        </p:txBody>
      </p:sp>
      <p:sp>
        <p:nvSpPr>
          <p:cNvPr id="21507" name="Rectangle 4"/>
          <p:cNvSpPr>
            <a:spLocks noGrp="1" noChangeArrowheads="1"/>
          </p:cNvSpPr>
          <p:nvPr>
            <p:ph type="body" idx="1"/>
          </p:nvPr>
        </p:nvSpPr>
        <p:spPr>
          <a:xfrm>
            <a:off x="533400" y="914400"/>
            <a:ext cx="8001000" cy="5715000"/>
          </a:xfrm>
        </p:spPr>
        <p:txBody>
          <a:bodyPr/>
          <a:lstStyle/>
          <a:p>
            <a:pPr eaLnBrk="1" hangingPunct="1"/>
            <a:r>
              <a:rPr lang="en-US" sz="2800" dirty="0" smtClean="0"/>
              <a:t>WARNING: Newton’s Laws only apply in a “inertial reference frames”.  They are not valid if your reference frame is accelerating! </a:t>
            </a:r>
          </a:p>
          <a:p>
            <a:pPr eaLnBrk="1" hangingPunct="1"/>
            <a:r>
              <a:rPr lang="en-US" sz="2800" dirty="0" smtClean="0"/>
              <a:t>An inertial reference frame is one that is not accelerating</a:t>
            </a:r>
            <a:r>
              <a:rPr lang="en-US" sz="2800" dirty="0" smtClean="0"/>
              <a:t>.</a:t>
            </a:r>
          </a:p>
          <a:p>
            <a:pPr eaLnBrk="1" hangingPunct="1"/>
            <a:r>
              <a:rPr lang="en-US" sz="2800" dirty="0" smtClean="0"/>
              <a:t>If you are in a reference frame that is accelerating, your own inertia will cause you to accelerate relative to this frame.  Since acceleration is normally caused by outside forces, some people describe such acceleration as due to “fictitious forces”.  But fictitious forces do not exist in inertial reference frames.</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a:srcRect/>
          <a:stretch>
            <a:fillRect/>
          </a:stretch>
        </p:blipFill>
        <p:spPr bwMode="auto">
          <a:xfrm>
            <a:off x="111125" y="1219200"/>
            <a:ext cx="9032875" cy="359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15962"/>
          </a:xfrm>
        </p:spPr>
        <p:txBody>
          <a:bodyPr/>
          <a:lstStyle/>
          <a:p>
            <a:pPr eaLnBrk="1" hangingPunct="1"/>
            <a:r>
              <a:rPr lang="en-US" sz="4000"/>
              <a:t>Kinetic Friction</a:t>
            </a:r>
          </a:p>
        </p:txBody>
      </p:sp>
      <p:sp>
        <p:nvSpPr>
          <p:cNvPr id="22531" name="Text Box 3"/>
          <p:cNvSpPr txBox="1">
            <a:spLocks noChangeArrowheads="1"/>
          </p:cNvSpPr>
          <p:nvPr/>
        </p:nvSpPr>
        <p:spPr bwMode="auto">
          <a:xfrm>
            <a:off x="4429124" y="1066800"/>
            <a:ext cx="4562475" cy="2492990"/>
          </a:xfrm>
          <a:prstGeom prst="rect">
            <a:avLst/>
          </a:prstGeom>
          <a:noFill/>
          <a:ln w="9525">
            <a:noFill/>
            <a:miter lim="800000"/>
            <a:headEnd/>
            <a:tailEnd/>
          </a:ln>
        </p:spPr>
        <p:txBody>
          <a:bodyPr wrap="square">
            <a:prstTxWarp prst="textNoShape">
              <a:avLst/>
            </a:prstTxWarp>
            <a:spAutoFit/>
          </a:bodyPr>
          <a:lstStyle/>
          <a:p>
            <a:r>
              <a:rPr lang="en-US" sz="2600" dirty="0" smtClean="0">
                <a:latin typeface="Times New Roman" charset="0"/>
              </a:rPr>
              <a:t>When two surfaces slide against one another, the size of the normal force is related to the size of the kinetic friction force.  </a:t>
            </a:r>
            <a:r>
              <a:rPr lang="en-US" sz="2600" dirty="0">
                <a:latin typeface="Times New Roman" charset="0"/>
              </a:rPr>
              <a:t>Many experiments show the following approximate relation:</a:t>
            </a:r>
          </a:p>
        </p:txBody>
      </p:sp>
      <p:sp>
        <p:nvSpPr>
          <p:cNvPr id="22532" name="Text Box 4"/>
          <p:cNvSpPr txBox="1">
            <a:spLocks noChangeArrowheads="1"/>
          </p:cNvSpPr>
          <p:nvPr/>
        </p:nvSpPr>
        <p:spPr bwMode="auto">
          <a:xfrm>
            <a:off x="4419600" y="4419600"/>
            <a:ext cx="4094162" cy="2092325"/>
          </a:xfrm>
          <a:prstGeom prst="rect">
            <a:avLst/>
          </a:prstGeom>
          <a:noFill/>
          <a:ln w="9525">
            <a:noFill/>
            <a:miter lim="800000"/>
            <a:headEnd/>
            <a:tailEnd/>
          </a:ln>
        </p:spPr>
        <p:txBody>
          <a:bodyPr>
            <a:prstTxWarp prst="textNoShape">
              <a:avLst/>
            </a:prstTxWarp>
            <a:spAutoFit/>
          </a:bodyPr>
          <a:lstStyle/>
          <a:p>
            <a:r>
              <a:rPr lang="en-US" sz="2600" dirty="0">
                <a:latin typeface="Times New Roman" charset="0"/>
              </a:rPr>
              <a:t>where </a:t>
            </a:r>
            <a:r>
              <a:rPr lang="en-US" sz="2600" i="1" dirty="0" err="1">
                <a:latin typeface="Times New Roman" charset="0"/>
              </a:rPr>
              <a:t>n</a:t>
            </a:r>
            <a:r>
              <a:rPr lang="en-US" sz="2600" dirty="0">
                <a:latin typeface="Times New Roman" charset="0"/>
              </a:rPr>
              <a:t> is the magnitude of the normal force, and the proportionality constant </a:t>
            </a:r>
            <a:r>
              <a:rPr lang="el-GR" sz="2600" i="1" dirty="0">
                <a:latin typeface="Times New Roman" charset="0"/>
                <a:ea typeface="Times New Roman" charset="0"/>
                <a:cs typeface="Times New Roman" charset="0"/>
              </a:rPr>
              <a:t>μ</a:t>
            </a:r>
            <a:r>
              <a:rPr lang="en-US" sz="2600" baseline="-25000" dirty="0" err="1">
                <a:latin typeface="Times New Roman" charset="0"/>
                <a:ea typeface="Times New Roman" charset="0"/>
                <a:cs typeface="Times New Roman" charset="0"/>
              </a:rPr>
              <a:t>k</a:t>
            </a:r>
            <a:r>
              <a:rPr lang="en-US" sz="2600" dirty="0">
                <a:latin typeface="Times New Roman" charset="0"/>
                <a:ea typeface="Times New Roman" charset="0"/>
                <a:cs typeface="Times New Roman" charset="0"/>
              </a:rPr>
              <a:t> is called the “coefficient of kinetic friction”.</a:t>
            </a:r>
            <a:endParaRPr lang="el-GR" sz="2600" dirty="0">
              <a:latin typeface="Times New Roman" charset="0"/>
              <a:ea typeface="Times New Roman" charset="0"/>
              <a:cs typeface="Times New Roman" charset="0"/>
            </a:endParaRPr>
          </a:p>
        </p:txBody>
      </p:sp>
      <p:pic>
        <p:nvPicPr>
          <p:cNvPr id="22533" name="Picture 5"/>
          <p:cNvPicPr>
            <a:picLocks noChangeAspect="1" noChangeArrowheads="1"/>
          </p:cNvPicPr>
          <p:nvPr/>
        </p:nvPicPr>
        <p:blipFill>
          <a:blip r:embed="rId2"/>
          <a:srcRect/>
          <a:stretch>
            <a:fillRect/>
          </a:stretch>
        </p:blipFill>
        <p:spPr bwMode="auto">
          <a:xfrm>
            <a:off x="357188" y="990600"/>
            <a:ext cx="3836987" cy="5341938"/>
          </a:xfrm>
          <a:prstGeom prst="rect">
            <a:avLst/>
          </a:prstGeom>
          <a:noFill/>
          <a:ln w="9525">
            <a:noFill/>
            <a:miter lim="800000"/>
            <a:headEnd/>
            <a:tailEnd/>
          </a:ln>
        </p:spPr>
      </p:pic>
      <p:pic>
        <p:nvPicPr>
          <p:cNvPr id="22534" name="Picture 6"/>
          <p:cNvPicPr>
            <a:picLocks noChangeAspect="1" noChangeArrowheads="1"/>
          </p:cNvPicPr>
          <p:nvPr/>
        </p:nvPicPr>
        <p:blipFill>
          <a:blip r:embed="rId3"/>
          <a:srcRect t="3969" r="71089"/>
          <a:stretch>
            <a:fillRect/>
          </a:stretch>
        </p:blipFill>
        <p:spPr bwMode="auto">
          <a:xfrm>
            <a:off x="5562600" y="3657600"/>
            <a:ext cx="1878012" cy="690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639762"/>
          </a:xfrm>
        </p:spPr>
        <p:txBody>
          <a:bodyPr/>
          <a:lstStyle/>
          <a:p>
            <a:pPr eaLnBrk="1" hangingPunct="1"/>
            <a:r>
              <a:rPr lang="en-US" sz="4000"/>
              <a:t>Static Friction</a:t>
            </a:r>
          </a:p>
        </p:txBody>
      </p:sp>
      <p:sp>
        <p:nvSpPr>
          <p:cNvPr id="18435" name="Text Box 3"/>
          <p:cNvSpPr txBox="1">
            <a:spLocks noChangeArrowheads="1"/>
          </p:cNvSpPr>
          <p:nvPr/>
        </p:nvSpPr>
        <p:spPr bwMode="auto">
          <a:xfrm>
            <a:off x="4429125" y="1066800"/>
            <a:ext cx="4421188" cy="1638910"/>
          </a:xfrm>
          <a:prstGeom prst="rect">
            <a:avLst/>
          </a:prstGeom>
          <a:noFill/>
          <a:ln w="9525">
            <a:noFill/>
            <a:miter lim="800000"/>
            <a:headEnd/>
            <a:tailEnd/>
          </a:ln>
        </p:spPr>
        <p:txBody>
          <a:bodyPr>
            <a:prstTxWarp prst="textNoShape">
              <a:avLst/>
            </a:prstTxWarp>
            <a:spAutoFit/>
          </a:bodyPr>
          <a:lstStyle/>
          <a:p>
            <a:pPr>
              <a:lnSpc>
                <a:spcPts val="3000"/>
              </a:lnSpc>
            </a:pPr>
            <a:r>
              <a:rPr lang="en-US" sz="2800" dirty="0" smtClean="0">
                <a:latin typeface="Times New Roman" charset="0"/>
              </a:rPr>
              <a:t>Example: The </a:t>
            </a:r>
            <a:r>
              <a:rPr lang="en-US" sz="2800" dirty="0">
                <a:latin typeface="Times New Roman" charset="0"/>
              </a:rPr>
              <a:t>box is in static equilibrium, so the static friction must exactly balance the pushing force:</a:t>
            </a:r>
          </a:p>
        </p:txBody>
      </p:sp>
      <p:pic>
        <p:nvPicPr>
          <p:cNvPr id="18436" name="Picture 4"/>
          <p:cNvPicPr>
            <a:picLocks noChangeAspect="1" noChangeArrowheads="1"/>
          </p:cNvPicPr>
          <p:nvPr/>
        </p:nvPicPr>
        <p:blipFill>
          <a:blip r:embed="rId2"/>
          <a:srcRect/>
          <a:stretch>
            <a:fillRect/>
          </a:stretch>
        </p:blipFill>
        <p:spPr bwMode="auto">
          <a:xfrm>
            <a:off x="430213" y="1152525"/>
            <a:ext cx="3627437" cy="5148263"/>
          </a:xfrm>
          <a:prstGeom prst="rect">
            <a:avLst/>
          </a:prstGeom>
          <a:noFill/>
          <a:ln w="9525">
            <a:noFill/>
            <a:miter lim="800000"/>
            <a:headEnd/>
            <a:tailEnd/>
          </a:ln>
        </p:spPr>
      </p:pic>
      <p:pic>
        <p:nvPicPr>
          <p:cNvPr id="18437" name="Picture 5"/>
          <p:cNvPicPr>
            <a:picLocks noChangeAspect="1" noChangeArrowheads="1"/>
          </p:cNvPicPr>
          <p:nvPr/>
        </p:nvPicPr>
        <p:blipFill>
          <a:blip r:embed="rId3"/>
          <a:srcRect t="-2333" r="57666"/>
          <a:stretch>
            <a:fillRect/>
          </a:stretch>
        </p:blipFill>
        <p:spPr bwMode="auto">
          <a:xfrm>
            <a:off x="5362575" y="2667000"/>
            <a:ext cx="4695825" cy="1165225"/>
          </a:xfrm>
          <a:prstGeom prst="rect">
            <a:avLst/>
          </a:prstGeom>
          <a:noFill/>
          <a:ln w="9525">
            <a:noFill/>
            <a:miter lim="800000"/>
            <a:headEnd/>
            <a:tailEnd/>
          </a:ln>
        </p:spPr>
      </p:pic>
      <p:sp>
        <p:nvSpPr>
          <p:cNvPr id="18438" name="TextBox 7"/>
          <p:cNvSpPr txBox="1">
            <a:spLocks noChangeArrowheads="1"/>
          </p:cNvSpPr>
          <p:nvPr/>
        </p:nvSpPr>
        <p:spPr bwMode="auto">
          <a:xfrm>
            <a:off x="4648200" y="3962400"/>
            <a:ext cx="4038600" cy="2492375"/>
          </a:xfrm>
          <a:prstGeom prst="rect">
            <a:avLst/>
          </a:prstGeom>
          <a:noFill/>
          <a:ln w="9525">
            <a:noFill/>
            <a:miter lim="800000"/>
            <a:headEnd/>
            <a:tailEnd/>
          </a:ln>
        </p:spPr>
        <p:txBody>
          <a:bodyPr>
            <a:prstTxWarp prst="textNoShape">
              <a:avLst/>
            </a:prstTxWarp>
            <a:spAutoFit/>
          </a:bodyPr>
          <a:lstStyle/>
          <a:p>
            <a:r>
              <a:rPr lang="en-US" sz="2600" dirty="0"/>
              <a:t>This is not a general, “all-purpose” equation.  It is found from looking at the free body diagram and applying horizontal equilibrium, since </a:t>
            </a:r>
            <a:r>
              <a:rPr lang="en-US" sz="2600" i="1" dirty="0">
                <a:latin typeface="Times New Roman" charset="0"/>
                <a:ea typeface="Times New Roman" charset="0"/>
                <a:cs typeface="Times New Roman" charset="0"/>
              </a:rPr>
              <a:t>a</a:t>
            </a:r>
            <a:r>
              <a:rPr lang="en-US" sz="2600" i="1" baseline="-25000" dirty="0">
                <a:latin typeface="Times New Roman" charset="0"/>
                <a:ea typeface="Times New Roman" charset="0"/>
                <a:cs typeface="Times New Roman" charset="0"/>
              </a:rPr>
              <a:t>x</a:t>
            </a:r>
            <a:r>
              <a:rPr lang="en-US" sz="2600" dirty="0">
                <a:latin typeface="Times New Roman" charset="0"/>
                <a:ea typeface="Times New Roman" charset="0"/>
                <a:cs typeface="Times New Roman" charset="0"/>
              </a:rPr>
              <a:t> = 0</a:t>
            </a:r>
            <a:r>
              <a:rPr lang="en-US" sz="2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pPr eaLnBrk="1" hangingPunct="1"/>
            <a:r>
              <a:rPr lang="en-US" sz="4000"/>
              <a:t>Static Friction</a:t>
            </a:r>
          </a:p>
        </p:txBody>
      </p:sp>
      <p:sp>
        <p:nvSpPr>
          <p:cNvPr id="31748" name="Text Box 4"/>
          <p:cNvSpPr txBox="1">
            <a:spLocks noChangeArrowheads="1"/>
          </p:cNvSpPr>
          <p:nvPr/>
        </p:nvSpPr>
        <p:spPr bwMode="auto">
          <a:xfrm>
            <a:off x="457200" y="5486400"/>
            <a:ext cx="8047037" cy="1254125"/>
          </a:xfrm>
          <a:prstGeom prst="rect">
            <a:avLst/>
          </a:prstGeom>
          <a:noFill/>
          <a:ln w="9525">
            <a:noFill/>
            <a:miter lim="800000"/>
            <a:headEnd/>
            <a:tailEnd/>
          </a:ln>
        </p:spPr>
        <p:txBody>
          <a:bodyPr>
            <a:prstTxWarp prst="textNoShape">
              <a:avLst/>
            </a:prstTxWarp>
            <a:spAutoFit/>
          </a:bodyPr>
          <a:lstStyle/>
          <a:p>
            <a:pPr>
              <a:lnSpc>
                <a:spcPts val="3000"/>
              </a:lnSpc>
            </a:pPr>
            <a:r>
              <a:rPr lang="en-US" sz="2800" dirty="0">
                <a:latin typeface="Times New Roman" charset="0"/>
              </a:rPr>
              <a:t>  where </a:t>
            </a:r>
            <a:r>
              <a:rPr lang="en-US" sz="2800" i="1" dirty="0" err="1">
                <a:latin typeface="Times New Roman" charset="0"/>
              </a:rPr>
              <a:t>n</a:t>
            </a:r>
            <a:r>
              <a:rPr lang="en-US" sz="2800" dirty="0">
                <a:latin typeface="Times New Roman" charset="0"/>
              </a:rPr>
              <a:t> is the magnitude of the normal force, and the proportionality constant </a:t>
            </a:r>
            <a:r>
              <a:rPr lang="el-GR" sz="2800" i="1" dirty="0">
                <a:latin typeface="Times New Roman" charset="0"/>
                <a:ea typeface="Times New Roman" charset="0"/>
                <a:cs typeface="Times New Roman" charset="0"/>
              </a:rPr>
              <a:t>μ</a:t>
            </a:r>
            <a:r>
              <a:rPr lang="en-US" sz="2800" baseline="-25000" dirty="0" err="1">
                <a:latin typeface="Times New Roman" charset="0"/>
                <a:ea typeface="Times New Roman" charset="0"/>
                <a:cs typeface="Times New Roman" charset="0"/>
              </a:rPr>
              <a:t>s</a:t>
            </a:r>
            <a:r>
              <a:rPr lang="en-US" sz="2800" dirty="0">
                <a:latin typeface="Times New Roman" charset="0"/>
                <a:ea typeface="Times New Roman" charset="0"/>
                <a:cs typeface="Times New Roman" charset="0"/>
              </a:rPr>
              <a:t> is called the “coefficient of static friction”.</a:t>
            </a:r>
            <a:endParaRPr lang="el-GR" sz="2800" dirty="0">
              <a:latin typeface="Times New Roman" charset="0"/>
              <a:ea typeface="Times New Roman" charset="0"/>
              <a:cs typeface="Times New Roman" charset="0"/>
            </a:endParaRPr>
          </a:p>
        </p:txBody>
      </p:sp>
      <p:pic>
        <p:nvPicPr>
          <p:cNvPr id="31749" name="Picture 5"/>
          <p:cNvPicPr>
            <a:picLocks noChangeAspect="1" noChangeArrowheads="1"/>
          </p:cNvPicPr>
          <p:nvPr/>
        </p:nvPicPr>
        <p:blipFill>
          <a:blip r:embed="rId2"/>
          <a:srcRect r="66246"/>
          <a:stretch>
            <a:fillRect/>
          </a:stretch>
        </p:blipFill>
        <p:spPr bwMode="auto">
          <a:xfrm>
            <a:off x="3276600" y="4724400"/>
            <a:ext cx="2460625" cy="738187"/>
          </a:xfrm>
          <a:prstGeom prst="rect">
            <a:avLst/>
          </a:prstGeom>
          <a:noFill/>
          <a:ln w="9525">
            <a:noFill/>
            <a:miter lim="800000"/>
            <a:headEnd/>
            <a:tailEnd/>
          </a:ln>
        </p:spPr>
      </p:pic>
      <p:sp>
        <p:nvSpPr>
          <p:cNvPr id="31747" name="Text Box 3"/>
          <p:cNvSpPr txBox="1">
            <a:spLocks noChangeArrowheads="1"/>
          </p:cNvSpPr>
          <p:nvPr/>
        </p:nvSpPr>
        <p:spPr bwMode="auto">
          <a:xfrm>
            <a:off x="509588" y="1066800"/>
            <a:ext cx="7670800" cy="3734869"/>
          </a:xfrm>
          <a:prstGeom prst="rect">
            <a:avLst/>
          </a:prstGeom>
          <a:noFill/>
          <a:ln w="9525">
            <a:noFill/>
            <a:miter lim="800000"/>
            <a:headEnd/>
            <a:tailEnd/>
          </a:ln>
        </p:spPr>
        <p:txBody>
          <a:bodyPr>
            <a:prstTxWarp prst="textNoShape">
              <a:avLst/>
            </a:prstTxWarp>
            <a:spAutoFit/>
          </a:bodyPr>
          <a:lstStyle/>
          <a:p>
            <a:pPr>
              <a:lnSpc>
                <a:spcPts val="3000"/>
              </a:lnSpc>
              <a:spcBef>
                <a:spcPct val="20000"/>
              </a:spcBef>
            </a:pPr>
            <a:r>
              <a:rPr lang="en-US" sz="2800" dirty="0">
                <a:latin typeface="Times New Roman" charset="0"/>
              </a:rPr>
              <a:t>There’s a limit to how big </a:t>
            </a:r>
            <a:r>
              <a:rPr lang="en-US" sz="2800" i="1" dirty="0" err="1">
                <a:latin typeface="Times New Roman" charset="0"/>
              </a:rPr>
              <a:t>f</a:t>
            </a:r>
            <a:r>
              <a:rPr lang="en-US" sz="2800" baseline="-25000" dirty="0" err="1">
                <a:latin typeface="Times New Roman" charset="0"/>
              </a:rPr>
              <a:t>s</a:t>
            </a:r>
            <a:r>
              <a:rPr lang="en-US" sz="2800" dirty="0">
                <a:latin typeface="Times New Roman" charset="0"/>
              </a:rPr>
              <a:t> can get. If you push hard enough, the object slips and starts to move. In other words, the static friction force has a </a:t>
            </a:r>
            <a:r>
              <a:rPr lang="en-US" sz="2800" i="1" dirty="0">
                <a:latin typeface="Times New Roman" charset="0"/>
              </a:rPr>
              <a:t>maximum</a:t>
            </a:r>
            <a:r>
              <a:rPr lang="en-US" sz="2800" dirty="0">
                <a:latin typeface="Times New Roman" charset="0"/>
              </a:rPr>
              <a:t> possible size </a:t>
            </a:r>
            <a:r>
              <a:rPr lang="en-US" sz="2800" i="1" dirty="0" err="1">
                <a:latin typeface="Times New Roman" charset="0"/>
              </a:rPr>
              <a:t>f</a:t>
            </a:r>
            <a:r>
              <a:rPr lang="en-US" sz="2800" baseline="-25000" dirty="0" err="1">
                <a:latin typeface="Times New Roman" charset="0"/>
              </a:rPr>
              <a:t>s</a:t>
            </a:r>
            <a:r>
              <a:rPr lang="en-US" sz="2800" baseline="-25000" dirty="0">
                <a:latin typeface="Times New Roman" charset="0"/>
              </a:rPr>
              <a:t> max</a:t>
            </a:r>
            <a:r>
              <a:rPr lang="en-US" sz="2800" dirty="0">
                <a:latin typeface="Times New Roman" charset="0"/>
              </a:rPr>
              <a:t>.</a:t>
            </a:r>
          </a:p>
          <a:p>
            <a:pPr>
              <a:lnSpc>
                <a:spcPts val="3000"/>
              </a:lnSpc>
              <a:spcBef>
                <a:spcPct val="20000"/>
              </a:spcBef>
              <a:buClr>
                <a:srgbClr val="336699"/>
              </a:buClr>
              <a:buFontTx/>
              <a:buChar char="•"/>
            </a:pPr>
            <a:r>
              <a:rPr lang="en-US" sz="2800" dirty="0">
                <a:latin typeface="Times New Roman" charset="0"/>
              </a:rPr>
              <a:t> The two surfaces don’t slip against each other as long as </a:t>
            </a:r>
            <a:r>
              <a:rPr lang="en-US" sz="2800" i="1" dirty="0" err="1">
                <a:latin typeface="Times New Roman" charset="0"/>
              </a:rPr>
              <a:t>f</a:t>
            </a:r>
            <a:r>
              <a:rPr lang="en-US" sz="2800" baseline="-25000" dirty="0" err="1">
                <a:latin typeface="Times New Roman" charset="0"/>
              </a:rPr>
              <a:t>s</a:t>
            </a:r>
            <a:r>
              <a:rPr lang="en-US" sz="2800" dirty="0" smtClean="0">
                <a:latin typeface="Times New Roman" charset="0"/>
              </a:rPr>
              <a:t> ≤ </a:t>
            </a:r>
            <a:r>
              <a:rPr lang="en-US" sz="2800" i="1" dirty="0" err="1">
                <a:latin typeface="Times New Roman" charset="0"/>
              </a:rPr>
              <a:t>f</a:t>
            </a:r>
            <a:r>
              <a:rPr lang="en-US" sz="2800" baseline="-25000" dirty="0" err="1">
                <a:latin typeface="Times New Roman" charset="0"/>
              </a:rPr>
              <a:t>s</a:t>
            </a:r>
            <a:r>
              <a:rPr lang="en-US" sz="2800" baseline="-25000" dirty="0">
                <a:latin typeface="Times New Roman" charset="0"/>
              </a:rPr>
              <a:t> max</a:t>
            </a:r>
            <a:r>
              <a:rPr lang="en-US" sz="2800" dirty="0">
                <a:latin typeface="Times New Roman" charset="0"/>
              </a:rPr>
              <a:t>.</a:t>
            </a:r>
            <a:endParaRPr lang="en-US" sz="2800" dirty="0" smtClean="0">
              <a:latin typeface="Times New Roman" charset="0"/>
            </a:endParaRPr>
          </a:p>
          <a:p>
            <a:pPr>
              <a:lnSpc>
                <a:spcPts val="3000"/>
              </a:lnSpc>
              <a:spcBef>
                <a:spcPct val="20000"/>
              </a:spcBef>
              <a:buClr>
                <a:srgbClr val="336699"/>
              </a:buClr>
              <a:buFontTx/>
              <a:buChar char="•"/>
            </a:pPr>
            <a:r>
              <a:rPr lang="en-US" sz="2800" dirty="0" smtClean="0">
                <a:latin typeface="Times New Roman" charset="0"/>
              </a:rPr>
              <a:t>A </a:t>
            </a:r>
            <a:r>
              <a:rPr lang="en-US" sz="2800" dirty="0">
                <a:latin typeface="Times New Roman" charset="0"/>
              </a:rPr>
              <a:t>static friction force </a:t>
            </a:r>
            <a:r>
              <a:rPr lang="en-US" sz="2800" i="1" dirty="0" err="1">
                <a:latin typeface="Times New Roman" charset="0"/>
              </a:rPr>
              <a:t>f</a:t>
            </a:r>
            <a:r>
              <a:rPr lang="en-US" sz="2800" baseline="-25000" dirty="0" err="1">
                <a:latin typeface="Times New Roman" charset="0"/>
              </a:rPr>
              <a:t>s</a:t>
            </a:r>
            <a:r>
              <a:rPr lang="en-US" sz="2800" dirty="0">
                <a:latin typeface="Times New Roman" charset="0"/>
              </a:rPr>
              <a:t> &gt; </a:t>
            </a:r>
            <a:r>
              <a:rPr lang="en-US" sz="2800" i="1" dirty="0" err="1">
                <a:latin typeface="Times New Roman" charset="0"/>
              </a:rPr>
              <a:t>f</a:t>
            </a:r>
            <a:r>
              <a:rPr lang="en-US" sz="2800" baseline="-25000" dirty="0" err="1">
                <a:latin typeface="Times New Roman" charset="0"/>
              </a:rPr>
              <a:t>s</a:t>
            </a:r>
            <a:r>
              <a:rPr lang="en-US" sz="2800" baseline="-25000" dirty="0">
                <a:latin typeface="Times New Roman" charset="0"/>
              </a:rPr>
              <a:t> max</a:t>
            </a:r>
            <a:r>
              <a:rPr lang="en-US" sz="2800" dirty="0">
                <a:latin typeface="Times New Roman" charset="0"/>
              </a:rPr>
              <a:t> is not physically   possible.  Many experiments have shown </a:t>
            </a:r>
            <a:r>
              <a:rPr lang="en-US" sz="2800" dirty="0" smtClean="0">
                <a:latin typeface="Times New Roman" charset="0"/>
              </a:rPr>
              <a:t>the following approximate relation usually holds:</a:t>
            </a:r>
            <a:endParaRPr lang="en-US" sz="2800" dirty="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t>Rolling without slipping</a:t>
            </a:r>
          </a:p>
        </p:txBody>
      </p:sp>
      <p:pic>
        <p:nvPicPr>
          <p:cNvPr id="25603" name="Picture 4"/>
          <p:cNvPicPr>
            <a:picLocks noChangeAspect="1" noChangeArrowheads="1"/>
          </p:cNvPicPr>
          <p:nvPr/>
        </p:nvPicPr>
        <p:blipFill>
          <a:blip r:embed="rId2"/>
          <a:srcRect/>
          <a:stretch>
            <a:fillRect/>
          </a:stretch>
        </p:blipFill>
        <p:spPr bwMode="auto">
          <a:xfrm>
            <a:off x="228600" y="2362200"/>
            <a:ext cx="8610600" cy="366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a:t>Rolling Friction</a:t>
            </a:r>
          </a:p>
        </p:txBody>
      </p:sp>
      <p:sp>
        <p:nvSpPr>
          <p:cNvPr id="26628" name="Rectangle 3"/>
          <p:cNvSpPr>
            <a:spLocks noGrp="1" noChangeArrowheads="1"/>
          </p:cNvSpPr>
          <p:nvPr>
            <p:ph type="body" sz="half" idx="1"/>
          </p:nvPr>
        </p:nvSpPr>
        <p:spPr>
          <a:xfrm>
            <a:off x="457200" y="1600200"/>
            <a:ext cx="8458200" cy="1828800"/>
          </a:xfrm>
        </p:spPr>
        <p:txBody>
          <a:bodyPr/>
          <a:lstStyle/>
          <a:p>
            <a:pPr eaLnBrk="1" hangingPunct="1"/>
            <a:r>
              <a:rPr lang="en-US" sz="2800"/>
              <a:t>Due to the fact that the wheel is soft, and so is the surface upon which it is rolling.  Plowing effect produces a force which slows down the rolling.</a:t>
            </a:r>
          </a:p>
        </p:txBody>
      </p:sp>
      <p:pic>
        <p:nvPicPr>
          <p:cNvPr id="26629" name="Picture 4"/>
          <p:cNvPicPr>
            <a:picLocks noChangeAspect="1" noChangeArrowheads="1"/>
          </p:cNvPicPr>
          <p:nvPr/>
        </p:nvPicPr>
        <p:blipFill>
          <a:blip r:embed="rId3"/>
          <a:srcRect/>
          <a:stretch>
            <a:fillRect/>
          </a:stretch>
        </p:blipFill>
        <p:spPr bwMode="auto">
          <a:xfrm>
            <a:off x="609600" y="3352800"/>
            <a:ext cx="4267200" cy="2914650"/>
          </a:xfrm>
          <a:prstGeom prst="rect">
            <a:avLst/>
          </a:prstGeom>
          <a:noFill/>
          <a:ln w="9525">
            <a:noFill/>
            <a:miter lim="800000"/>
            <a:headEnd/>
            <a:tailEnd/>
          </a:ln>
        </p:spPr>
      </p:pic>
      <p:graphicFrame>
        <p:nvGraphicFramePr>
          <p:cNvPr id="26626" name="Object 2"/>
          <p:cNvGraphicFramePr>
            <a:graphicFrameLocks noChangeAspect="1"/>
          </p:cNvGraphicFramePr>
          <p:nvPr>
            <p:ph sz="half" idx="2"/>
          </p:nvPr>
        </p:nvGraphicFramePr>
        <p:xfrm>
          <a:off x="5943600" y="3352800"/>
          <a:ext cx="2286000" cy="903288"/>
        </p:xfrm>
        <a:graphic>
          <a:graphicData uri="http://schemas.openxmlformats.org/presentationml/2006/ole">
            <p:oleObj spid="_x0000_s58370" name="Equation" r:id="rId4" imgW="545760" imgH="215640" progId="Equation.3">
              <p:embed/>
            </p:oleObj>
          </a:graphicData>
        </a:graphic>
      </p:graphicFrame>
      <p:sp>
        <p:nvSpPr>
          <p:cNvPr id="26630" name="AutoShape 7"/>
          <p:cNvSpPr>
            <a:spLocks noChangeArrowheads="1"/>
          </p:cNvSpPr>
          <p:nvPr/>
        </p:nvSpPr>
        <p:spPr bwMode="auto">
          <a:xfrm>
            <a:off x="1143000" y="5943600"/>
            <a:ext cx="1524000" cy="304800"/>
          </a:xfrm>
          <a:prstGeom prst="leftArrow">
            <a:avLst>
              <a:gd name="adj1" fmla="val 50000"/>
              <a:gd name="adj2" fmla="val 125000"/>
            </a:avLst>
          </a:prstGeom>
          <a:solidFill>
            <a:srgbClr val="FF0000"/>
          </a:solidFill>
          <a:ln w="9525">
            <a:solidFill>
              <a:srgbClr val="FF0000"/>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803400" y="496888"/>
            <a:ext cx="5851525" cy="572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274638"/>
            <a:ext cx="8229600" cy="639762"/>
          </a:xfrm>
        </p:spPr>
        <p:txBody>
          <a:bodyPr/>
          <a:lstStyle/>
          <a:p>
            <a:pPr eaLnBrk="1" hangingPunct="1"/>
            <a:r>
              <a:rPr lang="en-US" sz="4000" smtClean="0"/>
              <a:t>Drag force in a fluid, such as air</a:t>
            </a:r>
          </a:p>
        </p:txBody>
      </p:sp>
      <p:sp>
        <p:nvSpPr>
          <p:cNvPr id="41987" name="Rectangle 3"/>
          <p:cNvSpPr>
            <a:spLocks noGrp="1" noChangeArrowheads="1"/>
          </p:cNvSpPr>
          <p:nvPr>
            <p:ph type="body" sz="half" idx="1"/>
          </p:nvPr>
        </p:nvSpPr>
        <p:spPr>
          <a:xfrm>
            <a:off x="381000" y="1143000"/>
            <a:ext cx="8534400" cy="1981200"/>
          </a:xfrm>
        </p:spPr>
        <p:txBody>
          <a:bodyPr/>
          <a:lstStyle/>
          <a:p>
            <a:pPr eaLnBrk="1" hangingPunct="1">
              <a:lnSpc>
                <a:spcPct val="90000"/>
              </a:lnSpc>
            </a:pPr>
            <a:r>
              <a:rPr lang="en-US" sz="2400"/>
              <a:t>Air resistance, or drag, is complex and involves fluid dynamics.</a:t>
            </a:r>
          </a:p>
          <a:p>
            <a:pPr eaLnBrk="1" hangingPunct="1">
              <a:lnSpc>
                <a:spcPct val="90000"/>
              </a:lnSpc>
            </a:pPr>
            <a:r>
              <a:rPr lang="en-US" sz="2400"/>
              <a:t>For objects on Earth, with speeds between 1 and 100 m/s and size between 1 cm and 2 m, there is an approximate equation which predicts the magnitude of air resistance</a:t>
            </a:r>
          </a:p>
        </p:txBody>
      </p:sp>
      <p:graphicFrame>
        <p:nvGraphicFramePr>
          <p:cNvPr id="41988" name="Object 2"/>
          <p:cNvGraphicFramePr>
            <a:graphicFrameLocks noChangeAspect="1"/>
          </p:cNvGraphicFramePr>
          <p:nvPr>
            <p:ph sz="half" idx="2"/>
          </p:nvPr>
        </p:nvGraphicFramePr>
        <p:xfrm>
          <a:off x="2514600" y="3124200"/>
          <a:ext cx="4038600" cy="685800"/>
        </p:xfrm>
        <a:graphic>
          <a:graphicData uri="http://schemas.openxmlformats.org/presentationml/2006/ole">
            <p:oleObj spid="_x0000_s66562" name="Equation" r:id="rId3" imgW="1346040" imgH="228600" progId="Equation.3">
              <p:embed/>
            </p:oleObj>
          </a:graphicData>
        </a:graphic>
      </p:graphicFrame>
      <p:sp>
        <p:nvSpPr>
          <p:cNvPr id="41990" name="Rectangle 6"/>
          <p:cNvSpPr>
            <a:spLocks noChangeArrowheads="1"/>
          </p:cNvSpPr>
          <p:nvPr/>
        </p:nvSpPr>
        <p:spPr bwMode="auto">
          <a:xfrm>
            <a:off x="457200" y="3962400"/>
            <a:ext cx="8229600" cy="26670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US" sz="2400"/>
              <a:t>where </a:t>
            </a:r>
            <a:r>
              <a:rPr lang="en-US" sz="2400" i="1">
                <a:latin typeface="Times New Roman" charset="0"/>
              </a:rPr>
              <a:t>A</a:t>
            </a:r>
            <a:r>
              <a:rPr lang="en-US" sz="2400"/>
              <a:t> is the cross-sectional area of the object, and </a:t>
            </a:r>
            <a:r>
              <a:rPr lang="en-US" sz="2400" i="1">
                <a:latin typeface="Times New Roman" charset="0"/>
              </a:rPr>
              <a:t>v</a:t>
            </a:r>
            <a:r>
              <a:rPr lang="en-US" sz="2400"/>
              <a:t> is the speed.</a:t>
            </a:r>
          </a:p>
          <a:p>
            <a:pPr marL="342900" indent="-342900">
              <a:spcBef>
                <a:spcPct val="20000"/>
              </a:spcBef>
              <a:buFontTx/>
              <a:buChar char="•"/>
            </a:pPr>
            <a:r>
              <a:rPr lang="en-US" sz="2400"/>
              <a:t>The direction of air resistance, or Drag Force, is opposite to the direction of motion.</a:t>
            </a:r>
          </a:p>
          <a:p>
            <a:pPr marL="342900" indent="-342900">
              <a:spcBef>
                <a:spcPct val="20000"/>
              </a:spcBef>
              <a:buFontTx/>
              <a:buChar char="•"/>
            </a:pPr>
            <a:r>
              <a:rPr lang="en-US" sz="2400"/>
              <a:t>It depends on size and shape, but not mass.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9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9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2800"/>
              <a:t>Cross Sectional Area depends on size, shape, and direction of motion.</a:t>
            </a:r>
          </a:p>
        </p:txBody>
      </p:sp>
      <p:pic>
        <p:nvPicPr>
          <p:cNvPr id="29699" name="Picture 5" descr="cross1"/>
          <p:cNvPicPr>
            <a:picLocks noChangeAspect="1" noChangeArrowheads="1"/>
          </p:cNvPicPr>
          <p:nvPr/>
        </p:nvPicPr>
        <p:blipFill>
          <a:blip r:embed="rId2"/>
          <a:srcRect/>
          <a:stretch>
            <a:fillRect/>
          </a:stretch>
        </p:blipFill>
        <p:spPr bwMode="auto">
          <a:xfrm>
            <a:off x="0" y="1447800"/>
            <a:ext cx="3962400" cy="3929063"/>
          </a:xfrm>
          <a:prstGeom prst="rect">
            <a:avLst/>
          </a:prstGeom>
          <a:noFill/>
          <a:ln w="9525">
            <a:noFill/>
            <a:miter lim="800000"/>
            <a:headEnd/>
            <a:tailEnd/>
          </a:ln>
        </p:spPr>
      </p:pic>
      <p:pic>
        <p:nvPicPr>
          <p:cNvPr id="29700" name="Picture 6" descr="cross3"/>
          <p:cNvPicPr>
            <a:picLocks noChangeAspect="1" noChangeArrowheads="1"/>
          </p:cNvPicPr>
          <p:nvPr/>
        </p:nvPicPr>
        <p:blipFill>
          <a:blip r:embed="rId3"/>
          <a:srcRect/>
          <a:stretch>
            <a:fillRect/>
          </a:stretch>
        </p:blipFill>
        <p:spPr bwMode="auto">
          <a:xfrm>
            <a:off x="4343400" y="1371600"/>
            <a:ext cx="4191000" cy="4144963"/>
          </a:xfrm>
          <a:prstGeom prst="rect">
            <a:avLst/>
          </a:prstGeom>
          <a:noFill/>
          <a:ln w="9525">
            <a:noFill/>
            <a:miter lim="800000"/>
            <a:headEnd/>
            <a:tailEnd/>
          </a:ln>
        </p:spPr>
      </p:pic>
      <p:sp>
        <p:nvSpPr>
          <p:cNvPr id="29701" name="Text Box 7"/>
          <p:cNvSpPr txBox="1">
            <a:spLocks noChangeArrowheads="1"/>
          </p:cNvSpPr>
          <p:nvPr/>
        </p:nvSpPr>
        <p:spPr bwMode="auto">
          <a:xfrm>
            <a:off x="914400" y="5638800"/>
            <a:ext cx="7467600" cy="822325"/>
          </a:xfrm>
          <a:prstGeom prst="rect">
            <a:avLst/>
          </a:prstGeom>
          <a:noFill/>
          <a:ln w="9525">
            <a:noFill/>
            <a:miter lim="800000"/>
            <a:headEnd/>
            <a:tailEnd/>
          </a:ln>
        </p:spPr>
        <p:txBody>
          <a:bodyPr>
            <a:prstTxWarp prst="textNoShape">
              <a:avLst/>
            </a:prstTxWarp>
            <a:spAutoFit/>
          </a:bodyPr>
          <a:lstStyle/>
          <a:p>
            <a:r>
              <a:rPr lang="en-US" sz="2400"/>
              <a:t>…Consider the forces on a falling piece of paper, crumpled and not crumpled.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a:srcRect/>
          <a:stretch>
            <a:fillRect/>
          </a:stretch>
        </p:blipFill>
        <p:spPr bwMode="auto">
          <a:xfrm>
            <a:off x="228600" y="0"/>
            <a:ext cx="5910263" cy="6858000"/>
          </a:xfrm>
          <a:prstGeom prst="rect">
            <a:avLst/>
          </a:prstGeom>
          <a:noFill/>
          <a:ln w="9525">
            <a:noFill/>
            <a:miter lim="800000"/>
            <a:headEnd/>
            <a:tailEnd/>
          </a:ln>
        </p:spPr>
      </p:pic>
      <p:pic>
        <p:nvPicPr>
          <p:cNvPr id="28675" name="Picture 4"/>
          <p:cNvPicPr>
            <a:picLocks noChangeAspect="1" noChangeArrowheads="1"/>
          </p:cNvPicPr>
          <p:nvPr/>
        </p:nvPicPr>
        <p:blipFill>
          <a:blip r:embed="rId3"/>
          <a:srcRect r="9909"/>
          <a:stretch>
            <a:fillRect/>
          </a:stretch>
        </p:blipFill>
        <p:spPr bwMode="auto">
          <a:xfrm>
            <a:off x="4343400" y="5257800"/>
            <a:ext cx="9144000" cy="137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639762"/>
          </a:xfrm>
        </p:spPr>
        <p:txBody>
          <a:bodyPr/>
          <a:lstStyle/>
          <a:p>
            <a:pPr eaLnBrk="1" hangingPunct="1"/>
            <a:r>
              <a:rPr lang="en-US" sz="2800"/>
              <a:t>The Massless String Approximation</a:t>
            </a:r>
          </a:p>
        </p:txBody>
      </p:sp>
      <p:pic>
        <p:nvPicPr>
          <p:cNvPr id="35844" name="Picture 4"/>
          <p:cNvPicPr>
            <a:picLocks noChangeAspect="1" noChangeArrowheads="1"/>
          </p:cNvPicPr>
          <p:nvPr/>
        </p:nvPicPr>
        <p:blipFill>
          <a:blip r:embed="rId2"/>
          <a:srcRect b="11868"/>
          <a:stretch>
            <a:fillRect/>
          </a:stretch>
        </p:blipFill>
        <p:spPr bwMode="auto">
          <a:xfrm>
            <a:off x="385763" y="914400"/>
            <a:ext cx="8324850" cy="1870075"/>
          </a:xfrm>
          <a:prstGeom prst="rect">
            <a:avLst/>
          </a:prstGeom>
          <a:noFill/>
          <a:ln w="9525">
            <a:noFill/>
            <a:miter lim="800000"/>
            <a:headEnd/>
            <a:tailEnd/>
          </a:ln>
        </p:spPr>
      </p:pic>
      <p:pic>
        <p:nvPicPr>
          <p:cNvPr id="31749" name="Picture 5"/>
          <p:cNvPicPr>
            <a:picLocks noChangeAspect="1" noChangeArrowheads="1"/>
          </p:cNvPicPr>
          <p:nvPr/>
        </p:nvPicPr>
        <p:blipFill>
          <a:blip r:embed="rId3"/>
          <a:srcRect r="9616"/>
          <a:stretch>
            <a:fillRect/>
          </a:stretch>
        </p:blipFill>
        <p:spPr bwMode="auto">
          <a:xfrm>
            <a:off x="565150" y="2743200"/>
            <a:ext cx="8578850" cy="776288"/>
          </a:xfrm>
          <a:prstGeom prst="rect">
            <a:avLst/>
          </a:prstGeom>
          <a:noFill/>
          <a:ln w="9525">
            <a:noFill/>
            <a:miter lim="800000"/>
            <a:headEnd/>
            <a:tailEnd/>
          </a:ln>
        </p:spPr>
      </p:pic>
      <p:sp>
        <p:nvSpPr>
          <p:cNvPr id="6" name="TextBox 5"/>
          <p:cNvSpPr txBox="1"/>
          <p:nvPr/>
        </p:nvSpPr>
        <p:spPr>
          <a:xfrm>
            <a:off x="533400" y="3733800"/>
            <a:ext cx="8001000" cy="1292662"/>
          </a:xfrm>
          <a:prstGeom prst="rect">
            <a:avLst/>
          </a:prstGeom>
          <a:noFill/>
        </p:spPr>
        <p:txBody>
          <a:bodyPr wrap="square" rtlCol="0">
            <a:spAutoFit/>
          </a:bodyPr>
          <a:lstStyle/>
          <a:p>
            <a:r>
              <a:rPr lang="en-US" sz="2600" dirty="0" smtClean="0">
                <a:latin typeface="Times New Roman"/>
                <a:cs typeface="Times New Roman"/>
              </a:rPr>
              <a:t>If the string has mass, </a:t>
            </a:r>
            <a:r>
              <a:rPr lang="en-US" sz="2600" i="1" dirty="0" err="1" smtClean="0">
                <a:latin typeface="Times New Roman"/>
                <a:cs typeface="Times New Roman"/>
              </a:rPr>
              <a:t>m</a:t>
            </a:r>
            <a:r>
              <a:rPr lang="en-US" sz="2600" dirty="0" smtClean="0">
                <a:latin typeface="Times New Roman"/>
                <a:cs typeface="Times New Roman"/>
              </a:rPr>
              <a:t>, and the system is accelerating toward the right, then there must be a net force on the string toward the right equal to </a:t>
            </a:r>
            <a:r>
              <a:rPr lang="en-US" sz="2600" i="1" dirty="0" smtClean="0">
                <a:latin typeface="Times New Roman"/>
                <a:cs typeface="Times New Roman"/>
              </a:rPr>
              <a:t>ma</a:t>
            </a:r>
            <a:r>
              <a:rPr lang="en-US" sz="2600" dirty="0" smtClean="0">
                <a:latin typeface="Times New Roman"/>
                <a:cs typeface="Times New Roman"/>
              </a:rPr>
              <a:t>.  Therefore:</a:t>
            </a:r>
            <a:endParaRPr lang="en-US" sz="2600" dirty="0">
              <a:latin typeface="Times New Roman"/>
              <a:cs typeface="Times New Roman"/>
            </a:endParaRPr>
          </a:p>
        </p:txBody>
      </p:sp>
      <p:sp>
        <p:nvSpPr>
          <p:cNvPr id="7" name="TextBox 6"/>
          <p:cNvSpPr txBox="1"/>
          <p:nvPr/>
        </p:nvSpPr>
        <p:spPr>
          <a:xfrm>
            <a:off x="2667000" y="5146357"/>
            <a:ext cx="2971800" cy="492443"/>
          </a:xfrm>
          <a:prstGeom prst="rect">
            <a:avLst/>
          </a:prstGeom>
          <a:noFill/>
        </p:spPr>
        <p:txBody>
          <a:bodyPr wrap="square" rtlCol="0">
            <a:spAutoFit/>
          </a:bodyPr>
          <a:lstStyle/>
          <a:p>
            <a:r>
              <a:rPr lang="en-US" sz="2600" i="1" dirty="0" smtClean="0">
                <a:latin typeface="Times New Roman"/>
                <a:cs typeface="Times New Roman"/>
              </a:rPr>
              <a:t>T</a:t>
            </a:r>
            <a:r>
              <a:rPr lang="en-US" sz="2600" baseline="-25000" dirty="0" smtClean="0">
                <a:latin typeface="Times New Roman"/>
                <a:cs typeface="Times New Roman"/>
              </a:rPr>
              <a:t>B on S </a:t>
            </a:r>
            <a:r>
              <a:rPr lang="en-US" sz="2600" dirty="0" smtClean="0">
                <a:latin typeface="Times New Roman"/>
                <a:cs typeface="Times New Roman"/>
              </a:rPr>
              <a:t>= </a:t>
            </a:r>
            <a:r>
              <a:rPr lang="en-US" sz="2600" i="1" dirty="0" smtClean="0">
                <a:latin typeface="Times New Roman"/>
                <a:cs typeface="Times New Roman"/>
              </a:rPr>
              <a:t>T</a:t>
            </a:r>
            <a:r>
              <a:rPr lang="en-US" sz="2600" baseline="-25000" dirty="0" smtClean="0">
                <a:latin typeface="Times New Roman"/>
                <a:cs typeface="Times New Roman"/>
              </a:rPr>
              <a:t>A on S </a:t>
            </a:r>
            <a:r>
              <a:rPr lang="en-US" sz="2600" dirty="0" smtClean="0">
                <a:latin typeface="Times New Roman"/>
                <a:cs typeface="Times New Roman"/>
              </a:rPr>
              <a:t>+ </a:t>
            </a:r>
            <a:r>
              <a:rPr lang="en-US" sz="2600" i="1" dirty="0" smtClean="0">
                <a:latin typeface="Times New Roman"/>
                <a:cs typeface="Times New Roman"/>
              </a:rPr>
              <a:t>ma</a:t>
            </a:r>
            <a:endParaRPr lang="en-US" sz="2600" i="1" dirty="0">
              <a:latin typeface="Times New Roman"/>
              <a:cs typeface="Times New Roman"/>
            </a:endParaRPr>
          </a:p>
        </p:txBody>
      </p:sp>
      <p:sp>
        <p:nvSpPr>
          <p:cNvPr id="8" name="TextBox 7"/>
          <p:cNvSpPr txBox="1"/>
          <p:nvPr/>
        </p:nvSpPr>
        <p:spPr>
          <a:xfrm>
            <a:off x="609600" y="5715000"/>
            <a:ext cx="8001000" cy="892552"/>
          </a:xfrm>
          <a:prstGeom prst="rect">
            <a:avLst/>
          </a:prstGeom>
          <a:noFill/>
        </p:spPr>
        <p:txBody>
          <a:bodyPr wrap="square" rtlCol="0">
            <a:spAutoFit/>
          </a:bodyPr>
          <a:lstStyle/>
          <a:p>
            <a:r>
              <a:rPr lang="en-US" sz="2600" dirty="0" smtClean="0">
                <a:latin typeface="Times New Roman"/>
                <a:cs typeface="Times New Roman"/>
              </a:rPr>
              <a:t>This tension will vary linearly between the left and right end. </a:t>
            </a:r>
            <a:endParaRPr lang="en-US" sz="26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t>Pulleys</a:t>
            </a:r>
          </a:p>
        </p:txBody>
      </p:sp>
      <p:pic>
        <p:nvPicPr>
          <p:cNvPr id="36867" name="Picture 3"/>
          <p:cNvPicPr>
            <a:picLocks noChangeAspect="1" noChangeArrowheads="1"/>
          </p:cNvPicPr>
          <p:nvPr/>
        </p:nvPicPr>
        <p:blipFill>
          <a:blip r:embed="rId2"/>
          <a:srcRect/>
          <a:stretch>
            <a:fillRect/>
          </a:stretch>
        </p:blipFill>
        <p:spPr bwMode="auto">
          <a:xfrm>
            <a:off x="469900" y="1646238"/>
            <a:ext cx="8178800" cy="408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b="1">
                <a:solidFill>
                  <a:srgbClr val="316598"/>
                </a:solidFill>
                <a:effectLst>
                  <a:outerShdw blurRad="38100" dist="38100" dir="2700000" algn="tl">
                    <a:srgbClr val="DDDDDD"/>
                  </a:outerShdw>
                </a:effectLst>
              </a:rPr>
              <a:t>Dynamics in Two Dimensions</a:t>
            </a:r>
            <a:endParaRPr lang="en-US" b="1">
              <a:solidFill>
                <a:srgbClr val="35709F"/>
              </a:solidFill>
              <a:effectLst>
                <a:outerShdw blurRad="38100" dist="38100" dir="2700000" algn="tl">
                  <a:srgbClr val="DDDDDD"/>
                </a:outerShdw>
              </a:effectLst>
            </a:endParaRPr>
          </a:p>
        </p:txBody>
      </p:sp>
      <p:sp>
        <p:nvSpPr>
          <p:cNvPr id="31747" name="Text Box 3"/>
          <p:cNvSpPr txBox="1">
            <a:spLocks noChangeArrowheads="1"/>
          </p:cNvSpPr>
          <p:nvPr/>
        </p:nvSpPr>
        <p:spPr bwMode="auto">
          <a:xfrm>
            <a:off x="487363" y="1441450"/>
            <a:ext cx="8134350" cy="1679575"/>
          </a:xfrm>
          <a:prstGeom prst="rect">
            <a:avLst/>
          </a:prstGeom>
          <a:noFill/>
          <a:ln w="9525">
            <a:noFill/>
            <a:miter lim="800000"/>
            <a:headEnd/>
            <a:tailEnd/>
          </a:ln>
        </p:spPr>
        <p:txBody>
          <a:bodyPr>
            <a:prstTxWarp prst="textNoShape">
              <a:avLst/>
            </a:prstTxWarp>
            <a:spAutoFit/>
          </a:bodyPr>
          <a:lstStyle/>
          <a:p>
            <a:r>
              <a:rPr lang="en-US" sz="2600" dirty="0">
                <a:latin typeface="Times New Roman" charset="0"/>
              </a:rPr>
              <a:t>Suppose the </a:t>
            </a:r>
            <a:r>
              <a:rPr lang="en-US" sz="2600" i="1" dirty="0" err="1">
                <a:latin typeface="Times New Roman" charset="0"/>
              </a:rPr>
              <a:t>x</a:t>
            </a:r>
            <a:r>
              <a:rPr lang="en-US" sz="2600" dirty="0">
                <a:latin typeface="Times New Roman" charset="0"/>
              </a:rPr>
              <a:t>- and </a:t>
            </a:r>
            <a:r>
              <a:rPr lang="en-US" sz="2600" i="1" dirty="0" err="1">
                <a:latin typeface="Times New Roman" charset="0"/>
              </a:rPr>
              <a:t>y</a:t>
            </a:r>
            <a:r>
              <a:rPr lang="en-US" sz="2600" dirty="0">
                <a:latin typeface="Times New Roman" charset="0"/>
              </a:rPr>
              <a:t>-components of acceleration are </a:t>
            </a:r>
            <a:r>
              <a:rPr lang="en-US" sz="2600" i="1" dirty="0">
                <a:latin typeface="Times New Roman" charset="0"/>
              </a:rPr>
              <a:t>independent</a:t>
            </a:r>
            <a:r>
              <a:rPr lang="en-US" sz="2600" dirty="0">
                <a:latin typeface="Times New Roman" charset="0"/>
              </a:rPr>
              <a:t> of each other.  That is, </a:t>
            </a:r>
            <a:r>
              <a:rPr lang="en-US" sz="2600" i="1" dirty="0">
                <a:latin typeface="Times New Roman" charset="0"/>
              </a:rPr>
              <a:t>a</a:t>
            </a:r>
            <a:r>
              <a:rPr lang="en-US" sz="2600" i="1" baseline="-25000" dirty="0">
                <a:latin typeface="Times New Roman" charset="0"/>
              </a:rPr>
              <a:t>x</a:t>
            </a:r>
            <a:r>
              <a:rPr lang="en-US" sz="2600" dirty="0">
                <a:latin typeface="Times New Roman" charset="0"/>
              </a:rPr>
              <a:t> does not depend on </a:t>
            </a:r>
            <a:r>
              <a:rPr lang="en-US" sz="2600" i="1" dirty="0" err="1">
                <a:latin typeface="Times New Roman" charset="0"/>
              </a:rPr>
              <a:t>y</a:t>
            </a:r>
            <a:r>
              <a:rPr lang="en-US" sz="2600" dirty="0">
                <a:latin typeface="Times New Roman" charset="0"/>
              </a:rPr>
              <a:t> or </a:t>
            </a:r>
            <a:r>
              <a:rPr lang="en-US" sz="2600" i="1" dirty="0" err="1">
                <a:latin typeface="Times New Roman" charset="0"/>
              </a:rPr>
              <a:t>v</a:t>
            </a:r>
            <a:r>
              <a:rPr lang="en-US" sz="2600" i="1" baseline="-25000" dirty="0" err="1">
                <a:latin typeface="Times New Roman" charset="0"/>
              </a:rPr>
              <a:t>y</a:t>
            </a:r>
            <a:r>
              <a:rPr lang="en-US" sz="2600" dirty="0">
                <a:latin typeface="Times New Roman" charset="0"/>
              </a:rPr>
              <a:t>, and </a:t>
            </a:r>
            <a:r>
              <a:rPr lang="en-US" sz="2600" i="1" dirty="0">
                <a:latin typeface="Times New Roman" charset="0"/>
              </a:rPr>
              <a:t>a</a:t>
            </a:r>
            <a:r>
              <a:rPr lang="en-US" sz="2600" i="1" baseline="-25000" dirty="0">
                <a:latin typeface="Times New Roman" charset="0"/>
              </a:rPr>
              <a:t>y</a:t>
            </a:r>
            <a:r>
              <a:rPr lang="en-US" sz="2600" dirty="0">
                <a:latin typeface="Times New Roman" charset="0"/>
              </a:rPr>
              <a:t> does not depend on </a:t>
            </a:r>
            <a:r>
              <a:rPr lang="en-US" sz="2600" i="1" dirty="0" err="1">
                <a:latin typeface="Times New Roman" charset="0"/>
              </a:rPr>
              <a:t>x</a:t>
            </a:r>
            <a:r>
              <a:rPr lang="en-US" sz="2600" dirty="0">
                <a:latin typeface="Times New Roman" charset="0"/>
              </a:rPr>
              <a:t> or </a:t>
            </a:r>
            <a:r>
              <a:rPr lang="en-US" sz="2600" i="1" dirty="0" err="1">
                <a:latin typeface="Times New Roman" charset="0"/>
              </a:rPr>
              <a:t>v</a:t>
            </a:r>
            <a:r>
              <a:rPr lang="en-US" sz="2600" i="1" baseline="-25000" dirty="0" err="1">
                <a:latin typeface="Times New Roman" charset="0"/>
              </a:rPr>
              <a:t>x</a:t>
            </a:r>
            <a:r>
              <a:rPr lang="en-US" sz="2600" dirty="0">
                <a:latin typeface="Times New Roman" charset="0"/>
              </a:rPr>
              <a:t>.  </a:t>
            </a:r>
          </a:p>
          <a:p>
            <a:r>
              <a:rPr lang="en-US" sz="2600" dirty="0">
                <a:latin typeface="Times New Roman" charset="0"/>
              </a:rPr>
              <a:t>You can then use Newton’s second law in component form:</a:t>
            </a:r>
          </a:p>
        </p:txBody>
      </p:sp>
      <p:pic>
        <p:nvPicPr>
          <p:cNvPr id="31749" name="Picture 5" descr="Picture 2"/>
          <p:cNvPicPr>
            <a:picLocks noChangeAspect="1" noChangeArrowheads="1"/>
          </p:cNvPicPr>
          <p:nvPr/>
        </p:nvPicPr>
        <p:blipFill>
          <a:blip r:embed="rId2"/>
          <a:srcRect/>
          <a:stretch>
            <a:fillRect/>
          </a:stretch>
        </p:blipFill>
        <p:spPr bwMode="auto">
          <a:xfrm>
            <a:off x="215900" y="3276600"/>
            <a:ext cx="8699500" cy="769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92162"/>
          </a:xfrm>
        </p:spPr>
        <p:txBody>
          <a:bodyPr/>
          <a:lstStyle/>
          <a:p>
            <a:pPr eaLnBrk="1" hangingPunct="1">
              <a:defRPr/>
            </a:pPr>
            <a:r>
              <a:rPr lang="en-US" b="1">
                <a:solidFill>
                  <a:srgbClr val="316598"/>
                </a:solidFill>
                <a:effectLst>
                  <a:outerShdw blurRad="38100" dist="38100" dir="2700000" algn="tl">
                    <a:srgbClr val="DDDDDD"/>
                  </a:outerShdw>
                </a:effectLst>
              </a:rPr>
              <a:t>Momentum</a:t>
            </a:r>
            <a:endParaRPr lang="en-US"/>
          </a:p>
        </p:txBody>
      </p:sp>
      <p:sp>
        <p:nvSpPr>
          <p:cNvPr id="17411" name="Text Box 3"/>
          <p:cNvSpPr txBox="1">
            <a:spLocks noChangeArrowheads="1"/>
          </p:cNvSpPr>
          <p:nvPr/>
        </p:nvSpPr>
        <p:spPr bwMode="auto">
          <a:xfrm>
            <a:off x="327025" y="1157288"/>
            <a:ext cx="8394700" cy="946150"/>
          </a:xfrm>
          <a:prstGeom prst="rect">
            <a:avLst/>
          </a:prstGeom>
          <a:noFill/>
          <a:ln w="9525">
            <a:noFill/>
            <a:miter lim="800000"/>
            <a:headEnd/>
            <a:tailEnd/>
          </a:ln>
        </p:spPr>
        <p:txBody>
          <a:bodyPr>
            <a:prstTxWarp prst="textNoShape">
              <a:avLst/>
            </a:prstTxWarp>
            <a:spAutoFit/>
          </a:bodyPr>
          <a:lstStyle/>
          <a:p>
            <a:r>
              <a:rPr lang="en-US" sz="2800" i="1">
                <a:latin typeface="Times New Roman" charset="0"/>
              </a:rPr>
              <a:t>Momentum</a:t>
            </a:r>
            <a:r>
              <a:rPr lang="en-US" sz="2800">
                <a:latin typeface="Times New Roman" charset="0"/>
              </a:rPr>
              <a:t> is the product of a particle’s mass and velocity, has units of kg m/s, and is given by</a:t>
            </a:r>
          </a:p>
        </p:txBody>
      </p:sp>
      <p:pic>
        <p:nvPicPr>
          <p:cNvPr id="32775" name="Picture 7" descr="Picture 1"/>
          <p:cNvPicPr>
            <a:picLocks noChangeAspect="1" noChangeArrowheads="1"/>
          </p:cNvPicPr>
          <p:nvPr/>
        </p:nvPicPr>
        <p:blipFill>
          <a:blip r:embed="rId2"/>
          <a:srcRect/>
          <a:stretch>
            <a:fillRect/>
          </a:stretch>
        </p:blipFill>
        <p:spPr bwMode="auto">
          <a:xfrm>
            <a:off x="2362200" y="2362200"/>
            <a:ext cx="5041900" cy="714375"/>
          </a:xfrm>
          <a:prstGeom prst="rect">
            <a:avLst/>
          </a:prstGeom>
          <a:noFill/>
          <a:ln w="9525">
            <a:noFill/>
            <a:miter lim="800000"/>
            <a:headEnd/>
            <a:tailEnd/>
          </a:ln>
        </p:spPr>
      </p:pic>
      <p:sp>
        <p:nvSpPr>
          <p:cNvPr id="32777" name="Text Box 9"/>
          <p:cNvSpPr txBox="1">
            <a:spLocks noChangeArrowheads="1"/>
          </p:cNvSpPr>
          <p:nvPr/>
        </p:nvSpPr>
        <p:spPr bwMode="auto">
          <a:xfrm>
            <a:off x="457200" y="3505200"/>
            <a:ext cx="8134350" cy="2227263"/>
          </a:xfrm>
          <a:prstGeom prst="rect">
            <a:avLst/>
          </a:prstGeom>
          <a:noFill/>
          <a:ln w="9525">
            <a:noFill/>
            <a:miter lim="800000"/>
            <a:headEnd/>
            <a:tailEnd/>
          </a:ln>
        </p:spPr>
        <p:txBody>
          <a:bodyPr>
            <a:prstTxWarp prst="textNoShape">
              <a:avLst/>
            </a:prstTxWarp>
            <a:spAutoFit/>
          </a:bodyPr>
          <a:lstStyle/>
          <a:p>
            <a:r>
              <a:rPr lang="en-US" sz="2800">
                <a:latin typeface="Times New Roman" charset="0"/>
              </a:rPr>
              <a:t>An object can have a larger momentum if it is:</a:t>
            </a:r>
          </a:p>
          <a:p>
            <a:pPr lvl="1">
              <a:buFontTx/>
              <a:buChar char="•"/>
            </a:pPr>
            <a:r>
              <a:rPr lang="en-US" sz="2800">
                <a:latin typeface="Times New Roman" charset="0"/>
              </a:rPr>
              <a:t> moving faster or,</a:t>
            </a:r>
          </a:p>
          <a:p>
            <a:pPr lvl="1">
              <a:buFontTx/>
              <a:buChar char="•"/>
            </a:pPr>
            <a:r>
              <a:rPr lang="en-US" sz="2800">
                <a:latin typeface="Times New Roman" charset="0"/>
              </a:rPr>
              <a:t> has more mass</a:t>
            </a:r>
          </a:p>
          <a:p>
            <a:r>
              <a:rPr lang="en-US" sz="2800">
                <a:latin typeface="Times New Roman" charset="0"/>
              </a:rPr>
              <a:t>Note: Momentum is a vector quantity.  It has both </a:t>
            </a:r>
            <a:r>
              <a:rPr lang="en-US" sz="2800" i="1">
                <a:latin typeface="Times New Roman" charset="0"/>
              </a:rPr>
              <a:t>x</a:t>
            </a:r>
            <a:r>
              <a:rPr lang="en-US" sz="2800">
                <a:latin typeface="Times New Roman" charset="0"/>
              </a:rPr>
              <a:t> and </a:t>
            </a:r>
            <a:r>
              <a:rPr lang="en-US" sz="2800" i="1">
                <a:latin typeface="Times New Roman" charset="0"/>
              </a:rPr>
              <a:t>y</a:t>
            </a:r>
            <a:r>
              <a:rPr lang="en-US" sz="2800">
                <a:latin typeface="Times New Roman" charset="0"/>
              </a:rPr>
              <a:t> components.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7"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944562"/>
          </a:xfrm>
        </p:spPr>
        <p:txBody>
          <a:bodyPr/>
          <a:lstStyle/>
          <a:p>
            <a:pPr eaLnBrk="1" hangingPunct="1">
              <a:defRPr/>
            </a:pPr>
            <a:r>
              <a:rPr lang="en-US" b="1">
                <a:solidFill>
                  <a:srgbClr val="316598"/>
                </a:solidFill>
                <a:effectLst>
                  <a:outerShdw blurRad="38100" dist="38100" dir="2700000" algn="tl">
                    <a:srgbClr val="DDDDDD"/>
                  </a:outerShdw>
                </a:effectLst>
              </a:rPr>
              <a:t>Impulse</a:t>
            </a:r>
            <a:endParaRPr lang="en-US"/>
          </a:p>
        </p:txBody>
      </p:sp>
      <p:sp>
        <p:nvSpPr>
          <p:cNvPr id="20483" name="Text Box 4"/>
          <p:cNvSpPr txBox="1">
            <a:spLocks noChangeArrowheads="1"/>
          </p:cNvSpPr>
          <p:nvPr/>
        </p:nvSpPr>
        <p:spPr bwMode="auto">
          <a:xfrm>
            <a:off x="304800" y="1447800"/>
            <a:ext cx="8134350" cy="519113"/>
          </a:xfrm>
          <a:prstGeom prst="rect">
            <a:avLst/>
          </a:prstGeom>
          <a:noFill/>
          <a:ln w="9525">
            <a:noFill/>
            <a:miter lim="800000"/>
            <a:headEnd/>
            <a:tailEnd/>
          </a:ln>
        </p:spPr>
        <p:txBody>
          <a:bodyPr>
            <a:prstTxWarp prst="textNoShape">
              <a:avLst/>
            </a:prstTxWarp>
            <a:spAutoFit/>
          </a:bodyPr>
          <a:lstStyle/>
          <a:p>
            <a:r>
              <a:rPr lang="en-US" sz="2800">
                <a:latin typeface="Times New Roman" charset="0"/>
              </a:rPr>
              <a:t>The </a:t>
            </a:r>
            <a:r>
              <a:rPr lang="en-US" sz="2800" i="1">
                <a:latin typeface="Times New Roman" charset="0"/>
              </a:rPr>
              <a:t>impulse</a:t>
            </a:r>
            <a:r>
              <a:rPr lang="en-US" sz="2800">
                <a:latin typeface="Times New Roman" charset="0"/>
              </a:rPr>
              <a:t> upon a particle is defined as</a:t>
            </a:r>
          </a:p>
        </p:txBody>
      </p:sp>
      <p:sp>
        <p:nvSpPr>
          <p:cNvPr id="31749" name="Text Box 5"/>
          <p:cNvSpPr txBox="1">
            <a:spLocks noChangeArrowheads="1"/>
          </p:cNvSpPr>
          <p:nvPr/>
        </p:nvSpPr>
        <p:spPr bwMode="auto">
          <a:xfrm>
            <a:off x="381000" y="4038600"/>
            <a:ext cx="8134350" cy="2227263"/>
          </a:xfrm>
          <a:prstGeom prst="rect">
            <a:avLst/>
          </a:prstGeom>
          <a:noFill/>
          <a:ln w="9525">
            <a:noFill/>
            <a:miter lim="800000"/>
            <a:headEnd/>
            <a:tailEnd/>
          </a:ln>
        </p:spPr>
        <p:txBody>
          <a:bodyPr>
            <a:prstTxWarp prst="textNoShape">
              <a:avLst/>
            </a:prstTxWarp>
            <a:spAutoFit/>
          </a:bodyPr>
          <a:lstStyle/>
          <a:p>
            <a:r>
              <a:rPr lang="en-US" sz="2800">
                <a:latin typeface="Times New Roman" charset="0"/>
              </a:rPr>
              <a:t>Impulse has units of N s, but you should be able to show that N s are equivalent to kg m/s.  </a:t>
            </a:r>
          </a:p>
          <a:p>
            <a:r>
              <a:rPr lang="en-US" sz="2800">
                <a:latin typeface="Times New Roman" charset="0"/>
              </a:rPr>
              <a:t>The </a:t>
            </a:r>
            <a:r>
              <a:rPr lang="en-US" sz="2800" b="1">
                <a:latin typeface="Times New Roman" charset="0"/>
              </a:rPr>
              <a:t>impulse-momentum theorem</a:t>
            </a:r>
            <a:r>
              <a:rPr lang="en-US" sz="2800">
                <a:latin typeface="Times New Roman" charset="0"/>
              </a:rPr>
              <a:t> states that the change in a particle’s momentum is equal to the impulse on it.</a:t>
            </a:r>
          </a:p>
        </p:txBody>
      </p:sp>
      <p:pic>
        <p:nvPicPr>
          <p:cNvPr id="20485" name="Picture 6" descr="Pages from M09_KNIG7366_02_SE_C09-3_"/>
          <p:cNvPicPr>
            <a:picLocks noChangeAspect="1" noChangeArrowheads="1"/>
          </p:cNvPicPr>
          <p:nvPr/>
        </p:nvPicPr>
        <p:blipFill>
          <a:blip r:embed="rId2"/>
          <a:srcRect/>
          <a:stretch>
            <a:fillRect/>
          </a:stretch>
        </p:blipFill>
        <p:spPr bwMode="auto">
          <a:xfrm>
            <a:off x="0" y="1981200"/>
            <a:ext cx="9144000" cy="2009775"/>
          </a:xfrm>
          <a:prstGeom prst="rect">
            <a:avLst/>
          </a:prstGeom>
          <a:noFill/>
          <a:ln w="9525">
            <a:noFill/>
            <a:miter lim="800000"/>
            <a:headEnd/>
            <a:tailEnd/>
          </a:ln>
        </p:spPr>
      </p:pic>
      <p:sp>
        <p:nvSpPr>
          <p:cNvPr id="20486" name="Comment 9"/>
          <p:cNvSpPr>
            <a:spLocks noRot="1" noChangeAspect="1" noEditPoints="1" noChangeArrowheads="1" noChangeShapeType="1" noTextEdit="1"/>
          </p:cNvSpPr>
          <p:nvPr/>
        </p:nvSpPr>
        <p:spPr bwMode="auto">
          <a:xfrm>
            <a:off x="8108950" y="2795588"/>
            <a:ext cx="681038" cy="265112"/>
          </a:xfrm>
          <a:custGeom>
            <a:avLst/>
            <a:gdLst>
              <a:gd name="T0" fmla="*/ 46466003 w 1893"/>
              <a:gd name="T1" fmla="*/ 4528847 h 737"/>
              <a:gd name="T2" fmla="*/ 40641743 w 1893"/>
              <a:gd name="T3" fmla="*/ 0 h 737"/>
              <a:gd name="T4" fmla="*/ 36758783 w 1893"/>
              <a:gd name="T5" fmla="*/ 9575327 h 737"/>
              <a:gd name="T6" fmla="*/ 30157787 w 1893"/>
              <a:gd name="T7" fmla="*/ 31831786 h 737"/>
              <a:gd name="T8" fmla="*/ 25368576 w 1893"/>
              <a:gd name="T9" fmla="*/ 60687266 h 737"/>
              <a:gd name="T10" fmla="*/ 37146971 w 1893"/>
              <a:gd name="T11" fmla="*/ 90189520 h 737"/>
              <a:gd name="T12" fmla="*/ 52161107 w 1893"/>
              <a:gd name="T13" fmla="*/ 94847865 h 737"/>
              <a:gd name="T14" fmla="*/ 60832919 w 1893"/>
              <a:gd name="T15" fmla="*/ 84884402 h 737"/>
              <a:gd name="T16" fmla="*/ 0 w 1893"/>
              <a:gd name="T17" fmla="*/ 35066728 h 737"/>
              <a:gd name="T18" fmla="*/ 17343984 w 1893"/>
              <a:gd name="T19" fmla="*/ 41148116 h 737"/>
              <a:gd name="T20" fmla="*/ 48925367 w 1893"/>
              <a:gd name="T21" fmla="*/ 42959655 h 737"/>
              <a:gd name="T22" fmla="*/ 75847055 w 1893"/>
              <a:gd name="T23" fmla="*/ 42183384 h 737"/>
              <a:gd name="T24" fmla="*/ 83095270 w 1893"/>
              <a:gd name="T25" fmla="*/ 40889479 h 737"/>
              <a:gd name="T26" fmla="*/ 101474662 w 1893"/>
              <a:gd name="T27" fmla="*/ 34807731 h 737"/>
              <a:gd name="T28" fmla="*/ 101345146 w 1893"/>
              <a:gd name="T29" fmla="*/ 52405844 h 737"/>
              <a:gd name="T30" fmla="*/ 95391370 w 1893"/>
              <a:gd name="T31" fmla="*/ 75826708 h 737"/>
              <a:gd name="T32" fmla="*/ 93579226 w 1893"/>
              <a:gd name="T33" fmla="*/ 78673155 h 737"/>
              <a:gd name="T34" fmla="*/ 123737014 w 1893"/>
              <a:gd name="T35" fmla="*/ 19538790 h 737"/>
              <a:gd name="T36" fmla="*/ 128525866 w 1893"/>
              <a:gd name="T37" fmla="*/ 5564115 h 737"/>
              <a:gd name="T38" fmla="*/ 124254718 w 1893"/>
              <a:gd name="T39" fmla="*/ 6469884 h 737"/>
              <a:gd name="T40" fmla="*/ 140304261 w 1893"/>
              <a:gd name="T41" fmla="*/ 68709692 h 737"/>
              <a:gd name="T42" fmla="*/ 138492117 w 1893"/>
              <a:gd name="T43" fmla="*/ 81390463 h 737"/>
              <a:gd name="T44" fmla="*/ 136291785 w 1893"/>
              <a:gd name="T45" fmla="*/ 83460999 h 737"/>
              <a:gd name="T46" fmla="*/ 137456709 w 1893"/>
              <a:gd name="T47" fmla="*/ 68839191 h 737"/>
              <a:gd name="T48" fmla="*/ 146387553 w 1893"/>
              <a:gd name="T49" fmla="*/ 48911905 h 737"/>
              <a:gd name="T50" fmla="*/ 158036433 w 1893"/>
              <a:gd name="T51" fmla="*/ 38818944 h 737"/>
              <a:gd name="T52" fmla="*/ 160107249 w 1893"/>
              <a:gd name="T53" fmla="*/ 39207079 h 737"/>
              <a:gd name="T54" fmla="*/ 164119725 w 1893"/>
              <a:gd name="T55" fmla="*/ 54087884 h 737"/>
              <a:gd name="T56" fmla="*/ 163860693 w 1893"/>
              <a:gd name="T57" fmla="*/ 81131826 h 737"/>
              <a:gd name="T58" fmla="*/ 164249241 w 1893"/>
              <a:gd name="T59" fmla="*/ 83460999 h 737"/>
              <a:gd name="T60" fmla="*/ 176156793 w 1893"/>
              <a:gd name="T61" fmla="*/ 67157150 h 737"/>
              <a:gd name="T62" fmla="*/ 194536184 w 1893"/>
              <a:gd name="T63" fmla="*/ 37007405 h 737"/>
              <a:gd name="T64" fmla="*/ 195830624 w 1893"/>
              <a:gd name="T65" fmla="*/ 36619269 h 737"/>
              <a:gd name="T66" fmla="*/ 195442076 w 1893"/>
              <a:gd name="T67" fmla="*/ 51629213 h 737"/>
              <a:gd name="T68" fmla="*/ 195053888 w 1893"/>
              <a:gd name="T69" fmla="*/ 72850403 h 737"/>
              <a:gd name="T70" fmla="*/ 202949324 w 1893"/>
              <a:gd name="T71" fmla="*/ 87601710 h 737"/>
              <a:gd name="T72" fmla="*/ 218222132 w 1893"/>
              <a:gd name="T73" fmla="*/ 87472212 h 737"/>
              <a:gd name="T74" fmla="*/ 232848079 w 1893"/>
              <a:gd name="T75" fmla="*/ 71685997 h 737"/>
              <a:gd name="T76" fmla="*/ 239708107 w 1893"/>
              <a:gd name="T77" fmla="*/ 43089153 h 737"/>
              <a:gd name="T78" fmla="*/ 238672339 w 1893"/>
              <a:gd name="T79" fmla="*/ 41795249 h 737"/>
              <a:gd name="T80" fmla="*/ 234142519 w 1893"/>
              <a:gd name="T81" fmla="*/ 51758711 h 737"/>
              <a:gd name="T82" fmla="*/ 234918895 w 1893"/>
              <a:gd name="T83" fmla="*/ 79190789 h 737"/>
              <a:gd name="T84" fmla="*/ 244885147 w 1893"/>
              <a:gd name="T85" fmla="*/ 92130557 h 7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93"/>
              <a:gd name="T130" fmla="*/ 0 h 737"/>
              <a:gd name="T131" fmla="*/ 1893 w 1893"/>
              <a:gd name="T132" fmla="*/ 737 h 7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93" h="737" extrusionOk="0">
                <a:moveTo>
                  <a:pt x="359" y="35"/>
                </a:moveTo>
                <a:cubicBezTo>
                  <a:pt x="341" y="16"/>
                  <a:pt x="338" y="11"/>
                  <a:pt x="314" y="0"/>
                </a:cubicBezTo>
                <a:cubicBezTo>
                  <a:pt x="300" y="24"/>
                  <a:pt x="293" y="47"/>
                  <a:pt x="284" y="74"/>
                </a:cubicBezTo>
                <a:cubicBezTo>
                  <a:pt x="265" y="130"/>
                  <a:pt x="248" y="188"/>
                  <a:pt x="233" y="246"/>
                </a:cubicBezTo>
                <a:cubicBezTo>
                  <a:pt x="214" y="318"/>
                  <a:pt x="199" y="394"/>
                  <a:pt x="196" y="469"/>
                </a:cubicBezTo>
                <a:cubicBezTo>
                  <a:pt x="193" y="556"/>
                  <a:pt x="214" y="643"/>
                  <a:pt x="287" y="697"/>
                </a:cubicBezTo>
                <a:cubicBezTo>
                  <a:pt x="320" y="721"/>
                  <a:pt x="362" y="739"/>
                  <a:pt x="403" y="733"/>
                </a:cubicBezTo>
                <a:cubicBezTo>
                  <a:pt x="450" y="726"/>
                  <a:pt x="459" y="696"/>
                  <a:pt x="470" y="656"/>
                </a:cubicBezTo>
              </a:path>
              <a:path w="1893" h="737" extrusionOk="0">
                <a:moveTo>
                  <a:pt x="0" y="271"/>
                </a:moveTo>
                <a:cubicBezTo>
                  <a:pt x="41" y="300"/>
                  <a:pt x="84" y="311"/>
                  <a:pt x="134" y="318"/>
                </a:cubicBezTo>
                <a:cubicBezTo>
                  <a:pt x="216" y="329"/>
                  <a:pt x="296" y="329"/>
                  <a:pt x="378" y="332"/>
                </a:cubicBezTo>
                <a:cubicBezTo>
                  <a:pt x="447" y="334"/>
                  <a:pt x="517" y="330"/>
                  <a:pt x="586" y="326"/>
                </a:cubicBezTo>
                <a:cubicBezTo>
                  <a:pt x="616" y="323"/>
                  <a:pt x="624" y="323"/>
                  <a:pt x="642" y="316"/>
                </a:cubicBezTo>
              </a:path>
              <a:path w="1893" h="737" extrusionOk="0">
                <a:moveTo>
                  <a:pt x="784" y="269"/>
                </a:moveTo>
                <a:cubicBezTo>
                  <a:pt x="791" y="316"/>
                  <a:pt x="789" y="357"/>
                  <a:pt x="783" y="405"/>
                </a:cubicBezTo>
                <a:cubicBezTo>
                  <a:pt x="775" y="467"/>
                  <a:pt x="764" y="529"/>
                  <a:pt x="737" y="586"/>
                </a:cubicBezTo>
                <a:cubicBezTo>
                  <a:pt x="732" y="593"/>
                  <a:pt x="728" y="601"/>
                  <a:pt x="723" y="608"/>
                </a:cubicBezTo>
              </a:path>
              <a:path w="1893" h="737" extrusionOk="0">
                <a:moveTo>
                  <a:pt x="956" y="151"/>
                </a:moveTo>
                <a:cubicBezTo>
                  <a:pt x="963" y="138"/>
                  <a:pt x="1018" y="62"/>
                  <a:pt x="993" y="43"/>
                </a:cubicBezTo>
                <a:cubicBezTo>
                  <a:pt x="977" y="41"/>
                  <a:pt x="970" y="41"/>
                  <a:pt x="960" y="50"/>
                </a:cubicBezTo>
              </a:path>
              <a:path w="1893" h="737" extrusionOk="0">
                <a:moveTo>
                  <a:pt x="1084" y="531"/>
                </a:moveTo>
                <a:cubicBezTo>
                  <a:pt x="1084" y="560"/>
                  <a:pt x="1088" y="603"/>
                  <a:pt x="1070" y="629"/>
                </a:cubicBezTo>
                <a:cubicBezTo>
                  <a:pt x="1064" y="640"/>
                  <a:pt x="1062" y="643"/>
                  <a:pt x="1053" y="645"/>
                </a:cubicBezTo>
                <a:cubicBezTo>
                  <a:pt x="1049" y="607"/>
                  <a:pt x="1052" y="570"/>
                  <a:pt x="1062" y="532"/>
                </a:cubicBezTo>
                <a:cubicBezTo>
                  <a:pt x="1076" y="477"/>
                  <a:pt x="1099" y="425"/>
                  <a:pt x="1131" y="378"/>
                </a:cubicBezTo>
                <a:cubicBezTo>
                  <a:pt x="1151" y="349"/>
                  <a:pt x="1183" y="305"/>
                  <a:pt x="1221" y="300"/>
                </a:cubicBezTo>
                <a:cubicBezTo>
                  <a:pt x="1226" y="301"/>
                  <a:pt x="1232" y="302"/>
                  <a:pt x="1237" y="303"/>
                </a:cubicBezTo>
                <a:cubicBezTo>
                  <a:pt x="1263" y="339"/>
                  <a:pt x="1266" y="373"/>
                  <a:pt x="1268" y="418"/>
                </a:cubicBezTo>
                <a:cubicBezTo>
                  <a:pt x="1270" y="487"/>
                  <a:pt x="1261" y="558"/>
                  <a:pt x="1266" y="627"/>
                </a:cubicBezTo>
                <a:cubicBezTo>
                  <a:pt x="1267" y="633"/>
                  <a:pt x="1268" y="639"/>
                  <a:pt x="1269" y="645"/>
                </a:cubicBezTo>
                <a:cubicBezTo>
                  <a:pt x="1313" y="614"/>
                  <a:pt x="1334" y="567"/>
                  <a:pt x="1361" y="519"/>
                </a:cubicBezTo>
                <a:cubicBezTo>
                  <a:pt x="1400" y="449"/>
                  <a:pt x="1438" y="338"/>
                  <a:pt x="1503" y="286"/>
                </a:cubicBezTo>
                <a:cubicBezTo>
                  <a:pt x="1506" y="285"/>
                  <a:pt x="1510" y="284"/>
                  <a:pt x="1513" y="283"/>
                </a:cubicBezTo>
                <a:cubicBezTo>
                  <a:pt x="1520" y="323"/>
                  <a:pt x="1514" y="359"/>
                  <a:pt x="1510" y="399"/>
                </a:cubicBezTo>
                <a:cubicBezTo>
                  <a:pt x="1505" y="456"/>
                  <a:pt x="1499" y="507"/>
                  <a:pt x="1507" y="563"/>
                </a:cubicBezTo>
                <a:cubicBezTo>
                  <a:pt x="1513" y="606"/>
                  <a:pt x="1529" y="653"/>
                  <a:pt x="1568" y="677"/>
                </a:cubicBezTo>
                <a:cubicBezTo>
                  <a:pt x="1605" y="700"/>
                  <a:pt x="1648" y="694"/>
                  <a:pt x="1686" y="676"/>
                </a:cubicBezTo>
                <a:cubicBezTo>
                  <a:pt x="1734" y="652"/>
                  <a:pt x="1774" y="600"/>
                  <a:pt x="1799" y="554"/>
                </a:cubicBezTo>
                <a:cubicBezTo>
                  <a:pt x="1828" y="499"/>
                  <a:pt x="1870" y="397"/>
                  <a:pt x="1852" y="333"/>
                </a:cubicBezTo>
                <a:cubicBezTo>
                  <a:pt x="1849" y="330"/>
                  <a:pt x="1847" y="326"/>
                  <a:pt x="1844" y="323"/>
                </a:cubicBezTo>
                <a:cubicBezTo>
                  <a:pt x="1822" y="345"/>
                  <a:pt x="1815" y="360"/>
                  <a:pt x="1809" y="400"/>
                </a:cubicBezTo>
                <a:cubicBezTo>
                  <a:pt x="1799" y="468"/>
                  <a:pt x="1792" y="545"/>
                  <a:pt x="1815" y="612"/>
                </a:cubicBezTo>
                <a:cubicBezTo>
                  <a:pt x="1842" y="667"/>
                  <a:pt x="1855" y="687"/>
                  <a:pt x="1892" y="712"/>
                </a:cubicBezTo>
              </a:path>
            </a:pathLst>
          </a:custGeom>
          <a:noFill/>
          <a:ln w="19050" cap="rnd">
            <a:solidFill>
              <a:schemeClr val="accent2"/>
            </a:solidFill>
            <a:round/>
            <a:headEnd/>
            <a:tailEnd/>
          </a:ln>
        </p:spPr>
        <p:txBody>
          <a:bodyPr>
            <a:prstTxWarp prst="textNoShape">
              <a:avLst/>
            </a:prstTxWarp>
          </a:bodyPr>
          <a:lstStyle/>
          <a:p>
            <a:endParaRPr lang="en-US"/>
          </a:p>
        </p:txBody>
      </p:sp>
      <p:sp>
        <p:nvSpPr>
          <p:cNvPr id="20487" name="Comment 10"/>
          <p:cNvSpPr>
            <a:spLocks noRot="1" noChangeAspect="1" noEditPoints="1" noChangeArrowheads="1" noChangeShapeType="1" noTextEdit="1"/>
          </p:cNvSpPr>
          <p:nvPr/>
        </p:nvSpPr>
        <p:spPr bwMode="auto">
          <a:xfrm>
            <a:off x="5726113" y="871538"/>
            <a:ext cx="946150" cy="403225"/>
          </a:xfrm>
          <a:custGeom>
            <a:avLst/>
            <a:gdLst>
              <a:gd name="T0" fmla="*/ 274454038 w 2629"/>
              <a:gd name="T1" fmla="*/ 65040048 h 1118"/>
              <a:gd name="T2" fmla="*/ 265905938 w 2629"/>
              <a:gd name="T3" fmla="*/ 78048202 h 1118"/>
              <a:gd name="T4" fmla="*/ 266682940 w 2629"/>
              <a:gd name="T5" fmla="*/ 81690211 h 1118"/>
              <a:gd name="T6" fmla="*/ 273288356 w 2629"/>
              <a:gd name="T7" fmla="*/ 70633623 h 1118"/>
              <a:gd name="T8" fmla="*/ 285722545 w 2629"/>
              <a:gd name="T9" fmla="*/ 43316752 h 1118"/>
              <a:gd name="T10" fmla="*/ 301135540 w 2629"/>
              <a:gd name="T11" fmla="*/ 10666708 h 1118"/>
              <a:gd name="T12" fmla="*/ 302689544 w 2629"/>
              <a:gd name="T13" fmla="*/ 8195061 h 1118"/>
              <a:gd name="T14" fmla="*/ 305409590 w 2629"/>
              <a:gd name="T15" fmla="*/ 27447071 h 1118"/>
              <a:gd name="T16" fmla="*/ 313828490 w 2629"/>
              <a:gd name="T17" fmla="*/ 61007798 h 1118"/>
              <a:gd name="T18" fmla="*/ 331961172 w 2629"/>
              <a:gd name="T19" fmla="*/ 82080452 h 1118"/>
              <a:gd name="T20" fmla="*/ 340380072 w 2629"/>
              <a:gd name="T21" fmla="*/ 87153585 h 1118"/>
              <a:gd name="T22" fmla="*/ 22666213 w 2629"/>
              <a:gd name="T23" fmla="*/ 138795599 h 1118"/>
              <a:gd name="T24" fmla="*/ 20723168 w 2629"/>
              <a:gd name="T25" fmla="*/ 145299496 h 1118"/>
              <a:gd name="T26" fmla="*/ 19169165 w 2629"/>
              <a:gd name="T27" fmla="*/ 125917646 h 1118"/>
              <a:gd name="T28" fmla="*/ 11527267 w 2629"/>
              <a:gd name="T29" fmla="*/ 83901817 h 1118"/>
              <a:gd name="T30" fmla="*/ 2978807 w 2629"/>
              <a:gd name="T31" fmla="*/ 44357275 h 1118"/>
              <a:gd name="T32" fmla="*/ 0 w 2629"/>
              <a:gd name="T33" fmla="*/ 28097353 h 1118"/>
              <a:gd name="T34" fmla="*/ 8678020 w 2629"/>
              <a:gd name="T35" fmla="*/ 24585184 h 1118"/>
              <a:gd name="T36" fmla="*/ 48829114 w 2629"/>
              <a:gd name="T37" fmla="*/ 19902292 h 1118"/>
              <a:gd name="T38" fmla="*/ 97399467 w 2629"/>
              <a:gd name="T39" fmla="*/ 3642370 h 1118"/>
              <a:gd name="T40" fmla="*/ 102968760 w 2629"/>
              <a:gd name="T41" fmla="*/ 910683 h 1118"/>
              <a:gd name="T42" fmla="*/ 15930877 w 2629"/>
              <a:gd name="T43" fmla="*/ 55414224 h 1118"/>
              <a:gd name="T44" fmla="*/ 14635994 w 2629"/>
              <a:gd name="T45" fmla="*/ 67511695 h 1118"/>
              <a:gd name="T46" fmla="*/ 29401188 w 2629"/>
              <a:gd name="T47" fmla="*/ 71804346 h 1118"/>
              <a:gd name="T48" fmla="*/ 53880525 w 2629"/>
              <a:gd name="T49" fmla="*/ 66991253 h 1118"/>
              <a:gd name="T50" fmla="*/ 73438011 w 2629"/>
              <a:gd name="T51" fmla="*/ 61398039 h 1118"/>
              <a:gd name="T52" fmla="*/ 77064619 w 2629"/>
              <a:gd name="T53" fmla="*/ 62048321 h 1118"/>
              <a:gd name="T54" fmla="*/ 74992374 w 2629"/>
              <a:gd name="T55" fmla="*/ 75706756 h 1118"/>
              <a:gd name="T56" fmla="*/ 74862814 w 2629"/>
              <a:gd name="T57" fmla="*/ 97820293 h 1118"/>
              <a:gd name="T58" fmla="*/ 85483519 w 2629"/>
              <a:gd name="T59" fmla="*/ 111348528 h 1118"/>
              <a:gd name="T60" fmla="*/ 100896515 w 2629"/>
              <a:gd name="T61" fmla="*/ 105365073 h 1118"/>
              <a:gd name="T62" fmla="*/ 104911804 w 2629"/>
              <a:gd name="T63" fmla="*/ 83771617 h 1118"/>
              <a:gd name="T64" fmla="*/ 89757929 w 2629"/>
              <a:gd name="T65" fmla="*/ 67771735 h 1118"/>
              <a:gd name="T66" fmla="*/ 77194180 w 2629"/>
              <a:gd name="T67" fmla="*/ 72584828 h 1118"/>
              <a:gd name="T68" fmla="*/ 78878103 w 2629"/>
              <a:gd name="T69" fmla="*/ 77137520 h 1118"/>
              <a:gd name="T70" fmla="*/ 116956952 w 2629"/>
              <a:gd name="T71" fmla="*/ 99901699 h 1118"/>
              <a:gd name="T72" fmla="*/ 120454000 w 2629"/>
              <a:gd name="T73" fmla="*/ 105104672 h 1118"/>
              <a:gd name="T74" fmla="*/ 126800655 w 2629"/>
              <a:gd name="T75" fmla="*/ 91836477 h 1118"/>
              <a:gd name="T76" fmla="*/ 139623165 w 2629"/>
              <a:gd name="T77" fmla="*/ 70893663 h 1118"/>
              <a:gd name="T78" fmla="*/ 155295281 w 2629"/>
              <a:gd name="T79" fmla="*/ 62438562 h 1118"/>
              <a:gd name="T80" fmla="*/ 159180650 w 2629"/>
              <a:gd name="T81" fmla="*/ 62308361 h 1118"/>
              <a:gd name="T82" fmla="*/ 191561006 w 2629"/>
              <a:gd name="T83" fmla="*/ 66471172 h 1118"/>
              <a:gd name="T84" fmla="*/ 186509594 w 2629"/>
              <a:gd name="T85" fmla="*/ 61918120 h 1118"/>
              <a:gd name="T86" fmla="*/ 180292499 w 2629"/>
              <a:gd name="T87" fmla="*/ 72844868 h 1118"/>
              <a:gd name="T88" fmla="*/ 175759329 w 2629"/>
              <a:gd name="T89" fmla="*/ 93527642 h 1118"/>
              <a:gd name="T90" fmla="*/ 178349815 w 2629"/>
              <a:gd name="T91" fmla="*/ 113689974 h 1118"/>
              <a:gd name="T92" fmla="*/ 189877082 w 2629"/>
              <a:gd name="T93" fmla="*/ 121234754 h 1118"/>
              <a:gd name="T94" fmla="*/ 204383515 w 2629"/>
              <a:gd name="T95" fmla="*/ 113689974 h 1118"/>
              <a:gd name="T96" fmla="*/ 223552680 w 2629"/>
              <a:gd name="T97" fmla="*/ 83251175 h 1118"/>
              <a:gd name="T98" fmla="*/ 221221314 w 2629"/>
              <a:gd name="T99" fmla="*/ 71934547 h 1118"/>
              <a:gd name="T100" fmla="*/ 219666951 w 2629"/>
              <a:gd name="T101" fmla="*/ 70763824 h 1118"/>
              <a:gd name="T102" fmla="*/ 213061536 w 2629"/>
              <a:gd name="T103" fmla="*/ 79478966 h 1118"/>
              <a:gd name="T104" fmla="*/ 225754485 w 2629"/>
              <a:gd name="T105" fmla="*/ 114990898 h 1118"/>
              <a:gd name="T106" fmla="*/ 255803115 w 2629"/>
              <a:gd name="T107" fmla="*/ 123576200 h 1118"/>
              <a:gd name="T108" fmla="*/ 269273426 w 2629"/>
              <a:gd name="T109" fmla="*/ 119023508 h 11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29"/>
              <a:gd name="T166" fmla="*/ 0 h 1118"/>
              <a:gd name="T167" fmla="*/ 2629 w 2629"/>
              <a:gd name="T168" fmla="*/ 1118 h 11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29" h="1118" extrusionOk="0">
                <a:moveTo>
                  <a:pt x="2119" y="500"/>
                </a:moveTo>
                <a:cubicBezTo>
                  <a:pt x="2095" y="530"/>
                  <a:pt x="2061" y="563"/>
                  <a:pt x="2053" y="600"/>
                </a:cubicBezTo>
                <a:cubicBezTo>
                  <a:pt x="2049" y="622"/>
                  <a:pt x="2055" y="614"/>
                  <a:pt x="2059" y="628"/>
                </a:cubicBezTo>
                <a:cubicBezTo>
                  <a:pt x="2080" y="601"/>
                  <a:pt x="2095" y="575"/>
                  <a:pt x="2110" y="543"/>
                </a:cubicBezTo>
                <a:cubicBezTo>
                  <a:pt x="2142" y="473"/>
                  <a:pt x="2174" y="403"/>
                  <a:pt x="2206" y="333"/>
                </a:cubicBezTo>
                <a:cubicBezTo>
                  <a:pt x="2244" y="249"/>
                  <a:pt x="2281" y="163"/>
                  <a:pt x="2325" y="82"/>
                </a:cubicBezTo>
                <a:cubicBezTo>
                  <a:pt x="2329" y="76"/>
                  <a:pt x="2333" y="69"/>
                  <a:pt x="2337" y="63"/>
                </a:cubicBezTo>
                <a:cubicBezTo>
                  <a:pt x="2359" y="107"/>
                  <a:pt x="2353" y="161"/>
                  <a:pt x="2358" y="211"/>
                </a:cubicBezTo>
                <a:cubicBezTo>
                  <a:pt x="2367" y="300"/>
                  <a:pt x="2386" y="387"/>
                  <a:pt x="2423" y="469"/>
                </a:cubicBezTo>
                <a:cubicBezTo>
                  <a:pt x="2453" y="535"/>
                  <a:pt x="2503" y="590"/>
                  <a:pt x="2563" y="631"/>
                </a:cubicBezTo>
                <a:cubicBezTo>
                  <a:pt x="2596" y="650"/>
                  <a:pt x="2607" y="656"/>
                  <a:pt x="2628" y="670"/>
                </a:cubicBezTo>
              </a:path>
              <a:path w="2629" h="1118" extrusionOk="0">
                <a:moveTo>
                  <a:pt x="175" y="1067"/>
                </a:moveTo>
                <a:cubicBezTo>
                  <a:pt x="171" y="1084"/>
                  <a:pt x="165" y="1101"/>
                  <a:pt x="160" y="1117"/>
                </a:cubicBezTo>
                <a:cubicBezTo>
                  <a:pt x="157" y="1067"/>
                  <a:pt x="154" y="1018"/>
                  <a:pt x="148" y="968"/>
                </a:cubicBezTo>
                <a:cubicBezTo>
                  <a:pt x="134" y="859"/>
                  <a:pt x="111" y="752"/>
                  <a:pt x="89" y="645"/>
                </a:cubicBezTo>
                <a:cubicBezTo>
                  <a:pt x="68" y="543"/>
                  <a:pt x="45" y="442"/>
                  <a:pt x="23" y="341"/>
                </a:cubicBezTo>
                <a:cubicBezTo>
                  <a:pt x="17" y="312"/>
                  <a:pt x="-9" y="247"/>
                  <a:pt x="0" y="216"/>
                </a:cubicBezTo>
                <a:cubicBezTo>
                  <a:pt x="8" y="186"/>
                  <a:pt x="41" y="193"/>
                  <a:pt x="67" y="189"/>
                </a:cubicBezTo>
                <a:cubicBezTo>
                  <a:pt x="170" y="174"/>
                  <a:pt x="274" y="175"/>
                  <a:pt x="377" y="153"/>
                </a:cubicBezTo>
                <a:cubicBezTo>
                  <a:pt x="509" y="126"/>
                  <a:pt x="631" y="84"/>
                  <a:pt x="752" y="28"/>
                </a:cubicBezTo>
                <a:cubicBezTo>
                  <a:pt x="778" y="16"/>
                  <a:pt x="770" y="22"/>
                  <a:pt x="795" y="7"/>
                </a:cubicBezTo>
              </a:path>
              <a:path w="2629" h="1118" extrusionOk="0">
                <a:moveTo>
                  <a:pt x="123" y="426"/>
                </a:moveTo>
                <a:cubicBezTo>
                  <a:pt x="110" y="456"/>
                  <a:pt x="90" y="488"/>
                  <a:pt x="113" y="519"/>
                </a:cubicBezTo>
                <a:cubicBezTo>
                  <a:pt x="135" y="548"/>
                  <a:pt x="194" y="553"/>
                  <a:pt x="227" y="552"/>
                </a:cubicBezTo>
                <a:cubicBezTo>
                  <a:pt x="288" y="550"/>
                  <a:pt x="358" y="535"/>
                  <a:pt x="416" y="515"/>
                </a:cubicBezTo>
                <a:cubicBezTo>
                  <a:pt x="463" y="499"/>
                  <a:pt x="517" y="471"/>
                  <a:pt x="567" y="472"/>
                </a:cubicBezTo>
                <a:cubicBezTo>
                  <a:pt x="582" y="467"/>
                  <a:pt x="587" y="466"/>
                  <a:pt x="595" y="477"/>
                </a:cubicBezTo>
                <a:cubicBezTo>
                  <a:pt x="593" y="513"/>
                  <a:pt x="584" y="547"/>
                  <a:pt x="579" y="582"/>
                </a:cubicBezTo>
                <a:cubicBezTo>
                  <a:pt x="572" y="635"/>
                  <a:pt x="565" y="700"/>
                  <a:pt x="578" y="752"/>
                </a:cubicBezTo>
                <a:cubicBezTo>
                  <a:pt x="589" y="795"/>
                  <a:pt x="614" y="842"/>
                  <a:pt x="660" y="856"/>
                </a:cubicBezTo>
                <a:cubicBezTo>
                  <a:pt x="706" y="870"/>
                  <a:pt x="750" y="844"/>
                  <a:pt x="779" y="810"/>
                </a:cubicBezTo>
                <a:cubicBezTo>
                  <a:pt x="816" y="767"/>
                  <a:pt x="825" y="698"/>
                  <a:pt x="810" y="644"/>
                </a:cubicBezTo>
                <a:cubicBezTo>
                  <a:pt x="794" y="585"/>
                  <a:pt x="749" y="540"/>
                  <a:pt x="693" y="521"/>
                </a:cubicBezTo>
                <a:cubicBezTo>
                  <a:pt x="670" y="514"/>
                  <a:pt x="594" y="516"/>
                  <a:pt x="596" y="558"/>
                </a:cubicBezTo>
                <a:cubicBezTo>
                  <a:pt x="595" y="577"/>
                  <a:pt x="596" y="584"/>
                  <a:pt x="609" y="593"/>
                </a:cubicBezTo>
              </a:path>
              <a:path w="2629" h="1118" extrusionOk="0">
                <a:moveTo>
                  <a:pt x="903" y="768"/>
                </a:moveTo>
                <a:cubicBezTo>
                  <a:pt x="911" y="793"/>
                  <a:pt x="909" y="796"/>
                  <a:pt x="930" y="808"/>
                </a:cubicBezTo>
                <a:cubicBezTo>
                  <a:pt x="946" y="774"/>
                  <a:pt x="963" y="740"/>
                  <a:pt x="979" y="706"/>
                </a:cubicBezTo>
                <a:cubicBezTo>
                  <a:pt x="1006" y="650"/>
                  <a:pt x="1035" y="591"/>
                  <a:pt x="1078" y="545"/>
                </a:cubicBezTo>
                <a:cubicBezTo>
                  <a:pt x="1111" y="510"/>
                  <a:pt x="1151" y="487"/>
                  <a:pt x="1199" y="480"/>
                </a:cubicBezTo>
                <a:cubicBezTo>
                  <a:pt x="1209" y="480"/>
                  <a:pt x="1219" y="479"/>
                  <a:pt x="1229" y="479"/>
                </a:cubicBezTo>
              </a:path>
              <a:path w="2629" h="1118" extrusionOk="0">
                <a:moveTo>
                  <a:pt x="1479" y="511"/>
                </a:moveTo>
                <a:cubicBezTo>
                  <a:pt x="1465" y="494"/>
                  <a:pt x="1453" y="486"/>
                  <a:pt x="1440" y="476"/>
                </a:cubicBezTo>
                <a:cubicBezTo>
                  <a:pt x="1416" y="501"/>
                  <a:pt x="1404" y="526"/>
                  <a:pt x="1392" y="560"/>
                </a:cubicBezTo>
                <a:cubicBezTo>
                  <a:pt x="1374" y="611"/>
                  <a:pt x="1362" y="665"/>
                  <a:pt x="1357" y="719"/>
                </a:cubicBezTo>
                <a:cubicBezTo>
                  <a:pt x="1353" y="768"/>
                  <a:pt x="1354" y="829"/>
                  <a:pt x="1377" y="874"/>
                </a:cubicBezTo>
                <a:cubicBezTo>
                  <a:pt x="1393" y="906"/>
                  <a:pt x="1429" y="932"/>
                  <a:pt x="1466" y="932"/>
                </a:cubicBezTo>
                <a:cubicBezTo>
                  <a:pt x="1508" y="932"/>
                  <a:pt x="1548" y="900"/>
                  <a:pt x="1578" y="874"/>
                </a:cubicBezTo>
                <a:cubicBezTo>
                  <a:pt x="1646" y="815"/>
                  <a:pt x="1709" y="730"/>
                  <a:pt x="1726" y="640"/>
                </a:cubicBezTo>
                <a:cubicBezTo>
                  <a:pt x="1733" y="604"/>
                  <a:pt x="1728" y="581"/>
                  <a:pt x="1708" y="553"/>
                </a:cubicBezTo>
                <a:cubicBezTo>
                  <a:pt x="1704" y="550"/>
                  <a:pt x="1700" y="547"/>
                  <a:pt x="1696" y="544"/>
                </a:cubicBezTo>
                <a:cubicBezTo>
                  <a:pt x="1667" y="563"/>
                  <a:pt x="1654" y="570"/>
                  <a:pt x="1645" y="611"/>
                </a:cubicBezTo>
                <a:cubicBezTo>
                  <a:pt x="1622" y="712"/>
                  <a:pt x="1662" y="820"/>
                  <a:pt x="1743" y="884"/>
                </a:cubicBezTo>
                <a:cubicBezTo>
                  <a:pt x="1807" y="935"/>
                  <a:pt x="1894" y="957"/>
                  <a:pt x="1975" y="950"/>
                </a:cubicBezTo>
                <a:cubicBezTo>
                  <a:pt x="2030" y="938"/>
                  <a:pt x="2047" y="935"/>
                  <a:pt x="2079" y="915"/>
                </a:cubicBezTo>
              </a:path>
            </a:pathLst>
          </a:custGeom>
          <a:noFill/>
          <a:ln w="19050" cap="rnd">
            <a:solidFill>
              <a:schemeClr val="accent2"/>
            </a:solidFill>
            <a:round/>
            <a:headEnd/>
            <a:tailEnd/>
          </a:ln>
        </p:spPr>
        <p:txBody>
          <a:bodyPr>
            <a:prstTxWarp prst="textNoShape">
              <a:avLst/>
            </a:prstTxWarp>
          </a:bodyPr>
          <a:lstStyle/>
          <a:p>
            <a:endParaRPr lang="en-US"/>
          </a:p>
        </p:txBody>
      </p:sp>
      <p:sp>
        <p:nvSpPr>
          <p:cNvPr id="20488" name="Comment 11"/>
          <p:cNvSpPr>
            <a:spLocks noRot="1" noChangeAspect="1" noEditPoints="1" noChangeArrowheads="1" noChangeShapeType="1" noTextEdit="1"/>
          </p:cNvSpPr>
          <p:nvPr/>
        </p:nvSpPr>
        <p:spPr bwMode="auto">
          <a:xfrm>
            <a:off x="5907088" y="1258888"/>
            <a:ext cx="442912" cy="279400"/>
          </a:xfrm>
          <a:custGeom>
            <a:avLst/>
            <a:gdLst>
              <a:gd name="T0" fmla="*/ 12857782 w 1229"/>
              <a:gd name="T1" fmla="*/ 26310286 h 778"/>
              <a:gd name="T2" fmla="*/ 12208370 w 1229"/>
              <a:gd name="T3" fmla="*/ 18958978 h 778"/>
              <a:gd name="T4" fmla="*/ 7273271 w 1229"/>
              <a:gd name="T5" fmla="*/ 29405593 h 778"/>
              <a:gd name="T6" fmla="*/ 779150 w 1229"/>
              <a:gd name="T7" fmla="*/ 59069039 h 778"/>
              <a:gd name="T8" fmla="*/ 5454773 w 1229"/>
              <a:gd name="T9" fmla="*/ 95309876 h 778"/>
              <a:gd name="T10" fmla="*/ 24156903 w 1229"/>
              <a:gd name="T11" fmla="*/ 99050173 h 778"/>
              <a:gd name="T12" fmla="*/ 28442951 w 1229"/>
              <a:gd name="T13" fmla="*/ 96986635 h 778"/>
              <a:gd name="T14" fmla="*/ 54807927 w 1229"/>
              <a:gd name="T15" fmla="*/ 79317279 h 778"/>
              <a:gd name="T16" fmla="*/ 58314464 w 1229"/>
              <a:gd name="T17" fmla="*/ 74416646 h 778"/>
              <a:gd name="T18" fmla="*/ 67276134 w 1229"/>
              <a:gd name="T19" fmla="*/ 35467280 h 778"/>
              <a:gd name="T20" fmla="*/ 68704697 w 1229"/>
              <a:gd name="T21" fmla="*/ 24762453 h 778"/>
              <a:gd name="T22" fmla="*/ 74419307 w 1229"/>
              <a:gd name="T23" fmla="*/ 43592505 h 778"/>
              <a:gd name="T24" fmla="*/ 90524149 w 1229"/>
              <a:gd name="T25" fmla="*/ 71708118 h 778"/>
              <a:gd name="T26" fmla="*/ 96628334 w 1229"/>
              <a:gd name="T27" fmla="*/ 75577341 h 778"/>
              <a:gd name="T28" fmla="*/ 99875034 w 1229"/>
              <a:gd name="T29" fmla="*/ 62035419 h 778"/>
              <a:gd name="T30" fmla="*/ 102472683 w 1229"/>
              <a:gd name="T31" fmla="*/ 32758752 h 778"/>
              <a:gd name="T32" fmla="*/ 107408142 w 1229"/>
              <a:gd name="T33" fmla="*/ 20764304 h 778"/>
              <a:gd name="T34" fmla="*/ 126370109 w 1229"/>
              <a:gd name="T35" fmla="*/ 0 h 778"/>
              <a:gd name="T36" fmla="*/ 136370406 w 1229"/>
              <a:gd name="T37" fmla="*/ 7351308 h 778"/>
              <a:gd name="T38" fmla="*/ 152604987 w 1229"/>
              <a:gd name="T39" fmla="*/ 30695214 h 778"/>
              <a:gd name="T40" fmla="*/ 159488683 w 1229"/>
              <a:gd name="T41" fmla="*/ 58424048 h 778"/>
              <a:gd name="T42" fmla="*/ 149358287 w 1229"/>
              <a:gd name="T43" fmla="*/ 78672648 h 778"/>
              <a:gd name="T44" fmla="*/ 133253445 w 1229"/>
              <a:gd name="T45" fmla="*/ 93633117 h 778"/>
              <a:gd name="T46" fmla="*/ 129746908 w 1229"/>
              <a:gd name="T47" fmla="*/ 96212719 h 7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29"/>
              <a:gd name="T73" fmla="*/ 0 h 778"/>
              <a:gd name="T74" fmla="*/ 1229 w 1229"/>
              <a:gd name="T75" fmla="*/ 778 h 7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29" h="778" extrusionOk="0">
                <a:moveTo>
                  <a:pt x="99" y="204"/>
                </a:moveTo>
                <a:cubicBezTo>
                  <a:pt x="102" y="181"/>
                  <a:pt x="100" y="168"/>
                  <a:pt x="94" y="147"/>
                </a:cubicBezTo>
                <a:cubicBezTo>
                  <a:pt x="79" y="173"/>
                  <a:pt x="65" y="199"/>
                  <a:pt x="56" y="228"/>
                </a:cubicBezTo>
                <a:cubicBezTo>
                  <a:pt x="32" y="303"/>
                  <a:pt x="15" y="380"/>
                  <a:pt x="6" y="458"/>
                </a:cubicBezTo>
                <a:cubicBezTo>
                  <a:pt x="-4" y="544"/>
                  <a:pt x="-16" y="665"/>
                  <a:pt x="42" y="739"/>
                </a:cubicBezTo>
                <a:cubicBezTo>
                  <a:pt x="77" y="784"/>
                  <a:pt x="136" y="785"/>
                  <a:pt x="186" y="768"/>
                </a:cubicBezTo>
                <a:cubicBezTo>
                  <a:pt x="197" y="763"/>
                  <a:pt x="208" y="757"/>
                  <a:pt x="219" y="752"/>
                </a:cubicBezTo>
              </a:path>
              <a:path w="1229" h="778" extrusionOk="0">
                <a:moveTo>
                  <a:pt x="422" y="615"/>
                </a:moveTo>
                <a:cubicBezTo>
                  <a:pt x="442" y="603"/>
                  <a:pt x="440" y="598"/>
                  <a:pt x="449" y="577"/>
                </a:cubicBezTo>
                <a:cubicBezTo>
                  <a:pt x="489" y="484"/>
                  <a:pt x="505" y="375"/>
                  <a:pt x="518" y="275"/>
                </a:cubicBezTo>
                <a:cubicBezTo>
                  <a:pt x="522" y="247"/>
                  <a:pt x="525" y="220"/>
                  <a:pt x="529" y="192"/>
                </a:cubicBezTo>
                <a:cubicBezTo>
                  <a:pt x="546" y="240"/>
                  <a:pt x="557" y="289"/>
                  <a:pt x="573" y="338"/>
                </a:cubicBezTo>
                <a:cubicBezTo>
                  <a:pt x="599" y="419"/>
                  <a:pt x="638" y="494"/>
                  <a:pt x="697" y="556"/>
                </a:cubicBezTo>
                <a:cubicBezTo>
                  <a:pt x="713" y="573"/>
                  <a:pt x="724" y="579"/>
                  <a:pt x="744" y="586"/>
                </a:cubicBezTo>
                <a:cubicBezTo>
                  <a:pt x="766" y="552"/>
                  <a:pt x="766" y="522"/>
                  <a:pt x="769" y="481"/>
                </a:cubicBezTo>
                <a:cubicBezTo>
                  <a:pt x="775" y="406"/>
                  <a:pt x="776" y="328"/>
                  <a:pt x="789" y="254"/>
                </a:cubicBezTo>
                <a:cubicBezTo>
                  <a:pt x="795" y="216"/>
                  <a:pt x="802" y="189"/>
                  <a:pt x="827" y="161"/>
                </a:cubicBezTo>
              </a:path>
              <a:path w="1229" h="778" extrusionOk="0">
                <a:moveTo>
                  <a:pt x="973" y="0"/>
                </a:moveTo>
                <a:cubicBezTo>
                  <a:pt x="1004" y="15"/>
                  <a:pt x="1025" y="30"/>
                  <a:pt x="1050" y="57"/>
                </a:cubicBezTo>
                <a:cubicBezTo>
                  <a:pt x="1100" y="111"/>
                  <a:pt x="1142" y="172"/>
                  <a:pt x="1175" y="238"/>
                </a:cubicBezTo>
                <a:cubicBezTo>
                  <a:pt x="1206" y="301"/>
                  <a:pt x="1233" y="381"/>
                  <a:pt x="1228" y="453"/>
                </a:cubicBezTo>
                <a:cubicBezTo>
                  <a:pt x="1224" y="518"/>
                  <a:pt x="1187" y="561"/>
                  <a:pt x="1150" y="610"/>
                </a:cubicBezTo>
                <a:cubicBezTo>
                  <a:pt x="1114" y="658"/>
                  <a:pt x="1074" y="691"/>
                  <a:pt x="1026" y="726"/>
                </a:cubicBezTo>
                <a:cubicBezTo>
                  <a:pt x="1017" y="733"/>
                  <a:pt x="1008" y="739"/>
                  <a:pt x="999" y="746"/>
                </a:cubicBezTo>
              </a:path>
            </a:pathLst>
          </a:custGeom>
          <a:noFill/>
          <a:ln w="19050" cap="rnd">
            <a:solidFill>
              <a:srgbClr val="000000"/>
            </a:solidFill>
            <a:round/>
            <a:headEnd/>
            <a:tailEnd/>
          </a:ln>
        </p:spPr>
        <p:txBody>
          <a:bodyPr>
            <a:prstTxWarp prst="textNoShape">
              <a:avLst/>
            </a:prstTxWarp>
          </a:bodyPr>
          <a:lstStyle/>
          <a:p>
            <a:endParaRPr lang="en-US"/>
          </a:p>
        </p:txBody>
      </p:sp>
      <p:grpSp>
        <p:nvGrpSpPr>
          <p:cNvPr id="2" name="Group 34"/>
          <p:cNvGrpSpPr>
            <a:grpSpLocks/>
          </p:cNvGrpSpPr>
          <p:nvPr/>
        </p:nvGrpSpPr>
        <p:grpSpPr bwMode="auto">
          <a:xfrm>
            <a:off x="3802063" y="5791200"/>
            <a:ext cx="1398587" cy="593725"/>
            <a:chOff x="3802063" y="5791200"/>
            <a:chExt cx="1398587" cy="593725"/>
          </a:xfrm>
        </p:grpSpPr>
        <p:sp>
          <p:nvSpPr>
            <p:cNvPr id="20511" name="Comment 12"/>
            <p:cNvSpPr>
              <a:spLocks noRot="1" noChangeAspect="1" noEditPoints="1" noChangeArrowheads="1" noChangeShapeType="1" noTextEdit="1"/>
            </p:cNvSpPr>
            <p:nvPr/>
          </p:nvSpPr>
          <p:spPr bwMode="auto">
            <a:xfrm>
              <a:off x="3802063" y="5881688"/>
              <a:ext cx="474662" cy="503237"/>
            </a:xfrm>
            <a:custGeom>
              <a:avLst/>
              <a:gdLst>
                <a:gd name="T0" fmla="*/ 43708879 w 1318"/>
                <a:gd name="T1" fmla="*/ 57697420 h 1396"/>
                <a:gd name="T2" fmla="*/ 44486778 w 1318"/>
                <a:gd name="T3" fmla="*/ 53279316 h 1396"/>
                <a:gd name="T4" fmla="*/ 43060271 w 1318"/>
                <a:gd name="T5" fmla="*/ 57827555 h 1396"/>
                <a:gd name="T6" fmla="*/ 32425033 w 1318"/>
                <a:gd name="T7" fmla="*/ 79139065 h 1396"/>
                <a:gd name="T8" fmla="*/ 14785829 w 1318"/>
                <a:gd name="T9" fmla="*/ 107208226 h 1396"/>
                <a:gd name="T10" fmla="*/ 1686167 w 1318"/>
                <a:gd name="T11" fmla="*/ 128389962 h 1396"/>
                <a:gd name="T12" fmla="*/ 4928490 w 1318"/>
                <a:gd name="T13" fmla="*/ 144893684 h 1396"/>
                <a:gd name="T14" fmla="*/ 47470162 w 1318"/>
                <a:gd name="T15" fmla="*/ 146193232 h 1396"/>
                <a:gd name="T16" fmla="*/ 76782161 w 1318"/>
                <a:gd name="T17" fmla="*/ 139825626 h 1396"/>
                <a:gd name="T18" fmla="*/ 86509490 w 1318"/>
                <a:gd name="T19" fmla="*/ 136057116 h 1396"/>
                <a:gd name="T20" fmla="*/ 79246225 w 1318"/>
                <a:gd name="T21" fmla="*/ 119293484 h 1396"/>
                <a:gd name="T22" fmla="*/ 50971784 w 1318"/>
                <a:gd name="T23" fmla="*/ 69003310 h 1396"/>
                <a:gd name="T24" fmla="*/ 40725495 w 1318"/>
                <a:gd name="T25" fmla="*/ 57567645 h 1396"/>
                <a:gd name="T26" fmla="*/ 49415627 w 1318"/>
                <a:gd name="T27" fmla="*/ 54188820 h 1396"/>
                <a:gd name="T28" fmla="*/ 111930558 w 1318"/>
                <a:gd name="T29" fmla="*/ 74590826 h 1396"/>
                <a:gd name="T30" fmla="*/ 116859047 w 1318"/>
                <a:gd name="T31" fmla="*/ 83167484 h 1396"/>
                <a:gd name="T32" fmla="*/ 124770921 w 1318"/>
                <a:gd name="T33" fmla="*/ 115915019 h 1396"/>
                <a:gd name="T34" fmla="*/ 132163836 w 1318"/>
                <a:gd name="T35" fmla="*/ 159837588 h 1396"/>
                <a:gd name="T36" fmla="*/ 134757550 w 1318"/>
                <a:gd name="T37" fmla="*/ 181279594 h 1396"/>
                <a:gd name="T38" fmla="*/ 124900571 w 1318"/>
                <a:gd name="T39" fmla="*/ 152560478 h 1396"/>
                <a:gd name="T40" fmla="*/ 127364996 w 1318"/>
                <a:gd name="T41" fmla="*/ 100060891 h 1396"/>
                <a:gd name="T42" fmla="*/ 149673029 w 1318"/>
                <a:gd name="T43" fmla="*/ 91224323 h 1396"/>
                <a:gd name="T44" fmla="*/ 164718158 w 1318"/>
                <a:gd name="T45" fmla="*/ 102530213 h 1396"/>
                <a:gd name="T46" fmla="*/ 159011410 w 1318"/>
                <a:gd name="T47" fmla="*/ 125790865 h 1396"/>
                <a:gd name="T48" fmla="*/ 131515227 w 1318"/>
                <a:gd name="T49" fmla="*/ 140735130 h 1396"/>
                <a:gd name="T50" fmla="*/ 123863013 w 1318"/>
                <a:gd name="T51" fmla="*/ 133458020 h 1396"/>
                <a:gd name="T52" fmla="*/ 126716387 w 1318"/>
                <a:gd name="T53" fmla="*/ 130079194 h 1396"/>
                <a:gd name="T54" fmla="*/ 98052636 w 1318"/>
                <a:gd name="T55" fmla="*/ 32617400 h 1396"/>
                <a:gd name="T56" fmla="*/ 91049031 w 1318"/>
                <a:gd name="T57" fmla="*/ 30927807 h 1396"/>
                <a:gd name="T58" fmla="*/ 90919381 w 1318"/>
                <a:gd name="T59" fmla="*/ 29368709 h 1396"/>
                <a:gd name="T60" fmla="*/ 102981486 w 1318"/>
                <a:gd name="T61" fmla="*/ 25989884 h 1396"/>
                <a:gd name="T62" fmla="*/ 138778492 w 1318"/>
                <a:gd name="T63" fmla="*/ 20272232 h 1396"/>
                <a:gd name="T64" fmla="*/ 161994434 w 1318"/>
                <a:gd name="T65" fmla="*/ 18972684 h 1396"/>
                <a:gd name="T66" fmla="*/ 164718158 w 1318"/>
                <a:gd name="T67" fmla="*/ 19492503 h 1396"/>
                <a:gd name="T68" fmla="*/ 154601879 w 1318"/>
                <a:gd name="T69" fmla="*/ 14164535 h 1396"/>
                <a:gd name="T70" fmla="*/ 142539774 w 1318"/>
                <a:gd name="T71" fmla="*/ 5587877 h 1396"/>
                <a:gd name="T72" fmla="*/ 141242557 w 1318"/>
                <a:gd name="T73" fmla="*/ 1169413 h 1396"/>
                <a:gd name="T74" fmla="*/ 152137454 w 1318"/>
                <a:gd name="T75" fmla="*/ 129775 h 1396"/>
                <a:gd name="T76" fmla="*/ 166533974 w 1318"/>
                <a:gd name="T77" fmla="*/ 6107697 h 1396"/>
                <a:gd name="T78" fmla="*/ 170295256 w 1318"/>
                <a:gd name="T79" fmla="*/ 19102458 h 1396"/>
                <a:gd name="T80" fmla="*/ 163421301 w 1318"/>
                <a:gd name="T81" fmla="*/ 32877310 h 1396"/>
                <a:gd name="T82" fmla="*/ 162643042 w 1318"/>
                <a:gd name="T83" fmla="*/ 40414329 h 1396"/>
                <a:gd name="T84" fmla="*/ 165107467 w 1318"/>
                <a:gd name="T85" fmla="*/ 40804013 h 13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18"/>
                <a:gd name="T130" fmla="*/ 0 h 1396"/>
                <a:gd name="T131" fmla="*/ 1318 w 1318"/>
                <a:gd name="T132" fmla="*/ 1396 h 13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18" h="1396" extrusionOk="0">
                  <a:moveTo>
                    <a:pt x="337" y="444"/>
                  </a:moveTo>
                  <a:cubicBezTo>
                    <a:pt x="346" y="428"/>
                    <a:pt x="349" y="423"/>
                    <a:pt x="343" y="410"/>
                  </a:cubicBezTo>
                  <a:cubicBezTo>
                    <a:pt x="338" y="428"/>
                    <a:pt x="338" y="428"/>
                    <a:pt x="332" y="445"/>
                  </a:cubicBezTo>
                  <a:cubicBezTo>
                    <a:pt x="312" y="502"/>
                    <a:pt x="280" y="557"/>
                    <a:pt x="250" y="609"/>
                  </a:cubicBezTo>
                  <a:cubicBezTo>
                    <a:pt x="207" y="682"/>
                    <a:pt x="161" y="754"/>
                    <a:pt x="114" y="825"/>
                  </a:cubicBezTo>
                  <a:cubicBezTo>
                    <a:pt x="79" y="878"/>
                    <a:pt x="38" y="929"/>
                    <a:pt x="13" y="988"/>
                  </a:cubicBezTo>
                  <a:cubicBezTo>
                    <a:pt x="-6" y="1033"/>
                    <a:pt x="-9" y="1087"/>
                    <a:pt x="38" y="1115"/>
                  </a:cubicBezTo>
                  <a:cubicBezTo>
                    <a:pt x="130" y="1170"/>
                    <a:pt x="268" y="1140"/>
                    <a:pt x="366" y="1125"/>
                  </a:cubicBezTo>
                  <a:cubicBezTo>
                    <a:pt x="442" y="1113"/>
                    <a:pt x="517" y="1093"/>
                    <a:pt x="592" y="1076"/>
                  </a:cubicBezTo>
                  <a:cubicBezTo>
                    <a:pt x="624" y="1069"/>
                    <a:pt x="643" y="1063"/>
                    <a:pt x="667" y="1047"/>
                  </a:cubicBezTo>
                  <a:cubicBezTo>
                    <a:pt x="650" y="1003"/>
                    <a:pt x="631" y="961"/>
                    <a:pt x="611" y="918"/>
                  </a:cubicBezTo>
                  <a:cubicBezTo>
                    <a:pt x="548" y="784"/>
                    <a:pt x="480" y="651"/>
                    <a:pt x="393" y="531"/>
                  </a:cubicBezTo>
                  <a:cubicBezTo>
                    <a:pt x="391" y="528"/>
                    <a:pt x="312" y="446"/>
                    <a:pt x="314" y="443"/>
                  </a:cubicBezTo>
                  <a:cubicBezTo>
                    <a:pt x="319" y="433"/>
                    <a:pt x="375" y="419"/>
                    <a:pt x="381" y="417"/>
                  </a:cubicBezTo>
                </a:path>
                <a:path w="1318" h="1396" extrusionOk="0">
                  <a:moveTo>
                    <a:pt x="863" y="574"/>
                  </a:moveTo>
                  <a:cubicBezTo>
                    <a:pt x="879" y="585"/>
                    <a:pt x="889" y="600"/>
                    <a:pt x="901" y="640"/>
                  </a:cubicBezTo>
                  <a:cubicBezTo>
                    <a:pt x="925" y="723"/>
                    <a:pt x="945" y="807"/>
                    <a:pt x="962" y="892"/>
                  </a:cubicBezTo>
                  <a:cubicBezTo>
                    <a:pt x="984" y="1004"/>
                    <a:pt x="1001" y="1117"/>
                    <a:pt x="1019" y="1230"/>
                  </a:cubicBezTo>
                  <a:cubicBezTo>
                    <a:pt x="1028" y="1285"/>
                    <a:pt x="1034" y="1339"/>
                    <a:pt x="1039" y="1395"/>
                  </a:cubicBezTo>
                  <a:cubicBezTo>
                    <a:pt x="993" y="1333"/>
                    <a:pt x="980" y="1250"/>
                    <a:pt x="963" y="1174"/>
                  </a:cubicBezTo>
                  <a:cubicBezTo>
                    <a:pt x="935" y="1047"/>
                    <a:pt x="902" y="886"/>
                    <a:pt x="982" y="770"/>
                  </a:cubicBezTo>
                  <a:cubicBezTo>
                    <a:pt x="1019" y="717"/>
                    <a:pt x="1093" y="697"/>
                    <a:pt x="1154" y="702"/>
                  </a:cubicBezTo>
                  <a:cubicBezTo>
                    <a:pt x="1209" y="706"/>
                    <a:pt x="1255" y="735"/>
                    <a:pt x="1270" y="789"/>
                  </a:cubicBezTo>
                  <a:cubicBezTo>
                    <a:pt x="1286" y="848"/>
                    <a:pt x="1258" y="919"/>
                    <a:pt x="1226" y="968"/>
                  </a:cubicBezTo>
                  <a:cubicBezTo>
                    <a:pt x="1176" y="1045"/>
                    <a:pt x="1102" y="1079"/>
                    <a:pt x="1014" y="1083"/>
                  </a:cubicBezTo>
                  <a:cubicBezTo>
                    <a:pt x="985" y="1084"/>
                    <a:pt x="934" y="1070"/>
                    <a:pt x="955" y="1027"/>
                  </a:cubicBezTo>
                  <a:cubicBezTo>
                    <a:pt x="962" y="1018"/>
                    <a:pt x="970" y="1010"/>
                    <a:pt x="977" y="1001"/>
                  </a:cubicBezTo>
                </a:path>
                <a:path w="1318" h="1396" extrusionOk="0">
                  <a:moveTo>
                    <a:pt x="756" y="251"/>
                  </a:moveTo>
                  <a:cubicBezTo>
                    <a:pt x="743" y="250"/>
                    <a:pt x="710" y="252"/>
                    <a:pt x="702" y="238"/>
                  </a:cubicBezTo>
                  <a:cubicBezTo>
                    <a:pt x="702" y="234"/>
                    <a:pt x="701" y="230"/>
                    <a:pt x="701" y="226"/>
                  </a:cubicBezTo>
                  <a:cubicBezTo>
                    <a:pt x="732" y="215"/>
                    <a:pt x="762" y="207"/>
                    <a:pt x="794" y="200"/>
                  </a:cubicBezTo>
                  <a:cubicBezTo>
                    <a:pt x="884" y="180"/>
                    <a:pt x="978" y="165"/>
                    <a:pt x="1070" y="156"/>
                  </a:cubicBezTo>
                  <a:cubicBezTo>
                    <a:pt x="1128" y="150"/>
                    <a:pt x="1192" y="142"/>
                    <a:pt x="1249" y="146"/>
                  </a:cubicBezTo>
                  <a:cubicBezTo>
                    <a:pt x="1266" y="147"/>
                    <a:pt x="1286" y="153"/>
                    <a:pt x="1270" y="150"/>
                  </a:cubicBezTo>
                </a:path>
                <a:path w="1318" h="1396" extrusionOk="0">
                  <a:moveTo>
                    <a:pt x="1192" y="109"/>
                  </a:moveTo>
                  <a:cubicBezTo>
                    <a:pt x="1160" y="88"/>
                    <a:pt x="1127" y="69"/>
                    <a:pt x="1099" y="43"/>
                  </a:cubicBezTo>
                  <a:cubicBezTo>
                    <a:pt x="1085" y="28"/>
                    <a:pt x="1079" y="24"/>
                    <a:pt x="1089" y="9"/>
                  </a:cubicBezTo>
                  <a:cubicBezTo>
                    <a:pt x="1117" y="2"/>
                    <a:pt x="1144" y="-2"/>
                    <a:pt x="1173" y="1"/>
                  </a:cubicBezTo>
                  <a:cubicBezTo>
                    <a:pt x="1214" y="5"/>
                    <a:pt x="1253" y="19"/>
                    <a:pt x="1284" y="47"/>
                  </a:cubicBezTo>
                  <a:cubicBezTo>
                    <a:pt x="1314" y="74"/>
                    <a:pt x="1321" y="108"/>
                    <a:pt x="1313" y="147"/>
                  </a:cubicBezTo>
                  <a:cubicBezTo>
                    <a:pt x="1306" y="182"/>
                    <a:pt x="1281" y="224"/>
                    <a:pt x="1260" y="253"/>
                  </a:cubicBezTo>
                  <a:cubicBezTo>
                    <a:pt x="1250" y="267"/>
                    <a:pt x="1223" y="299"/>
                    <a:pt x="1254" y="311"/>
                  </a:cubicBezTo>
                  <a:cubicBezTo>
                    <a:pt x="1260" y="312"/>
                    <a:pt x="1267" y="313"/>
                    <a:pt x="1273" y="314"/>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512" name="Comment 13"/>
            <p:cNvSpPr>
              <a:spLocks noRot="1" noChangeAspect="1" noEditPoints="1" noChangeArrowheads="1" noChangeShapeType="1" noTextEdit="1"/>
            </p:cNvSpPr>
            <p:nvPr/>
          </p:nvSpPr>
          <p:spPr bwMode="auto">
            <a:xfrm>
              <a:off x="4492625" y="6086475"/>
              <a:ext cx="101600" cy="52388"/>
            </a:xfrm>
            <a:custGeom>
              <a:avLst/>
              <a:gdLst>
                <a:gd name="T0" fmla="*/ 0 w 282"/>
                <a:gd name="T1" fmla="*/ 889170 h 147"/>
                <a:gd name="T2" fmla="*/ 10643861 w 282"/>
                <a:gd name="T3" fmla="*/ 1651113 h 147"/>
                <a:gd name="T4" fmla="*/ 26739535 w 282"/>
                <a:gd name="T5" fmla="*/ 635071 h 147"/>
                <a:gd name="T6" fmla="*/ 30374077 w 282"/>
                <a:gd name="T7" fmla="*/ 0 h 147"/>
                <a:gd name="T8" fmla="*/ 3504840 w 282"/>
                <a:gd name="T9" fmla="*/ 16511130 h 147"/>
                <a:gd name="T10" fmla="*/ 10643861 w 282"/>
                <a:gd name="T11" fmla="*/ 18415986 h 147"/>
                <a:gd name="T12" fmla="*/ 31023308 w 282"/>
                <a:gd name="T13" fmla="*/ 15240988 h 147"/>
                <a:gd name="T14" fmla="*/ 36475121 w 282"/>
                <a:gd name="T15" fmla="*/ 13081676 h 147"/>
                <a:gd name="T16" fmla="*/ 0 60000 65536"/>
                <a:gd name="T17" fmla="*/ 0 60000 65536"/>
                <a:gd name="T18" fmla="*/ 0 60000 65536"/>
                <a:gd name="T19" fmla="*/ 0 60000 65536"/>
                <a:gd name="T20" fmla="*/ 0 60000 65536"/>
                <a:gd name="T21" fmla="*/ 0 60000 65536"/>
                <a:gd name="T22" fmla="*/ 0 60000 65536"/>
                <a:gd name="T23" fmla="*/ 0 60000 65536"/>
                <a:gd name="T24" fmla="*/ 0 w 282"/>
                <a:gd name="T25" fmla="*/ 0 h 147"/>
                <a:gd name="T26" fmla="*/ 282 w 282"/>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2" h="147" extrusionOk="0">
                  <a:moveTo>
                    <a:pt x="0" y="7"/>
                  </a:moveTo>
                  <a:cubicBezTo>
                    <a:pt x="27" y="12"/>
                    <a:pt x="55" y="13"/>
                    <a:pt x="82" y="13"/>
                  </a:cubicBezTo>
                  <a:cubicBezTo>
                    <a:pt x="124" y="13"/>
                    <a:pt x="164" y="12"/>
                    <a:pt x="206" y="5"/>
                  </a:cubicBezTo>
                  <a:cubicBezTo>
                    <a:pt x="215" y="3"/>
                    <a:pt x="225" y="2"/>
                    <a:pt x="234" y="0"/>
                  </a:cubicBezTo>
                </a:path>
                <a:path w="282" h="147" extrusionOk="0">
                  <a:moveTo>
                    <a:pt x="27" y="130"/>
                  </a:moveTo>
                  <a:cubicBezTo>
                    <a:pt x="41" y="148"/>
                    <a:pt x="58" y="147"/>
                    <a:pt x="82" y="145"/>
                  </a:cubicBezTo>
                  <a:cubicBezTo>
                    <a:pt x="135" y="142"/>
                    <a:pt x="189" y="136"/>
                    <a:pt x="239" y="120"/>
                  </a:cubicBezTo>
                  <a:cubicBezTo>
                    <a:pt x="253" y="114"/>
                    <a:pt x="267" y="109"/>
                    <a:pt x="281" y="103"/>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513" name="Comment 14"/>
            <p:cNvSpPr>
              <a:spLocks noRot="1" noChangeAspect="1" noEditPoints="1" noChangeArrowheads="1" noChangeShapeType="1" noTextEdit="1"/>
            </p:cNvSpPr>
            <p:nvPr/>
          </p:nvSpPr>
          <p:spPr bwMode="auto">
            <a:xfrm>
              <a:off x="4948238" y="5791200"/>
              <a:ext cx="252412" cy="534988"/>
            </a:xfrm>
            <a:custGeom>
              <a:avLst/>
              <a:gdLst>
                <a:gd name="T0" fmla="*/ 60117203 w 702"/>
                <a:gd name="T1" fmla="*/ 76601569 h 1486"/>
                <a:gd name="T2" fmla="*/ 56497141 w 702"/>
                <a:gd name="T3" fmla="*/ 70898511 h 1486"/>
                <a:gd name="T4" fmla="*/ 67615853 w 702"/>
                <a:gd name="T5" fmla="*/ 101876332 h 1486"/>
                <a:gd name="T6" fmla="*/ 82483352 w 702"/>
                <a:gd name="T7" fmla="*/ 147629687 h 1486"/>
                <a:gd name="T8" fmla="*/ 84551907 w 702"/>
                <a:gd name="T9" fmla="*/ 186254668 h 1486"/>
                <a:gd name="T10" fmla="*/ 65676380 w 702"/>
                <a:gd name="T11" fmla="*/ 191698513 h 1486"/>
                <a:gd name="T12" fmla="*/ 40207578 w 702"/>
                <a:gd name="T13" fmla="*/ 178996328 h 1486"/>
                <a:gd name="T14" fmla="*/ 34001910 w 702"/>
                <a:gd name="T15" fmla="*/ 168627426 h 1486"/>
                <a:gd name="T16" fmla="*/ 2973572 w 702"/>
                <a:gd name="T17" fmla="*/ 26959651 h 1486"/>
                <a:gd name="T18" fmla="*/ 1292982 w 702"/>
                <a:gd name="T19" fmla="*/ 26830044 h 1486"/>
                <a:gd name="T20" fmla="*/ 9179239 w 702"/>
                <a:gd name="T21" fmla="*/ 26570831 h 1486"/>
                <a:gd name="T22" fmla="*/ 36328990 w 702"/>
                <a:gd name="T23" fmla="*/ 21904626 h 1486"/>
                <a:gd name="T24" fmla="*/ 67098445 w 702"/>
                <a:gd name="T25" fmla="*/ 16071961 h 1486"/>
                <a:gd name="T26" fmla="*/ 82224827 w 702"/>
                <a:gd name="T27" fmla="*/ 15553534 h 1486"/>
                <a:gd name="T28" fmla="*/ 83258925 w 702"/>
                <a:gd name="T29" fmla="*/ 16331175 h 1486"/>
                <a:gd name="T30" fmla="*/ 74726177 w 702"/>
                <a:gd name="T31" fmla="*/ 7387947 h 1486"/>
                <a:gd name="T32" fmla="*/ 65029889 w 702"/>
                <a:gd name="T33" fmla="*/ 648034 h 1486"/>
                <a:gd name="T34" fmla="*/ 62444284 w 702"/>
                <a:gd name="T35" fmla="*/ 0 h 1486"/>
                <a:gd name="T36" fmla="*/ 73304112 w 702"/>
                <a:gd name="T37" fmla="*/ 1555281 h 1486"/>
                <a:gd name="T38" fmla="*/ 86620463 w 702"/>
                <a:gd name="T39" fmla="*/ 4925418 h 1486"/>
                <a:gd name="T40" fmla="*/ 90111084 w 702"/>
                <a:gd name="T41" fmla="*/ 14646287 h 1486"/>
                <a:gd name="T42" fmla="*/ 85327481 w 702"/>
                <a:gd name="T43" fmla="*/ 31885069 h 1486"/>
                <a:gd name="T44" fmla="*/ 82871318 w 702"/>
                <a:gd name="T45" fmla="*/ 39013802 h 14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02"/>
                <a:gd name="T70" fmla="*/ 0 h 1486"/>
                <a:gd name="T71" fmla="*/ 702 w 702"/>
                <a:gd name="T72" fmla="*/ 1486 h 14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02" h="1486" extrusionOk="0">
                  <a:moveTo>
                    <a:pt x="465" y="591"/>
                  </a:moveTo>
                  <a:cubicBezTo>
                    <a:pt x="456" y="575"/>
                    <a:pt x="447" y="562"/>
                    <a:pt x="437" y="547"/>
                  </a:cubicBezTo>
                  <a:cubicBezTo>
                    <a:pt x="460" y="629"/>
                    <a:pt x="493" y="706"/>
                    <a:pt x="523" y="786"/>
                  </a:cubicBezTo>
                  <a:cubicBezTo>
                    <a:pt x="566" y="902"/>
                    <a:pt x="608" y="1019"/>
                    <a:pt x="638" y="1139"/>
                  </a:cubicBezTo>
                  <a:cubicBezTo>
                    <a:pt x="660" y="1226"/>
                    <a:pt x="697" y="1351"/>
                    <a:pt x="654" y="1437"/>
                  </a:cubicBezTo>
                  <a:cubicBezTo>
                    <a:pt x="627" y="1492"/>
                    <a:pt x="560" y="1490"/>
                    <a:pt x="508" y="1479"/>
                  </a:cubicBezTo>
                  <a:cubicBezTo>
                    <a:pt x="438" y="1464"/>
                    <a:pt x="363" y="1432"/>
                    <a:pt x="311" y="1381"/>
                  </a:cubicBezTo>
                  <a:cubicBezTo>
                    <a:pt x="280" y="1343"/>
                    <a:pt x="270" y="1333"/>
                    <a:pt x="263" y="1301"/>
                  </a:cubicBezTo>
                </a:path>
                <a:path w="702" h="1486" extrusionOk="0">
                  <a:moveTo>
                    <a:pt x="23" y="208"/>
                  </a:moveTo>
                  <a:cubicBezTo>
                    <a:pt x="19" y="208"/>
                    <a:pt x="14" y="207"/>
                    <a:pt x="10" y="207"/>
                  </a:cubicBezTo>
                  <a:cubicBezTo>
                    <a:pt x="37" y="210"/>
                    <a:pt x="44" y="208"/>
                    <a:pt x="71" y="205"/>
                  </a:cubicBezTo>
                  <a:cubicBezTo>
                    <a:pt x="142" y="198"/>
                    <a:pt x="211" y="184"/>
                    <a:pt x="281" y="169"/>
                  </a:cubicBezTo>
                  <a:cubicBezTo>
                    <a:pt x="359" y="152"/>
                    <a:pt x="440" y="132"/>
                    <a:pt x="519" y="124"/>
                  </a:cubicBezTo>
                  <a:cubicBezTo>
                    <a:pt x="553" y="121"/>
                    <a:pt x="603" y="115"/>
                    <a:pt x="636" y="120"/>
                  </a:cubicBezTo>
                  <a:cubicBezTo>
                    <a:pt x="639" y="122"/>
                    <a:pt x="641" y="124"/>
                    <a:pt x="644" y="126"/>
                  </a:cubicBezTo>
                  <a:cubicBezTo>
                    <a:pt x="624" y="101"/>
                    <a:pt x="603" y="77"/>
                    <a:pt x="578" y="57"/>
                  </a:cubicBezTo>
                  <a:cubicBezTo>
                    <a:pt x="555" y="39"/>
                    <a:pt x="530" y="16"/>
                    <a:pt x="503" y="5"/>
                  </a:cubicBezTo>
                  <a:cubicBezTo>
                    <a:pt x="493" y="5"/>
                    <a:pt x="489" y="5"/>
                    <a:pt x="483" y="0"/>
                  </a:cubicBezTo>
                  <a:cubicBezTo>
                    <a:pt x="511" y="6"/>
                    <a:pt x="539" y="8"/>
                    <a:pt x="567" y="12"/>
                  </a:cubicBezTo>
                  <a:cubicBezTo>
                    <a:pt x="601" y="17"/>
                    <a:pt x="640" y="20"/>
                    <a:pt x="670" y="38"/>
                  </a:cubicBezTo>
                  <a:cubicBezTo>
                    <a:pt x="697" y="54"/>
                    <a:pt x="702" y="85"/>
                    <a:pt x="697" y="113"/>
                  </a:cubicBezTo>
                  <a:cubicBezTo>
                    <a:pt x="689" y="158"/>
                    <a:pt x="675" y="203"/>
                    <a:pt x="660" y="246"/>
                  </a:cubicBezTo>
                  <a:cubicBezTo>
                    <a:pt x="649" y="275"/>
                    <a:pt x="646" y="282"/>
                    <a:pt x="641" y="301"/>
                  </a:cubicBezTo>
                </a:path>
              </a:pathLst>
            </a:custGeom>
            <a:noFill/>
            <a:ln w="19050" cap="rnd">
              <a:solidFill>
                <a:srgbClr val="000000"/>
              </a:solidFill>
              <a:round/>
              <a:headEnd/>
              <a:tailEnd/>
            </a:ln>
          </p:spPr>
          <p:txBody>
            <a:bodyPr>
              <a:prstTxWarp prst="textNoShape">
                <a:avLst/>
              </a:prstTxWarp>
            </a:bodyPr>
            <a:lstStyle/>
            <a:p>
              <a:endParaRPr lang="en-US"/>
            </a:p>
          </p:txBody>
        </p:sp>
      </p:grpSp>
      <p:sp>
        <p:nvSpPr>
          <p:cNvPr id="20490" name="Comment 15"/>
          <p:cNvSpPr>
            <a:spLocks noRot="1" noChangeAspect="1" noEditPoints="1" noChangeArrowheads="1" noChangeShapeType="1" noTextEdit="1"/>
          </p:cNvSpPr>
          <p:nvPr/>
        </p:nvSpPr>
        <p:spPr bwMode="auto">
          <a:xfrm>
            <a:off x="6513513" y="935038"/>
            <a:ext cx="34925" cy="2114550"/>
          </a:xfrm>
          <a:custGeom>
            <a:avLst/>
            <a:gdLst>
              <a:gd name="T0" fmla="*/ 0 w 97"/>
              <a:gd name="T1" fmla="*/ 0 h 5877"/>
              <a:gd name="T2" fmla="*/ 11926707 w 97"/>
              <a:gd name="T3" fmla="*/ 139813240 h 5877"/>
              <a:gd name="T4" fmla="*/ 7130101 w 97"/>
              <a:gd name="T5" fmla="*/ 382156070 h 5877"/>
              <a:gd name="T6" fmla="*/ 10889399 w 97"/>
              <a:gd name="T7" fmla="*/ 627606140 h 5877"/>
              <a:gd name="T8" fmla="*/ 8037431 w 97"/>
              <a:gd name="T9" fmla="*/ 760687505 h 5877"/>
              <a:gd name="T10" fmla="*/ 0 60000 65536"/>
              <a:gd name="T11" fmla="*/ 0 60000 65536"/>
              <a:gd name="T12" fmla="*/ 0 60000 65536"/>
              <a:gd name="T13" fmla="*/ 0 60000 65536"/>
              <a:gd name="T14" fmla="*/ 0 60000 65536"/>
              <a:gd name="T15" fmla="*/ 0 w 97"/>
              <a:gd name="T16" fmla="*/ 0 h 5877"/>
              <a:gd name="T17" fmla="*/ 97 w 97"/>
              <a:gd name="T18" fmla="*/ 5877 h 5877"/>
            </a:gdLst>
            <a:ahLst/>
            <a:cxnLst>
              <a:cxn ang="T10">
                <a:pos x="T0" y="T1"/>
              </a:cxn>
              <a:cxn ang="T11">
                <a:pos x="T2" y="T3"/>
              </a:cxn>
              <a:cxn ang="T12">
                <a:pos x="T4" y="T5"/>
              </a:cxn>
              <a:cxn ang="T13">
                <a:pos x="T6" y="T7"/>
              </a:cxn>
              <a:cxn ang="T14">
                <a:pos x="T8" y="T9"/>
              </a:cxn>
            </a:cxnLst>
            <a:rect l="T15" t="T16" r="T17" b="T18"/>
            <a:pathLst>
              <a:path w="97" h="5877" extrusionOk="0">
                <a:moveTo>
                  <a:pt x="0" y="0"/>
                </a:moveTo>
                <a:cubicBezTo>
                  <a:pt x="45" y="360"/>
                  <a:pt x="82" y="717"/>
                  <a:pt x="92" y="1080"/>
                </a:cubicBezTo>
                <a:cubicBezTo>
                  <a:pt x="110" y="1704"/>
                  <a:pt x="52" y="2328"/>
                  <a:pt x="55" y="2952"/>
                </a:cubicBezTo>
                <a:cubicBezTo>
                  <a:pt x="58" y="3585"/>
                  <a:pt x="101" y="4215"/>
                  <a:pt x="84" y="4848"/>
                </a:cubicBezTo>
                <a:cubicBezTo>
                  <a:pt x="75" y="5190"/>
                  <a:pt x="75" y="5534"/>
                  <a:pt x="62" y="5876"/>
                </a:cubicBezTo>
              </a:path>
            </a:pathLst>
          </a:custGeom>
          <a:noFill/>
          <a:ln w="19050" cap="rnd">
            <a:solidFill>
              <a:schemeClr val="accent2"/>
            </a:solidFill>
            <a:round/>
            <a:headEnd/>
            <a:tailEnd/>
          </a:ln>
        </p:spPr>
        <p:txBody>
          <a:bodyPr>
            <a:prstTxWarp prst="textNoShape">
              <a:avLst/>
            </a:prstTxWarp>
          </a:bodyPr>
          <a:lstStyle/>
          <a:p>
            <a:endParaRPr lang="en-US"/>
          </a:p>
        </p:txBody>
      </p:sp>
      <p:sp>
        <p:nvSpPr>
          <p:cNvPr id="20491" name="Comment 16"/>
          <p:cNvSpPr>
            <a:spLocks noRot="1" noChangeAspect="1" noEditPoints="1" noChangeArrowheads="1" noChangeShapeType="1" noTextEdit="1"/>
          </p:cNvSpPr>
          <p:nvPr/>
        </p:nvSpPr>
        <p:spPr bwMode="auto">
          <a:xfrm>
            <a:off x="5573713" y="2627313"/>
            <a:ext cx="2925762" cy="58737"/>
          </a:xfrm>
          <a:custGeom>
            <a:avLst/>
            <a:gdLst>
              <a:gd name="T0" fmla="*/ 0 w 8129"/>
              <a:gd name="T1" fmla="*/ 17813490 h 167"/>
              <a:gd name="T2" fmla="*/ 29275976 w 8129"/>
              <a:gd name="T3" fmla="*/ 16947559 h 167"/>
              <a:gd name="T4" fmla="*/ 151950308 w 8129"/>
              <a:gd name="T5" fmla="*/ 18679773 h 167"/>
              <a:gd name="T6" fmla="*/ 410641800 w 8129"/>
              <a:gd name="T7" fmla="*/ 13854898 h 167"/>
              <a:gd name="T8" fmla="*/ 823356000 w 8129"/>
              <a:gd name="T9" fmla="*/ 14102507 h 167"/>
              <a:gd name="T10" fmla="*/ 1010411493 w 8129"/>
              <a:gd name="T11" fmla="*/ 6803996 h 167"/>
              <a:gd name="T12" fmla="*/ 1051734957 w 8129"/>
              <a:gd name="T13" fmla="*/ 5443196 h 167"/>
              <a:gd name="T14" fmla="*/ 1051994097 w 8129"/>
              <a:gd name="T15" fmla="*/ 0 h 167"/>
              <a:gd name="T16" fmla="*/ 0 60000 65536"/>
              <a:gd name="T17" fmla="*/ 0 60000 65536"/>
              <a:gd name="T18" fmla="*/ 0 60000 65536"/>
              <a:gd name="T19" fmla="*/ 0 60000 65536"/>
              <a:gd name="T20" fmla="*/ 0 60000 65536"/>
              <a:gd name="T21" fmla="*/ 0 60000 65536"/>
              <a:gd name="T22" fmla="*/ 0 60000 65536"/>
              <a:gd name="T23" fmla="*/ 0 60000 65536"/>
              <a:gd name="T24" fmla="*/ 0 w 8129"/>
              <a:gd name="T25" fmla="*/ 0 h 167"/>
              <a:gd name="T26" fmla="*/ 8129 w 8129"/>
              <a:gd name="T27" fmla="*/ 167 h 1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29" h="167" extrusionOk="0">
                <a:moveTo>
                  <a:pt x="0" y="144"/>
                </a:moveTo>
                <a:cubicBezTo>
                  <a:pt x="74" y="141"/>
                  <a:pt x="152" y="134"/>
                  <a:pt x="226" y="137"/>
                </a:cubicBezTo>
                <a:cubicBezTo>
                  <a:pt x="544" y="148"/>
                  <a:pt x="854" y="163"/>
                  <a:pt x="1173" y="151"/>
                </a:cubicBezTo>
                <a:cubicBezTo>
                  <a:pt x="1837" y="125"/>
                  <a:pt x="2505" y="116"/>
                  <a:pt x="3170" y="112"/>
                </a:cubicBezTo>
                <a:cubicBezTo>
                  <a:pt x="4231" y="106"/>
                  <a:pt x="5295" y="150"/>
                  <a:pt x="6356" y="114"/>
                </a:cubicBezTo>
                <a:cubicBezTo>
                  <a:pt x="6836" y="98"/>
                  <a:pt x="7320" y="20"/>
                  <a:pt x="7800" y="55"/>
                </a:cubicBezTo>
                <a:cubicBezTo>
                  <a:pt x="7908" y="63"/>
                  <a:pt x="8022" y="98"/>
                  <a:pt x="8119" y="44"/>
                </a:cubicBezTo>
                <a:cubicBezTo>
                  <a:pt x="8128" y="23"/>
                  <a:pt x="8131" y="15"/>
                  <a:pt x="8121" y="0"/>
                </a:cubicBezTo>
              </a:path>
            </a:pathLst>
          </a:custGeom>
          <a:noFill/>
          <a:ln w="19050" cap="rnd">
            <a:solidFill>
              <a:schemeClr val="accent2"/>
            </a:solidFill>
            <a:round/>
            <a:headEnd/>
            <a:tailEnd/>
          </a:ln>
        </p:spPr>
        <p:txBody>
          <a:bodyPr>
            <a:prstTxWarp prst="textNoShape">
              <a:avLst/>
            </a:prstTxWarp>
          </a:bodyPr>
          <a:lstStyle/>
          <a:p>
            <a:endParaRPr lang="en-US"/>
          </a:p>
        </p:txBody>
      </p:sp>
      <p:sp>
        <p:nvSpPr>
          <p:cNvPr id="20492" name="Comment 17"/>
          <p:cNvSpPr>
            <a:spLocks noRot="1" noChangeAspect="1" noEditPoints="1" noChangeArrowheads="1" noChangeShapeType="1" noTextEdit="1"/>
          </p:cNvSpPr>
          <p:nvPr/>
        </p:nvSpPr>
        <p:spPr bwMode="auto">
          <a:xfrm>
            <a:off x="8382000" y="2582863"/>
            <a:ext cx="171450" cy="158750"/>
          </a:xfrm>
          <a:custGeom>
            <a:avLst/>
            <a:gdLst>
              <a:gd name="T0" fmla="*/ 18320453 w 479"/>
              <a:gd name="T1" fmla="*/ 4924130 h 441"/>
              <a:gd name="T2" fmla="*/ 11017900 w 479"/>
              <a:gd name="T3" fmla="*/ 4146579 h 441"/>
              <a:gd name="T4" fmla="*/ 4740467 w 479"/>
              <a:gd name="T5" fmla="*/ 2721429 h 441"/>
              <a:gd name="T6" fmla="*/ 256280 w 479"/>
              <a:gd name="T7" fmla="*/ 129592 h 441"/>
              <a:gd name="T8" fmla="*/ 5765230 w 479"/>
              <a:gd name="T9" fmla="*/ 3628211 h 441"/>
              <a:gd name="T10" fmla="*/ 26263706 w 479"/>
              <a:gd name="T11" fmla="*/ 7386375 h 441"/>
              <a:gd name="T12" fmla="*/ 58293000 w 479"/>
              <a:gd name="T13" fmla="*/ 19437696 h 441"/>
              <a:gd name="T14" fmla="*/ 60598806 w 479"/>
              <a:gd name="T15" fmla="*/ 28378812 h 441"/>
              <a:gd name="T16" fmla="*/ 50606027 w 479"/>
              <a:gd name="T17" fmla="*/ 36153963 h 441"/>
              <a:gd name="T18" fmla="*/ 29723130 w 479"/>
              <a:gd name="T19" fmla="*/ 44835896 h 441"/>
              <a:gd name="T20" fmla="*/ 14861386 w 479"/>
              <a:gd name="T21" fmla="*/ 55850482 h 441"/>
              <a:gd name="T22" fmla="*/ 16270927 w 479"/>
              <a:gd name="T23" fmla="*/ 57016808 h 4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9"/>
              <a:gd name="T37" fmla="*/ 0 h 441"/>
              <a:gd name="T38" fmla="*/ 479 w 479"/>
              <a:gd name="T39" fmla="*/ 441 h 4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9" h="441" extrusionOk="0">
                <a:moveTo>
                  <a:pt x="143" y="38"/>
                </a:moveTo>
                <a:cubicBezTo>
                  <a:pt x="122" y="35"/>
                  <a:pt x="106" y="34"/>
                  <a:pt x="86" y="32"/>
                </a:cubicBezTo>
                <a:cubicBezTo>
                  <a:pt x="68" y="31"/>
                  <a:pt x="53" y="32"/>
                  <a:pt x="37" y="21"/>
                </a:cubicBezTo>
                <a:cubicBezTo>
                  <a:pt x="22" y="11"/>
                  <a:pt x="20" y="7"/>
                  <a:pt x="2" y="1"/>
                </a:cubicBezTo>
                <a:cubicBezTo>
                  <a:pt x="13" y="15"/>
                  <a:pt x="18" y="22"/>
                  <a:pt x="45" y="28"/>
                </a:cubicBezTo>
                <a:cubicBezTo>
                  <a:pt x="98" y="40"/>
                  <a:pt x="152" y="46"/>
                  <a:pt x="205" y="57"/>
                </a:cubicBezTo>
                <a:cubicBezTo>
                  <a:pt x="288" y="74"/>
                  <a:pt x="395" y="84"/>
                  <a:pt x="455" y="150"/>
                </a:cubicBezTo>
                <a:cubicBezTo>
                  <a:pt x="473" y="170"/>
                  <a:pt x="483" y="193"/>
                  <a:pt x="473" y="219"/>
                </a:cubicBezTo>
                <a:cubicBezTo>
                  <a:pt x="460" y="254"/>
                  <a:pt x="426" y="265"/>
                  <a:pt x="395" y="279"/>
                </a:cubicBezTo>
                <a:cubicBezTo>
                  <a:pt x="341" y="303"/>
                  <a:pt x="284" y="318"/>
                  <a:pt x="232" y="346"/>
                </a:cubicBezTo>
                <a:cubicBezTo>
                  <a:pt x="211" y="357"/>
                  <a:pt x="116" y="399"/>
                  <a:pt x="116" y="431"/>
                </a:cubicBezTo>
                <a:cubicBezTo>
                  <a:pt x="120" y="434"/>
                  <a:pt x="123" y="437"/>
                  <a:pt x="127" y="440"/>
                </a:cubicBezTo>
              </a:path>
            </a:pathLst>
          </a:custGeom>
          <a:noFill/>
          <a:ln w="19050" cap="rnd">
            <a:solidFill>
              <a:schemeClr val="accent2"/>
            </a:solidFill>
            <a:round/>
            <a:headEnd/>
            <a:tailEnd/>
          </a:ln>
        </p:spPr>
        <p:txBody>
          <a:bodyPr>
            <a:prstTxWarp prst="textNoShape">
              <a:avLst/>
            </a:prstTxWarp>
          </a:bodyPr>
          <a:lstStyle/>
          <a:p>
            <a:endParaRPr lang="en-US"/>
          </a:p>
        </p:txBody>
      </p:sp>
      <p:sp>
        <p:nvSpPr>
          <p:cNvPr id="20493" name="Comment 18"/>
          <p:cNvSpPr>
            <a:spLocks noRot="1" noChangeAspect="1" noEditPoints="1" noChangeArrowheads="1" noChangeShapeType="1" noTextEdit="1"/>
          </p:cNvSpPr>
          <p:nvPr/>
        </p:nvSpPr>
        <p:spPr bwMode="auto">
          <a:xfrm>
            <a:off x="6083300" y="1495425"/>
            <a:ext cx="2409825" cy="1182688"/>
          </a:xfrm>
          <a:custGeom>
            <a:avLst/>
            <a:gdLst>
              <a:gd name="T0" fmla="*/ 7253228 w 6696"/>
              <a:gd name="T1" fmla="*/ 415436256 h 3286"/>
              <a:gd name="T2" fmla="*/ 0 w 6696"/>
              <a:gd name="T3" fmla="*/ 414788405 h 3286"/>
              <a:gd name="T4" fmla="*/ 31862162 w 6696"/>
              <a:gd name="T5" fmla="*/ 415306686 h 3286"/>
              <a:gd name="T6" fmla="*/ 127966890 w 6696"/>
              <a:gd name="T7" fmla="*/ 407015993 h 3286"/>
              <a:gd name="T8" fmla="*/ 229510999 w 6696"/>
              <a:gd name="T9" fmla="*/ 409347536 h 3286"/>
              <a:gd name="T10" fmla="*/ 304762967 w 6696"/>
              <a:gd name="T11" fmla="*/ 358049614 h 3286"/>
              <a:gd name="T12" fmla="*/ 373020468 w 6696"/>
              <a:gd name="T13" fmla="*/ 241204287 h 3286"/>
              <a:gd name="T14" fmla="*/ 447235952 w 6696"/>
              <a:gd name="T15" fmla="*/ 56220510 h 3286"/>
              <a:gd name="T16" fmla="*/ 514198209 w 6696"/>
              <a:gd name="T17" fmla="*/ 518281 h 3286"/>
              <a:gd name="T18" fmla="*/ 558365018 w 6696"/>
              <a:gd name="T19" fmla="*/ 67490598 h 3286"/>
              <a:gd name="T20" fmla="*/ 581808268 w 6696"/>
              <a:gd name="T21" fmla="*/ 192108338 h 3286"/>
              <a:gd name="T22" fmla="*/ 597221287 w 6696"/>
              <a:gd name="T23" fmla="*/ 278900577 h 3286"/>
              <a:gd name="T24" fmla="*/ 610691258 w 6696"/>
              <a:gd name="T25" fmla="*/ 337841342 h 3286"/>
              <a:gd name="T26" fmla="*/ 641646857 w 6696"/>
              <a:gd name="T27" fmla="*/ 397429957 h 3286"/>
              <a:gd name="T28" fmla="*/ 683611857 w 6696"/>
              <a:gd name="T29" fmla="*/ 420099704 h 3286"/>
              <a:gd name="T30" fmla="*/ 722597687 w 6696"/>
              <a:gd name="T31" fmla="*/ 425151502 h 3286"/>
              <a:gd name="T32" fmla="*/ 815464122 w 6696"/>
              <a:gd name="T33" fmla="*/ 420747195 h 3286"/>
              <a:gd name="T34" fmla="*/ 866754239 w 6696"/>
              <a:gd name="T35" fmla="*/ 415047545 h 3286"/>
              <a:gd name="T36" fmla="*/ 863645867 w 6696"/>
              <a:gd name="T37" fmla="*/ 413363493 h 3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96"/>
              <a:gd name="T58" fmla="*/ 0 h 3286"/>
              <a:gd name="T59" fmla="*/ 6696 w 6696"/>
              <a:gd name="T60" fmla="*/ 3286 h 32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96" h="3286" extrusionOk="0">
                <a:moveTo>
                  <a:pt x="56" y="3207"/>
                </a:moveTo>
                <a:cubicBezTo>
                  <a:pt x="37" y="3206"/>
                  <a:pt x="19" y="3204"/>
                  <a:pt x="0" y="3202"/>
                </a:cubicBezTo>
                <a:cubicBezTo>
                  <a:pt x="77" y="3205"/>
                  <a:pt x="163" y="3208"/>
                  <a:pt x="246" y="3206"/>
                </a:cubicBezTo>
                <a:cubicBezTo>
                  <a:pt x="498" y="3200"/>
                  <a:pt x="740" y="3155"/>
                  <a:pt x="988" y="3142"/>
                </a:cubicBezTo>
                <a:cubicBezTo>
                  <a:pt x="1251" y="3129"/>
                  <a:pt x="1508" y="3181"/>
                  <a:pt x="1772" y="3160"/>
                </a:cubicBezTo>
                <a:cubicBezTo>
                  <a:pt x="2102" y="3134"/>
                  <a:pt x="2199" y="3051"/>
                  <a:pt x="2353" y="2764"/>
                </a:cubicBezTo>
                <a:cubicBezTo>
                  <a:pt x="2517" y="2457"/>
                  <a:pt x="2719" y="2172"/>
                  <a:pt x="2880" y="1862"/>
                </a:cubicBezTo>
                <a:cubicBezTo>
                  <a:pt x="3118" y="1406"/>
                  <a:pt x="3234" y="900"/>
                  <a:pt x="3453" y="434"/>
                </a:cubicBezTo>
                <a:cubicBezTo>
                  <a:pt x="3535" y="260"/>
                  <a:pt x="3727" y="-56"/>
                  <a:pt x="3970" y="4"/>
                </a:cubicBezTo>
                <a:cubicBezTo>
                  <a:pt x="4193" y="59"/>
                  <a:pt x="4263" y="335"/>
                  <a:pt x="4311" y="521"/>
                </a:cubicBezTo>
                <a:cubicBezTo>
                  <a:pt x="4391" y="835"/>
                  <a:pt x="4448" y="1162"/>
                  <a:pt x="4492" y="1483"/>
                </a:cubicBezTo>
                <a:cubicBezTo>
                  <a:pt x="4523" y="1709"/>
                  <a:pt x="4576" y="1928"/>
                  <a:pt x="4611" y="2153"/>
                </a:cubicBezTo>
                <a:cubicBezTo>
                  <a:pt x="4636" y="2314"/>
                  <a:pt x="4651" y="2459"/>
                  <a:pt x="4715" y="2608"/>
                </a:cubicBezTo>
                <a:cubicBezTo>
                  <a:pt x="4781" y="2762"/>
                  <a:pt x="4847" y="2937"/>
                  <a:pt x="4954" y="3068"/>
                </a:cubicBezTo>
                <a:cubicBezTo>
                  <a:pt x="5051" y="3187"/>
                  <a:pt x="5137" y="3204"/>
                  <a:pt x="5278" y="3243"/>
                </a:cubicBezTo>
                <a:cubicBezTo>
                  <a:pt x="5383" y="3272"/>
                  <a:pt x="5469" y="3281"/>
                  <a:pt x="5579" y="3282"/>
                </a:cubicBezTo>
                <a:cubicBezTo>
                  <a:pt x="5815" y="3285"/>
                  <a:pt x="6061" y="3264"/>
                  <a:pt x="6296" y="3248"/>
                </a:cubicBezTo>
                <a:cubicBezTo>
                  <a:pt x="6418" y="3240"/>
                  <a:pt x="6601" y="3230"/>
                  <a:pt x="6692" y="3204"/>
                </a:cubicBezTo>
                <a:cubicBezTo>
                  <a:pt x="6681" y="3197"/>
                  <a:pt x="6677" y="3194"/>
                  <a:pt x="6668" y="3191"/>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494" name="Comment 19"/>
          <p:cNvSpPr>
            <a:spLocks noRot="1" noChangeAspect="1" noEditPoints="1" noChangeArrowheads="1" noChangeShapeType="1" noTextEdit="1"/>
          </p:cNvSpPr>
          <p:nvPr/>
        </p:nvSpPr>
        <p:spPr bwMode="auto">
          <a:xfrm>
            <a:off x="7313613" y="1524000"/>
            <a:ext cx="261937" cy="211138"/>
          </a:xfrm>
          <a:custGeom>
            <a:avLst/>
            <a:gdLst>
              <a:gd name="T0" fmla="*/ 0 w 728"/>
              <a:gd name="T1" fmla="*/ 75814728 h 587"/>
              <a:gd name="T2" fmla="*/ 7120153 w 728"/>
              <a:gd name="T3" fmla="*/ 67276048 h 587"/>
              <a:gd name="T4" fmla="*/ 31976103 w 728"/>
              <a:gd name="T5" fmla="*/ 44117411 h 587"/>
              <a:gd name="T6" fmla="*/ 72755880 w 728"/>
              <a:gd name="T7" fmla="*/ 12808199 h 587"/>
              <a:gd name="T8" fmla="*/ 92692236 w 728"/>
              <a:gd name="T9" fmla="*/ 1164316 h 587"/>
              <a:gd name="T10" fmla="*/ 0 60000 65536"/>
              <a:gd name="T11" fmla="*/ 0 60000 65536"/>
              <a:gd name="T12" fmla="*/ 0 60000 65536"/>
              <a:gd name="T13" fmla="*/ 0 60000 65536"/>
              <a:gd name="T14" fmla="*/ 0 60000 65536"/>
              <a:gd name="T15" fmla="*/ 0 w 728"/>
              <a:gd name="T16" fmla="*/ 0 h 587"/>
              <a:gd name="T17" fmla="*/ 728 w 728"/>
              <a:gd name="T18" fmla="*/ 587 h 587"/>
            </a:gdLst>
            <a:ahLst/>
            <a:cxnLst>
              <a:cxn ang="T10">
                <a:pos x="T0" y="T1"/>
              </a:cxn>
              <a:cxn ang="T11">
                <a:pos x="T2" y="T3"/>
              </a:cxn>
              <a:cxn ang="T12">
                <a:pos x="T4" y="T5"/>
              </a:cxn>
              <a:cxn ang="T13">
                <a:pos x="T6" y="T7"/>
              </a:cxn>
              <a:cxn ang="T14">
                <a:pos x="T8" y="T9"/>
              </a:cxn>
            </a:cxnLst>
            <a:rect l="T15" t="T16" r="T17" b="T18"/>
            <a:pathLst>
              <a:path w="728" h="587" extrusionOk="0">
                <a:moveTo>
                  <a:pt x="0" y="586"/>
                </a:moveTo>
                <a:cubicBezTo>
                  <a:pt x="17" y="562"/>
                  <a:pt x="33" y="543"/>
                  <a:pt x="55" y="520"/>
                </a:cubicBezTo>
                <a:cubicBezTo>
                  <a:pt x="115" y="456"/>
                  <a:pt x="180" y="397"/>
                  <a:pt x="247" y="341"/>
                </a:cubicBezTo>
                <a:cubicBezTo>
                  <a:pt x="348" y="256"/>
                  <a:pt x="453" y="174"/>
                  <a:pt x="562" y="99"/>
                </a:cubicBezTo>
                <a:cubicBezTo>
                  <a:pt x="619" y="60"/>
                  <a:pt x="648" y="18"/>
                  <a:pt x="716" y="9"/>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495" name="Comment 20"/>
          <p:cNvSpPr>
            <a:spLocks noRot="1" noChangeAspect="1" noEditPoints="1" noChangeArrowheads="1" noChangeShapeType="1" noTextEdit="1"/>
          </p:cNvSpPr>
          <p:nvPr/>
        </p:nvSpPr>
        <p:spPr bwMode="auto">
          <a:xfrm>
            <a:off x="7177088" y="1690688"/>
            <a:ext cx="407987" cy="322262"/>
          </a:xfrm>
          <a:custGeom>
            <a:avLst/>
            <a:gdLst>
              <a:gd name="T0" fmla="*/ 1944870 w 1133"/>
              <a:gd name="T1" fmla="*/ 111618364 h 894"/>
              <a:gd name="T2" fmla="*/ 8428370 w 1133"/>
              <a:gd name="T3" fmla="*/ 107330549 h 894"/>
              <a:gd name="T4" fmla="*/ 51867283 w 1133"/>
              <a:gd name="T5" fmla="*/ 65749739 h 894"/>
              <a:gd name="T6" fmla="*/ 122925439 w 1133"/>
              <a:gd name="T7" fmla="*/ 11434894 h 894"/>
              <a:gd name="T8" fmla="*/ 146784216 w 1133"/>
              <a:gd name="T9" fmla="*/ 0 h 894"/>
              <a:gd name="T10" fmla="*/ 0 60000 65536"/>
              <a:gd name="T11" fmla="*/ 0 60000 65536"/>
              <a:gd name="T12" fmla="*/ 0 60000 65536"/>
              <a:gd name="T13" fmla="*/ 0 60000 65536"/>
              <a:gd name="T14" fmla="*/ 0 60000 65536"/>
              <a:gd name="T15" fmla="*/ 0 w 1133"/>
              <a:gd name="T16" fmla="*/ 0 h 894"/>
              <a:gd name="T17" fmla="*/ 1133 w 1133"/>
              <a:gd name="T18" fmla="*/ 894 h 894"/>
            </a:gdLst>
            <a:ahLst/>
            <a:cxnLst>
              <a:cxn ang="T10">
                <a:pos x="T0" y="T1"/>
              </a:cxn>
              <a:cxn ang="T11">
                <a:pos x="T2" y="T3"/>
              </a:cxn>
              <a:cxn ang="T12">
                <a:pos x="T4" y="T5"/>
              </a:cxn>
              <a:cxn ang="T13">
                <a:pos x="T6" y="T7"/>
              </a:cxn>
              <a:cxn ang="T14">
                <a:pos x="T8" y="T9"/>
              </a:cxn>
            </a:cxnLst>
            <a:rect l="T15" t="T16" r="T17" b="T18"/>
            <a:pathLst>
              <a:path w="1133" h="894" extrusionOk="0">
                <a:moveTo>
                  <a:pt x="15" y="859"/>
                </a:moveTo>
                <a:cubicBezTo>
                  <a:pt x="0" y="930"/>
                  <a:pt x="31" y="858"/>
                  <a:pt x="65" y="826"/>
                </a:cubicBezTo>
                <a:cubicBezTo>
                  <a:pt x="178" y="721"/>
                  <a:pt x="285" y="609"/>
                  <a:pt x="400" y="506"/>
                </a:cubicBezTo>
                <a:cubicBezTo>
                  <a:pt x="569" y="354"/>
                  <a:pt x="755" y="209"/>
                  <a:pt x="948" y="88"/>
                </a:cubicBezTo>
                <a:cubicBezTo>
                  <a:pt x="1007" y="51"/>
                  <a:pt x="1068" y="25"/>
                  <a:pt x="1132" y="0"/>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496" name="Comment 21"/>
          <p:cNvSpPr>
            <a:spLocks noRot="1" noChangeAspect="1" noEditPoints="1" noChangeArrowheads="1" noChangeShapeType="1" noTextEdit="1"/>
          </p:cNvSpPr>
          <p:nvPr/>
        </p:nvSpPr>
        <p:spPr bwMode="auto">
          <a:xfrm>
            <a:off x="7081838" y="1862138"/>
            <a:ext cx="512762" cy="434975"/>
          </a:xfrm>
          <a:custGeom>
            <a:avLst/>
            <a:gdLst>
              <a:gd name="T0" fmla="*/ 0 w 1425"/>
              <a:gd name="T1" fmla="*/ 156237268 h 1210"/>
              <a:gd name="T2" fmla="*/ 48943403 w 1425"/>
              <a:gd name="T3" fmla="*/ 104158179 h 1210"/>
              <a:gd name="T4" fmla="*/ 163015136 w 1425"/>
              <a:gd name="T5" fmla="*/ 12276720 h 1210"/>
              <a:gd name="T6" fmla="*/ 184379140 w 1425"/>
              <a:gd name="T7" fmla="*/ 0 h 1210"/>
              <a:gd name="T8" fmla="*/ 0 60000 65536"/>
              <a:gd name="T9" fmla="*/ 0 60000 65536"/>
              <a:gd name="T10" fmla="*/ 0 60000 65536"/>
              <a:gd name="T11" fmla="*/ 0 60000 65536"/>
              <a:gd name="T12" fmla="*/ 0 w 1425"/>
              <a:gd name="T13" fmla="*/ 0 h 1210"/>
              <a:gd name="T14" fmla="*/ 1425 w 1425"/>
              <a:gd name="T15" fmla="*/ 1210 h 1210"/>
            </a:gdLst>
            <a:ahLst/>
            <a:cxnLst>
              <a:cxn ang="T8">
                <a:pos x="T0" y="T1"/>
              </a:cxn>
              <a:cxn ang="T9">
                <a:pos x="T2" y="T3"/>
              </a:cxn>
              <a:cxn ang="T10">
                <a:pos x="T4" y="T5"/>
              </a:cxn>
              <a:cxn ang="T11">
                <a:pos x="T6" y="T7"/>
              </a:cxn>
            </a:cxnLst>
            <a:rect l="T12" t="T13" r="T14" b="T15"/>
            <a:pathLst>
              <a:path w="1425" h="1210" extrusionOk="0">
                <a:moveTo>
                  <a:pt x="0" y="1209"/>
                </a:moveTo>
                <a:cubicBezTo>
                  <a:pt x="123" y="1071"/>
                  <a:pt x="246" y="935"/>
                  <a:pt x="378" y="806"/>
                </a:cubicBezTo>
                <a:cubicBezTo>
                  <a:pt x="647" y="543"/>
                  <a:pt x="944" y="302"/>
                  <a:pt x="1259" y="95"/>
                </a:cubicBezTo>
                <a:cubicBezTo>
                  <a:pt x="1312" y="60"/>
                  <a:pt x="1368" y="31"/>
                  <a:pt x="1424" y="0"/>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497" name="Comment 22"/>
          <p:cNvSpPr>
            <a:spLocks noRot="1" noChangeAspect="1" noEditPoints="1" noChangeArrowheads="1" noChangeShapeType="1" noTextEdit="1"/>
          </p:cNvSpPr>
          <p:nvPr/>
        </p:nvSpPr>
        <p:spPr bwMode="auto">
          <a:xfrm>
            <a:off x="6961188" y="2038350"/>
            <a:ext cx="593725" cy="522288"/>
          </a:xfrm>
          <a:custGeom>
            <a:avLst/>
            <a:gdLst>
              <a:gd name="T0" fmla="*/ 0 w 1649"/>
              <a:gd name="T1" fmla="*/ 188387152 h 1447"/>
              <a:gd name="T2" fmla="*/ 15945243 w 1649"/>
              <a:gd name="T3" fmla="*/ 170278160 h 1447"/>
              <a:gd name="T4" fmla="*/ 65207495 w 1649"/>
              <a:gd name="T5" fmla="*/ 116732270 h 1447"/>
              <a:gd name="T6" fmla="*/ 172676761 w 1649"/>
              <a:gd name="T7" fmla="*/ 26838096 h 1447"/>
              <a:gd name="T8" fmla="*/ 210271543 w 1649"/>
              <a:gd name="T9" fmla="*/ 1954158 h 1447"/>
              <a:gd name="T10" fmla="*/ 213641986 w 1649"/>
              <a:gd name="T11" fmla="*/ 0 h 1447"/>
              <a:gd name="T12" fmla="*/ 0 60000 65536"/>
              <a:gd name="T13" fmla="*/ 0 60000 65536"/>
              <a:gd name="T14" fmla="*/ 0 60000 65536"/>
              <a:gd name="T15" fmla="*/ 0 60000 65536"/>
              <a:gd name="T16" fmla="*/ 0 60000 65536"/>
              <a:gd name="T17" fmla="*/ 0 60000 65536"/>
              <a:gd name="T18" fmla="*/ 0 w 1649"/>
              <a:gd name="T19" fmla="*/ 0 h 1447"/>
              <a:gd name="T20" fmla="*/ 1649 w 1649"/>
              <a:gd name="T21" fmla="*/ 1447 h 1447"/>
            </a:gdLst>
            <a:ahLst/>
            <a:cxnLst>
              <a:cxn ang="T12">
                <a:pos x="T0" y="T1"/>
              </a:cxn>
              <a:cxn ang="T13">
                <a:pos x="T2" y="T3"/>
              </a:cxn>
              <a:cxn ang="T14">
                <a:pos x="T4" y="T5"/>
              </a:cxn>
              <a:cxn ang="T15">
                <a:pos x="T6" y="T7"/>
              </a:cxn>
              <a:cxn ang="T16">
                <a:pos x="T8" y="T9"/>
              </a:cxn>
              <a:cxn ang="T17">
                <a:pos x="T10" y="T11"/>
              </a:cxn>
            </a:cxnLst>
            <a:rect l="T18" t="T19" r="T20" b="T21"/>
            <a:pathLst>
              <a:path w="1649" h="1447" extrusionOk="0">
                <a:moveTo>
                  <a:pt x="0" y="1446"/>
                </a:moveTo>
                <a:cubicBezTo>
                  <a:pt x="43" y="1400"/>
                  <a:pt x="82" y="1354"/>
                  <a:pt x="123" y="1307"/>
                </a:cubicBezTo>
                <a:cubicBezTo>
                  <a:pt x="247" y="1167"/>
                  <a:pt x="370" y="1028"/>
                  <a:pt x="503" y="896"/>
                </a:cubicBezTo>
                <a:cubicBezTo>
                  <a:pt x="760" y="641"/>
                  <a:pt x="1039" y="417"/>
                  <a:pt x="1332" y="206"/>
                </a:cubicBezTo>
                <a:cubicBezTo>
                  <a:pt x="1427" y="138"/>
                  <a:pt x="1521" y="73"/>
                  <a:pt x="1622" y="15"/>
                </a:cubicBezTo>
                <a:cubicBezTo>
                  <a:pt x="1631" y="10"/>
                  <a:pt x="1639" y="5"/>
                  <a:pt x="1648" y="0"/>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498" name="Comment 23"/>
          <p:cNvSpPr>
            <a:spLocks noRot="1" noChangeAspect="1" noEditPoints="1" noChangeArrowheads="1" noChangeShapeType="1" noTextEdit="1"/>
          </p:cNvSpPr>
          <p:nvPr/>
        </p:nvSpPr>
        <p:spPr bwMode="auto">
          <a:xfrm>
            <a:off x="7119938" y="2081213"/>
            <a:ext cx="531812" cy="485775"/>
          </a:xfrm>
          <a:custGeom>
            <a:avLst/>
            <a:gdLst>
              <a:gd name="T0" fmla="*/ 0 w 1475"/>
              <a:gd name="T1" fmla="*/ 174927650 h 1348"/>
              <a:gd name="T2" fmla="*/ 27299442 w 1475"/>
              <a:gd name="T3" fmla="*/ 140383569 h 1348"/>
              <a:gd name="T4" fmla="*/ 181345368 w 1475"/>
              <a:gd name="T5" fmla="*/ 5844075 h 1348"/>
              <a:gd name="T6" fmla="*/ 191614928 w 1475"/>
              <a:gd name="T7" fmla="*/ 0 h 1348"/>
              <a:gd name="T8" fmla="*/ 0 60000 65536"/>
              <a:gd name="T9" fmla="*/ 0 60000 65536"/>
              <a:gd name="T10" fmla="*/ 0 60000 65536"/>
              <a:gd name="T11" fmla="*/ 0 60000 65536"/>
              <a:gd name="T12" fmla="*/ 0 w 1475"/>
              <a:gd name="T13" fmla="*/ 0 h 1348"/>
              <a:gd name="T14" fmla="*/ 1475 w 1475"/>
              <a:gd name="T15" fmla="*/ 1348 h 1348"/>
            </a:gdLst>
            <a:ahLst/>
            <a:cxnLst>
              <a:cxn ang="T8">
                <a:pos x="T0" y="T1"/>
              </a:cxn>
              <a:cxn ang="T9">
                <a:pos x="T2" y="T3"/>
              </a:cxn>
              <a:cxn ang="T10">
                <a:pos x="T4" y="T5"/>
              </a:cxn>
              <a:cxn ang="T11">
                <a:pos x="T6" y="T7"/>
              </a:cxn>
            </a:cxnLst>
            <a:rect l="T12" t="T13" r="T14" b="T15"/>
            <a:pathLst>
              <a:path w="1475" h="1348" extrusionOk="0">
                <a:moveTo>
                  <a:pt x="0" y="1347"/>
                </a:moveTo>
                <a:cubicBezTo>
                  <a:pt x="65" y="1253"/>
                  <a:pt x="134" y="1167"/>
                  <a:pt x="210" y="1081"/>
                </a:cubicBezTo>
                <a:cubicBezTo>
                  <a:pt x="554" y="694"/>
                  <a:pt x="957" y="324"/>
                  <a:pt x="1395" y="45"/>
                </a:cubicBezTo>
                <a:cubicBezTo>
                  <a:pt x="1439" y="20"/>
                  <a:pt x="1448" y="15"/>
                  <a:pt x="1474" y="0"/>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499" name="Comment 24"/>
          <p:cNvSpPr>
            <a:spLocks noRot="1" noChangeAspect="1" noEditPoints="1" noChangeArrowheads="1" noChangeShapeType="1" noTextEdit="1"/>
          </p:cNvSpPr>
          <p:nvPr/>
        </p:nvSpPr>
        <p:spPr bwMode="auto">
          <a:xfrm>
            <a:off x="7313613" y="2225675"/>
            <a:ext cx="358775" cy="350838"/>
          </a:xfrm>
          <a:custGeom>
            <a:avLst/>
            <a:gdLst>
              <a:gd name="T0" fmla="*/ 0 w 996"/>
              <a:gd name="T1" fmla="*/ 126372713 h 973"/>
              <a:gd name="T2" fmla="*/ 18036008 w 996"/>
              <a:gd name="T3" fmla="*/ 102580272 h 973"/>
              <a:gd name="T4" fmla="*/ 60336157 w 996"/>
              <a:gd name="T5" fmla="*/ 53955495 h 973"/>
              <a:gd name="T6" fmla="*/ 110941083 w 996"/>
              <a:gd name="T7" fmla="*/ 11571164 h 973"/>
              <a:gd name="T8" fmla="*/ 129106769 w 996"/>
              <a:gd name="T9" fmla="*/ 0 h 973"/>
              <a:gd name="T10" fmla="*/ 0 60000 65536"/>
              <a:gd name="T11" fmla="*/ 0 60000 65536"/>
              <a:gd name="T12" fmla="*/ 0 60000 65536"/>
              <a:gd name="T13" fmla="*/ 0 60000 65536"/>
              <a:gd name="T14" fmla="*/ 0 60000 65536"/>
              <a:gd name="T15" fmla="*/ 0 w 996"/>
              <a:gd name="T16" fmla="*/ 0 h 973"/>
              <a:gd name="T17" fmla="*/ 996 w 996"/>
              <a:gd name="T18" fmla="*/ 973 h 973"/>
            </a:gdLst>
            <a:ahLst/>
            <a:cxnLst>
              <a:cxn ang="T10">
                <a:pos x="T0" y="T1"/>
              </a:cxn>
              <a:cxn ang="T11">
                <a:pos x="T2" y="T3"/>
              </a:cxn>
              <a:cxn ang="T12">
                <a:pos x="T4" y="T5"/>
              </a:cxn>
              <a:cxn ang="T13">
                <a:pos x="T6" y="T7"/>
              </a:cxn>
              <a:cxn ang="T14">
                <a:pos x="T8" y="T9"/>
              </a:cxn>
            </a:cxnLst>
            <a:rect l="T15" t="T16" r="T17" b="T18"/>
            <a:pathLst>
              <a:path w="996" h="973" extrusionOk="0">
                <a:moveTo>
                  <a:pt x="0" y="972"/>
                </a:moveTo>
                <a:cubicBezTo>
                  <a:pt x="53" y="916"/>
                  <a:pt x="92" y="851"/>
                  <a:pt x="139" y="789"/>
                </a:cubicBezTo>
                <a:cubicBezTo>
                  <a:pt x="239" y="657"/>
                  <a:pt x="347" y="532"/>
                  <a:pt x="465" y="415"/>
                </a:cubicBezTo>
                <a:cubicBezTo>
                  <a:pt x="585" y="296"/>
                  <a:pt x="718" y="187"/>
                  <a:pt x="855" y="89"/>
                </a:cubicBezTo>
                <a:cubicBezTo>
                  <a:pt x="901" y="56"/>
                  <a:pt x="947" y="29"/>
                  <a:pt x="995" y="0"/>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500" name="Comment 25"/>
          <p:cNvSpPr>
            <a:spLocks noRot="1" noChangeAspect="1" noEditPoints="1" noChangeArrowheads="1" noChangeShapeType="1" noTextEdit="1"/>
          </p:cNvSpPr>
          <p:nvPr/>
        </p:nvSpPr>
        <p:spPr bwMode="auto">
          <a:xfrm>
            <a:off x="7434263" y="2328863"/>
            <a:ext cx="301625" cy="282575"/>
          </a:xfrm>
          <a:custGeom>
            <a:avLst/>
            <a:gdLst>
              <a:gd name="T0" fmla="*/ 129576 w 838"/>
              <a:gd name="T1" fmla="*/ 99658967 h 788"/>
              <a:gd name="T2" fmla="*/ 13473423 w 838"/>
              <a:gd name="T3" fmla="*/ 84485263 h 788"/>
              <a:gd name="T4" fmla="*/ 68144574 w 838"/>
              <a:gd name="T5" fmla="*/ 31504961 h 788"/>
              <a:gd name="T6" fmla="*/ 105326514 w 838"/>
              <a:gd name="T7" fmla="*/ 2700599 h 788"/>
              <a:gd name="T8" fmla="*/ 108435627 w 838"/>
              <a:gd name="T9" fmla="*/ 0 h 788"/>
              <a:gd name="T10" fmla="*/ 0 60000 65536"/>
              <a:gd name="T11" fmla="*/ 0 60000 65536"/>
              <a:gd name="T12" fmla="*/ 0 60000 65536"/>
              <a:gd name="T13" fmla="*/ 0 60000 65536"/>
              <a:gd name="T14" fmla="*/ 0 60000 65536"/>
              <a:gd name="T15" fmla="*/ 0 w 838"/>
              <a:gd name="T16" fmla="*/ 0 h 788"/>
              <a:gd name="T17" fmla="*/ 838 w 838"/>
              <a:gd name="T18" fmla="*/ 788 h 788"/>
            </a:gdLst>
            <a:ahLst/>
            <a:cxnLst>
              <a:cxn ang="T10">
                <a:pos x="T0" y="T1"/>
              </a:cxn>
              <a:cxn ang="T11">
                <a:pos x="T2" y="T3"/>
              </a:cxn>
              <a:cxn ang="T12">
                <a:pos x="T4" y="T5"/>
              </a:cxn>
              <a:cxn ang="T13">
                <a:pos x="T6" y="T7"/>
              </a:cxn>
              <a:cxn ang="T14">
                <a:pos x="T8" y="T9"/>
              </a:cxn>
            </a:cxnLst>
            <a:rect l="T15" t="T16" r="T17" b="T18"/>
            <a:pathLst>
              <a:path w="838" h="788" extrusionOk="0">
                <a:moveTo>
                  <a:pt x="1" y="775"/>
                </a:moveTo>
                <a:cubicBezTo>
                  <a:pt x="45" y="734"/>
                  <a:pt x="66" y="702"/>
                  <a:pt x="104" y="657"/>
                </a:cubicBezTo>
                <a:cubicBezTo>
                  <a:pt x="232" y="506"/>
                  <a:pt x="377" y="375"/>
                  <a:pt x="526" y="245"/>
                </a:cubicBezTo>
                <a:cubicBezTo>
                  <a:pt x="618" y="164"/>
                  <a:pt x="716" y="96"/>
                  <a:pt x="813" y="21"/>
                </a:cubicBezTo>
                <a:cubicBezTo>
                  <a:pt x="821" y="14"/>
                  <a:pt x="829" y="7"/>
                  <a:pt x="837" y="0"/>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501" name="Comment 26"/>
          <p:cNvSpPr>
            <a:spLocks noRot="1" noChangeAspect="1" noEditPoints="1" noChangeArrowheads="1" noChangeShapeType="1" noTextEdit="1"/>
          </p:cNvSpPr>
          <p:nvPr/>
        </p:nvSpPr>
        <p:spPr bwMode="auto">
          <a:xfrm>
            <a:off x="7594600" y="2511425"/>
            <a:ext cx="212725" cy="112713"/>
          </a:xfrm>
          <a:custGeom>
            <a:avLst/>
            <a:gdLst>
              <a:gd name="T0" fmla="*/ 0 w 592"/>
              <a:gd name="T1" fmla="*/ 38549273 h 316"/>
              <a:gd name="T2" fmla="*/ 8521936 w 592"/>
              <a:gd name="T3" fmla="*/ 35877689 h 316"/>
              <a:gd name="T4" fmla="*/ 56296306 w 592"/>
              <a:gd name="T5" fmla="*/ 10559710 h 316"/>
              <a:gd name="T6" fmla="*/ 76310063 w 592"/>
              <a:gd name="T7" fmla="*/ 0 h 316"/>
              <a:gd name="T8" fmla="*/ 0 60000 65536"/>
              <a:gd name="T9" fmla="*/ 0 60000 65536"/>
              <a:gd name="T10" fmla="*/ 0 60000 65536"/>
              <a:gd name="T11" fmla="*/ 0 60000 65536"/>
              <a:gd name="T12" fmla="*/ 0 w 592"/>
              <a:gd name="T13" fmla="*/ 0 h 316"/>
              <a:gd name="T14" fmla="*/ 592 w 592"/>
              <a:gd name="T15" fmla="*/ 316 h 316"/>
            </a:gdLst>
            <a:ahLst/>
            <a:cxnLst>
              <a:cxn ang="T8">
                <a:pos x="T0" y="T1"/>
              </a:cxn>
              <a:cxn ang="T9">
                <a:pos x="T2" y="T3"/>
              </a:cxn>
              <a:cxn ang="T10">
                <a:pos x="T4" y="T5"/>
              </a:cxn>
              <a:cxn ang="T11">
                <a:pos x="T6" y="T7"/>
              </a:cxn>
            </a:cxnLst>
            <a:rect l="T12" t="T13" r="T14" b="T15"/>
            <a:pathLst>
              <a:path w="592" h="316" extrusionOk="0">
                <a:moveTo>
                  <a:pt x="0" y="303"/>
                </a:moveTo>
                <a:cubicBezTo>
                  <a:pt x="18" y="312"/>
                  <a:pt x="30" y="304"/>
                  <a:pt x="66" y="282"/>
                </a:cubicBezTo>
                <a:cubicBezTo>
                  <a:pt x="186" y="207"/>
                  <a:pt x="311" y="148"/>
                  <a:pt x="436" y="83"/>
                </a:cubicBezTo>
                <a:cubicBezTo>
                  <a:pt x="515" y="40"/>
                  <a:pt x="539" y="27"/>
                  <a:pt x="591" y="0"/>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502" name="Comment 27"/>
          <p:cNvSpPr>
            <a:spLocks noRot="1" noChangeAspect="1" noEditPoints="1" noChangeArrowheads="1" noChangeShapeType="1" noTextEdit="1"/>
          </p:cNvSpPr>
          <p:nvPr/>
        </p:nvSpPr>
        <p:spPr bwMode="auto">
          <a:xfrm>
            <a:off x="7473950" y="1271588"/>
            <a:ext cx="625475" cy="657225"/>
          </a:xfrm>
          <a:custGeom>
            <a:avLst/>
            <a:gdLst>
              <a:gd name="T0" fmla="*/ 0 w 1741"/>
              <a:gd name="T1" fmla="*/ 236552383 h 1825"/>
              <a:gd name="T2" fmla="*/ 3872125 w 1741"/>
              <a:gd name="T3" fmla="*/ 229808355 h 1825"/>
              <a:gd name="T4" fmla="*/ 10712831 w 1741"/>
              <a:gd name="T5" fmla="*/ 214116342 h 1825"/>
              <a:gd name="T6" fmla="*/ 34332506 w 1741"/>
              <a:gd name="T7" fmla="*/ 173782894 h 1825"/>
              <a:gd name="T8" fmla="*/ 181213149 w 1741"/>
              <a:gd name="T9" fmla="*/ 24900365 h 1825"/>
              <a:gd name="T10" fmla="*/ 209737467 w 1741"/>
              <a:gd name="T11" fmla="*/ 6614024 h 1825"/>
              <a:gd name="T12" fmla="*/ 222257027 w 1741"/>
              <a:gd name="T13" fmla="*/ 259289 h 1825"/>
              <a:gd name="T14" fmla="*/ 224580373 w 1741"/>
              <a:gd name="T15" fmla="*/ 388933 h 1825"/>
              <a:gd name="T16" fmla="*/ 0 60000 65536"/>
              <a:gd name="T17" fmla="*/ 0 60000 65536"/>
              <a:gd name="T18" fmla="*/ 0 60000 65536"/>
              <a:gd name="T19" fmla="*/ 0 60000 65536"/>
              <a:gd name="T20" fmla="*/ 0 60000 65536"/>
              <a:gd name="T21" fmla="*/ 0 60000 65536"/>
              <a:gd name="T22" fmla="*/ 0 60000 65536"/>
              <a:gd name="T23" fmla="*/ 0 60000 65536"/>
              <a:gd name="T24" fmla="*/ 0 w 1741"/>
              <a:gd name="T25" fmla="*/ 0 h 1825"/>
              <a:gd name="T26" fmla="*/ 1741 w 1741"/>
              <a:gd name="T27" fmla="*/ 1825 h 18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41" h="1825" extrusionOk="0">
                <a:moveTo>
                  <a:pt x="0" y="1824"/>
                </a:moveTo>
                <a:cubicBezTo>
                  <a:pt x="7" y="1810"/>
                  <a:pt x="22" y="1790"/>
                  <a:pt x="30" y="1772"/>
                </a:cubicBezTo>
                <a:cubicBezTo>
                  <a:pt x="47" y="1732"/>
                  <a:pt x="63" y="1691"/>
                  <a:pt x="83" y="1651"/>
                </a:cubicBezTo>
                <a:cubicBezTo>
                  <a:pt x="135" y="1543"/>
                  <a:pt x="202" y="1441"/>
                  <a:pt x="266" y="1340"/>
                </a:cubicBezTo>
                <a:cubicBezTo>
                  <a:pt x="562" y="870"/>
                  <a:pt x="943" y="499"/>
                  <a:pt x="1404" y="192"/>
                </a:cubicBezTo>
                <a:cubicBezTo>
                  <a:pt x="1477" y="144"/>
                  <a:pt x="1550" y="95"/>
                  <a:pt x="1625" y="51"/>
                </a:cubicBezTo>
                <a:cubicBezTo>
                  <a:pt x="1657" y="32"/>
                  <a:pt x="1688" y="14"/>
                  <a:pt x="1722" y="2"/>
                </a:cubicBezTo>
                <a:cubicBezTo>
                  <a:pt x="1731" y="0"/>
                  <a:pt x="1734" y="-1"/>
                  <a:pt x="1740" y="3"/>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503" name="Comment 28"/>
          <p:cNvSpPr>
            <a:spLocks noRot="1" noChangeAspect="1" noEditPoints="1" noChangeArrowheads="1" noChangeShapeType="1" noTextEdit="1"/>
          </p:cNvSpPr>
          <p:nvPr/>
        </p:nvSpPr>
        <p:spPr bwMode="auto">
          <a:xfrm>
            <a:off x="8156575" y="1028700"/>
            <a:ext cx="260350" cy="333375"/>
          </a:xfrm>
          <a:custGeom>
            <a:avLst/>
            <a:gdLst>
              <a:gd name="T0" fmla="*/ 4302816 w 721"/>
              <a:gd name="T1" fmla="*/ 118076313 h 926"/>
              <a:gd name="T2" fmla="*/ 782494 w 721"/>
              <a:gd name="T3" fmla="*/ 119890794 h 926"/>
              <a:gd name="T4" fmla="*/ 5867444 w 721"/>
              <a:gd name="T5" fmla="*/ 107447915 h 926"/>
              <a:gd name="T6" fmla="*/ 26469037 w 721"/>
              <a:gd name="T7" fmla="*/ 80488822 h 926"/>
              <a:gd name="T8" fmla="*/ 61283357 w 721"/>
              <a:gd name="T9" fmla="*/ 30588416 h 926"/>
              <a:gd name="T10" fmla="*/ 78494983 w 721"/>
              <a:gd name="T11" fmla="*/ 0 h 926"/>
              <a:gd name="T12" fmla="*/ 79146761 w 721"/>
              <a:gd name="T13" fmla="*/ 20349196 h 926"/>
              <a:gd name="T14" fmla="*/ 83971361 w 721"/>
              <a:gd name="T15" fmla="*/ 70638418 h 926"/>
              <a:gd name="T16" fmla="*/ 91924855 w 721"/>
              <a:gd name="T17" fmla="*/ 102134075 h 926"/>
              <a:gd name="T18" fmla="*/ 92055571 w 721"/>
              <a:gd name="T19" fmla="*/ 112502902 h 926"/>
              <a:gd name="T20" fmla="*/ 89317383 w 721"/>
              <a:gd name="T21" fmla="*/ 111466055 h 9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1"/>
              <a:gd name="T34" fmla="*/ 0 h 926"/>
              <a:gd name="T35" fmla="*/ 721 w 721"/>
              <a:gd name="T36" fmla="*/ 926 h 9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1" h="926" extrusionOk="0">
                <a:moveTo>
                  <a:pt x="33" y="911"/>
                </a:moveTo>
                <a:cubicBezTo>
                  <a:pt x="20" y="918"/>
                  <a:pt x="15" y="921"/>
                  <a:pt x="6" y="925"/>
                </a:cubicBezTo>
                <a:cubicBezTo>
                  <a:pt x="13" y="890"/>
                  <a:pt x="21" y="866"/>
                  <a:pt x="45" y="829"/>
                </a:cubicBezTo>
                <a:cubicBezTo>
                  <a:pt x="92" y="756"/>
                  <a:pt x="149" y="690"/>
                  <a:pt x="203" y="621"/>
                </a:cubicBezTo>
                <a:cubicBezTo>
                  <a:pt x="300" y="497"/>
                  <a:pt x="397" y="376"/>
                  <a:pt x="470" y="236"/>
                </a:cubicBezTo>
                <a:cubicBezTo>
                  <a:pt x="511" y="158"/>
                  <a:pt x="546" y="55"/>
                  <a:pt x="602" y="0"/>
                </a:cubicBezTo>
                <a:cubicBezTo>
                  <a:pt x="605" y="52"/>
                  <a:pt x="606" y="104"/>
                  <a:pt x="607" y="157"/>
                </a:cubicBezTo>
                <a:cubicBezTo>
                  <a:pt x="610" y="287"/>
                  <a:pt x="620" y="417"/>
                  <a:pt x="644" y="545"/>
                </a:cubicBezTo>
                <a:cubicBezTo>
                  <a:pt x="659" y="627"/>
                  <a:pt x="684" y="707"/>
                  <a:pt x="705" y="788"/>
                </a:cubicBezTo>
                <a:cubicBezTo>
                  <a:pt x="711" y="809"/>
                  <a:pt x="735" y="859"/>
                  <a:pt x="706" y="868"/>
                </a:cubicBezTo>
                <a:cubicBezTo>
                  <a:pt x="699" y="865"/>
                  <a:pt x="692" y="863"/>
                  <a:pt x="685" y="860"/>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504" name="Comment 29"/>
          <p:cNvSpPr>
            <a:spLocks noRot="1" noChangeAspect="1" noEditPoints="1" noChangeArrowheads="1" noChangeShapeType="1" noTextEdit="1"/>
          </p:cNvSpPr>
          <p:nvPr/>
        </p:nvSpPr>
        <p:spPr bwMode="auto">
          <a:xfrm>
            <a:off x="8258175" y="1189038"/>
            <a:ext cx="149225" cy="38100"/>
          </a:xfrm>
          <a:custGeom>
            <a:avLst/>
            <a:gdLst>
              <a:gd name="T0" fmla="*/ 0 w 413"/>
              <a:gd name="T1" fmla="*/ 13693140 h 105"/>
              <a:gd name="T2" fmla="*/ 15666096 w 413"/>
              <a:gd name="T3" fmla="*/ 9216571 h 105"/>
              <a:gd name="T4" fmla="*/ 40732283 w 413"/>
              <a:gd name="T5" fmla="*/ 3686629 h 105"/>
              <a:gd name="T6" fmla="*/ 53787483 w 413"/>
              <a:gd name="T7" fmla="*/ 0 h 105"/>
              <a:gd name="T8" fmla="*/ 0 60000 65536"/>
              <a:gd name="T9" fmla="*/ 0 60000 65536"/>
              <a:gd name="T10" fmla="*/ 0 60000 65536"/>
              <a:gd name="T11" fmla="*/ 0 60000 65536"/>
              <a:gd name="T12" fmla="*/ 0 w 413"/>
              <a:gd name="T13" fmla="*/ 0 h 105"/>
              <a:gd name="T14" fmla="*/ 413 w 413"/>
              <a:gd name="T15" fmla="*/ 105 h 105"/>
            </a:gdLst>
            <a:ahLst/>
            <a:cxnLst>
              <a:cxn ang="T8">
                <a:pos x="T0" y="T1"/>
              </a:cxn>
              <a:cxn ang="T9">
                <a:pos x="T2" y="T3"/>
              </a:cxn>
              <a:cxn ang="T10">
                <a:pos x="T4" y="T5"/>
              </a:cxn>
              <a:cxn ang="T11">
                <a:pos x="T6" y="T7"/>
              </a:cxn>
            </a:cxnLst>
            <a:rect l="T12" t="T13" r="T14" b="T15"/>
            <a:pathLst>
              <a:path w="413" h="105" extrusionOk="0">
                <a:moveTo>
                  <a:pt x="0" y="104"/>
                </a:moveTo>
                <a:cubicBezTo>
                  <a:pt x="42" y="97"/>
                  <a:pt x="79" y="80"/>
                  <a:pt x="120" y="70"/>
                </a:cubicBezTo>
                <a:cubicBezTo>
                  <a:pt x="183" y="54"/>
                  <a:pt x="248" y="43"/>
                  <a:pt x="312" y="28"/>
                </a:cubicBezTo>
                <a:cubicBezTo>
                  <a:pt x="346" y="20"/>
                  <a:pt x="379" y="11"/>
                  <a:pt x="412" y="0"/>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505" name="Comment 30"/>
          <p:cNvSpPr>
            <a:spLocks noRot="1" noChangeAspect="1" noEditPoints="1" noChangeArrowheads="1" noChangeShapeType="1" noTextEdit="1"/>
          </p:cNvSpPr>
          <p:nvPr/>
        </p:nvSpPr>
        <p:spPr bwMode="auto">
          <a:xfrm>
            <a:off x="8467725" y="1157288"/>
            <a:ext cx="147638" cy="165100"/>
          </a:xfrm>
          <a:custGeom>
            <a:avLst/>
            <a:gdLst>
              <a:gd name="T0" fmla="*/ 0 w 411"/>
              <a:gd name="T1" fmla="*/ 28217416 h 461"/>
              <a:gd name="T2" fmla="*/ 8516306 w 411"/>
              <a:gd name="T3" fmla="*/ 50406355 h 461"/>
              <a:gd name="T4" fmla="*/ 9548694 w 411"/>
              <a:gd name="T5" fmla="*/ 58999792 h 461"/>
              <a:gd name="T6" fmla="*/ 16000583 w 411"/>
              <a:gd name="T7" fmla="*/ 39119389 h 461"/>
              <a:gd name="T8" fmla="*/ 27613694 w 411"/>
              <a:gd name="T9" fmla="*/ 10389123 h 461"/>
              <a:gd name="T10" fmla="*/ 43356359 w 411"/>
              <a:gd name="T11" fmla="*/ 0 h 461"/>
              <a:gd name="T12" fmla="*/ 52905054 w 411"/>
              <a:gd name="T13" fmla="*/ 5771695 h 461"/>
              <a:gd name="T14" fmla="*/ 0 60000 65536"/>
              <a:gd name="T15" fmla="*/ 0 60000 65536"/>
              <a:gd name="T16" fmla="*/ 0 60000 65536"/>
              <a:gd name="T17" fmla="*/ 0 60000 65536"/>
              <a:gd name="T18" fmla="*/ 0 60000 65536"/>
              <a:gd name="T19" fmla="*/ 0 60000 65536"/>
              <a:gd name="T20" fmla="*/ 0 60000 65536"/>
              <a:gd name="T21" fmla="*/ 0 w 411"/>
              <a:gd name="T22" fmla="*/ 0 h 461"/>
              <a:gd name="T23" fmla="*/ 411 w 411"/>
              <a:gd name="T24" fmla="*/ 461 h 4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1" h="461" extrusionOk="0">
                <a:moveTo>
                  <a:pt x="0" y="220"/>
                </a:moveTo>
                <a:cubicBezTo>
                  <a:pt x="31" y="275"/>
                  <a:pt x="55" y="331"/>
                  <a:pt x="66" y="393"/>
                </a:cubicBezTo>
                <a:cubicBezTo>
                  <a:pt x="70" y="415"/>
                  <a:pt x="72" y="438"/>
                  <a:pt x="74" y="460"/>
                </a:cubicBezTo>
                <a:cubicBezTo>
                  <a:pt x="99" y="410"/>
                  <a:pt x="108" y="359"/>
                  <a:pt x="124" y="305"/>
                </a:cubicBezTo>
                <a:cubicBezTo>
                  <a:pt x="146" y="229"/>
                  <a:pt x="170" y="148"/>
                  <a:pt x="214" y="81"/>
                </a:cubicBezTo>
                <a:cubicBezTo>
                  <a:pt x="241" y="40"/>
                  <a:pt x="284" y="-3"/>
                  <a:pt x="336" y="0"/>
                </a:cubicBezTo>
                <a:cubicBezTo>
                  <a:pt x="370" y="2"/>
                  <a:pt x="387" y="24"/>
                  <a:pt x="410" y="45"/>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506" name="Comment 31"/>
          <p:cNvSpPr>
            <a:spLocks noRot="1" noChangeAspect="1" noEditPoints="1" noChangeArrowheads="1" noChangeShapeType="1" noTextEdit="1"/>
          </p:cNvSpPr>
          <p:nvPr/>
        </p:nvSpPr>
        <p:spPr bwMode="auto">
          <a:xfrm>
            <a:off x="8655050" y="1157288"/>
            <a:ext cx="104775" cy="176212"/>
          </a:xfrm>
          <a:custGeom>
            <a:avLst/>
            <a:gdLst>
              <a:gd name="T0" fmla="*/ 262844 w 289"/>
              <a:gd name="T1" fmla="*/ 37551211 h 488"/>
              <a:gd name="T2" fmla="*/ 13012402 w 289"/>
              <a:gd name="T3" fmla="*/ 34552357 h 488"/>
              <a:gd name="T4" fmla="*/ 26944577 w 289"/>
              <a:gd name="T5" fmla="*/ 19036312 h 488"/>
              <a:gd name="T6" fmla="*/ 32202179 w 289"/>
              <a:gd name="T7" fmla="*/ 2607793 h 488"/>
              <a:gd name="T8" fmla="*/ 31544888 w 289"/>
              <a:gd name="T9" fmla="*/ 521414 h 488"/>
              <a:gd name="T10" fmla="*/ 19715465 w 289"/>
              <a:gd name="T11" fmla="*/ 6649836 h 488"/>
              <a:gd name="T12" fmla="*/ 4468708 w 289"/>
              <a:gd name="T13" fmla="*/ 28424296 h 488"/>
              <a:gd name="T14" fmla="*/ 788532 w 289"/>
              <a:gd name="T15" fmla="*/ 48112376 h 488"/>
              <a:gd name="T16" fmla="*/ 11697821 w 289"/>
              <a:gd name="T17" fmla="*/ 60108152 h 488"/>
              <a:gd name="T18" fmla="*/ 29179294 w 289"/>
              <a:gd name="T19" fmla="*/ 62845938 h 488"/>
              <a:gd name="T20" fmla="*/ 37853866 w 289"/>
              <a:gd name="T21" fmla="*/ 58412834 h 4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488"/>
              <a:gd name="T35" fmla="*/ 289 w 289"/>
              <a:gd name="T36" fmla="*/ 488 h 4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488" extrusionOk="0">
                <a:moveTo>
                  <a:pt x="2" y="288"/>
                </a:moveTo>
                <a:cubicBezTo>
                  <a:pt x="38" y="293"/>
                  <a:pt x="68" y="288"/>
                  <a:pt x="99" y="265"/>
                </a:cubicBezTo>
                <a:cubicBezTo>
                  <a:pt x="141" y="234"/>
                  <a:pt x="180" y="192"/>
                  <a:pt x="205" y="146"/>
                </a:cubicBezTo>
                <a:cubicBezTo>
                  <a:pt x="225" y="111"/>
                  <a:pt x="248" y="61"/>
                  <a:pt x="245" y="20"/>
                </a:cubicBezTo>
                <a:cubicBezTo>
                  <a:pt x="243" y="15"/>
                  <a:pt x="242" y="9"/>
                  <a:pt x="240" y="4"/>
                </a:cubicBezTo>
                <a:cubicBezTo>
                  <a:pt x="202" y="0"/>
                  <a:pt x="176" y="22"/>
                  <a:pt x="150" y="51"/>
                </a:cubicBezTo>
                <a:cubicBezTo>
                  <a:pt x="105" y="100"/>
                  <a:pt x="64" y="158"/>
                  <a:pt x="34" y="218"/>
                </a:cubicBezTo>
                <a:cubicBezTo>
                  <a:pt x="10" y="266"/>
                  <a:pt x="-8" y="315"/>
                  <a:pt x="6" y="369"/>
                </a:cubicBezTo>
                <a:cubicBezTo>
                  <a:pt x="17" y="410"/>
                  <a:pt x="52" y="443"/>
                  <a:pt x="89" y="461"/>
                </a:cubicBezTo>
                <a:cubicBezTo>
                  <a:pt x="130" y="481"/>
                  <a:pt x="177" y="496"/>
                  <a:pt x="222" y="482"/>
                </a:cubicBezTo>
                <a:cubicBezTo>
                  <a:pt x="255" y="466"/>
                  <a:pt x="267" y="460"/>
                  <a:pt x="288" y="448"/>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507" name="Comment 32"/>
          <p:cNvSpPr>
            <a:spLocks noRot="1" noChangeAspect="1" noEditPoints="1" noChangeArrowheads="1" noChangeShapeType="1" noTextEdit="1"/>
          </p:cNvSpPr>
          <p:nvPr/>
        </p:nvSpPr>
        <p:spPr bwMode="auto">
          <a:xfrm>
            <a:off x="8780463" y="1187450"/>
            <a:ext cx="138112" cy="117475"/>
          </a:xfrm>
          <a:custGeom>
            <a:avLst/>
            <a:gdLst>
              <a:gd name="T0" fmla="*/ 23249338 w 380"/>
              <a:gd name="T1" fmla="*/ 11427146 h 326"/>
              <a:gd name="T2" fmla="*/ 28004752 w 380"/>
              <a:gd name="T3" fmla="*/ 1298711 h 326"/>
              <a:gd name="T4" fmla="*/ 8982732 w 380"/>
              <a:gd name="T5" fmla="*/ 6492836 h 326"/>
              <a:gd name="T6" fmla="*/ 1056920 w 380"/>
              <a:gd name="T7" fmla="*/ 24412458 h 326"/>
              <a:gd name="T8" fmla="*/ 1717314 w 380"/>
              <a:gd name="T9" fmla="*/ 39735378 h 326"/>
              <a:gd name="T10" fmla="*/ 3302331 w 380"/>
              <a:gd name="T11" fmla="*/ 41683085 h 326"/>
              <a:gd name="T12" fmla="*/ 19682414 w 380"/>
              <a:gd name="T13" fmla="*/ 25711169 h 326"/>
              <a:gd name="T14" fmla="*/ 40289815 w 380"/>
              <a:gd name="T15" fmla="*/ 12206229 h 326"/>
              <a:gd name="T16" fmla="*/ 50065237 w 380"/>
              <a:gd name="T17" fmla="*/ 36618687 h 3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0"/>
              <a:gd name="T28" fmla="*/ 0 h 326"/>
              <a:gd name="T29" fmla="*/ 380 w 380"/>
              <a:gd name="T30" fmla="*/ 326 h 3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0" h="326" extrusionOk="0">
                <a:moveTo>
                  <a:pt x="176" y="88"/>
                </a:moveTo>
                <a:cubicBezTo>
                  <a:pt x="206" y="48"/>
                  <a:pt x="217" y="42"/>
                  <a:pt x="212" y="10"/>
                </a:cubicBezTo>
                <a:cubicBezTo>
                  <a:pt x="153" y="-6"/>
                  <a:pt x="110" y="1"/>
                  <a:pt x="68" y="50"/>
                </a:cubicBezTo>
                <a:cubicBezTo>
                  <a:pt x="35" y="89"/>
                  <a:pt x="20" y="139"/>
                  <a:pt x="8" y="188"/>
                </a:cubicBezTo>
                <a:cubicBezTo>
                  <a:pt x="-1" y="226"/>
                  <a:pt x="-7" y="270"/>
                  <a:pt x="13" y="306"/>
                </a:cubicBezTo>
                <a:cubicBezTo>
                  <a:pt x="17" y="311"/>
                  <a:pt x="21" y="316"/>
                  <a:pt x="25" y="321"/>
                </a:cubicBezTo>
                <a:cubicBezTo>
                  <a:pt x="84" y="307"/>
                  <a:pt x="116" y="251"/>
                  <a:pt x="149" y="198"/>
                </a:cubicBezTo>
                <a:cubicBezTo>
                  <a:pt x="184" y="143"/>
                  <a:pt x="227" y="18"/>
                  <a:pt x="305" y="94"/>
                </a:cubicBezTo>
                <a:cubicBezTo>
                  <a:pt x="347" y="134"/>
                  <a:pt x="361" y="230"/>
                  <a:pt x="379" y="282"/>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508" name="Comment 33"/>
          <p:cNvSpPr>
            <a:spLocks noRot="1" noChangeAspect="1" noEditPoints="1" noChangeArrowheads="1" noChangeShapeType="1" noTextEdit="1"/>
          </p:cNvSpPr>
          <p:nvPr/>
        </p:nvSpPr>
        <p:spPr bwMode="auto">
          <a:xfrm>
            <a:off x="8355013" y="3130550"/>
            <a:ext cx="60325" cy="195263"/>
          </a:xfrm>
          <a:custGeom>
            <a:avLst/>
            <a:gdLst>
              <a:gd name="T0" fmla="*/ 19912189 w 171"/>
              <a:gd name="T1" fmla="*/ 1155455 h 545"/>
              <a:gd name="T2" fmla="*/ 15930033 w 171"/>
              <a:gd name="T3" fmla="*/ 5904825 h 545"/>
              <a:gd name="T4" fmla="*/ 7093656 w 171"/>
              <a:gd name="T5" fmla="*/ 21950427 h 545"/>
              <a:gd name="T6" fmla="*/ 373239 w 171"/>
              <a:gd name="T7" fmla="*/ 44799423 h 545"/>
              <a:gd name="T8" fmla="*/ 2862439 w 171"/>
              <a:gd name="T9" fmla="*/ 63540730 h 545"/>
              <a:gd name="T10" fmla="*/ 13316303 w 171"/>
              <a:gd name="T11" fmla="*/ 69702084 h 545"/>
              <a:gd name="T12" fmla="*/ 19041181 w 171"/>
              <a:gd name="T13" fmla="*/ 67135002 h 545"/>
              <a:gd name="T14" fmla="*/ 0 60000 65536"/>
              <a:gd name="T15" fmla="*/ 0 60000 65536"/>
              <a:gd name="T16" fmla="*/ 0 60000 65536"/>
              <a:gd name="T17" fmla="*/ 0 60000 65536"/>
              <a:gd name="T18" fmla="*/ 0 60000 65536"/>
              <a:gd name="T19" fmla="*/ 0 60000 65536"/>
              <a:gd name="T20" fmla="*/ 0 60000 65536"/>
              <a:gd name="T21" fmla="*/ 0 w 171"/>
              <a:gd name="T22" fmla="*/ 0 h 545"/>
              <a:gd name="T23" fmla="*/ 171 w 171"/>
              <a:gd name="T24" fmla="*/ 545 h 5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545" extrusionOk="0">
                <a:moveTo>
                  <a:pt x="160" y="9"/>
                </a:moveTo>
                <a:cubicBezTo>
                  <a:pt x="186" y="-19"/>
                  <a:pt x="132" y="41"/>
                  <a:pt x="128" y="46"/>
                </a:cubicBezTo>
                <a:cubicBezTo>
                  <a:pt x="100" y="86"/>
                  <a:pt x="77" y="126"/>
                  <a:pt x="57" y="171"/>
                </a:cubicBezTo>
                <a:cubicBezTo>
                  <a:pt x="32" y="228"/>
                  <a:pt x="11" y="287"/>
                  <a:pt x="3" y="349"/>
                </a:cubicBezTo>
                <a:cubicBezTo>
                  <a:pt x="-3" y="396"/>
                  <a:pt x="-1" y="452"/>
                  <a:pt x="23" y="495"/>
                </a:cubicBezTo>
                <a:cubicBezTo>
                  <a:pt x="41" y="528"/>
                  <a:pt x="69" y="547"/>
                  <a:pt x="107" y="543"/>
                </a:cubicBezTo>
                <a:cubicBezTo>
                  <a:pt x="131" y="537"/>
                  <a:pt x="140" y="535"/>
                  <a:pt x="153" y="523"/>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509" name="Comment 34"/>
          <p:cNvSpPr>
            <a:spLocks noRot="1" noChangeAspect="1" noEditPoints="1" noChangeArrowheads="1" noChangeShapeType="1" noTextEdit="1"/>
          </p:cNvSpPr>
          <p:nvPr/>
        </p:nvSpPr>
        <p:spPr bwMode="auto">
          <a:xfrm>
            <a:off x="8489950" y="3162300"/>
            <a:ext cx="79375" cy="104775"/>
          </a:xfrm>
          <a:custGeom>
            <a:avLst/>
            <a:gdLst>
              <a:gd name="T0" fmla="*/ 18295209 w 218"/>
              <a:gd name="T1" fmla="*/ 1662454 h 293"/>
              <a:gd name="T2" fmla="*/ 9147423 w 218"/>
              <a:gd name="T3" fmla="*/ 0 h 293"/>
              <a:gd name="T4" fmla="*/ 663036 w 218"/>
              <a:gd name="T5" fmla="*/ 1790115 h 293"/>
              <a:gd name="T6" fmla="*/ 0 w 218"/>
              <a:gd name="T7" fmla="*/ 3836267 h 293"/>
              <a:gd name="T8" fmla="*/ 9014888 w 218"/>
              <a:gd name="T9" fmla="*/ 11380782 h 293"/>
              <a:gd name="T10" fmla="*/ 23863111 w 218"/>
              <a:gd name="T11" fmla="*/ 22377866 h 293"/>
              <a:gd name="T12" fmla="*/ 28503271 w 218"/>
              <a:gd name="T13" fmla="*/ 32351874 h 293"/>
              <a:gd name="T14" fmla="*/ 20548658 w 218"/>
              <a:gd name="T15" fmla="*/ 37338878 h 293"/>
              <a:gd name="T16" fmla="*/ 10208062 w 218"/>
              <a:gd name="T17" fmla="*/ 35676781 h 293"/>
              <a:gd name="T18" fmla="*/ 5435367 w 218"/>
              <a:gd name="T19" fmla="*/ 31456816 h 2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
              <a:gd name="T31" fmla="*/ 0 h 293"/>
              <a:gd name="T32" fmla="*/ 218 w 218"/>
              <a:gd name="T33" fmla="*/ 293 h 2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 h="293" extrusionOk="0">
                <a:moveTo>
                  <a:pt x="138" y="13"/>
                </a:moveTo>
                <a:cubicBezTo>
                  <a:pt x="116" y="2"/>
                  <a:pt x="95" y="-1"/>
                  <a:pt x="69" y="0"/>
                </a:cubicBezTo>
                <a:cubicBezTo>
                  <a:pt x="57" y="1"/>
                  <a:pt x="14" y="3"/>
                  <a:pt x="5" y="14"/>
                </a:cubicBezTo>
                <a:cubicBezTo>
                  <a:pt x="3" y="19"/>
                  <a:pt x="2" y="25"/>
                  <a:pt x="0" y="30"/>
                </a:cubicBezTo>
                <a:cubicBezTo>
                  <a:pt x="19" y="54"/>
                  <a:pt x="43" y="71"/>
                  <a:pt x="68" y="89"/>
                </a:cubicBezTo>
                <a:cubicBezTo>
                  <a:pt x="107" y="117"/>
                  <a:pt x="146" y="141"/>
                  <a:pt x="180" y="175"/>
                </a:cubicBezTo>
                <a:cubicBezTo>
                  <a:pt x="201" y="196"/>
                  <a:pt x="224" y="221"/>
                  <a:pt x="215" y="253"/>
                </a:cubicBezTo>
                <a:cubicBezTo>
                  <a:pt x="208" y="278"/>
                  <a:pt x="178" y="289"/>
                  <a:pt x="155" y="292"/>
                </a:cubicBezTo>
                <a:cubicBezTo>
                  <a:pt x="131" y="295"/>
                  <a:pt x="99" y="288"/>
                  <a:pt x="77" y="279"/>
                </a:cubicBezTo>
                <a:cubicBezTo>
                  <a:pt x="58" y="271"/>
                  <a:pt x="53" y="262"/>
                  <a:pt x="41" y="246"/>
                </a:cubicBezTo>
              </a:path>
            </a:pathLst>
          </a:custGeom>
          <a:noFill/>
          <a:ln w="19050" cap="rnd">
            <a:solidFill>
              <a:srgbClr val="000000"/>
            </a:solidFill>
            <a:round/>
            <a:headEnd/>
            <a:tailEnd/>
          </a:ln>
        </p:spPr>
        <p:txBody>
          <a:bodyPr>
            <a:prstTxWarp prst="textNoShape">
              <a:avLst/>
            </a:prstTxWarp>
          </a:bodyPr>
          <a:lstStyle/>
          <a:p>
            <a:endParaRPr lang="en-US"/>
          </a:p>
        </p:txBody>
      </p:sp>
      <p:sp>
        <p:nvSpPr>
          <p:cNvPr id="20510" name="Comment 35"/>
          <p:cNvSpPr>
            <a:spLocks noRot="1" noChangeAspect="1" noEditPoints="1" noChangeArrowheads="1" noChangeShapeType="1" noTextEdit="1"/>
          </p:cNvSpPr>
          <p:nvPr/>
        </p:nvSpPr>
        <p:spPr bwMode="auto">
          <a:xfrm>
            <a:off x="8582025" y="3116263"/>
            <a:ext cx="96838" cy="225425"/>
          </a:xfrm>
          <a:custGeom>
            <a:avLst/>
            <a:gdLst>
              <a:gd name="T0" fmla="*/ 13966665 w 273"/>
              <a:gd name="T1" fmla="*/ 517003 h 627"/>
              <a:gd name="T2" fmla="*/ 20006092 w 273"/>
              <a:gd name="T3" fmla="*/ 6721764 h 627"/>
              <a:gd name="T4" fmla="*/ 32337152 w 273"/>
              <a:gd name="T5" fmla="*/ 33866601 h 627"/>
              <a:gd name="T6" fmla="*/ 31833808 w 273"/>
              <a:gd name="T7" fmla="*/ 58555492 h 627"/>
              <a:gd name="T8" fmla="*/ 16608959 w 273"/>
              <a:gd name="T9" fmla="*/ 74971609 h 627"/>
              <a:gd name="T10" fmla="*/ 0 w 273"/>
              <a:gd name="T11" fmla="*/ 80917508 h 627"/>
              <a:gd name="T12" fmla="*/ 0 60000 65536"/>
              <a:gd name="T13" fmla="*/ 0 60000 65536"/>
              <a:gd name="T14" fmla="*/ 0 60000 65536"/>
              <a:gd name="T15" fmla="*/ 0 60000 65536"/>
              <a:gd name="T16" fmla="*/ 0 60000 65536"/>
              <a:gd name="T17" fmla="*/ 0 60000 65536"/>
              <a:gd name="T18" fmla="*/ 0 w 273"/>
              <a:gd name="T19" fmla="*/ 0 h 627"/>
              <a:gd name="T20" fmla="*/ 273 w 273"/>
              <a:gd name="T21" fmla="*/ 627 h 627"/>
            </a:gdLst>
            <a:ahLst/>
            <a:cxnLst>
              <a:cxn ang="T12">
                <a:pos x="T0" y="T1"/>
              </a:cxn>
              <a:cxn ang="T13">
                <a:pos x="T2" y="T3"/>
              </a:cxn>
              <a:cxn ang="T14">
                <a:pos x="T4" y="T5"/>
              </a:cxn>
              <a:cxn ang="T15">
                <a:pos x="T6" y="T7"/>
              </a:cxn>
              <a:cxn ang="T16">
                <a:pos x="T8" y="T9"/>
              </a:cxn>
              <a:cxn ang="T17">
                <a:pos x="T10" y="T11"/>
              </a:cxn>
            </a:cxnLst>
            <a:rect l="T18" t="T19" r="T20" b="T21"/>
            <a:pathLst>
              <a:path w="273" h="627" extrusionOk="0">
                <a:moveTo>
                  <a:pt x="111" y="4"/>
                </a:moveTo>
                <a:cubicBezTo>
                  <a:pt x="128" y="14"/>
                  <a:pt x="142" y="27"/>
                  <a:pt x="159" y="52"/>
                </a:cubicBezTo>
                <a:cubicBezTo>
                  <a:pt x="202" y="116"/>
                  <a:pt x="237" y="188"/>
                  <a:pt x="257" y="262"/>
                </a:cubicBezTo>
                <a:cubicBezTo>
                  <a:pt x="274" y="325"/>
                  <a:pt x="279" y="391"/>
                  <a:pt x="253" y="453"/>
                </a:cubicBezTo>
                <a:cubicBezTo>
                  <a:pt x="229" y="511"/>
                  <a:pt x="183" y="548"/>
                  <a:pt x="132" y="580"/>
                </a:cubicBezTo>
                <a:cubicBezTo>
                  <a:pt x="90" y="607"/>
                  <a:pt x="49" y="618"/>
                  <a:pt x="0" y="626"/>
                </a:cubicBezTo>
              </a:path>
            </a:pathLst>
          </a:custGeom>
          <a:noFill/>
          <a:ln w="19050" cap="rnd">
            <a:solidFill>
              <a:srgbClr val="000000"/>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2" descr="Picture 1"/>
          <p:cNvPicPr>
            <a:picLocks noChangeAspect="1" noChangeArrowheads="1"/>
          </p:cNvPicPr>
          <p:nvPr/>
        </p:nvPicPr>
        <p:blipFill>
          <a:blip r:embed="rId2"/>
          <a:srcRect/>
          <a:stretch>
            <a:fillRect/>
          </a:stretch>
        </p:blipFill>
        <p:spPr bwMode="auto">
          <a:xfrm>
            <a:off x="2209800" y="-914400"/>
            <a:ext cx="4662488" cy="760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2" name="Title 1"/>
          <p:cNvSpPr>
            <a:spLocks noGrp="1"/>
          </p:cNvSpPr>
          <p:nvPr>
            <p:ph type="title"/>
          </p:nvPr>
        </p:nvSpPr>
        <p:spPr/>
        <p:txBody>
          <a:bodyPr/>
          <a:lstStyle/>
          <a:p>
            <a:pPr eaLnBrk="1" hangingPunct="1"/>
            <a:r>
              <a:rPr lang="en-US" sz="3300" dirty="0" smtClean="0"/>
              <a:t>Chapter 9 big idea:</a:t>
            </a:r>
            <a:br>
              <a:rPr lang="en-US" sz="3300" dirty="0" smtClean="0"/>
            </a:br>
            <a:r>
              <a:rPr lang="en-US" sz="3300" dirty="0" smtClean="0"/>
              <a:t> “Conservation of Momentum”</a:t>
            </a:r>
          </a:p>
        </p:txBody>
      </p:sp>
      <p:sp>
        <p:nvSpPr>
          <p:cNvPr id="3" name="Content Placeholder 2"/>
          <p:cNvSpPr>
            <a:spLocks noGrp="1"/>
          </p:cNvSpPr>
          <p:nvPr>
            <p:ph idx="1"/>
          </p:nvPr>
        </p:nvSpPr>
        <p:spPr>
          <a:xfrm>
            <a:off x="457200" y="2743200"/>
            <a:ext cx="8229600" cy="1676400"/>
          </a:xfrm>
        </p:spPr>
        <p:txBody>
          <a:bodyPr/>
          <a:lstStyle/>
          <a:p>
            <a:pPr eaLnBrk="1" hangingPunct="1"/>
            <a:r>
              <a:rPr lang="en-US" smtClean="0"/>
              <a:t>If the system is isolated, meaning that there is no external net-force acting on the system, then:</a:t>
            </a:r>
          </a:p>
          <a:p>
            <a:pPr eaLnBrk="1" hangingPunct="1">
              <a:buFontTx/>
              <a:buNone/>
            </a:pPr>
            <a:endParaRPr lang="en-US" smtClean="0"/>
          </a:p>
        </p:txBody>
      </p:sp>
      <p:graphicFrame>
        <p:nvGraphicFramePr>
          <p:cNvPr id="5" name="Object 2"/>
          <p:cNvGraphicFramePr>
            <a:graphicFrameLocks noChangeAspect="1"/>
          </p:cNvGraphicFramePr>
          <p:nvPr/>
        </p:nvGraphicFramePr>
        <p:xfrm>
          <a:off x="3810000" y="4267200"/>
          <a:ext cx="1258888" cy="647700"/>
        </p:xfrm>
        <a:graphic>
          <a:graphicData uri="http://schemas.openxmlformats.org/presentationml/2006/ole">
            <p:oleObj spid="_x0000_s71682" name="Equation" r:id="rId3" imgW="444500" imgH="228600" progId="Equation.3">
              <p:embed/>
            </p:oleObj>
          </a:graphicData>
        </a:graphic>
      </p:graphicFrame>
      <p:sp>
        <p:nvSpPr>
          <p:cNvPr id="6" name="Content Placeholder 2"/>
          <p:cNvSpPr txBox="1">
            <a:spLocks/>
          </p:cNvSpPr>
          <p:nvPr/>
        </p:nvSpPr>
        <p:spPr bwMode="auto">
          <a:xfrm>
            <a:off x="457200" y="5181600"/>
            <a:ext cx="8229600" cy="121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 typeface="Arial"/>
              <a:buChar char="•"/>
              <a:defRPr/>
            </a:pPr>
            <a:r>
              <a:rPr lang="en-US" sz="3200" kern="0" dirty="0">
                <a:latin typeface="+mn-lt"/>
                <a:ea typeface="+mn-ea"/>
                <a:cs typeface="+mn-cs"/>
              </a:rPr>
              <a:t>This means the momentum is “conserved”; it doesn’t change over time.</a:t>
            </a:r>
          </a:p>
        </p:txBody>
      </p:sp>
      <p:grpSp>
        <p:nvGrpSpPr>
          <p:cNvPr id="2" name="Group 7"/>
          <p:cNvGrpSpPr>
            <a:grpSpLocks/>
          </p:cNvGrpSpPr>
          <p:nvPr/>
        </p:nvGrpSpPr>
        <p:grpSpPr bwMode="auto">
          <a:xfrm>
            <a:off x="457200" y="1600200"/>
            <a:ext cx="8229600" cy="1295400"/>
            <a:chOff x="457200" y="1600200"/>
            <a:chExt cx="8229600" cy="1295400"/>
          </a:xfrm>
        </p:grpSpPr>
        <p:graphicFrame>
          <p:nvGraphicFramePr>
            <p:cNvPr id="17411" name="Object 3"/>
            <p:cNvGraphicFramePr>
              <a:graphicFrameLocks noChangeAspect="1"/>
            </p:cNvGraphicFramePr>
            <p:nvPr/>
          </p:nvGraphicFramePr>
          <p:xfrm>
            <a:off x="3124200" y="2133600"/>
            <a:ext cx="392723" cy="464127"/>
          </p:xfrm>
          <a:graphic>
            <a:graphicData uri="http://schemas.openxmlformats.org/presentationml/2006/ole">
              <p:oleObj spid="_x0000_s71683" name="Equation" r:id="rId4" imgW="139700" imgH="165100" progId="Equation.3">
                <p:embed/>
              </p:oleObj>
            </a:graphicData>
          </a:graphic>
        </p:graphicFrame>
        <p:sp>
          <p:nvSpPr>
            <p:cNvPr id="7" name="Content Placeholder 2"/>
            <p:cNvSpPr txBox="1">
              <a:spLocks/>
            </p:cNvSpPr>
            <p:nvPr/>
          </p:nvSpPr>
          <p:spPr bwMode="auto">
            <a:xfrm>
              <a:off x="457200" y="1600200"/>
              <a:ext cx="8229600" cy="1295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defRPr/>
              </a:pPr>
              <a:r>
                <a:rPr lang="en-US" sz="3200" kern="0" dirty="0">
                  <a:latin typeface="+mn-lt"/>
                  <a:ea typeface="+mn-ea"/>
                  <a:cs typeface="+mn-cs"/>
                </a:rPr>
                <a:t>A system of particles has a total momentum,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715963"/>
          </a:xfrm>
        </p:spPr>
        <p:txBody>
          <a:bodyPr/>
          <a:lstStyle/>
          <a:p>
            <a:pPr eaLnBrk="1" hangingPunct="1"/>
            <a:r>
              <a:rPr lang="en-US" sz="3200" b="1">
                <a:solidFill>
                  <a:srgbClr val="316598"/>
                </a:solidFill>
              </a:rPr>
              <a:t>Kinetic and Potential Energy</a:t>
            </a:r>
            <a:endParaRPr lang="en-US" sz="3200"/>
          </a:p>
        </p:txBody>
      </p:sp>
      <p:sp>
        <p:nvSpPr>
          <p:cNvPr id="33795" name="Text Box 3"/>
          <p:cNvSpPr txBox="1">
            <a:spLocks noChangeArrowheads="1"/>
          </p:cNvSpPr>
          <p:nvPr/>
        </p:nvSpPr>
        <p:spPr bwMode="auto">
          <a:xfrm>
            <a:off x="473075" y="2667000"/>
            <a:ext cx="8134350" cy="488950"/>
          </a:xfrm>
          <a:prstGeom prst="rect">
            <a:avLst/>
          </a:prstGeom>
          <a:noFill/>
          <a:ln w="9525">
            <a:noFill/>
            <a:miter lim="800000"/>
            <a:headEnd/>
            <a:tailEnd/>
          </a:ln>
        </p:spPr>
        <p:txBody>
          <a:bodyPr>
            <a:prstTxWarp prst="textNoShape">
              <a:avLst/>
            </a:prstTxWarp>
            <a:spAutoFit/>
          </a:bodyPr>
          <a:lstStyle/>
          <a:p>
            <a:r>
              <a:rPr lang="en-US" sz="2600">
                <a:latin typeface="Times New Roman" charset="0"/>
              </a:rPr>
              <a:t>Kinetic energy is an energy of </a:t>
            </a:r>
            <a:r>
              <a:rPr lang="en-US" sz="2600" b="1" i="1">
                <a:latin typeface="Times New Roman" charset="0"/>
              </a:rPr>
              <a:t>motion</a:t>
            </a:r>
            <a:r>
              <a:rPr lang="en-US" sz="2600">
                <a:latin typeface="Times New Roman" charset="0"/>
              </a:rPr>
              <a:t>:</a:t>
            </a:r>
          </a:p>
        </p:txBody>
      </p:sp>
      <p:sp>
        <p:nvSpPr>
          <p:cNvPr id="33796" name="Text Box 4"/>
          <p:cNvSpPr txBox="1">
            <a:spLocks noChangeArrowheads="1"/>
          </p:cNvSpPr>
          <p:nvPr/>
        </p:nvSpPr>
        <p:spPr bwMode="auto">
          <a:xfrm>
            <a:off x="533400" y="4826000"/>
            <a:ext cx="7739063" cy="488950"/>
          </a:xfrm>
          <a:prstGeom prst="rect">
            <a:avLst/>
          </a:prstGeom>
          <a:noFill/>
          <a:ln w="9525">
            <a:noFill/>
            <a:miter lim="800000"/>
            <a:headEnd/>
            <a:tailEnd/>
          </a:ln>
        </p:spPr>
        <p:txBody>
          <a:bodyPr>
            <a:prstTxWarp prst="textNoShape">
              <a:avLst/>
            </a:prstTxWarp>
            <a:spAutoFit/>
          </a:bodyPr>
          <a:lstStyle/>
          <a:p>
            <a:r>
              <a:rPr lang="en-US" sz="2600">
                <a:latin typeface="Times New Roman" charset="0"/>
              </a:rPr>
              <a:t>Gravitational potential energy is an energy of </a:t>
            </a:r>
            <a:r>
              <a:rPr lang="en-US" sz="2600" b="1" i="1">
                <a:latin typeface="Times New Roman" charset="0"/>
              </a:rPr>
              <a:t>position</a:t>
            </a:r>
            <a:r>
              <a:rPr lang="en-US" sz="2600">
                <a:latin typeface="Times New Roman" charset="0"/>
              </a:rPr>
              <a:t>:</a:t>
            </a:r>
            <a:endParaRPr lang="en-US" sz="2400">
              <a:latin typeface="Times New Roman" charset="0"/>
            </a:endParaRPr>
          </a:p>
        </p:txBody>
      </p:sp>
      <p:pic>
        <p:nvPicPr>
          <p:cNvPr id="33798" name="Picture 6" descr="Pages from M10_KNIG7366_02_SE_C10_Page_04_1"/>
          <p:cNvPicPr>
            <a:picLocks noChangeAspect="1" noChangeArrowheads="1"/>
          </p:cNvPicPr>
          <p:nvPr/>
        </p:nvPicPr>
        <p:blipFill>
          <a:blip r:embed="rId2"/>
          <a:srcRect l="18309" t="8453" r="17084" b="62158"/>
          <a:stretch>
            <a:fillRect/>
          </a:stretch>
        </p:blipFill>
        <p:spPr bwMode="auto">
          <a:xfrm>
            <a:off x="2438400" y="3567113"/>
            <a:ext cx="4343400" cy="844550"/>
          </a:xfrm>
          <a:prstGeom prst="rect">
            <a:avLst/>
          </a:prstGeom>
          <a:noFill/>
          <a:ln w="9525">
            <a:noFill/>
            <a:miter lim="800000"/>
            <a:headEnd/>
            <a:tailEnd/>
          </a:ln>
        </p:spPr>
      </p:pic>
      <p:pic>
        <p:nvPicPr>
          <p:cNvPr id="33799" name="Picture 7" descr="Pages from M10_KNIG7366_02_SE_C10_Page_04_1"/>
          <p:cNvPicPr>
            <a:picLocks noChangeAspect="1" noChangeArrowheads="1"/>
          </p:cNvPicPr>
          <p:nvPr/>
        </p:nvPicPr>
        <p:blipFill>
          <a:blip r:embed="rId2"/>
          <a:srcRect l="4341" t="60078" r="4007" b="10143"/>
          <a:stretch>
            <a:fillRect/>
          </a:stretch>
        </p:blipFill>
        <p:spPr bwMode="auto">
          <a:xfrm>
            <a:off x="990600" y="5435600"/>
            <a:ext cx="6945313" cy="965200"/>
          </a:xfrm>
          <a:prstGeom prst="rect">
            <a:avLst/>
          </a:prstGeom>
          <a:noFill/>
          <a:ln w="9525">
            <a:noFill/>
            <a:miter lim="800000"/>
            <a:headEnd/>
            <a:tailEnd/>
          </a:ln>
        </p:spPr>
      </p:pic>
      <p:sp>
        <p:nvSpPr>
          <p:cNvPr id="25" name="TextBox 24"/>
          <p:cNvSpPr txBox="1">
            <a:spLocks noChangeArrowheads="1"/>
          </p:cNvSpPr>
          <p:nvPr/>
        </p:nvSpPr>
        <p:spPr bwMode="auto">
          <a:xfrm>
            <a:off x="381000" y="762000"/>
            <a:ext cx="8458200" cy="1292225"/>
          </a:xfrm>
          <a:prstGeom prst="rect">
            <a:avLst/>
          </a:prstGeom>
          <a:noFill/>
          <a:ln w="9525">
            <a:noFill/>
            <a:miter lim="800000"/>
            <a:headEnd/>
            <a:tailEnd/>
          </a:ln>
        </p:spPr>
        <p:txBody>
          <a:bodyPr>
            <a:prstTxWarp prst="textNoShape">
              <a:avLst/>
            </a:prstTxWarp>
            <a:spAutoFit/>
          </a:bodyPr>
          <a:lstStyle/>
          <a:p>
            <a:r>
              <a:rPr lang="en-US" sz="2600"/>
              <a:t>Work is a form of energy which gets transferred to an object when a force is acted upon it over a certain distance.</a:t>
            </a:r>
          </a:p>
        </p:txBody>
      </p:sp>
      <p:sp>
        <p:nvSpPr>
          <p:cNvPr id="26" name="TextBox 25"/>
          <p:cNvSpPr txBox="1">
            <a:spLocks noChangeArrowheads="1"/>
          </p:cNvSpPr>
          <p:nvPr/>
        </p:nvSpPr>
        <p:spPr bwMode="auto">
          <a:xfrm>
            <a:off x="381000" y="2098675"/>
            <a:ext cx="8763000" cy="492125"/>
          </a:xfrm>
          <a:prstGeom prst="rect">
            <a:avLst/>
          </a:prstGeom>
          <a:noFill/>
          <a:ln w="9525">
            <a:noFill/>
            <a:miter lim="800000"/>
            <a:headEnd/>
            <a:tailEnd/>
          </a:ln>
        </p:spPr>
        <p:txBody>
          <a:bodyPr>
            <a:prstTxWarp prst="textNoShape">
              <a:avLst/>
            </a:prstTxWarp>
            <a:spAutoFit/>
          </a:bodyPr>
          <a:lstStyle/>
          <a:p>
            <a:r>
              <a:rPr lang="en-US" sz="2600"/>
              <a:t>There are many other forms of energy.  For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P spid="25" grpId="0"/>
      <p:bldP spid="26"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0"/>
            <a:ext cx="8229600" cy="1143000"/>
          </a:xfrm>
        </p:spPr>
        <p:txBody>
          <a:bodyPr/>
          <a:lstStyle/>
          <a:p>
            <a:pPr eaLnBrk="1" hangingPunct="1"/>
            <a:r>
              <a:rPr lang="en-US" sz="3300" smtClean="0"/>
              <a:t>Chapter 10 big idea:</a:t>
            </a:r>
            <a:br>
              <a:rPr lang="en-US" sz="3300" smtClean="0"/>
            </a:br>
            <a:r>
              <a:rPr lang="en-US" sz="3300" smtClean="0"/>
              <a:t> “Conservation of Energy”</a:t>
            </a:r>
          </a:p>
        </p:txBody>
      </p:sp>
      <p:sp>
        <p:nvSpPr>
          <p:cNvPr id="3" name="Content Placeholder 2"/>
          <p:cNvSpPr>
            <a:spLocks noGrp="1"/>
          </p:cNvSpPr>
          <p:nvPr>
            <p:ph idx="1"/>
          </p:nvPr>
        </p:nvSpPr>
        <p:spPr>
          <a:xfrm>
            <a:off x="228600" y="1295400"/>
            <a:ext cx="8686800" cy="5334000"/>
          </a:xfrm>
        </p:spPr>
        <p:txBody>
          <a:bodyPr/>
          <a:lstStyle/>
          <a:p>
            <a:pPr eaLnBrk="1" hangingPunct="1"/>
            <a:r>
              <a:rPr lang="en-US" smtClean="0"/>
              <a:t>A system of particles has a total energy, </a:t>
            </a:r>
            <a:r>
              <a:rPr lang="en-US" i="1" smtClean="0">
                <a:latin typeface="Times New Roman" charset="0"/>
                <a:ea typeface="Times New Roman" charset="0"/>
                <a:cs typeface="Times New Roman" charset="0"/>
              </a:rPr>
              <a:t>E</a:t>
            </a:r>
            <a:r>
              <a:rPr lang="en-US" smtClean="0"/>
              <a:t>.</a:t>
            </a:r>
          </a:p>
          <a:p>
            <a:pPr eaLnBrk="1" hangingPunct="1"/>
            <a:r>
              <a:rPr lang="en-US" smtClean="0"/>
              <a:t>If the system is isolated, meaning that there is no work or heat being added or removed from the system, then:</a:t>
            </a:r>
          </a:p>
          <a:p>
            <a:pPr algn="ctr" eaLnBrk="1" hangingPunct="1">
              <a:buFontTx/>
              <a:buNone/>
            </a:pPr>
            <a:r>
              <a:rPr lang="en-US" i="1" smtClean="0">
                <a:latin typeface="Times New Roman" charset="0"/>
                <a:ea typeface="Times New Roman" charset="0"/>
                <a:cs typeface="Times New Roman" charset="0"/>
              </a:rPr>
              <a:t>E</a:t>
            </a:r>
            <a:r>
              <a:rPr lang="en-US" i="1" baseline="-25000" smtClean="0">
                <a:latin typeface="Times New Roman" charset="0"/>
                <a:ea typeface="Times New Roman" charset="0"/>
                <a:cs typeface="Times New Roman" charset="0"/>
              </a:rPr>
              <a:t>f</a:t>
            </a:r>
            <a:r>
              <a:rPr lang="en-US" smtClean="0">
                <a:latin typeface="Times New Roman" charset="0"/>
                <a:ea typeface="Times New Roman" charset="0"/>
                <a:cs typeface="Times New Roman" charset="0"/>
              </a:rPr>
              <a:t> = </a:t>
            </a:r>
            <a:r>
              <a:rPr lang="en-US" i="1" smtClean="0">
                <a:latin typeface="Times New Roman" charset="0"/>
                <a:ea typeface="Times New Roman" charset="0"/>
                <a:cs typeface="Times New Roman" charset="0"/>
              </a:rPr>
              <a:t>E</a:t>
            </a:r>
            <a:r>
              <a:rPr lang="en-US" i="1" baseline="-25000" smtClean="0">
                <a:latin typeface="Times New Roman" charset="0"/>
                <a:ea typeface="Times New Roman" charset="0"/>
                <a:cs typeface="Times New Roman" charset="0"/>
              </a:rPr>
              <a:t>i</a:t>
            </a:r>
          </a:p>
          <a:p>
            <a:pPr eaLnBrk="1" hangingPunct="1"/>
            <a:r>
              <a:rPr lang="en-US" smtClean="0"/>
              <a:t>This means the energy is “conserved”; it doesn’t change over time.</a:t>
            </a:r>
          </a:p>
          <a:p>
            <a:pPr eaLnBrk="1" hangingPunct="1"/>
            <a:r>
              <a:rPr lang="en-US" smtClean="0"/>
              <a:t>This is also the first law of thermodynamics;  “You can’t get something for nothing.”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3" descr="Picture 3"/>
          <p:cNvPicPr>
            <a:picLocks noChangeAspect="1" noChangeArrowheads="1"/>
          </p:cNvPicPr>
          <p:nvPr/>
        </p:nvPicPr>
        <p:blipFill>
          <a:blip r:embed="rId2"/>
          <a:srcRect/>
          <a:stretch>
            <a:fillRect/>
          </a:stretch>
        </p:blipFill>
        <p:spPr bwMode="auto">
          <a:xfrm>
            <a:off x="1711325" y="152400"/>
            <a:ext cx="572135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srcRect/>
          <a:stretch>
            <a:fillRect/>
          </a:stretch>
        </p:blipFill>
        <p:spPr bwMode="auto">
          <a:xfrm>
            <a:off x="234950" y="914400"/>
            <a:ext cx="8718550" cy="4640263"/>
          </a:xfrm>
          <a:prstGeom prst="rect">
            <a:avLst/>
          </a:prstGeom>
          <a:noFill/>
          <a:ln w="9525">
            <a:noFill/>
            <a:miter lim="800000"/>
            <a:headEnd/>
            <a:tailEnd/>
          </a:ln>
        </p:spPr>
      </p:pic>
      <p:grpSp>
        <p:nvGrpSpPr>
          <p:cNvPr id="2" name="Group 4"/>
          <p:cNvGrpSpPr>
            <a:grpSpLocks/>
          </p:cNvGrpSpPr>
          <p:nvPr/>
        </p:nvGrpSpPr>
        <p:grpSpPr bwMode="auto">
          <a:xfrm>
            <a:off x="2362200" y="4064000"/>
            <a:ext cx="3200400" cy="1200328"/>
            <a:chOff x="2362200" y="4064000"/>
            <a:chExt cx="3200400" cy="1200328"/>
          </a:xfrm>
        </p:grpSpPr>
        <p:sp>
          <p:nvSpPr>
            <p:cNvPr id="27652" name="Text Box 5"/>
            <p:cNvSpPr txBox="1">
              <a:spLocks noChangeArrowheads="1"/>
            </p:cNvSpPr>
            <p:nvPr/>
          </p:nvSpPr>
          <p:spPr bwMode="auto">
            <a:xfrm>
              <a:off x="2362200" y="4064000"/>
              <a:ext cx="2438400" cy="1200328"/>
            </a:xfrm>
            <a:prstGeom prst="rect">
              <a:avLst/>
            </a:prstGeom>
            <a:solidFill>
              <a:schemeClr val="bg1"/>
            </a:solidFill>
            <a:ln w="9525">
              <a:noFill/>
              <a:miter lim="800000"/>
              <a:headEnd/>
              <a:tailEnd/>
            </a:ln>
          </p:spPr>
          <p:txBody>
            <a:bodyPr>
              <a:prstTxWarp prst="textNoShape">
                <a:avLst/>
              </a:prstTxWarp>
              <a:spAutoFit/>
            </a:bodyPr>
            <a:lstStyle/>
            <a:p>
              <a:r>
                <a:rPr lang="en-US" sz="2400" dirty="0">
                  <a:solidFill>
                    <a:srgbClr val="FF6600"/>
                  </a:solidFill>
                </a:rPr>
                <a:t>Determines the</a:t>
              </a:r>
              <a:r>
                <a:rPr lang="en-US" sz="2400" i="1" dirty="0">
                  <a:solidFill>
                    <a:srgbClr val="FF6600"/>
                  </a:solidFill>
                </a:rPr>
                <a:t> Tangential</a:t>
              </a:r>
              <a:r>
                <a:rPr lang="en-US" sz="2400" dirty="0">
                  <a:solidFill>
                    <a:srgbClr val="FF6600"/>
                  </a:solidFill>
                </a:rPr>
                <a:t> </a:t>
              </a:r>
              <a:r>
                <a:rPr lang="en-US" sz="2400" dirty="0" smtClean="0">
                  <a:solidFill>
                    <a:srgbClr val="FF6600"/>
                  </a:solidFill>
                </a:rPr>
                <a:t>acceleration</a:t>
              </a:r>
              <a:endParaRPr lang="en-US" sz="2400" dirty="0">
                <a:solidFill>
                  <a:srgbClr val="FF6600"/>
                </a:solidFill>
              </a:endParaRPr>
            </a:p>
          </p:txBody>
        </p:sp>
        <p:sp>
          <p:nvSpPr>
            <p:cNvPr id="27653" name="Line 6"/>
            <p:cNvSpPr>
              <a:spLocks noChangeShapeType="1"/>
            </p:cNvSpPr>
            <p:nvPr/>
          </p:nvSpPr>
          <p:spPr bwMode="auto">
            <a:xfrm flipV="1">
              <a:off x="4267200" y="4533900"/>
              <a:ext cx="1295400" cy="228600"/>
            </a:xfrm>
            <a:prstGeom prst="line">
              <a:avLst/>
            </a:prstGeom>
            <a:noFill/>
            <a:ln w="25400">
              <a:solidFill>
                <a:schemeClr val="tx1"/>
              </a:solidFill>
              <a:round/>
              <a:headEnd/>
              <a:tailEnd type="triangle" w="med" len="med"/>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639762"/>
          </a:xfrm>
        </p:spPr>
        <p:txBody>
          <a:bodyPr/>
          <a:lstStyle/>
          <a:p>
            <a:pPr eaLnBrk="1" hangingPunct="1"/>
            <a:r>
              <a:rPr lang="en-US" sz="3200" b="1" smtClean="0">
                <a:solidFill>
                  <a:srgbClr val="316598"/>
                </a:solidFill>
              </a:rPr>
              <a:t>Elastic Potential Energy</a:t>
            </a:r>
            <a:endParaRPr lang="en-US" sz="3200" smtClean="0"/>
          </a:p>
        </p:txBody>
      </p:sp>
      <p:sp>
        <p:nvSpPr>
          <p:cNvPr id="23555" name="Text Box 3"/>
          <p:cNvSpPr txBox="1">
            <a:spLocks noChangeArrowheads="1"/>
          </p:cNvSpPr>
          <p:nvPr/>
        </p:nvSpPr>
        <p:spPr bwMode="auto">
          <a:xfrm>
            <a:off x="4419600" y="1371600"/>
            <a:ext cx="4572000" cy="3267075"/>
          </a:xfrm>
          <a:prstGeom prst="rect">
            <a:avLst/>
          </a:prstGeom>
          <a:noFill/>
          <a:ln w="9525">
            <a:noFill/>
            <a:miter lim="800000"/>
            <a:headEnd/>
            <a:tailEnd/>
          </a:ln>
        </p:spPr>
        <p:txBody>
          <a:bodyPr>
            <a:prstTxWarp prst="textNoShape">
              <a:avLst/>
            </a:prstTxWarp>
            <a:spAutoFit/>
          </a:bodyPr>
          <a:lstStyle/>
          <a:p>
            <a:r>
              <a:rPr lang="en-US" sz="2600">
                <a:latin typeface="Times New Roman" charset="0"/>
              </a:rPr>
              <a:t>Consider a before-and-after situation in which a spring launches a ball.  The compressed spring has “stored energy,” which is then transferred to the kinetic energy of the ball.  We define the </a:t>
            </a:r>
            <a:r>
              <a:rPr lang="en-US" sz="2600" b="1">
                <a:latin typeface="Times New Roman" charset="0"/>
              </a:rPr>
              <a:t>elastic potential energy</a:t>
            </a:r>
            <a:r>
              <a:rPr lang="en-US" sz="2600">
                <a:latin typeface="Times New Roman" charset="0"/>
              </a:rPr>
              <a:t> </a:t>
            </a:r>
            <a:r>
              <a:rPr lang="en-US" sz="2600" i="1">
                <a:latin typeface="Times New Roman" charset="0"/>
              </a:rPr>
              <a:t>U</a:t>
            </a:r>
            <a:r>
              <a:rPr lang="en-US" sz="2600" baseline="-25000">
                <a:latin typeface="Times New Roman" charset="0"/>
              </a:rPr>
              <a:t>s</a:t>
            </a:r>
            <a:r>
              <a:rPr lang="en-US" sz="2600">
                <a:latin typeface="Times New Roman" charset="0"/>
              </a:rPr>
              <a:t> of a spring to be</a:t>
            </a:r>
          </a:p>
        </p:txBody>
      </p:sp>
      <p:pic>
        <p:nvPicPr>
          <p:cNvPr id="23556" name="Picture 4" descr="Pages from M10_KNIG7366_02_SE_C10_Page_15_1"/>
          <p:cNvPicPr>
            <a:picLocks noChangeAspect="1" noChangeArrowheads="1"/>
          </p:cNvPicPr>
          <p:nvPr/>
        </p:nvPicPr>
        <p:blipFill>
          <a:blip r:embed="rId2"/>
          <a:srcRect/>
          <a:stretch>
            <a:fillRect/>
          </a:stretch>
        </p:blipFill>
        <p:spPr bwMode="auto">
          <a:xfrm>
            <a:off x="53975" y="1066800"/>
            <a:ext cx="4273550" cy="4343400"/>
          </a:xfrm>
          <a:prstGeom prst="rect">
            <a:avLst/>
          </a:prstGeom>
          <a:noFill/>
          <a:ln w="9525">
            <a:noFill/>
            <a:miter lim="800000"/>
            <a:headEnd/>
            <a:tailEnd/>
          </a:ln>
        </p:spPr>
      </p:pic>
      <p:pic>
        <p:nvPicPr>
          <p:cNvPr id="23557" name="Picture 5" descr="Pages from M10_KNIG7366_02_SE_C10_Page_16_1"/>
          <p:cNvPicPr>
            <a:picLocks noChangeAspect="1" noChangeArrowheads="1"/>
          </p:cNvPicPr>
          <p:nvPr/>
        </p:nvPicPr>
        <p:blipFill>
          <a:blip r:embed="rId3"/>
          <a:srcRect/>
          <a:stretch>
            <a:fillRect/>
          </a:stretch>
        </p:blipFill>
        <p:spPr bwMode="auto">
          <a:xfrm>
            <a:off x="1447800" y="5189538"/>
            <a:ext cx="67056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3" descr="Pages from M10_KNIG7366_02_SE_C10_Page_18_1"/>
          <p:cNvPicPr>
            <a:picLocks noChangeAspect="1" noChangeArrowheads="1"/>
          </p:cNvPicPr>
          <p:nvPr/>
        </p:nvPicPr>
        <p:blipFill>
          <a:blip r:embed="rId2"/>
          <a:srcRect/>
          <a:stretch>
            <a:fillRect/>
          </a:stretch>
        </p:blipFill>
        <p:spPr bwMode="auto">
          <a:xfrm>
            <a:off x="1524000" y="685800"/>
            <a:ext cx="5943600" cy="6172200"/>
          </a:xfrm>
          <a:prstGeom prst="rect">
            <a:avLst/>
          </a:prstGeom>
          <a:noFill/>
          <a:ln w="9525">
            <a:noFill/>
            <a:miter lim="800000"/>
            <a:headEnd/>
            <a:tailEnd/>
          </a:ln>
        </p:spPr>
      </p:pic>
      <p:sp>
        <p:nvSpPr>
          <p:cNvPr id="24579" name="Rectangle 2"/>
          <p:cNvSpPr>
            <a:spLocks noGrp="1" noChangeArrowheads="1"/>
          </p:cNvSpPr>
          <p:nvPr>
            <p:ph type="title"/>
          </p:nvPr>
        </p:nvSpPr>
        <p:spPr>
          <a:xfrm>
            <a:off x="457200" y="76200"/>
            <a:ext cx="8229600" cy="792163"/>
          </a:xfrm>
        </p:spPr>
        <p:txBody>
          <a:bodyPr/>
          <a:lstStyle/>
          <a:p>
            <a:pPr eaLnBrk="1" hangingPunct="1"/>
            <a:r>
              <a:rPr lang="en-US" b="1">
                <a:solidFill>
                  <a:srgbClr val="316598"/>
                </a:solidFill>
              </a:rPr>
              <a:t>Elastic Collisions</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2" descr="Picture 1"/>
          <p:cNvPicPr>
            <a:picLocks noChangeAspect="1" noChangeArrowheads="1"/>
          </p:cNvPicPr>
          <p:nvPr/>
        </p:nvPicPr>
        <p:blipFill>
          <a:blip r:embed="rId2"/>
          <a:srcRect b="5147"/>
          <a:stretch>
            <a:fillRect/>
          </a:stretch>
        </p:blipFill>
        <p:spPr bwMode="auto">
          <a:xfrm>
            <a:off x="1295400" y="2133600"/>
            <a:ext cx="6400800" cy="3724275"/>
          </a:xfrm>
          <a:prstGeom prst="rect">
            <a:avLst/>
          </a:prstGeom>
          <a:noFill/>
          <a:ln w="9525">
            <a:noFill/>
            <a:miter lim="800000"/>
            <a:headEnd/>
            <a:tailEnd/>
          </a:ln>
        </p:spPr>
      </p:pic>
      <p:sp>
        <p:nvSpPr>
          <p:cNvPr id="25603" name="Rectangle 3"/>
          <p:cNvSpPr>
            <a:spLocks noGrp="1" noChangeArrowheads="1"/>
          </p:cNvSpPr>
          <p:nvPr>
            <p:ph type="title"/>
          </p:nvPr>
        </p:nvSpPr>
        <p:spPr>
          <a:xfrm>
            <a:off x="152400" y="152400"/>
            <a:ext cx="8839200" cy="563563"/>
          </a:xfrm>
        </p:spPr>
        <p:txBody>
          <a:bodyPr/>
          <a:lstStyle/>
          <a:p>
            <a:pPr eaLnBrk="1" hangingPunct="1"/>
            <a:r>
              <a:rPr lang="en-US" sz="3000" b="1" dirty="0" smtClean="0">
                <a:solidFill>
                  <a:srgbClr val="316598"/>
                </a:solidFill>
              </a:rPr>
              <a:t>1D Elastic </a:t>
            </a:r>
            <a:r>
              <a:rPr lang="en-US" sz="3000" b="1" dirty="0">
                <a:solidFill>
                  <a:srgbClr val="316598"/>
                </a:solidFill>
              </a:rPr>
              <a:t>Collision when ball 2 is initially at rest.</a:t>
            </a:r>
            <a:endParaRPr lang="en-US" sz="3000" dirty="0"/>
          </a:p>
        </p:txBody>
      </p:sp>
      <p:sp>
        <p:nvSpPr>
          <p:cNvPr id="25604" name="Text Box 4"/>
          <p:cNvSpPr txBox="1">
            <a:spLocks noChangeArrowheads="1"/>
          </p:cNvSpPr>
          <p:nvPr/>
        </p:nvSpPr>
        <p:spPr bwMode="auto">
          <a:xfrm>
            <a:off x="387350" y="927100"/>
            <a:ext cx="8347075" cy="1282700"/>
          </a:xfrm>
          <a:prstGeom prst="rect">
            <a:avLst/>
          </a:prstGeom>
          <a:noFill/>
          <a:ln w="9525">
            <a:noFill/>
            <a:miter lim="800000"/>
            <a:headEnd/>
            <a:tailEnd/>
          </a:ln>
        </p:spPr>
        <p:txBody>
          <a:bodyPr>
            <a:prstTxWarp prst="textNoShape">
              <a:avLst/>
            </a:prstTxWarp>
            <a:spAutoFit/>
          </a:bodyPr>
          <a:lstStyle/>
          <a:p>
            <a:r>
              <a:rPr lang="en-US" sz="2600">
                <a:latin typeface="Times New Roman" charset="0"/>
              </a:rPr>
              <a:t>Consider a head-on, perfectly elastic collision of a ball of mass </a:t>
            </a:r>
            <a:r>
              <a:rPr lang="en-US" sz="2600" i="1">
                <a:latin typeface="Times New Roman" charset="0"/>
              </a:rPr>
              <a:t>m</a:t>
            </a:r>
            <a:r>
              <a:rPr lang="en-US" sz="2600" baseline="-25000">
                <a:latin typeface="Times New Roman" charset="0"/>
              </a:rPr>
              <a:t>1</a:t>
            </a:r>
            <a:r>
              <a:rPr lang="en-US" sz="2600">
                <a:latin typeface="Times New Roman" charset="0"/>
              </a:rPr>
              <a:t> having initial velocity (</a:t>
            </a:r>
            <a:r>
              <a:rPr lang="en-US" sz="2600" i="1">
                <a:latin typeface="Times New Roman" charset="0"/>
              </a:rPr>
              <a:t>v</a:t>
            </a:r>
            <a:r>
              <a:rPr lang="en-US" sz="2600" baseline="-25000">
                <a:latin typeface="Times New Roman" charset="0"/>
              </a:rPr>
              <a:t>i</a:t>
            </a:r>
            <a:r>
              <a:rPr lang="en-US" sz="2600" i="1" baseline="-25000">
                <a:latin typeface="Times New Roman" charset="0"/>
              </a:rPr>
              <a:t>x</a:t>
            </a:r>
            <a:r>
              <a:rPr lang="en-US" sz="2600">
                <a:latin typeface="Times New Roman" charset="0"/>
              </a:rPr>
              <a:t>)</a:t>
            </a:r>
            <a:r>
              <a:rPr lang="en-US" sz="2600" baseline="-25000">
                <a:latin typeface="Times New Roman" charset="0"/>
              </a:rPr>
              <a:t>1</a:t>
            </a:r>
            <a:r>
              <a:rPr lang="en-US" sz="2600">
                <a:latin typeface="Times New Roman" charset="0"/>
              </a:rPr>
              <a:t>, with a ball of mass </a:t>
            </a:r>
            <a:r>
              <a:rPr lang="en-US" sz="2600" i="1">
                <a:latin typeface="Times New Roman" charset="0"/>
              </a:rPr>
              <a:t>m</a:t>
            </a:r>
            <a:r>
              <a:rPr lang="en-US" sz="2600" baseline="-25000">
                <a:latin typeface="Times New Roman" charset="0"/>
              </a:rPr>
              <a:t>2</a:t>
            </a:r>
            <a:r>
              <a:rPr lang="en-US" sz="2600">
                <a:latin typeface="Times New Roman" charset="0"/>
              </a:rPr>
              <a:t> that is initially at rest. </a:t>
            </a:r>
          </a:p>
        </p:txBody>
      </p:sp>
      <p:sp>
        <p:nvSpPr>
          <p:cNvPr id="44038" name="Text Box 6"/>
          <p:cNvSpPr txBox="1">
            <a:spLocks noChangeArrowheads="1"/>
          </p:cNvSpPr>
          <p:nvPr/>
        </p:nvSpPr>
        <p:spPr bwMode="auto">
          <a:xfrm>
            <a:off x="381000" y="6064250"/>
            <a:ext cx="8347075" cy="488950"/>
          </a:xfrm>
          <a:prstGeom prst="rect">
            <a:avLst/>
          </a:prstGeom>
          <a:noFill/>
          <a:ln w="9525">
            <a:noFill/>
            <a:miter lim="800000"/>
            <a:headEnd/>
            <a:tailEnd/>
          </a:ln>
        </p:spPr>
        <p:txBody>
          <a:bodyPr>
            <a:prstTxWarp prst="textNoShape">
              <a:avLst/>
            </a:prstTxWarp>
            <a:spAutoFit/>
          </a:bodyPr>
          <a:lstStyle/>
          <a:p>
            <a:r>
              <a:rPr lang="en-US" sz="2600">
                <a:latin typeface="Times New Roman" charset="0"/>
              </a:rPr>
              <a:t>The balls’ velocities after the collision are (</a:t>
            </a:r>
            <a:r>
              <a:rPr lang="en-US" sz="2600" i="1">
                <a:latin typeface="Times New Roman" charset="0"/>
              </a:rPr>
              <a:t>v</a:t>
            </a:r>
            <a:r>
              <a:rPr lang="en-US" sz="2600" baseline="-25000">
                <a:latin typeface="Times New Roman" charset="0"/>
              </a:rPr>
              <a:t>f</a:t>
            </a:r>
            <a:r>
              <a:rPr lang="en-US" sz="2600" i="1" baseline="-25000">
                <a:latin typeface="Times New Roman" charset="0"/>
              </a:rPr>
              <a:t>x</a:t>
            </a:r>
            <a:r>
              <a:rPr lang="en-US" sz="2600">
                <a:latin typeface="Times New Roman" charset="0"/>
              </a:rPr>
              <a:t>)</a:t>
            </a:r>
            <a:r>
              <a:rPr lang="en-US" sz="2600" baseline="-25000">
                <a:latin typeface="Times New Roman" charset="0"/>
              </a:rPr>
              <a:t>1</a:t>
            </a:r>
            <a:r>
              <a:rPr lang="en-US" sz="2600">
                <a:latin typeface="Times New Roman" charset="0"/>
              </a:rPr>
              <a:t> and (</a:t>
            </a:r>
            <a:r>
              <a:rPr lang="en-US" sz="2600" i="1">
                <a:latin typeface="Times New Roman" charset="0"/>
              </a:rPr>
              <a:t>v</a:t>
            </a:r>
            <a:r>
              <a:rPr lang="en-US" sz="2600" baseline="-25000">
                <a:latin typeface="Times New Roman" charset="0"/>
              </a:rPr>
              <a:t>f</a:t>
            </a:r>
            <a:r>
              <a:rPr lang="en-US" sz="2600" i="1" baseline="-25000">
                <a:latin typeface="Times New Roman" charset="0"/>
              </a:rPr>
              <a:t>x</a:t>
            </a:r>
            <a:r>
              <a:rPr lang="en-US" sz="2600">
                <a:latin typeface="Times New Roman" charset="0"/>
              </a:rPr>
              <a:t>)</a:t>
            </a:r>
            <a:r>
              <a:rPr lang="en-US" sz="2600" baseline="-25000">
                <a:latin typeface="Times New Roman" charset="0"/>
              </a:rPr>
              <a:t>2</a:t>
            </a:r>
            <a:r>
              <a:rPr lang="en-US" sz="2600">
                <a:latin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533400" y="5105400"/>
            <a:ext cx="8347075" cy="1292662"/>
          </a:xfrm>
          <a:prstGeom prst="rect">
            <a:avLst/>
          </a:prstGeom>
          <a:noFill/>
          <a:ln w="9525">
            <a:noFill/>
            <a:miter lim="800000"/>
            <a:headEnd/>
            <a:tailEnd/>
          </a:ln>
        </p:spPr>
        <p:txBody>
          <a:bodyPr>
            <a:prstTxWarp prst="textNoShape">
              <a:avLst/>
            </a:prstTxWarp>
            <a:spAutoFit/>
          </a:bodyPr>
          <a:lstStyle/>
          <a:p>
            <a:r>
              <a:rPr lang="en-US" sz="2600" dirty="0" smtClean="0">
                <a:latin typeface="Times New Roman" charset="0"/>
              </a:rPr>
              <a:t>These equations come in especially handy, because you can always switch into an inertial reference frame in which ball 2 is initially at rest!</a:t>
            </a:r>
            <a:endParaRPr lang="en-US" sz="2600" dirty="0">
              <a:latin typeface="Times New Roman" charset="0"/>
            </a:endParaRPr>
          </a:p>
        </p:txBody>
      </p:sp>
      <p:pic>
        <p:nvPicPr>
          <p:cNvPr id="45062" name="Picture 6" descr="Pages from M10_KNIG7366_02_SE_C10_Page_19_2"/>
          <p:cNvPicPr>
            <a:picLocks noChangeAspect="1" noChangeArrowheads="1"/>
          </p:cNvPicPr>
          <p:nvPr/>
        </p:nvPicPr>
        <p:blipFill>
          <a:blip r:embed="rId2"/>
          <a:srcRect/>
          <a:stretch>
            <a:fillRect/>
          </a:stretch>
        </p:blipFill>
        <p:spPr bwMode="auto">
          <a:xfrm>
            <a:off x="381000" y="2743200"/>
            <a:ext cx="8229600" cy="2505075"/>
          </a:xfrm>
          <a:prstGeom prst="rect">
            <a:avLst/>
          </a:prstGeom>
          <a:noFill/>
          <a:ln w="9525">
            <a:noFill/>
            <a:miter lim="800000"/>
            <a:headEnd/>
            <a:tailEnd/>
          </a:ln>
        </p:spPr>
      </p:pic>
      <p:sp>
        <p:nvSpPr>
          <p:cNvPr id="26629" name="Rectangle 3"/>
          <p:cNvSpPr>
            <a:spLocks noGrp="1" noChangeArrowheads="1"/>
          </p:cNvSpPr>
          <p:nvPr>
            <p:ph type="title"/>
          </p:nvPr>
        </p:nvSpPr>
        <p:spPr>
          <a:xfrm>
            <a:off x="381000" y="76200"/>
            <a:ext cx="8534400" cy="639763"/>
          </a:xfrm>
        </p:spPr>
        <p:txBody>
          <a:bodyPr/>
          <a:lstStyle/>
          <a:p>
            <a:pPr eaLnBrk="1" hangingPunct="1"/>
            <a:r>
              <a:rPr lang="en-US" sz="3000" b="1">
                <a:solidFill>
                  <a:srgbClr val="316598"/>
                </a:solidFill>
              </a:rPr>
              <a:t>Elastic Collision when ball 2 is initially at rest.</a:t>
            </a:r>
            <a:endParaRPr lang="en-US" sz="3000"/>
          </a:p>
        </p:txBody>
      </p:sp>
      <p:sp>
        <p:nvSpPr>
          <p:cNvPr id="10" name="TextBox 9"/>
          <p:cNvSpPr txBox="1">
            <a:spLocks noChangeArrowheads="1"/>
          </p:cNvSpPr>
          <p:nvPr/>
        </p:nvSpPr>
        <p:spPr bwMode="auto">
          <a:xfrm>
            <a:off x="457200" y="2286000"/>
            <a:ext cx="3743032" cy="461665"/>
          </a:xfrm>
          <a:prstGeom prst="rect">
            <a:avLst/>
          </a:prstGeom>
          <a:noFill/>
          <a:ln w="9525">
            <a:noFill/>
            <a:miter lim="800000"/>
            <a:headEnd/>
            <a:tailEnd/>
          </a:ln>
        </p:spPr>
        <p:txBody>
          <a:bodyPr wrap="none">
            <a:prstTxWarp prst="textNoShape">
              <a:avLst/>
            </a:prstTxWarp>
            <a:spAutoFit/>
          </a:bodyPr>
          <a:lstStyle/>
          <a:p>
            <a:r>
              <a:rPr lang="en-US" sz="2400" dirty="0" smtClean="0"/>
              <a:t>The answer is </a:t>
            </a:r>
            <a:r>
              <a:rPr lang="en-US" sz="2400" dirty="0" err="1" smtClean="0"/>
              <a:t>Eqs</a:t>
            </a:r>
            <a:r>
              <a:rPr lang="en-US" sz="2400" dirty="0" smtClean="0"/>
              <a:t>. </a:t>
            </a:r>
            <a:r>
              <a:rPr lang="en-US" sz="2400" dirty="0"/>
              <a:t>10.43:</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pPr eaLnBrk="1" hangingPunct="1"/>
            <a:r>
              <a:rPr lang="en-US" smtClean="0"/>
              <a:t>Work </a:t>
            </a:r>
          </a:p>
        </p:txBody>
      </p:sp>
      <p:sp>
        <p:nvSpPr>
          <p:cNvPr id="3" name="Content Placeholder 2"/>
          <p:cNvSpPr>
            <a:spLocks noGrp="1"/>
          </p:cNvSpPr>
          <p:nvPr>
            <p:ph idx="1"/>
          </p:nvPr>
        </p:nvSpPr>
        <p:spPr>
          <a:xfrm>
            <a:off x="457200" y="1066800"/>
            <a:ext cx="8229600" cy="4525963"/>
          </a:xfrm>
        </p:spPr>
        <p:txBody>
          <a:bodyPr/>
          <a:lstStyle/>
          <a:p>
            <a:pPr eaLnBrk="1" hangingPunct="1"/>
            <a:r>
              <a:rPr lang="en-US" dirty="0" smtClean="0"/>
              <a:t>A force is applied to an object.</a:t>
            </a:r>
          </a:p>
          <a:p>
            <a:pPr eaLnBrk="1" hangingPunct="1"/>
            <a:r>
              <a:rPr lang="en-US" dirty="0" smtClean="0"/>
              <a:t>The object moves while this force is being applied.</a:t>
            </a:r>
          </a:p>
          <a:p>
            <a:pPr eaLnBrk="1" hangingPunct="1"/>
            <a:r>
              <a:rPr lang="en-US" dirty="0" smtClean="0"/>
              <a:t>The work done by a </a:t>
            </a:r>
            <a:r>
              <a:rPr lang="en-US" b="1" i="1" dirty="0" smtClean="0"/>
              <a:t>constant </a:t>
            </a:r>
            <a:r>
              <a:rPr lang="en-US" dirty="0" smtClean="0"/>
              <a:t>force is the dot-product of the force and the </a:t>
            </a:r>
            <a:r>
              <a:rPr lang="en-US" dirty="0" smtClean="0"/>
              <a:t>displacement:</a:t>
            </a:r>
          </a:p>
          <a:p>
            <a:pPr eaLnBrk="1" hangingPunct="1">
              <a:buFontTx/>
              <a:buNone/>
            </a:pPr>
            <a:r>
              <a:rPr lang="en-US" i="1" dirty="0" smtClean="0">
                <a:latin typeface="Times New Roman" charset="0"/>
                <a:ea typeface="Times New Roman" charset="0"/>
                <a:cs typeface="Times New Roman" charset="0"/>
              </a:rPr>
              <a:t>				W</a:t>
            </a:r>
            <a:r>
              <a:rPr lang="en-US" dirty="0" smtClean="0">
                <a:latin typeface="Times New Roman" charset="0"/>
                <a:ea typeface="Times New Roman" charset="0"/>
                <a:cs typeface="Times New Roman" charset="0"/>
              </a:rPr>
              <a:t> = </a:t>
            </a:r>
            <a:r>
              <a:rPr lang="en-US" i="1" dirty="0" smtClean="0">
                <a:latin typeface="Times New Roman" charset="0"/>
                <a:ea typeface="Times New Roman" charset="0"/>
                <a:cs typeface="Times New Roman" charset="0"/>
              </a:rPr>
              <a:t>F </a:t>
            </a:r>
            <a:r>
              <a:rPr lang="en-US" i="1" dirty="0" err="1" smtClean="0">
                <a:latin typeface="Times New Roman" charset="0"/>
                <a:ea typeface="Times New Roman" charset="0"/>
                <a:cs typeface="Times New Roman" charset="0"/>
              </a:rPr>
              <a:t>r</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cos</a:t>
            </a:r>
            <a:r>
              <a:rPr lang="en-US" i="1" dirty="0" err="1" smtClean="0">
                <a:latin typeface="Times New Roman" charset="0"/>
                <a:ea typeface="Times New Roman" charset="0"/>
                <a:cs typeface="Times New Roman" charset="0"/>
              </a:rPr>
              <a:t>θ</a:t>
            </a:r>
            <a:endParaRPr lang="en-US" i="1" dirty="0" smtClean="0">
              <a:latin typeface="Times New Roman" charset="0"/>
              <a:ea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563562"/>
          </a:xfrm>
        </p:spPr>
        <p:txBody>
          <a:bodyPr/>
          <a:lstStyle/>
          <a:p>
            <a:pPr eaLnBrk="1" hangingPunct="1"/>
            <a:r>
              <a:rPr lang="en-US" smtClean="0"/>
              <a:t>Work </a:t>
            </a:r>
          </a:p>
        </p:txBody>
      </p:sp>
      <p:sp>
        <p:nvSpPr>
          <p:cNvPr id="3" name="Content Placeholder 2"/>
          <p:cNvSpPr>
            <a:spLocks noGrp="1"/>
          </p:cNvSpPr>
          <p:nvPr>
            <p:ph idx="1"/>
          </p:nvPr>
        </p:nvSpPr>
        <p:spPr>
          <a:xfrm>
            <a:off x="228600" y="1066800"/>
            <a:ext cx="8686800" cy="5562600"/>
          </a:xfrm>
        </p:spPr>
        <p:txBody>
          <a:bodyPr/>
          <a:lstStyle/>
          <a:p>
            <a:pPr eaLnBrk="1" hangingPunct="1">
              <a:buFontTx/>
              <a:buNone/>
            </a:pPr>
            <a:r>
              <a:rPr lang="en-US" sz="3000" i="1" smtClean="0">
                <a:latin typeface="Times New Roman" charset="0"/>
                <a:ea typeface="Times New Roman" charset="0"/>
                <a:cs typeface="Times New Roman" charset="0"/>
              </a:rPr>
              <a:t>				W</a:t>
            </a:r>
            <a:r>
              <a:rPr lang="en-US" sz="3000" smtClean="0">
                <a:latin typeface="Times New Roman" charset="0"/>
                <a:ea typeface="Times New Roman" charset="0"/>
                <a:cs typeface="Times New Roman" charset="0"/>
              </a:rPr>
              <a:t> = </a:t>
            </a:r>
            <a:r>
              <a:rPr lang="en-US" sz="3000" i="1" smtClean="0">
                <a:latin typeface="Times New Roman" charset="0"/>
                <a:ea typeface="Times New Roman" charset="0"/>
                <a:cs typeface="Times New Roman" charset="0"/>
              </a:rPr>
              <a:t>F r</a:t>
            </a:r>
            <a:r>
              <a:rPr lang="en-US" sz="3000" smtClean="0">
                <a:latin typeface="Times New Roman" charset="0"/>
                <a:ea typeface="Times New Roman" charset="0"/>
                <a:cs typeface="Times New Roman" charset="0"/>
              </a:rPr>
              <a:t> cos</a:t>
            </a:r>
            <a:r>
              <a:rPr lang="en-US" sz="3000" i="1" smtClean="0">
                <a:latin typeface="Times New Roman" charset="0"/>
                <a:ea typeface="Times New Roman" charset="0"/>
                <a:cs typeface="Times New Roman" charset="0"/>
              </a:rPr>
              <a:t>θ</a:t>
            </a:r>
          </a:p>
          <a:p>
            <a:pPr eaLnBrk="1" hangingPunct="1"/>
            <a:r>
              <a:rPr lang="en-US" sz="3000" smtClean="0"/>
              <a:t>If the force has a component in the direction of the displacement, the work is positive.</a:t>
            </a:r>
          </a:p>
          <a:p>
            <a:pPr eaLnBrk="1" hangingPunct="1"/>
            <a:r>
              <a:rPr lang="en-US" sz="3000" smtClean="0"/>
              <a:t>If the force has a component opposite the direction of the displacement, the work is negative (energy is removed from the object by the force)</a:t>
            </a:r>
          </a:p>
          <a:p>
            <a:pPr eaLnBrk="1" hangingPunct="1"/>
            <a:r>
              <a:rPr lang="en-US" sz="3000" smtClean="0"/>
              <a:t>If the force is perpendicular to the displacement, work=0 and the object’s energy does not change.  Normal force often has this property.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868362"/>
          </a:xfrm>
        </p:spPr>
        <p:txBody>
          <a:bodyPr/>
          <a:lstStyle/>
          <a:p>
            <a:pPr eaLnBrk="1" hangingPunct="1"/>
            <a:r>
              <a:rPr lang="en-US"/>
              <a:t>Calories</a:t>
            </a:r>
          </a:p>
        </p:txBody>
      </p:sp>
      <p:sp>
        <p:nvSpPr>
          <p:cNvPr id="47107" name="Rectangle 3"/>
          <p:cNvSpPr>
            <a:spLocks noGrp="1" noChangeArrowheads="1"/>
          </p:cNvSpPr>
          <p:nvPr>
            <p:ph type="body" idx="1"/>
          </p:nvPr>
        </p:nvSpPr>
        <p:spPr>
          <a:xfrm>
            <a:off x="457200" y="1295400"/>
            <a:ext cx="8153400" cy="5029200"/>
          </a:xfrm>
        </p:spPr>
        <p:txBody>
          <a:bodyPr/>
          <a:lstStyle/>
          <a:p>
            <a:pPr eaLnBrk="1" hangingPunct="1">
              <a:lnSpc>
                <a:spcPct val="90000"/>
              </a:lnSpc>
            </a:pPr>
            <a:r>
              <a:rPr lang="en-US" sz="2800" dirty="0"/>
              <a:t>One food Calorie (note the capital “C”, also sometimes called a kilocalorie) is equal to 4186 Joules.</a:t>
            </a:r>
          </a:p>
          <a:p>
            <a:pPr eaLnBrk="1" hangingPunct="1">
              <a:lnSpc>
                <a:spcPct val="90000"/>
              </a:lnSpc>
            </a:pPr>
            <a:r>
              <a:rPr lang="en-US" sz="2800" dirty="0"/>
              <a:t>Fat is a good form of energy storage because it provides the most energy per unit mass.</a:t>
            </a:r>
          </a:p>
          <a:p>
            <a:pPr eaLnBrk="1" hangingPunct="1">
              <a:lnSpc>
                <a:spcPct val="90000"/>
              </a:lnSpc>
            </a:pPr>
            <a:r>
              <a:rPr lang="en-US" sz="2800" dirty="0"/>
              <a:t>1 gram of fat provides about 9.4 (food) Calories.</a:t>
            </a:r>
          </a:p>
          <a:p>
            <a:pPr eaLnBrk="1" hangingPunct="1">
              <a:lnSpc>
                <a:spcPct val="90000"/>
              </a:lnSpc>
            </a:pPr>
            <a:r>
              <a:rPr lang="en-US" sz="2800" dirty="0"/>
              <a:t>Example.  Your mass is 70 kg.  You climb the stairs of the CN Tower, a vertical distance of 340 </a:t>
            </a:r>
            <a:r>
              <a:rPr lang="en-US" sz="2800" dirty="0" err="1"/>
              <a:t>m</a:t>
            </a:r>
            <a:r>
              <a:rPr lang="en-US" sz="2800" dirty="0"/>
              <a:t>.  How much energy does this take (minimum)?</a:t>
            </a:r>
          </a:p>
          <a:p>
            <a:pPr eaLnBrk="1" hangingPunct="1">
              <a:lnSpc>
                <a:spcPct val="90000"/>
              </a:lnSpc>
            </a:pPr>
            <a:r>
              <a:rPr lang="en-US" sz="2800" dirty="0"/>
              <a:t>How much fat will you burn doing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792162"/>
          </a:xfrm>
        </p:spPr>
        <p:txBody>
          <a:bodyPr/>
          <a:lstStyle/>
          <a:p>
            <a:pPr eaLnBrk="1" hangingPunct="1"/>
            <a:r>
              <a:rPr lang="en-US" sz="3600" dirty="0"/>
              <a:t>Before Class</a:t>
            </a:r>
            <a:r>
              <a:rPr lang="en-US" sz="3600" dirty="0" smtClean="0"/>
              <a:t> </a:t>
            </a:r>
            <a:r>
              <a:rPr lang="en-US" sz="3600" dirty="0" smtClean="0"/>
              <a:t>18 </a:t>
            </a:r>
            <a:r>
              <a:rPr lang="en-US" sz="3600" dirty="0"/>
              <a:t>on</a:t>
            </a:r>
            <a:r>
              <a:rPr lang="en-US" sz="3600" dirty="0" smtClean="0"/>
              <a:t> Wednesday</a:t>
            </a:r>
            <a:endParaRPr lang="en-US" sz="3600" b="1" dirty="0"/>
          </a:p>
        </p:txBody>
      </p:sp>
      <p:sp>
        <p:nvSpPr>
          <p:cNvPr id="28675" name="Rectangle 3"/>
          <p:cNvSpPr>
            <a:spLocks noGrp="1" noChangeArrowheads="1"/>
          </p:cNvSpPr>
          <p:nvPr>
            <p:ph type="body" idx="1"/>
          </p:nvPr>
        </p:nvSpPr>
        <p:spPr>
          <a:xfrm>
            <a:off x="76200" y="762000"/>
            <a:ext cx="8915400" cy="5715000"/>
          </a:xfrm>
        </p:spPr>
        <p:txBody>
          <a:bodyPr/>
          <a:lstStyle/>
          <a:p>
            <a:pPr eaLnBrk="1" hangingPunct="1"/>
            <a:r>
              <a:rPr lang="en-US" sz="3400" dirty="0" smtClean="0"/>
              <a:t>Please read the rest of Chapter 11: Sections 11.4 through 11.9, and the Part II Summary</a:t>
            </a:r>
          </a:p>
          <a:p>
            <a:pPr eaLnBrk="1" hangingPunct="1"/>
            <a:r>
              <a:rPr lang="en-US" sz="3400" dirty="0" smtClean="0"/>
              <a:t>Something to think about: What’s the difference between a Watt, a </a:t>
            </a:r>
            <a:r>
              <a:rPr lang="en-US" sz="3400" dirty="0" err="1" smtClean="0"/>
              <a:t>kiloWatt</a:t>
            </a:r>
            <a:r>
              <a:rPr lang="en-US" sz="3400" dirty="0" smtClean="0"/>
              <a:t>, and a </a:t>
            </a:r>
            <a:r>
              <a:rPr lang="en-US" sz="3400" dirty="0" err="1" smtClean="0"/>
              <a:t>kiloWatt</a:t>
            </a:r>
            <a:r>
              <a:rPr lang="en-US" sz="3400" dirty="0" smtClean="0"/>
              <a:t>-hour?</a:t>
            </a:r>
            <a:endParaRPr lang="en-US" sz="3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Summary of definitions:</a:t>
            </a:r>
            <a:endParaRPr lang="en-US" dirty="0"/>
          </a:p>
        </p:txBody>
      </p:sp>
      <p:sp>
        <p:nvSpPr>
          <p:cNvPr id="3" name="Text Placeholder 2"/>
          <p:cNvSpPr>
            <a:spLocks noGrp="1"/>
          </p:cNvSpPr>
          <p:nvPr>
            <p:ph type="body" sz="half" idx="1"/>
          </p:nvPr>
        </p:nvSpPr>
        <p:spPr>
          <a:xfrm>
            <a:off x="152400" y="914400"/>
            <a:ext cx="4267200" cy="2133599"/>
          </a:xfrm>
        </p:spPr>
        <p:txBody>
          <a:bodyPr/>
          <a:lstStyle/>
          <a:p>
            <a:r>
              <a:rPr lang="en-US" i="1" dirty="0" err="1" smtClean="0">
                <a:latin typeface="Times New Roman"/>
                <a:cs typeface="Times New Roman"/>
              </a:rPr>
              <a:t>θ</a:t>
            </a:r>
            <a:r>
              <a:rPr lang="en-US" dirty="0" smtClean="0">
                <a:latin typeface="Times New Roman"/>
                <a:cs typeface="Times New Roman"/>
              </a:rPr>
              <a:t> is angular position.  The S.I. Unit is radians, where 2π radians = 360°.</a:t>
            </a:r>
            <a:endParaRPr lang="en-US" dirty="0">
              <a:latin typeface="Times New Roman"/>
              <a:cs typeface="Times New Roman"/>
            </a:endParaRPr>
          </a:p>
        </p:txBody>
      </p:sp>
      <p:sp>
        <p:nvSpPr>
          <p:cNvPr id="4" name="Content Placeholder 3"/>
          <p:cNvSpPr>
            <a:spLocks noGrp="1"/>
          </p:cNvSpPr>
          <p:nvPr>
            <p:ph sz="half" idx="2"/>
          </p:nvPr>
        </p:nvSpPr>
        <p:spPr>
          <a:xfrm>
            <a:off x="4648200" y="990600"/>
            <a:ext cx="4267200" cy="1828800"/>
          </a:xfrm>
        </p:spPr>
        <p:txBody>
          <a:bodyPr/>
          <a:lstStyle/>
          <a:p>
            <a:r>
              <a:rPr lang="en-US" i="1" dirty="0" err="1" smtClean="0">
                <a:latin typeface="Times New Roman"/>
                <a:cs typeface="Times New Roman"/>
              </a:rPr>
              <a:t>s</a:t>
            </a:r>
            <a:r>
              <a:rPr lang="en-US" dirty="0" smtClean="0">
                <a:latin typeface="Times New Roman"/>
                <a:cs typeface="Times New Roman"/>
              </a:rPr>
              <a:t> is the path length along the curve: </a:t>
            </a:r>
            <a:r>
              <a:rPr lang="en-US" i="1" dirty="0" err="1" smtClean="0">
                <a:latin typeface="Times New Roman"/>
                <a:cs typeface="Times New Roman"/>
              </a:rPr>
              <a:t>s</a:t>
            </a:r>
            <a:r>
              <a:rPr lang="en-US" i="1" dirty="0" smtClean="0">
                <a:latin typeface="Times New Roman"/>
                <a:cs typeface="Times New Roman"/>
              </a:rPr>
              <a:t> = </a:t>
            </a:r>
            <a:r>
              <a:rPr lang="en-US" i="1" dirty="0" err="1" smtClean="0">
                <a:latin typeface="Times New Roman"/>
                <a:cs typeface="Times New Roman"/>
              </a:rPr>
              <a:t>θr</a:t>
            </a:r>
            <a:r>
              <a:rPr lang="en-US" i="1" dirty="0" smtClean="0">
                <a:latin typeface="Times New Roman"/>
                <a:cs typeface="Times New Roman"/>
              </a:rPr>
              <a:t> </a:t>
            </a:r>
            <a:r>
              <a:rPr lang="en-US" dirty="0" smtClean="0">
                <a:latin typeface="Times New Roman"/>
                <a:cs typeface="Times New Roman"/>
              </a:rPr>
              <a:t>when </a:t>
            </a:r>
            <a:r>
              <a:rPr lang="en-US" i="1" dirty="0" err="1" smtClean="0">
                <a:latin typeface="Times New Roman"/>
                <a:cs typeface="Times New Roman"/>
              </a:rPr>
              <a:t>θ</a:t>
            </a:r>
            <a:r>
              <a:rPr lang="en-US" dirty="0" smtClean="0">
                <a:latin typeface="Times New Roman"/>
                <a:cs typeface="Times New Roman"/>
              </a:rPr>
              <a:t> is in [</a:t>
            </a:r>
            <a:r>
              <a:rPr lang="en-US" dirty="0" err="1" smtClean="0">
                <a:latin typeface="Times New Roman"/>
                <a:cs typeface="Times New Roman"/>
              </a:rPr>
              <a:t>rad</a:t>
            </a:r>
            <a:r>
              <a:rPr lang="en-US" dirty="0" smtClean="0">
                <a:latin typeface="Times New Roman"/>
                <a:cs typeface="Times New Roman"/>
              </a:rPr>
              <a:t>].</a:t>
            </a:r>
            <a:endParaRPr lang="en-US" dirty="0">
              <a:latin typeface="Times New Roman"/>
              <a:cs typeface="Times New Roman"/>
            </a:endParaRPr>
          </a:p>
        </p:txBody>
      </p:sp>
      <p:sp>
        <p:nvSpPr>
          <p:cNvPr id="5" name="Text Placeholder 2"/>
          <p:cNvSpPr txBox="1">
            <a:spLocks/>
          </p:cNvSpPr>
          <p:nvPr/>
        </p:nvSpPr>
        <p:spPr bwMode="auto">
          <a:xfrm>
            <a:off x="152400" y="3276601"/>
            <a:ext cx="44196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1" u="none" strike="noStrike" kern="0" cap="none" spc="0" normalizeH="0" baseline="0" noProof="0" dirty="0" err="1" smtClean="0">
                <a:ln>
                  <a:noFill/>
                </a:ln>
                <a:solidFill>
                  <a:schemeClr val="tx1"/>
                </a:solidFill>
                <a:effectLst/>
                <a:uLnTx/>
                <a:uFillTx/>
                <a:latin typeface="Times New Roman"/>
                <a:ea typeface="+mn-ea"/>
                <a:cs typeface="Times New Roman"/>
              </a:rPr>
              <a:t>ω</a:t>
            </a:r>
            <a:r>
              <a:rPr kumimoji="0" lang="en-US" sz="3200" b="0" i="0" u="none" strike="noStrike" kern="0" cap="none" spc="0" normalizeH="0" baseline="0" noProof="0" dirty="0" smtClean="0">
                <a:ln>
                  <a:noFill/>
                </a:ln>
                <a:solidFill>
                  <a:schemeClr val="tx1"/>
                </a:solidFill>
                <a:effectLst/>
                <a:uLnTx/>
                <a:uFillTx/>
                <a:latin typeface="Times New Roman"/>
                <a:ea typeface="+mn-ea"/>
                <a:cs typeface="Times New Roman"/>
              </a:rPr>
              <a:t> is angular velocity.  The S.I. Unit is </a:t>
            </a:r>
            <a:r>
              <a:rPr kumimoji="0" lang="en-US" sz="3200" b="0" i="0" u="none" strike="noStrike" kern="0" cap="none" spc="0" normalizeH="0" baseline="0" noProof="0" dirty="0" err="1" smtClean="0">
                <a:ln>
                  <a:noFill/>
                </a:ln>
                <a:solidFill>
                  <a:schemeClr val="tx1"/>
                </a:solidFill>
                <a:effectLst/>
                <a:uLnTx/>
                <a:uFillTx/>
                <a:latin typeface="Times New Roman"/>
                <a:ea typeface="+mn-ea"/>
                <a:cs typeface="Times New Roman"/>
              </a:rPr>
              <a:t>rad</a:t>
            </a:r>
            <a:r>
              <a:rPr kumimoji="0" lang="en-US" sz="3200" b="0" i="0" u="none" strike="noStrike" kern="0" cap="none" spc="0" normalizeH="0" baseline="0" noProof="0" dirty="0" smtClean="0">
                <a:ln>
                  <a:noFill/>
                </a:ln>
                <a:solidFill>
                  <a:schemeClr val="tx1"/>
                </a:solidFill>
                <a:effectLst/>
                <a:uLnTx/>
                <a:uFillTx/>
                <a:latin typeface="Times New Roman"/>
                <a:ea typeface="+mn-ea"/>
                <a:cs typeface="Times New Roman"/>
              </a:rPr>
              <a:t>/sec.</a:t>
            </a:r>
            <a:endParaRPr kumimoji="0" lang="en-US" sz="3200" b="0" i="0" u="none" strike="noStrike" kern="0" cap="none" spc="0" normalizeH="0" baseline="0" noProof="0" dirty="0">
              <a:ln>
                <a:noFill/>
              </a:ln>
              <a:solidFill>
                <a:schemeClr val="tx1"/>
              </a:solidFill>
              <a:effectLst/>
              <a:uLnTx/>
              <a:uFillTx/>
              <a:latin typeface="Times New Roman"/>
              <a:ea typeface="+mn-ea"/>
              <a:cs typeface="Times New Roman"/>
            </a:endParaRPr>
          </a:p>
        </p:txBody>
      </p:sp>
      <p:sp>
        <p:nvSpPr>
          <p:cNvPr id="6" name="Content Placeholder 3"/>
          <p:cNvSpPr txBox="1">
            <a:spLocks/>
          </p:cNvSpPr>
          <p:nvPr/>
        </p:nvSpPr>
        <p:spPr bwMode="auto">
          <a:xfrm>
            <a:off x="4648200" y="3276600"/>
            <a:ext cx="42672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1" u="none" strike="noStrike" kern="0" cap="none" spc="0" normalizeH="0" baseline="0" noProof="0" dirty="0" err="1" smtClean="0">
                <a:ln>
                  <a:noFill/>
                </a:ln>
                <a:solidFill>
                  <a:schemeClr val="tx1"/>
                </a:solidFill>
                <a:effectLst/>
                <a:uLnTx/>
                <a:uFillTx/>
                <a:latin typeface="Times New Roman"/>
                <a:ea typeface="+mn-ea"/>
                <a:cs typeface="Times New Roman"/>
              </a:rPr>
              <a:t>v</a:t>
            </a:r>
            <a:r>
              <a:rPr kumimoji="0" lang="en-US" sz="3200" b="0" i="1" u="none" strike="noStrike" kern="0" cap="none" spc="0" normalizeH="0" baseline="-25000" noProof="0" dirty="0" err="1" smtClean="0">
                <a:ln>
                  <a:noFill/>
                </a:ln>
                <a:solidFill>
                  <a:schemeClr val="tx1"/>
                </a:solidFill>
                <a:effectLst/>
                <a:uLnTx/>
                <a:uFillTx/>
                <a:latin typeface="Times New Roman"/>
                <a:ea typeface="+mn-ea"/>
                <a:cs typeface="Times New Roman"/>
              </a:rPr>
              <a:t>t</a:t>
            </a:r>
            <a:r>
              <a:rPr kumimoji="0" lang="en-US" sz="3200" b="0" i="0" u="none" strike="noStrike" kern="0" cap="none" spc="0" normalizeH="0" baseline="0" noProof="0" dirty="0" smtClean="0">
                <a:ln>
                  <a:noFill/>
                </a:ln>
                <a:solidFill>
                  <a:schemeClr val="tx1"/>
                </a:solidFill>
                <a:effectLst/>
                <a:uLnTx/>
                <a:uFillTx/>
                <a:latin typeface="Times New Roman"/>
                <a:ea typeface="+mn-ea"/>
                <a:cs typeface="Times New Roman"/>
              </a:rPr>
              <a:t> is the tangential speed: </a:t>
            </a:r>
            <a:r>
              <a:rPr kumimoji="0" lang="en-US" sz="3200" b="0" i="1" u="none" strike="noStrike" kern="0" cap="none" spc="0" normalizeH="0" baseline="0" noProof="0" dirty="0" err="1" smtClean="0">
                <a:ln>
                  <a:noFill/>
                </a:ln>
                <a:solidFill>
                  <a:schemeClr val="tx1"/>
                </a:solidFill>
                <a:effectLst/>
                <a:uLnTx/>
                <a:uFillTx/>
                <a:latin typeface="Times New Roman"/>
                <a:ea typeface="+mn-ea"/>
                <a:cs typeface="Times New Roman"/>
              </a:rPr>
              <a:t>v</a:t>
            </a:r>
            <a:r>
              <a:rPr kumimoji="0" lang="en-US" sz="3200" b="0" i="1" u="none" strike="noStrike" kern="0" cap="none" spc="0" normalizeH="0" baseline="-25000" noProof="0" dirty="0" err="1" smtClean="0">
                <a:ln>
                  <a:noFill/>
                </a:ln>
                <a:solidFill>
                  <a:schemeClr val="tx1"/>
                </a:solidFill>
                <a:effectLst/>
                <a:uLnTx/>
                <a:uFillTx/>
                <a:latin typeface="Times New Roman"/>
                <a:ea typeface="+mn-ea"/>
                <a:cs typeface="Times New Roman"/>
              </a:rPr>
              <a:t>t</a:t>
            </a:r>
            <a:r>
              <a:rPr kumimoji="0" lang="en-US" sz="3200" b="0" i="1" u="none" strike="noStrike" kern="0" cap="none" spc="0" normalizeH="0" baseline="0" noProof="0" dirty="0" smtClean="0">
                <a:ln>
                  <a:noFill/>
                </a:ln>
                <a:solidFill>
                  <a:schemeClr val="tx1"/>
                </a:solidFill>
                <a:effectLst/>
                <a:uLnTx/>
                <a:uFillTx/>
                <a:latin typeface="Times New Roman"/>
                <a:ea typeface="+mn-ea"/>
                <a:cs typeface="Times New Roman"/>
              </a:rPr>
              <a:t> = </a:t>
            </a:r>
            <a:r>
              <a:rPr kumimoji="0" lang="en-US" sz="3200" b="0" i="1" u="none" strike="noStrike" kern="0" cap="none" spc="0" normalizeH="0" baseline="0" noProof="0" dirty="0" err="1" smtClean="0">
                <a:ln>
                  <a:noFill/>
                </a:ln>
                <a:solidFill>
                  <a:schemeClr val="tx1"/>
                </a:solidFill>
                <a:effectLst/>
                <a:uLnTx/>
                <a:uFillTx/>
                <a:latin typeface="Times New Roman"/>
                <a:ea typeface="+mn-ea"/>
                <a:cs typeface="Times New Roman"/>
              </a:rPr>
              <a:t>ωr</a:t>
            </a:r>
            <a:r>
              <a:rPr kumimoji="0" lang="en-US" sz="3200" b="0" i="1" u="none" strike="noStrike" kern="0" cap="none" spc="0" normalizeH="0" baseline="0" noProof="0" dirty="0" smtClean="0">
                <a:ln>
                  <a:noFill/>
                </a:ln>
                <a:solidFill>
                  <a:schemeClr val="tx1"/>
                </a:solidFill>
                <a:effectLst/>
                <a:uLnTx/>
                <a:uFillTx/>
                <a:latin typeface="Times New Roman"/>
                <a:ea typeface="+mn-ea"/>
                <a:cs typeface="Times New Roman"/>
              </a:rPr>
              <a:t> </a:t>
            </a:r>
            <a:r>
              <a:rPr kumimoji="0" lang="en-US" sz="3200" b="0" i="0" u="none" strike="noStrike" kern="0" cap="none" spc="0" normalizeH="0" baseline="0" noProof="0" dirty="0" smtClean="0">
                <a:ln>
                  <a:noFill/>
                </a:ln>
                <a:solidFill>
                  <a:schemeClr val="tx1"/>
                </a:solidFill>
                <a:effectLst/>
                <a:uLnTx/>
                <a:uFillTx/>
                <a:latin typeface="Times New Roman"/>
                <a:ea typeface="+mn-ea"/>
                <a:cs typeface="Times New Roman"/>
              </a:rPr>
              <a:t>when </a:t>
            </a:r>
            <a:r>
              <a:rPr kumimoji="0" lang="en-US" sz="3200" b="0" i="1" u="none" strike="noStrike" kern="0" cap="none" spc="0" normalizeH="0" baseline="0" noProof="0" dirty="0" err="1" smtClean="0">
                <a:ln>
                  <a:noFill/>
                </a:ln>
                <a:solidFill>
                  <a:schemeClr val="tx1"/>
                </a:solidFill>
                <a:effectLst/>
                <a:uLnTx/>
                <a:uFillTx/>
                <a:latin typeface="Times New Roman"/>
                <a:ea typeface="+mn-ea"/>
                <a:cs typeface="Times New Roman"/>
              </a:rPr>
              <a:t>ω</a:t>
            </a:r>
            <a:r>
              <a:rPr kumimoji="0" lang="en-US" sz="3200" b="0" i="0" u="none" strike="noStrike" kern="0" cap="none" spc="0" normalizeH="0" baseline="0" noProof="0" dirty="0" smtClean="0">
                <a:ln>
                  <a:noFill/>
                </a:ln>
                <a:solidFill>
                  <a:schemeClr val="tx1"/>
                </a:solidFill>
                <a:effectLst/>
                <a:uLnTx/>
                <a:uFillTx/>
                <a:latin typeface="Times New Roman"/>
                <a:ea typeface="+mn-ea"/>
                <a:cs typeface="Times New Roman"/>
              </a:rPr>
              <a:t> is in [</a:t>
            </a:r>
            <a:r>
              <a:rPr kumimoji="0" lang="en-US" sz="3200" b="0" i="0" u="none" strike="noStrike" kern="0" cap="none" spc="0" normalizeH="0" baseline="0" noProof="0" dirty="0" err="1" smtClean="0">
                <a:ln>
                  <a:noFill/>
                </a:ln>
                <a:solidFill>
                  <a:schemeClr val="tx1"/>
                </a:solidFill>
                <a:effectLst/>
                <a:uLnTx/>
                <a:uFillTx/>
                <a:latin typeface="Times New Roman"/>
                <a:ea typeface="+mn-ea"/>
                <a:cs typeface="Times New Roman"/>
              </a:rPr>
              <a:t>rad/s</a:t>
            </a:r>
            <a:r>
              <a:rPr kumimoji="0" lang="en-US" sz="3200" b="0" i="0" u="none" strike="noStrike" kern="0" cap="none" spc="0" normalizeH="0" baseline="0" noProof="0" dirty="0" smtClean="0">
                <a:ln>
                  <a:noFill/>
                </a:ln>
                <a:solidFill>
                  <a:schemeClr val="tx1"/>
                </a:solidFill>
                <a:effectLst/>
                <a:uLnTx/>
                <a:uFillTx/>
                <a:latin typeface="Times New Roman"/>
                <a:ea typeface="+mn-ea"/>
                <a:cs typeface="Times New Roman"/>
              </a:rPr>
              <a:t>].</a:t>
            </a:r>
            <a:endParaRPr kumimoji="0" lang="en-US" sz="3200" b="0" i="0" u="none" strike="noStrike" kern="0" cap="none" spc="0" normalizeH="0" baseline="0" noProof="0" dirty="0">
              <a:ln>
                <a:noFill/>
              </a:ln>
              <a:solidFill>
                <a:schemeClr val="tx1"/>
              </a:solidFill>
              <a:effectLst/>
              <a:uLnTx/>
              <a:uFillTx/>
              <a:latin typeface="Times New Roman"/>
              <a:ea typeface="+mn-ea"/>
              <a:cs typeface="Times New Roman"/>
            </a:endParaRPr>
          </a:p>
        </p:txBody>
      </p:sp>
      <p:sp>
        <p:nvSpPr>
          <p:cNvPr id="7" name="Text Placeholder 2"/>
          <p:cNvSpPr txBox="1">
            <a:spLocks/>
          </p:cNvSpPr>
          <p:nvPr/>
        </p:nvSpPr>
        <p:spPr bwMode="auto">
          <a:xfrm>
            <a:off x="152400" y="5029201"/>
            <a:ext cx="42672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1" u="none" strike="noStrike" kern="0" cap="none" spc="0" normalizeH="0" baseline="0" noProof="0" dirty="0" err="1" smtClean="0">
                <a:ln>
                  <a:noFill/>
                </a:ln>
                <a:solidFill>
                  <a:schemeClr val="tx1"/>
                </a:solidFill>
                <a:effectLst/>
                <a:uLnTx/>
                <a:uFillTx/>
                <a:latin typeface="Times New Roman"/>
                <a:ea typeface="+mn-ea"/>
                <a:cs typeface="Times New Roman"/>
              </a:rPr>
              <a:t>α</a:t>
            </a:r>
            <a:r>
              <a:rPr kumimoji="0" lang="en-US" sz="3200" b="0" i="0" u="none" strike="noStrike" kern="0" cap="none" spc="0" normalizeH="0" baseline="0" noProof="0" dirty="0" smtClean="0">
                <a:ln>
                  <a:noFill/>
                </a:ln>
                <a:solidFill>
                  <a:schemeClr val="tx1"/>
                </a:solidFill>
                <a:effectLst/>
                <a:uLnTx/>
                <a:uFillTx/>
                <a:latin typeface="Times New Roman"/>
                <a:ea typeface="+mn-ea"/>
                <a:cs typeface="Times New Roman"/>
              </a:rPr>
              <a:t> is angular acceleration.  The S.I. Unit is rad/sec</a:t>
            </a:r>
            <a:r>
              <a:rPr kumimoji="0" lang="en-US" sz="3200" b="0" i="0" u="none" strike="noStrike" kern="0" cap="none" spc="0" normalizeH="0" baseline="30000" noProof="0" dirty="0" smtClean="0">
                <a:ln>
                  <a:noFill/>
                </a:ln>
                <a:solidFill>
                  <a:schemeClr val="tx1"/>
                </a:solidFill>
                <a:effectLst/>
                <a:uLnTx/>
                <a:uFillTx/>
                <a:latin typeface="Times New Roman"/>
                <a:ea typeface="+mn-ea"/>
                <a:cs typeface="Times New Roman"/>
              </a:rPr>
              <a:t>2</a:t>
            </a:r>
            <a:r>
              <a:rPr kumimoji="0" lang="en-US" sz="3200" b="0" i="0" u="none" strike="noStrike" kern="0" cap="none" spc="0" normalizeH="0" baseline="0" noProof="0" dirty="0" smtClean="0">
                <a:ln>
                  <a:noFill/>
                </a:ln>
                <a:solidFill>
                  <a:schemeClr val="tx1"/>
                </a:solidFill>
                <a:effectLst/>
                <a:uLnTx/>
                <a:uFillTx/>
                <a:latin typeface="Times New Roman"/>
                <a:ea typeface="+mn-ea"/>
                <a:cs typeface="Times New Roman"/>
              </a:rPr>
              <a:t>.</a:t>
            </a:r>
            <a:endParaRPr kumimoji="0" lang="en-US" sz="3200" b="0" i="0" u="none" strike="noStrike" kern="0" cap="none" spc="0" normalizeH="0" baseline="0" noProof="0" dirty="0">
              <a:ln>
                <a:noFill/>
              </a:ln>
              <a:solidFill>
                <a:schemeClr val="tx1"/>
              </a:solidFill>
              <a:effectLst/>
              <a:uLnTx/>
              <a:uFillTx/>
              <a:latin typeface="Times New Roman"/>
              <a:ea typeface="+mn-ea"/>
              <a:cs typeface="Times New Roman"/>
            </a:endParaRPr>
          </a:p>
        </p:txBody>
      </p:sp>
      <p:sp>
        <p:nvSpPr>
          <p:cNvPr id="8" name="Content Placeholder 3"/>
          <p:cNvSpPr txBox="1">
            <a:spLocks/>
          </p:cNvSpPr>
          <p:nvPr/>
        </p:nvSpPr>
        <p:spPr bwMode="auto">
          <a:xfrm>
            <a:off x="4648200" y="5029200"/>
            <a:ext cx="42672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kumimoji="0" lang="en-US" sz="3200" b="0" i="1" u="none" strike="noStrike" kern="0" cap="none" spc="0" normalizeH="0" baseline="0" noProof="0" dirty="0" smtClean="0">
                <a:ln>
                  <a:noFill/>
                </a:ln>
                <a:solidFill>
                  <a:schemeClr val="tx1"/>
                </a:solidFill>
                <a:effectLst/>
                <a:uLnTx/>
                <a:uFillTx/>
                <a:latin typeface="Times New Roman"/>
                <a:ea typeface="+mn-ea"/>
                <a:cs typeface="Times New Roman"/>
              </a:rPr>
              <a:t>a</a:t>
            </a:r>
            <a:r>
              <a:rPr kumimoji="0" lang="en-US" sz="3200" b="0" i="1" u="none" strike="noStrike" kern="0" cap="none" spc="0" normalizeH="0" baseline="-25000" noProof="0" dirty="0" smtClean="0">
                <a:ln>
                  <a:noFill/>
                </a:ln>
                <a:solidFill>
                  <a:schemeClr val="tx1"/>
                </a:solidFill>
                <a:effectLst/>
                <a:uLnTx/>
                <a:uFillTx/>
                <a:latin typeface="Times New Roman"/>
                <a:ea typeface="+mn-ea"/>
                <a:cs typeface="Times New Roman"/>
              </a:rPr>
              <a:t>t</a:t>
            </a:r>
            <a:r>
              <a:rPr kumimoji="0" lang="en-US" sz="3200" b="0" i="0" u="none" strike="noStrike" kern="0" cap="none" spc="0" normalizeH="0" baseline="0" noProof="0" dirty="0" smtClean="0">
                <a:ln>
                  <a:noFill/>
                </a:ln>
                <a:solidFill>
                  <a:schemeClr val="tx1"/>
                </a:solidFill>
                <a:effectLst/>
                <a:uLnTx/>
                <a:uFillTx/>
                <a:latin typeface="Times New Roman"/>
                <a:ea typeface="+mn-ea"/>
                <a:cs typeface="Times New Roman"/>
              </a:rPr>
              <a:t> is the tangential acceleration: </a:t>
            </a:r>
            <a:r>
              <a:rPr lang="en-US" sz="3200" i="1" kern="0" dirty="0" smtClean="0">
                <a:latin typeface="Times New Roman"/>
                <a:cs typeface="Times New Roman"/>
              </a:rPr>
              <a:t>a</a:t>
            </a:r>
            <a:r>
              <a:rPr lang="en-US" sz="3200" i="1" kern="0" baseline="-25000" dirty="0" smtClean="0">
                <a:latin typeface="Times New Roman"/>
                <a:cs typeface="Times New Roman"/>
              </a:rPr>
              <a:t>t</a:t>
            </a:r>
            <a:r>
              <a:rPr kumimoji="0" lang="en-US" sz="3200" b="0" i="1" u="none" strike="noStrike" kern="0" cap="none" spc="0" normalizeH="0" baseline="0" noProof="0" dirty="0" smtClean="0">
                <a:ln>
                  <a:noFill/>
                </a:ln>
                <a:solidFill>
                  <a:schemeClr val="tx1"/>
                </a:solidFill>
                <a:effectLst/>
                <a:uLnTx/>
                <a:uFillTx/>
                <a:latin typeface="Times New Roman"/>
                <a:ea typeface="+mn-ea"/>
                <a:cs typeface="Times New Roman"/>
              </a:rPr>
              <a:t> = </a:t>
            </a:r>
            <a:r>
              <a:rPr lang="en-US" sz="3200" i="1" kern="0" dirty="0" err="1" smtClean="0">
                <a:latin typeface="Times New Roman"/>
                <a:cs typeface="Times New Roman"/>
              </a:rPr>
              <a:t>α</a:t>
            </a:r>
            <a:r>
              <a:rPr kumimoji="0" lang="en-US" sz="3200" b="0" i="1" u="none" strike="noStrike" kern="0" cap="none" spc="0" normalizeH="0" baseline="0" noProof="0" dirty="0" err="1" smtClean="0">
                <a:ln>
                  <a:noFill/>
                </a:ln>
                <a:solidFill>
                  <a:schemeClr val="tx1"/>
                </a:solidFill>
                <a:effectLst/>
                <a:uLnTx/>
                <a:uFillTx/>
                <a:latin typeface="Times New Roman"/>
                <a:ea typeface="+mn-ea"/>
                <a:cs typeface="Times New Roman"/>
              </a:rPr>
              <a:t>r</a:t>
            </a:r>
            <a:r>
              <a:rPr kumimoji="0" lang="en-US" sz="3200" b="0" i="1" u="none" strike="noStrike" kern="0" cap="none" spc="0" normalizeH="0" baseline="0" noProof="0" dirty="0" smtClean="0">
                <a:ln>
                  <a:noFill/>
                </a:ln>
                <a:solidFill>
                  <a:schemeClr val="tx1"/>
                </a:solidFill>
                <a:effectLst/>
                <a:uLnTx/>
                <a:uFillTx/>
                <a:latin typeface="Times New Roman"/>
                <a:ea typeface="+mn-ea"/>
                <a:cs typeface="Times New Roman"/>
              </a:rPr>
              <a:t> </a:t>
            </a:r>
            <a:r>
              <a:rPr kumimoji="0" lang="en-US" sz="3200" b="0" i="0" u="none" strike="noStrike" kern="0" cap="none" spc="0" normalizeH="0" baseline="0" noProof="0" dirty="0" smtClean="0">
                <a:ln>
                  <a:noFill/>
                </a:ln>
                <a:solidFill>
                  <a:schemeClr val="tx1"/>
                </a:solidFill>
                <a:effectLst/>
                <a:uLnTx/>
                <a:uFillTx/>
                <a:latin typeface="Times New Roman"/>
                <a:ea typeface="+mn-ea"/>
                <a:cs typeface="Times New Roman"/>
              </a:rPr>
              <a:t>when </a:t>
            </a:r>
            <a:r>
              <a:rPr lang="en-US" sz="3200" i="1" kern="0" dirty="0" err="1" smtClean="0">
                <a:latin typeface="Times New Roman"/>
                <a:cs typeface="Times New Roman"/>
              </a:rPr>
              <a:t>α</a:t>
            </a:r>
            <a:r>
              <a:rPr kumimoji="0" lang="en-US" sz="3200" b="0" i="0" u="none" strike="noStrike" kern="0" cap="none" spc="0" normalizeH="0" baseline="0" noProof="0" dirty="0" smtClean="0">
                <a:ln>
                  <a:noFill/>
                </a:ln>
                <a:solidFill>
                  <a:schemeClr val="tx1"/>
                </a:solidFill>
                <a:effectLst/>
                <a:uLnTx/>
                <a:uFillTx/>
                <a:latin typeface="Times New Roman"/>
                <a:ea typeface="+mn-ea"/>
                <a:cs typeface="Times New Roman"/>
              </a:rPr>
              <a:t> is in [rad/s</a:t>
            </a:r>
            <a:r>
              <a:rPr kumimoji="0" lang="en-US" sz="3200" b="0" i="0" u="none" strike="noStrike" kern="0" cap="none" spc="0" normalizeH="0" baseline="30000" noProof="0" dirty="0" smtClean="0">
                <a:ln>
                  <a:noFill/>
                </a:ln>
                <a:solidFill>
                  <a:schemeClr val="tx1"/>
                </a:solidFill>
                <a:effectLst/>
                <a:uLnTx/>
                <a:uFillTx/>
                <a:latin typeface="Times New Roman"/>
                <a:ea typeface="+mn-ea"/>
                <a:cs typeface="Times New Roman"/>
              </a:rPr>
              <a:t>2</a:t>
            </a:r>
            <a:r>
              <a:rPr kumimoji="0" lang="en-US" sz="3200" b="0" i="0" u="none" strike="noStrike" kern="0" cap="none" spc="0" normalizeH="0" baseline="0" noProof="0" dirty="0" smtClean="0">
                <a:ln>
                  <a:noFill/>
                </a:ln>
                <a:solidFill>
                  <a:schemeClr val="tx1"/>
                </a:solidFill>
                <a:effectLst/>
                <a:uLnTx/>
                <a:uFillTx/>
                <a:latin typeface="Times New Roman"/>
                <a:ea typeface="+mn-ea"/>
                <a:cs typeface="Times New Roman"/>
              </a:rPr>
              <a:t>].</a:t>
            </a:r>
            <a:endParaRPr kumimoji="0" lang="en-US" sz="3200" b="0" i="0" u="none" strike="noStrike" kern="0" cap="none" spc="0" normalizeH="0" baseline="0" noProof="0" dirty="0">
              <a:ln>
                <a:noFill/>
              </a:ln>
              <a:solidFill>
                <a:schemeClr val="tx1"/>
              </a:solidFill>
              <a:effectLst/>
              <a:uLnTx/>
              <a:uFillTx/>
              <a:latin typeface="Times New Roman"/>
              <a:ea typeface="+mn-ea"/>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209800" y="304800"/>
            <a:ext cx="5186035" cy="877163"/>
          </a:xfrm>
          <a:prstGeom prst="rect">
            <a:avLst/>
          </a:prstGeom>
          <a:noFill/>
        </p:spPr>
        <p:txBody>
          <a:bodyPr wrap="none" rtlCol="0">
            <a:spAutoFit/>
          </a:bodyPr>
          <a:lstStyle/>
          <a:p>
            <a:r>
              <a:rPr lang="en-US" sz="5100" dirty="0" smtClean="0">
                <a:latin typeface="Baskerville Old Face"/>
                <a:cs typeface="Baskerville Old Face"/>
              </a:rPr>
              <a:t>Newton’s First Law</a:t>
            </a:r>
            <a:endParaRPr lang="en-US" sz="5100" dirty="0">
              <a:latin typeface="Baskerville Old Face"/>
              <a:cs typeface="Baskerville Old Face"/>
            </a:endParaRPr>
          </a:p>
        </p:txBody>
      </p:sp>
      <p:sp>
        <p:nvSpPr>
          <p:cNvPr id="4" name="TextBox 3"/>
          <p:cNvSpPr txBox="1"/>
          <p:nvPr/>
        </p:nvSpPr>
        <p:spPr>
          <a:xfrm>
            <a:off x="1066800" y="1143000"/>
            <a:ext cx="7772400" cy="1938992"/>
          </a:xfrm>
          <a:prstGeom prst="rect">
            <a:avLst/>
          </a:prstGeom>
          <a:noFill/>
        </p:spPr>
        <p:txBody>
          <a:bodyPr wrap="square" rtlCol="0">
            <a:spAutoFit/>
          </a:bodyPr>
          <a:lstStyle/>
          <a:p>
            <a:r>
              <a:rPr lang="en-US" sz="3000" dirty="0" smtClean="0"/>
              <a:t>The natural state of an object with no net external force on it is to either remain at rest or continue to move in a straight line with a constant velocity.</a:t>
            </a:r>
            <a:endParaRPr lang="en-US" sz="3000" dirty="0"/>
          </a:p>
        </p:txBody>
      </p:sp>
      <p:sp>
        <p:nvSpPr>
          <p:cNvPr id="5" name="TextBox 4"/>
          <p:cNvSpPr txBox="1"/>
          <p:nvPr/>
        </p:nvSpPr>
        <p:spPr>
          <a:xfrm>
            <a:off x="304800" y="0"/>
            <a:ext cx="627095" cy="1508105"/>
          </a:xfrm>
          <a:prstGeom prst="rect">
            <a:avLst/>
          </a:prstGeom>
          <a:noFill/>
        </p:spPr>
        <p:txBody>
          <a:bodyPr wrap="none" rtlCol="0">
            <a:spAutoFit/>
          </a:bodyPr>
          <a:lstStyle/>
          <a:p>
            <a:r>
              <a:rPr lang="en-US" sz="9200" dirty="0" smtClean="0">
                <a:latin typeface="Blackmoor LET"/>
                <a:cs typeface="Blackmoor LET"/>
              </a:rPr>
              <a:t>1</a:t>
            </a:r>
            <a:endParaRPr lang="en-US" sz="9200" dirty="0">
              <a:latin typeface="Blackmoor LET"/>
              <a:cs typeface="Blackmoor LET"/>
            </a:endParaRPr>
          </a:p>
        </p:txBody>
      </p:sp>
      <p:pic>
        <p:nvPicPr>
          <p:cNvPr id="6" name="Picture 5"/>
          <p:cNvPicPr>
            <a:picLocks noChangeAspect="1"/>
          </p:cNvPicPr>
          <p:nvPr/>
        </p:nvPicPr>
        <p:blipFill>
          <a:blip r:embed="rId3"/>
          <a:stretch>
            <a:fillRect/>
          </a:stretch>
        </p:blipFill>
        <p:spPr>
          <a:xfrm>
            <a:off x="2133600" y="3314700"/>
            <a:ext cx="4787900" cy="3543300"/>
          </a:xfrm>
          <a:prstGeom prst="rect">
            <a:avLst/>
          </a:prstGeom>
        </p:spPr>
      </p:pic>
      <p:cxnSp>
        <p:nvCxnSpPr>
          <p:cNvPr id="9" name="Straight Arrow Connector 8"/>
          <p:cNvCxnSpPr/>
          <p:nvPr/>
        </p:nvCxnSpPr>
        <p:spPr>
          <a:xfrm flipV="1">
            <a:off x="5791200" y="3352800"/>
            <a:ext cx="1828800" cy="1447800"/>
          </a:xfrm>
          <a:prstGeom prst="straightConnector1">
            <a:avLst/>
          </a:prstGeom>
          <a:ln w="63500" cap="sq">
            <a:solidFill>
              <a:srgbClr val="FF0000"/>
            </a:solidFill>
            <a:miter lim="800000"/>
            <a:tailEnd type="stealth" w="lg" len="lg"/>
          </a:ln>
          <a:effectLst>
            <a:outerShdw blurRad="40000" dist="20000" dir="5400000" rotWithShape="0">
              <a:srgbClr val="000000"/>
            </a:outerShdw>
          </a:effectLst>
        </p:spPr>
        <p:style>
          <a:lnRef idx="2">
            <a:schemeClr val="accent1"/>
          </a:lnRef>
          <a:fillRef idx="0">
            <a:schemeClr val="accent1"/>
          </a:fillRef>
          <a:effectRef idx="1">
            <a:schemeClr val="accent1"/>
          </a:effectRef>
          <a:fontRef idx="minor">
            <a:schemeClr val="tx1"/>
          </a:fontRef>
        </p:style>
      </p:cxnSp>
      <p:graphicFrame>
        <p:nvGraphicFramePr>
          <p:cNvPr id="10" name="Object 9"/>
          <p:cNvGraphicFramePr>
            <a:graphicFrameLocks noChangeAspect="1"/>
          </p:cNvGraphicFramePr>
          <p:nvPr/>
        </p:nvGraphicFramePr>
        <p:xfrm>
          <a:off x="7239000" y="3581400"/>
          <a:ext cx="561109" cy="685800"/>
        </p:xfrm>
        <a:graphic>
          <a:graphicData uri="http://schemas.openxmlformats.org/presentationml/2006/ole">
            <p:oleObj spid="_x0000_s49154" name="Equation" r:id="rId4" imgW="114300" imgH="1397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438400" y="457200"/>
            <a:ext cx="4929555" cy="738664"/>
          </a:xfrm>
          <a:prstGeom prst="rect">
            <a:avLst/>
          </a:prstGeom>
          <a:noFill/>
        </p:spPr>
        <p:txBody>
          <a:bodyPr wrap="none" rtlCol="0">
            <a:spAutoFit/>
          </a:bodyPr>
          <a:lstStyle/>
          <a:p>
            <a:r>
              <a:rPr lang="en-US" sz="4200" dirty="0" smtClean="0">
                <a:latin typeface="Baskerville Old Face"/>
                <a:cs typeface="Baskerville Old Face"/>
              </a:rPr>
              <a:t>Newton’s Second Law</a:t>
            </a:r>
            <a:endParaRPr lang="en-US" sz="4200" dirty="0">
              <a:latin typeface="Baskerville Old Face"/>
              <a:cs typeface="Baskerville Old Face"/>
            </a:endParaRPr>
          </a:p>
        </p:txBody>
      </p:sp>
      <p:sp>
        <p:nvSpPr>
          <p:cNvPr id="4" name="TextBox 3"/>
          <p:cNvSpPr txBox="1"/>
          <p:nvPr/>
        </p:nvSpPr>
        <p:spPr>
          <a:xfrm>
            <a:off x="990600" y="1219200"/>
            <a:ext cx="7772400" cy="1477328"/>
          </a:xfrm>
          <a:prstGeom prst="rect">
            <a:avLst/>
          </a:prstGeom>
          <a:noFill/>
        </p:spPr>
        <p:txBody>
          <a:bodyPr wrap="square" rtlCol="0">
            <a:spAutoFit/>
          </a:bodyPr>
          <a:lstStyle/>
          <a:p>
            <a:r>
              <a:rPr lang="en-US" sz="3000" dirty="0" smtClean="0"/>
              <a:t>The acceleration of an object is directly proportional to the net force acting on it, and inversely proportional to its mass.</a:t>
            </a:r>
            <a:endParaRPr lang="en-US" sz="3000" dirty="0"/>
          </a:p>
        </p:txBody>
      </p:sp>
      <p:sp>
        <p:nvSpPr>
          <p:cNvPr id="5" name="TextBox 4"/>
          <p:cNvSpPr txBox="1"/>
          <p:nvPr/>
        </p:nvSpPr>
        <p:spPr>
          <a:xfrm>
            <a:off x="304800" y="0"/>
            <a:ext cx="713507" cy="1508105"/>
          </a:xfrm>
          <a:prstGeom prst="rect">
            <a:avLst/>
          </a:prstGeom>
          <a:noFill/>
        </p:spPr>
        <p:txBody>
          <a:bodyPr wrap="none" rtlCol="0">
            <a:spAutoFit/>
          </a:bodyPr>
          <a:lstStyle/>
          <a:p>
            <a:r>
              <a:rPr lang="en-US" sz="9200" dirty="0" smtClean="0">
                <a:latin typeface="Blackmoor LET"/>
                <a:cs typeface="Blackmoor LET"/>
              </a:rPr>
              <a:t>2</a:t>
            </a:r>
            <a:endParaRPr lang="en-US" sz="9200" dirty="0">
              <a:latin typeface="Blackmoor LET"/>
              <a:cs typeface="Blackmoor LET"/>
            </a:endParaRPr>
          </a:p>
        </p:txBody>
      </p:sp>
      <p:graphicFrame>
        <p:nvGraphicFramePr>
          <p:cNvPr id="9" name="Object 8"/>
          <p:cNvGraphicFramePr>
            <a:graphicFrameLocks noChangeAspect="1"/>
          </p:cNvGraphicFramePr>
          <p:nvPr/>
        </p:nvGraphicFramePr>
        <p:xfrm>
          <a:off x="457200" y="3429000"/>
          <a:ext cx="2967990" cy="2171700"/>
        </p:xfrm>
        <a:graphic>
          <a:graphicData uri="http://schemas.openxmlformats.org/presentationml/2006/ole">
            <p:oleObj spid="_x0000_s50178" name="Equation" r:id="rId3" imgW="520700" imgH="381000" progId="Equation.3">
              <p:embed/>
            </p:oleObj>
          </a:graphicData>
        </a:graphic>
      </p:graphicFrame>
      <p:pic>
        <p:nvPicPr>
          <p:cNvPr id="10" name="Picture 9"/>
          <p:cNvPicPr>
            <a:picLocks noChangeAspect="1"/>
          </p:cNvPicPr>
          <p:nvPr/>
        </p:nvPicPr>
        <p:blipFill>
          <a:blip r:embed="rId4"/>
          <a:stretch>
            <a:fillRect/>
          </a:stretch>
        </p:blipFill>
        <p:spPr>
          <a:xfrm>
            <a:off x="3733800" y="2819400"/>
            <a:ext cx="5105400" cy="38001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2438400" y="228600"/>
            <a:ext cx="4596130" cy="738664"/>
          </a:xfrm>
          <a:prstGeom prst="rect">
            <a:avLst/>
          </a:prstGeom>
          <a:noFill/>
        </p:spPr>
        <p:txBody>
          <a:bodyPr wrap="none" rtlCol="0">
            <a:spAutoFit/>
          </a:bodyPr>
          <a:lstStyle/>
          <a:p>
            <a:r>
              <a:rPr lang="en-US" sz="4200" dirty="0" smtClean="0">
                <a:latin typeface="Baskerville Old Face"/>
                <a:cs typeface="Baskerville Old Face"/>
              </a:rPr>
              <a:t>Newton’s</a:t>
            </a:r>
            <a:r>
              <a:rPr lang="en-US" sz="4200" dirty="0" smtClean="0">
                <a:latin typeface="Baskerville Old Face"/>
                <a:cs typeface="Baskerville Old Face"/>
              </a:rPr>
              <a:t> Third Law</a:t>
            </a:r>
            <a:endParaRPr lang="en-US" sz="4200" dirty="0">
              <a:latin typeface="Baskerville Old Face"/>
              <a:cs typeface="Baskerville Old Face"/>
            </a:endParaRPr>
          </a:p>
        </p:txBody>
      </p:sp>
      <p:sp>
        <p:nvSpPr>
          <p:cNvPr id="4" name="TextBox 3"/>
          <p:cNvSpPr txBox="1"/>
          <p:nvPr/>
        </p:nvSpPr>
        <p:spPr>
          <a:xfrm>
            <a:off x="990600" y="1219200"/>
            <a:ext cx="7772400" cy="1477328"/>
          </a:xfrm>
          <a:prstGeom prst="rect">
            <a:avLst/>
          </a:prstGeom>
          <a:noFill/>
        </p:spPr>
        <p:txBody>
          <a:bodyPr wrap="square" rtlCol="0">
            <a:spAutoFit/>
          </a:bodyPr>
          <a:lstStyle/>
          <a:p>
            <a:r>
              <a:rPr lang="en-US" sz="3000" dirty="0" smtClean="0"/>
              <a:t>If object 1 acts on object 2 with a force, then object 2 acts on object 1 with an equal force in the opposite direction.</a:t>
            </a:r>
            <a:endParaRPr lang="en-US" sz="3000" dirty="0"/>
          </a:p>
        </p:txBody>
      </p:sp>
      <p:sp>
        <p:nvSpPr>
          <p:cNvPr id="5" name="TextBox 4"/>
          <p:cNvSpPr txBox="1"/>
          <p:nvPr/>
        </p:nvSpPr>
        <p:spPr>
          <a:xfrm>
            <a:off x="304800" y="0"/>
            <a:ext cx="665116" cy="1508105"/>
          </a:xfrm>
          <a:prstGeom prst="rect">
            <a:avLst/>
          </a:prstGeom>
          <a:noFill/>
        </p:spPr>
        <p:txBody>
          <a:bodyPr wrap="none" rtlCol="0">
            <a:spAutoFit/>
          </a:bodyPr>
          <a:lstStyle/>
          <a:p>
            <a:r>
              <a:rPr lang="en-US" sz="9200" dirty="0" smtClean="0">
                <a:latin typeface="Blackmoor LET"/>
                <a:cs typeface="Blackmoor LET"/>
              </a:rPr>
              <a:t>3</a:t>
            </a:r>
            <a:endParaRPr lang="en-US" sz="9200" dirty="0">
              <a:latin typeface="Blackmoor LET"/>
              <a:cs typeface="Blackmoor LET"/>
            </a:endParaRPr>
          </a:p>
        </p:txBody>
      </p:sp>
      <p:graphicFrame>
        <p:nvGraphicFramePr>
          <p:cNvPr id="9" name="Object 8"/>
          <p:cNvGraphicFramePr>
            <a:graphicFrameLocks noChangeAspect="1"/>
          </p:cNvGraphicFramePr>
          <p:nvPr/>
        </p:nvGraphicFramePr>
        <p:xfrm>
          <a:off x="2090737" y="2819400"/>
          <a:ext cx="4995863" cy="1303337"/>
        </p:xfrm>
        <a:graphic>
          <a:graphicData uri="http://schemas.openxmlformats.org/presentationml/2006/ole">
            <p:oleObj spid="_x0000_s62466" name="Equation" r:id="rId3" imgW="876300" imgH="228600" progId="Equation.3">
              <p:embed/>
            </p:oleObj>
          </a:graphicData>
        </a:graphic>
      </p:graphicFrame>
      <p:pic>
        <p:nvPicPr>
          <p:cNvPr id="7" name="Picture 6"/>
          <p:cNvPicPr>
            <a:picLocks noChangeAspect="1"/>
          </p:cNvPicPr>
          <p:nvPr/>
        </p:nvPicPr>
        <p:blipFill>
          <a:blip r:embed="rId4"/>
          <a:stretch>
            <a:fillRect/>
          </a:stretch>
        </p:blipFill>
        <p:spPr>
          <a:xfrm>
            <a:off x="3352800" y="4191000"/>
            <a:ext cx="2286000" cy="2514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srcRect r="10133"/>
          <a:stretch>
            <a:fillRect/>
          </a:stretch>
        </p:blipFill>
        <p:spPr bwMode="auto">
          <a:xfrm>
            <a:off x="2362200" y="2133600"/>
            <a:ext cx="9825038" cy="1282700"/>
          </a:xfrm>
          <a:prstGeom prst="rect">
            <a:avLst/>
          </a:prstGeom>
          <a:noFill/>
          <a:ln w="9525">
            <a:noFill/>
            <a:miter lim="800000"/>
            <a:headEnd/>
            <a:tailEnd/>
          </a:ln>
        </p:spPr>
      </p:pic>
      <p:sp>
        <p:nvSpPr>
          <p:cNvPr id="8" name="Rectangle 7"/>
          <p:cNvSpPr/>
          <p:nvPr/>
        </p:nvSpPr>
        <p:spPr>
          <a:xfrm>
            <a:off x="6934200" y="2438400"/>
            <a:ext cx="28956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 name="Group 11"/>
          <p:cNvGrpSpPr>
            <a:grpSpLocks/>
          </p:cNvGrpSpPr>
          <p:nvPr/>
        </p:nvGrpSpPr>
        <p:grpSpPr bwMode="auto">
          <a:xfrm>
            <a:off x="228600" y="3352800"/>
            <a:ext cx="10575925" cy="2189163"/>
            <a:chOff x="228600" y="1752600"/>
            <a:chExt cx="10575925" cy="2189163"/>
          </a:xfrm>
        </p:grpSpPr>
        <p:pic>
          <p:nvPicPr>
            <p:cNvPr id="21512" name="Picture 5"/>
            <p:cNvPicPr>
              <a:picLocks noChangeAspect="1" noChangeArrowheads="1"/>
            </p:cNvPicPr>
            <p:nvPr/>
          </p:nvPicPr>
          <p:blipFill>
            <a:blip r:embed="rId3"/>
            <a:srcRect r="9709"/>
            <a:stretch>
              <a:fillRect/>
            </a:stretch>
          </p:blipFill>
          <p:spPr bwMode="auto">
            <a:xfrm>
              <a:off x="2514600" y="2971800"/>
              <a:ext cx="8289925" cy="969963"/>
            </a:xfrm>
            <a:prstGeom prst="rect">
              <a:avLst/>
            </a:prstGeom>
            <a:noFill/>
            <a:ln w="9525">
              <a:noFill/>
              <a:miter lim="800000"/>
              <a:headEnd/>
              <a:tailEnd/>
            </a:ln>
          </p:spPr>
        </p:pic>
        <p:sp>
          <p:nvSpPr>
            <p:cNvPr id="21513" name="TextBox 9"/>
            <p:cNvSpPr txBox="1">
              <a:spLocks noChangeArrowheads="1"/>
            </p:cNvSpPr>
            <p:nvPr/>
          </p:nvSpPr>
          <p:spPr bwMode="auto">
            <a:xfrm>
              <a:off x="228600" y="1752600"/>
              <a:ext cx="8534400" cy="1292662"/>
            </a:xfrm>
            <a:prstGeom prst="rect">
              <a:avLst/>
            </a:prstGeom>
            <a:noFill/>
            <a:ln w="9525">
              <a:noFill/>
              <a:miter lim="800000"/>
              <a:headEnd/>
              <a:tailEnd/>
            </a:ln>
          </p:spPr>
          <p:txBody>
            <a:bodyPr wrap="square">
              <a:prstTxWarp prst="textNoShape">
                <a:avLst/>
              </a:prstTxWarp>
              <a:spAutoFit/>
            </a:bodyPr>
            <a:lstStyle/>
            <a:p>
              <a:r>
                <a:rPr lang="en-US" sz="2600" dirty="0" smtClean="0">
                  <a:latin typeface="Times New Roman"/>
                  <a:cs typeface="Times New Roman"/>
                </a:rPr>
                <a:t>where </a:t>
              </a:r>
              <a:r>
                <a:rPr lang="en-US" sz="2600" i="1" dirty="0" smtClean="0">
                  <a:latin typeface="Times New Roman"/>
                  <a:cs typeface="Times New Roman"/>
                </a:rPr>
                <a:t>G</a:t>
              </a:r>
              <a:r>
                <a:rPr lang="en-US" sz="2600" dirty="0" smtClean="0">
                  <a:latin typeface="Times New Roman"/>
                  <a:cs typeface="Times New Roman"/>
                </a:rPr>
                <a:t> = 6.67 × 10</a:t>
              </a:r>
              <a:r>
                <a:rPr lang="en-US" sz="2600" baseline="30000" dirty="0" smtClean="0">
                  <a:latin typeface="Times New Roman"/>
                  <a:cs typeface="Times New Roman"/>
                </a:rPr>
                <a:t>–11</a:t>
              </a:r>
              <a:r>
                <a:rPr lang="en-US" sz="2600" dirty="0" smtClean="0">
                  <a:latin typeface="Times New Roman"/>
                  <a:cs typeface="Times New Roman"/>
                </a:rPr>
                <a:t> Nm</a:t>
              </a:r>
              <a:r>
                <a:rPr lang="en-US" sz="2600" baseline="30000" dirty="0" smtClean="0">
                  <a:latin typeface="Times New Roman"/>
                  <a:cs typeface="Times New Roman"/>
                </a:rPr>
                <a:t>2</a:t>
              </a:r>
              <a:r>
                <a:rPr lang="en-US" sz="2600" dirty="0" smtClean="0">
                  <a:latin typeface="Times New Roman"/>
                  <a:cs typeface="Times New Roman"/>
                </a:rPr>
                <a:t> kg</a:t>
              </a:r>
              <a:r>
                <a:rPr lang="en-US" sz="2600" baseline="30000" dirty="0" smtClean="0">
                  <a:latin typeface="Times New Roman"/>
                  <a:cs typeface="Times New Roman"/>
                </a:rPr>
                <a:t>–2</a:t>
              </a:r>
              <a:r>
                <a:rPr lang="en-US" sz="2600" dirty="0" smtClean="0">
                  <a:latin typeface="Times New Roman"/>
                  <a:cs typeface="Times New Roman"/>
                </a:rPr>
                <a:t>.  Near the surface of the Earth, the dominant source of gravity is from the Earth itself.  On an object of mass, </a:t>
              </a:r>
              <a:r>
                <a:rPr lang="en-US" sz="2600" i="1" dirty="0" err="1" smtClean="0">
                  <a:latin typeface="Times New Roman"/>
                  <a:cs typeface="Times New Roman"/>
                </a:rPr>
                <a:t>m</a:t>
              </a:r>
              <a:r>
                <a:rPr lang="en-US" sz="2600" dirty="0" smtClean="0">
                  <a:latin typeface="Times New Roman"/>
                  <a:cs typeface="Times New Roman"/>
                </a:rPr>
                <a:t>, this force is:</a:t>
              </a:r>
              <a:endParaRPr lang="en-US" sz="2600" dirty="0">
                <a:latin typeface="Times New Roman"/>
                <a:cs typeface="Times New Roman"/>
              </a:endParaRPr>
            </a:p>
          </p:txBody>
        </p:sp>
      </p:grpSp>
      <p:sp>
        <p:nvSpPr>
          <p:cNvPr id="9" name="Rectangle 8"/>
          <p:cNvSpPr/>
          <p:nvPr/>
        </p:nvSpPr>
        <p:spPr>
          <a:xfrm>
            <a:off x="6477000" y="4495800"/>
            <a:ext cx="28956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TextBox 9"/>
          <p:cNvSpPr txBox="1">
            <a:spLocks noChangeArrowheads="1"/>
          </p:cNvSpPr>
          <p:nvPr/>
        </p:nvSpPr>
        <p:spPr bwMode="auto">
          <a:xfrm>
            <a:off x="2590800" y="5562600"/>
            <a:ext cx="3429000" cy="492443"/>
          </a:xfrm>
          <a:prstGeom prst="rect">
            <a:avLst/>
          </a:prstGeom>
          <a:noFill/>
          <a:ln w="9525">
            <a:noFill/>
            <a:miter lim="800000"/>
            <a:headEnd/>
            <a:tailEnd/>
          </a:ln>
        </p:spPr>
        <p:txBody>
          <a:bodyPr wrap="square">
            <a:prstTxWarp prst="textNoShape">
              <a:avLst/>
            </a:prstTxWarp>
            <a:spAutoFit/>
          </a:bodyPr>
          <a:lstStyle/>
          <a:p>
            <a:r>
              <a:rPr lang="en-US" sz="2600" dirty="0" smtClean="0">
                <a:latin typeface="Times New Roman"/>
                <a:cs typeface="Times New Roman"/>
              </a:rPr>
              <a:t>where </a:t>
            </a:r>
            <a:r>
              <a:rPr lang="en-US" sz="2600" i="1" dirty="0" err="1" smtClean="0">
                <a:latin typeface="Times New Roman"/>
                <a:cs typeface="Times New Roman"/>
              </a:rPr>
              <a:t>g</a:t>
            </a:r>
            <a:r>
              <a:rPr lang="en-US" sz="2600" dirty="0" smtClean="0">
                <a:latin typeface="Times New Roman"/>
                <a:cs typeface="Times New Roman"/>
              </a:rPr>
              <a:t> = </a:t>
            </a:r>
            <a:r>
              <a:rPr lang="en-US" sz="2600" dirty="0" smtClean="0">
                <a:latin typeface="Times New Roman"/>
                <a:cs typeface="Times New Roman"/>
              </a:rPr>
              <a:t>9</a:t>
            </a:r>
            <a:r>
              <a:rPr lang="en-US" sz="2600" dirty="0" smtClean="0">
                <a:latin typeface="Times New Roman"/>
                <a:cs typeface="Times New Roman"/>
              </a:rPr>
              <a:t>.80 N kg</a:t>
            </a:r>
            <a:r>
              <a:rPr lang="en-US" sz="2600" baseline="30000" dirty="0" smtClean="0">
                <a:latin typeface="Times New Roman"/>
                <a:cs typeface="Times New Roman"/>
              </a:rPr>
              <a:t>–1</a:t>
            </a:r>
            <a:r>
              <a:rPr lang="en-US" sz="2600" dirty="0" smtClean="0">
                <a:latin typeface="Times New Roman"/>
                <a:cs typeface="Times New Roman"/>
              </a:rPr>
              <a:t>.</a:t>
            </a:r>
            <a:endParaRPr lang="en-US" sz="2600" dirty="0">
              <a:latin typeface="Times New Roman"/>
              <a:cs typeface="Times New Roman"/>
            </a:endParaRPr>
          </a:p>
        </p:txBody>
      </p:sp>
      <p:sp>
        <p:nvSpPr>
          <p:cNvPr id="13" name="TextBox 12"/>
          <p:cNvSpPr txBox="1"/>
          <p:nvPr/>
        </p:nvSpPr>
        <p:spPr>
          <a:xfrm>
            <a:off x="1143000" y="457200"/>
            <a:ext cx="7648248" cy="677108"/>
          </a:xfrm>
          <a:prstGeom prst="rect">
            <a:avLst/>
          </a:prstGeom>
          <a:noFill/>
        </p:spPr>
        <p:txBody>
          <a:bodyPr wrap="none" rtlCol="0">
            <a:spAutoFit/>
          </a:bodyPr>
          <a:lstStyle/>
          <a:p>
            <a:r>
              <a:rPr lang="en-US" sz="3800" dirty="0" smtClean="0">
                <a:latin typeface="Baskerville Old Face"/>
                <a:cs typeface="Baskerville Old Face"/>
              </a:rPr>
              <a:t>Newton’s</a:t>
            </a:r>
            <a:r>
              <a:rPr lang="en-US" sz="3800" dirty="0" smtClean="0">
                <a:latin typeface="Baskerville Old Face"/>
                <a:cs typeface="Baskerville Old Face"/>
              </a:rPr>
              <a:t> Universal Law of Gravitation</a:t>
            </a:r>
            <a:endParaRPr lang="en-US" sz="3800" dirty="0">
              <a:latin typeface="Baskerville Old Face"/>
              <a:cs typeface="Baskerville Old Face"/>
            </a:endParaRPr>
          </a:p>
        </p:txBody>
      </p:sp>
      <p:sp>
        <p:nvSpPr>
          <p:cNvPr id="14" name="TextBox 13"/>
          <p:cNvSpPr txBox="1"/>
          <p:nvPr/>
        </p:nvSpPr>
        <p:spPr>
          <a:xfrm>
            <a:off x="304800" y="1295400"/>
            <a:ext cx="8153400" cy="1015663"/>
          </a:xfrm>
          <a:prstGeom prst="rect">
            <a:avLst/>
          </a:prstGeom>
          <a:noFill/>
        </p:spPr>
        <p:txBody>
          <a:bodyPr wrap="square" rtlCol="0">
            <a:spAutoFit/>
          </a:bodyPr>
          <a:lstStyle/>
          <a:p>
            <a:r>
              <a:rPr lang="en-US" sz="3000" dirty="0" smtClean="0"/>
              <a:t>T</a:t>
            </a:r>
            <a:r>
              <a:rPr lang="en-US" sz="3000" dirty="0" smtClean="0"/>
              <a:t>wo particles of mass </a:t>
            </a:r>
            <a:r>
              <a:rPr lang="en-US" sz="3000" i="1" dirty="0" smtClean="0">
                <a:latin typeface="Times New Roman"/>
                <a:cs typeface="Times New Roman"/>
              </a:rPr>
              <a:t>m</a:t>
            </a:r>
            <a:r>
              <a:rPr lang="en-US" sz="3000" baseline="-25000" dirty="0" smtClean="0">
                <a:latin typeface="Times New Roman"/>
                <a:cs typeface="Times New Roman"/>
              </a:rPr>
              <a:t>1</a:t>
            </a:r>
            <a:r>
              <a:rPr lang="en-US" sz="3000" dirty="0" smtClean="0"/>
              <a:t> and </a:t>
            </a:r>
            <a:r>
              <a:rPr lang="en-US" sz="3000" i="1" dirty="0" smtClean="0">
                <a:latin typeface="Times New Roman"/>
                <a:cs typeface="Times New Roman"/>
              </a:rPr>
              <a:t>m</a:t>
            </a:r>
            <a:r>
              <a:rPr lang="en-US" sz="3000" baseline="-25000" dirty="0" smtClean="0">
                <a:latin typeface="Times New Roman"/>
                <a:cs typeface="Times New Roman"/>
              </a:rPr>
              <a:t>2</a:t>
            </a:r>
            <a:r>
              <a:rPr lang="en-US" sz="3000" dirty="0" smtClean="0"/>
              <a:t>, a distance </a:t>
            </a:r>
            <a:r>
              <a:rPr lang="en-US" sz="3000" i="1" dirty="0" err="1" smtClean="0">
                <a:latin typeface="Times New Roman"/>
                <a:cs typeface="Times New Roman"/>
              </a:rPr>
              <a:t>r</a:t>
            </a:r>
            <a:r>
              <a:rPr lang="en-US" sz="3000" dirty="0" smtClean="0"/>
              <a:t> apart, will experience an attractive force:</a:t>
            </a:r>
            <a:endParaRPr lang="en-US" sz="3000" dirty="0"/>
          </a:p>
        </p:txBody>
      </p:sp>
      <p:sp>
        <p:nvSpPr>
          <p:cNvPr id="15" name="TextBox 14"/>
          <p:cNvSpPr txBox="1"/>
          <p:nvPr/>
        </p:nvSpPr>
        <p:spPr>
          <a:xfrm>
            <a:off x="304800" y="0"/>
            <a:ext cx="838516" cy="1508105"/>
          </a:xfrm>
          <a:prstGeom prst="rect">
            <a:avLst/>
          </a:prstGeom>
          <a:noFill/>
        </p:spPr>
        <p:txBody>
          <a:bodyPr wrap="none" rtlCol="0">
            <a:spAutoFit/>
          </a:bodyPr>
          <a:lstStyle/>
          <a:p>
            <a:r>
              <a:rPr lang="en-US" sz="9200" dirty="0" smtClean="0">
                <a:latin typeface="Blackmoor LET"/>
                <a:cs typeface="Blackmoor LET"/>
              </a:rPr>
              <a:t>4</a:t>
            </a:r>
            <a:endParaRPr lang="en-US" sz="9200" dirty="0">
              <a:latin typeface="Blackmoor LET"/>
              <a:cs typeface="Blackmoor L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76400" y="2199819"/>
            <a:ext cx="3810000" cy="5207000"/>
          </a:xfrm>
          <a:prstGeom prst="rect">
            <a:avLst/>
          </a:prstGeom>
        </p:spPr>
      </p:pic>
      <p:sp>
        <p:nvSpPr>
          <p:cNvPr id="9" name="Rectangle 8"/>
          <p:cNvSpPr/>
          <p:nvPr/>
        </p:nvSpPr>
        <p:spPr>
          <a:xfrm>
            <a:off x="533400" y="3596819"/>
            <a:ext cx="6172200" cy="411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rot="5159673">
            <a:off x="2108200" y="4013658"/>
            <a:ext cx="3149600" cy="2590800"/>
          </a:xfrm>
          <a:prstGeom prst="rect">
            <a:avLst/>
          </a:prstGeom>
        </p:spPr>
      </p:pic>
      <p:sp>
        <p:nvSpPr>
          <p:cNvPr id="49156" name="Rectangle 4"/>
          <p:cNvSpPr>
            <a:spLocks noGrp="1" noChangeArrowheads="1"/>
          </p:cNvSpPr>
          <p:nvPr>
            <p:ph type="body" idx="1"/>
          </p:nvPr>
        </p:nvSpPr>
        <p:spPr>
          <a:xfrm>
            <a:off x="0" y="0"/>
            <a:ext cx="9144000" cy="1858963"/>
          </a:xfrm>
          <a:solidFill>
            <a:schemeClr val="bg1"/>
          </a:solidFill>
          <a:ln>
            <a:solidFill>
              <a:schemeClr val="bg1"/>
            </a:solidFill>
          </a:ln>
        </p:spPr>
        <p:txBody>
          <a:bodyPr/>
          <a:lstStyle/>
          <a:p>
            <a:pPr eaLnBrk="1" hangingPunct="1"/>
            <a:r>
              <a:rPr lang="en-US" sz="3000" dirty="0">
                <a:latin typeface="Times New Roman"/>
                <a:cs typeface="Times New Roman"/>
              </a:rPr>
              <a:t>Consider a basketball in freefall.</a:t>
            </a:r>
          </a:p>
          <a:p>
            <a:pPr eaLnBrk="1" hangingPunct="1"/>
            <a:r>
              <a:rPr lang="en-US" sz="3000" b="1" dirty="0">
                <a:latin typeface="Times New Roman"/>
                <a:cs typeface="Times New Roman"/>
              </a:rPr>
              <a:t>Action:</a:t>
            </a:r>
            <a:r>
              <a:rPr lang="en-US" sz="3000" dirty="0">
                <a:latin typeface="Times New Roman"/>
                <a:cs typeface="Times New Roman"/>
              </a:rPr>
              <a:t> Earth pulls</a:t>
            </a:r>
            <a:r>
              <a:rPr lang="en-US" sz="3000" dirty="0" smtClean="0">
                <a:latin typeface="Times New Roman"/>
                <a:cs typeface="Times New Roman"/>
              </a:rPr>
              <a:t> down on </a:t>
            </a:r>
            <a:r>
              <a:rPr lang="en-US" sz="3000" dirty="0">
                <a:latin typeface="Times New Roman"/>
                <a:cs typeface="Times New Roman"/>
              </a:rPr>
              <a:t>ball</a:t>
            </a:r>
          </a:p>
          <a:p>
            <a:pPr eaLnBrk="1" hangingPunct="1"/>
            <a:r>
              <a:rPr lang="en-US" sz="3000" b="1" dirty="0">
                <a:latin typeface="Times New Roman"/>
                <a:cs typeface="Times New Roman"/>
              </a:rPr>
              <a:t>Reaction:</a:t>
            </a:r>
            <a:r>
              <a:rPr lang="en-US" sz="3000" dirty="0">
                <a:latin typeface="Times New Roman"/>
                <a:cs typeface="Times New Roman"/>
              </a:rPr>
              <a:t> ball pulls</a:t>
            </a:r>
            <a:r>
              <a:rPr lang="en-US" sz="3000" dirty="0" smtClean="0">
                <a:latin typeface="Times New Roman"/>
                <a:cs typeface="Times New Roman"/>
              </a:rPr>
              <a:t> up on Earth, with equal force.  But the acceleration is not equal.</a:t>
            </a:r>
            <a:endParaRPr lang="en-US" sz="3000" dirty="0">
              <a:latin typeface="Times New Roman"/>
              <a:cs typeface="Times New Roman"/>
            </a:endParaRPr>
          </a:p>
        </p:txBody>
      </p:sp>
      <p:sp>
        <p:nvSpPr>
          <p:cNvPr id="49157" name="AutoShape 5"/>
          <p:cNvSpPr>
            <a:spLocks noChangeArrowheads="1"/>
          </p:cNvSpPr>
          <p:nvPr/>
        </p:nvSpPr>
        <p:spPr bwMode="auto">
          <a:xfrm rot="5400000">
            <a:off x="3241675" y="2791957"/>
            <a:ext cx="779462"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9162" name="AutoShape 10"/>
          <p:cNvSpPr>
            <a:spLocks noChangeArrowheads="1"/>
          </p:cNvSpPr>
          <p:nvPr/>
        </p:nvSpPr>
        <p:spPr bwMode="auto">
          <a:xfrm rot="-5400000">
            <a:off x="3241675" y="4834396"/>
            <a:ext cx="779463"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grpSp>
        <p:nvGrpSpPr>
          <p:cNvPr id="2" name="Group 18"/>
          <p:cNvGrpSpPr/>
          <p:nvPr/>
        </p:nvGrpSpPr>
        <p:grpSpPr>
          <a:xfrm>
            <a:off x="5715000" y="2147699"/>
            <a:ext cx="1810041" cy="1015663"/>
            <a:chOff x="6629400" y="786080"/>
            <a:chExt cx="1810041" cy="1015663"/>
          </a:xfrm>
        </p:grpSpPr>
        <p:sp>
          <p:nvSpPr>
            <p:cNvPr id="10" name="TextBox 9"/>
            <p:cNvSpPr txBox="1"/>
            <p:nvPr/>
          </p:nvSpPr>
          <p:spPr>
            <a:xfrm>
              <a:off x="6629400" y="1066800"/>
              <a:ext cx="1021555" cy="661720"/>
            </a:xfrm>
            <a:prstGeom prst="rect">
              <a:avLst/>
            </a:prstGeom>
            <a:noFill/>
          </p:spPr>
          <p:txBody>
            <a:bodyPr wrap="none" rtlCol="0">
              <a:spAutoFit/>
            </a:bodyPr>
            <a:lstStyle/>
            <a:p>
              <a:r>
                <a:rPr lang="en-US" sz="3700" i="1" dirty="0" smtClean="0">
                  <a:latin typeface="Times New Roman"/>
                  <a:cs typeface="Times New Roman"/>
                </a:rPr>
                <a:t>a =</a:t>
              </a:r>
              <a:endParaRPr lang="en-US" sz="3700" i="1" dirty="0">
                <a:latin typeface="Times New Roman"/>
                <a:cs typeface="Times New Roman"/>
              </a:endParaRPr>
            </a:p>
          </p:txBody>
        </p:sp>
        <p:sp>
          <p:nvSpPr>
            <p:cNvPr id="11" name="TextBox 10"/>
            <p:cNvSpPr txBox="1"/>
            <p:nvPr/>
          </p:nvSpPr>
          <p:spPr>
            <a:xfrm>
              <a:off x="7518062" y="786080"/>
              <a:ext cx="921379" cy="661720"/>
            </a:xfrm>
            <a:prstGeom prst="rect">
              <a:avLst/>
            </a:prstGeom>
            <a:noFill/>
          </p:spPr>
          <p:txBody>
            <a:bodyPr wrap="none" rtlCol="0">
              <a:spAutoFit/>
            </a:bodyPr>
            <a:lstStyle/>
            <a:p>
              <a:r>
                <a:rPr lang="en-US" sz="3700" i="1" dirty="0" err="1" smtClean="0">
                  <a:latin typeface="Times New Roman"/>
                  <a:cs typeface="Times New Roman"/>
                </a:rPr>
                <a:t>F</a:t>
              </a:r>
              <a:r>
                <a:rPr lang="en-US" sz="3700" baseline="-25000" dirty="0" err="1" smtClean="0">
                  <a:latin typeface="Times New Roman"/>
                  <a:cs typeface="Times New Roman"/>
                </a:rPr>
                <a:t>net</a:t>
              </a:r>
              <a:endParaRPr lang="en-US" sz="3700" baseline="-25000" dirty="0">
                <a:latin typeface="Times New Roman"/>
                <a:cs typeface="Times New Roman"/>
              </a:endParaRPr>
            </a:p>
          </p:txBody>
        </p:sp>
        <p:sp>
          <p:nvSpPr>
            <p:cNvPr id="12" name="TextBox 11"/>
            <p:cNvSpPr txBox="1"/>
            <p:nvPr/>
          </p:nvSpPr>
          <p:spPr>
            <a:xfrm>
              <a:off x="7620000" y="1447800"/>
              <a:ext cx="413171" cy="353943"/>
            </a:xfrm>
            <a:prstGeom prst="rect">
              <a:avLst/>
            </a:prstGeom>
            <a:noFill/>
          </p:spPr>
          <p:txBody>
            <a:bodyPr wrap="none" rtlCol="0">
              <a:spAutoFit/>
            </a:bodyPr>
            <a:lstStyle/>
            <a:p>
              <a:r>
                <a:rPr lang="en-US" sz="1700" i="1" dirty="0" err="1" smtClean="0">
                  <a:latin typeface="Times New Roman"/>
                  <a:cs typeface="Times New Roman"/>
                </a:rPr>
                <a:t>m</a:t>
              </a:r>
              <a:endParaRPr lang="en-US" sz="1700" i="1" dirty="0">
                <a:latin typeface="Times New Roman"/>
                <a:cs typeface="Times New Roman"/>
              </a:endParaRPr>
            </a:p>
          </p:txBody>
        </p:sp>
        <p:cxnSp>
          <p:nvCxnSpPr>
            <p:cNvPr id="14" name="Straight Connector 13"/>
            <p:cNvCxnSpPr/>
            <p:nvPr/>
          </p:nvCxnSpPr>
          <p:spPr>
            <a:xfrm rot="10800000">
              <a:off x="7467600" y="1447800"/>
              <a:ext cx="609600"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19"/>
          <p:cNvGrpSpPr/>
          <p:nvPr/>
        </p:nvGrpSpPr>
        <p:grpSpPr>
          <a:xfrm>
            <a:off x="5562600" y="3063419"/>
            <a:ext cx="4572000" cy="4708981"/>
            <a:chOff x="6477000" y="1752600"/>
            <a:chExt cx="4572000" cy="4708981"/>
          </a:xfrm>
        </p:grpSpPr>
        <p:sp>
          <p:nvSpPr>
            <p:cNvPr id="15" name="TextBox 14"/>
            <p:cNvSpPr txBox="1"/>
            <p:nvPr/>
          </p:nvSpPr>
          <p:spPr>
            <a:xfrm>
              <a:off x="6477000" y="3429000"/>
              <a:ext cx="1021555" cy="661720"/>
            </a:xfrm>
            <a:prstGeom prst="rect">
              <a:avLst/>
            </a:prstGeom>
            <a:noFill/>
          </p:spPr>
          <p:txBody>
            <a:bodyPr wrap="none" rtlCol="0">
              <a:spAutoFit/>
            </a:bodyPr>
            <a:lstStyle/>
            <a:p>
              <a:r>
                <a:rPr lang="en-US" sz="3700" i="1" dirty="0" smtClean="0">
                  <a:latin typeface="Times New Roman"/>
                  <a:cs typeface="Times New Roman"/>
                </a:rPr>
                <a:t>  </a:t>
              </a:r>
              <a:r>
                <a:rPr lang="en-US" sz="3700" i="1" dirty="0" smtClean="0">
                  <a:latin typeface="Times New Roman"/>
                  <a:cs typeface="Times New Roman"/>
                </a:rPr>
                <a:t> </a:t>
              </a:r>
              <a:r>
                <a:rPr lang="en-US" sz="3700" i="1" dirty="0" smtClean="0">
                  <a:latin typeface="Times New Roman"/>
                  <a:cs typeface="Times New Roman"/>
                </a:rPr>
                <a:t>=</a:t>
              </a:r>
              <a:endParaRPr lang="en-US" sz="3700" i="1" dirty="0">
                <a:latin typeface="Times New Roman"/>
                <a:cs typeface="Times New Roman"/>
              </a:endParaRPr>
            </a:p>
          </p:txBody>
        </p:sp>
        <p:sp>
          <p:nvSpPr>
            <p:cNvPr id="16" name="TextBox 15"/>
            <p:cNvSpPr txBox="1"/>
            <p:nvPr/>
          </p:nvSpPr>
          <p:spPr>
            <a:xfrm>
              <a:off x="7365662" y="3148280"/>
              <a:ext cx="921379" cy="661720"/>
            </a:xfrm>
            <a:prstGeom prst="rect">
              <a:avLst/>
            </a:prstGeom>
            <a:noFill/>
          </p:spPr>
          <p:txBody>
            <a:bodyPr wrap="none" rtlCol="0">
              <a:spAutoFit/>
            </a:bodyPr>
            <a:lstStyle/>
            <a:p>
              <a:r>
                <a:rPr lang="en-US" sz="3700" i="1" dirty="0" err="1" smtClean="0">
                  <a:latin typeface="Times New Roman"/>
                  <a:cs typeface="Times New Roman"/>
                </a:rPr>
                <a:t>F</a:t>
              </a:r>
              <a:r>
                <a:rPr lang="en-US" sz="3700" baseline="-25000" dirty="0" err="1" smtClean="0">
                  <a:latin typeface="Times New Roman"/>
                  <a:cs typeface="Times New Roman"/>
                </a:rPr>
                <a:t>net</a:t>
              </a:r>
              <a:endParaRPr lang="en-US" sz="3700" baseline="-25000" dirty="0">
                <a:latin typeface="Times New Roman"/>
                <a:cs typeface="Times New Roman"/>
              </a:endParaRPr>
            </a:p>
          </p:txBody>
        </p:sp>
        <p:sp>
          <p:nvSpPr>
            <p:cNvPr id="17" name="TextBox 16"/>
            <p:cNvSpPr txBox="1"/>
            <p:nvPr/>
          </p:nvSpPr>
          <p:spPr>
            <a:xfrm>
              <a:off x="6581431" y="1752600"/>
              <a:ext cx="4467569" cy="4708981"/>
            </a:xfrm>
            <a:prstGeom prst="rect">
              <a:avLst/>
            </a:prstGeom>
            <a:noFill/>
          </p:spPr>
          <p:txBody>
            <a:bodyPr wrap="none" rtlCol="0">
              <a:spAutoFit/>
            </a:bodyPr>
            <a:lstStyle/>
            <a:p>
              <a:r>
                <a:rPr lang="en-US" sz="30000" b="1" i="1" dirty="0" err="1" smtClean="0">
                  <a:latin typeface="Times New Roman"/>
                  <a:cs typeface="Times New Roman"/>
                </a:rPr>
                <a:t>m</a:t>
              </a:r>
              <a:endParaRPr lang="en-US" sz="30000" b="1" i="1" dirty="0">
                <a:latin typeface="Times New Roman"/>
                <a:cs typeface="Times New Roman"/>
              </a:endParaRPr>
            </a:p>
          </p:txBody>
        </p:sp>
        <p:cxnSp>
          <p:nvCxnSpPr>
            <p:cNvPr id="18" name="Straight Connector 17"/>
            <p:cNvCxnSpPr/>
            <p:nvPr/>
          </p:nvCxnSpPr>
          <p:spPr>
            <a:xfrm rot="10800000">
              <a:off x="7315200" y="3810000"/>
              <a:ext cx="609600"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5600561" y="4943019"/>
            <a:ext cx="405880" cy="338554"/>
          </a:xfrm>
          <a:prstGeom prst="rect">
            <a:avLst/>
          </a:prstGeom>
          <a:noFill/>
        </p:spPr>
        <p:txBody>
          <a:bodyPr wrap="none" rtlCol="0">
            <a:spAutoFit/>
          </a:bodyPr>
          <a:lstStyle/>
          <a:p>
            <a:r>
              <a:rPr lang="en-US" sz="1600" i="1" dirty="0" smtClean="0">
                <a:latin typeface="Times New Roman"/>
                <a:cs typeface="Times New Roman"/>
              </a:rPr>
              <a:t> a</a:t>
            </a:r>
            <a:endParaRPr lang="en-US" sz="1600" i="1"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6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2633</TotalTime>
  <Words>1693</Words>
  <Application>Microsoft Macintosh PowerPoint</Application>
  <PresentationFormat>On-screen Show (4:3)</PresentationFormat>
  <Paragraphs>122</Paragraphs>
  <Slides>37</Slides>
  <Notes>0</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Default Design</vt:lpstr>
      <vt:lpstr>Microsoft Equation</vt:lpstr>
      <vt:lpstr>Equation</vt:lpstr>
      <vt:lpstr>PHY131H1S  - Class 17</vt:lpstr>
      <vt:lpstr>Slide 2</vt:lpstr>
      <vt:lpstr>Slide 3</vt:lpstr>
      <vt:lpstr>Summary of definitions:</vt:lpstr>
      <vt:lpstr>Slide 5</vt:lpstr>
      <vt:lpstr>Slide 6</vt:lpstr>
      <vt:lpstr>Slide 7</vt:lpstr>
      <vt:lpstr>Slide 8</vt:lpstr>
      <vt:lpstr>Slide 9</vt:lpstr>
      <vt:lpstr>The “Fine Print”</vt:lpstr>
      <vt:lpstr>Slide 11</vt:lpstr>
      <vt:lpstr>Kinetic Friction</vt:lpstr>
      <vt:lpstr>Static Friction</vt:lpstr>
      <vt:lpstr>Static Friction</vt:lpstr>
      <vt:lpstr>Rolling without slipping</vt:lpstr>
      <vt:lpstr>Rolling Friction</vt:lpstr>
      <vt:lpstr>Slide 17</vt:lpstr>
      <vt:lpstr>Drag force in a fluid, such as air</vt:lpstr>
      <vt:lpstr>Cross Sectional Area depends on size, shape, and direction of motion.</vt:lpstr>
      <vt:lpstr>The Massless String Approximation</vt:lpstr>
      <vt:lpstr>Pulleys</vt:lpstr>
      <vt:lpstr>Dynamics in Two Dimensions</vt:lpstr>
      <vt:lpstr>Momentum</vt:lpstr>
      <vt:lpstr>Impulse</vt:lpstr>
      <vt:lpstr>Slide 25</vt:lpstr>
      <vt:lpstr>Chapter 9 big idea:  “Conservation of Momentum”</vt:lpstr>
      <vt:lpstr>Kinetic and Potential Energy</vt:lpstr>
      <vt:lpstr>Chapter 10 big idea:  “Conservation of Energy”</vt:lpstr>
      <vt:lpstr>Slide 29</vt:lpstr>
      <vt:lpstr>Elastic Potential Energy</vt:lpstr>
      <vt:lpstr>Elastic Collisions</vt:lpstr>
      <vt:lpstr>1D Elastic Collision when ball 2 is initially at rest.</vt:lpstr>
      <vt:lpstr>Elastic Collision when ball 2 is initially at rest.</vt:lpstr>
      <vt:lpstr>Work </vt:lpstr>
      <vt:lpstr>Work </vt:lpstr>
      <vt:lpstr>Calories</vt:lpstr>
      <vt:lpstr>Before Class 18 on Wednesday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Jason Harlow</cp:lastModifiedBy>
  <cp:revision>111</cp:revision>
  <cp:lastPrinted>2011-03-09T15:54:22Z</cp:lastPrinted>
  <dcterms:created xsi:type="dcterms:W3CDTF">2011-03-14T11:20:01Z</dcterms:created>
  <dcterms:modified xsi:type="dcterms:W3CDTF">2011-03-14T13:42:47Z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