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5" r:id="rId3"/>
    <p:sldId id="311" r:id="rId4"/>
    <p:sldId id="384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392" r:id="rId13"/>
    <p:sldId id="411" r:id="rId14"/>
    <p:sldId id="412" r:id="rId15"/>
    <p:sldId id="413" r:id="rId16"/>
    <p:sldId id="414" r:id="rId17"/>
    <p:sldId id="401" r:id="rId18"/>
    <p:sldId id="402" r:id="rId19"/>
    <p:sldId id="389" r:id="rId20"/>
    <p:sldId id="390" r:id="rId21"/>
    <p:sldId id="415" r:id="rId22"/>
    <p:sldId id="416" r:id="rId23"/>
    <p:sldId id="398" r:id="rId24"/>
    <p:sldId id="274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frameSlides="1"/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DE3B6-B97F-464B-AE0B-66A044176761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Answer: 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0D1CE-DB9C-9443-9CF5-C9572E03202D}" type="slidenum">
              <a:rPr lang="en-US"/>
              <a:pPr/>
              <a:t>18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Answer: 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D168-B639-614A-A2DC-1A80187A7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105400" cy="792162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PHY131H1S</a:t>
            </a:r>
            <a:r>
              <a:rPr lang="en-US" sz="3600" dirty="0" smtClean="0">
                <a:latin typeface="Times New Roman" charset="0"/>
              </a:rPr>
              <a:t>  - Class 19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228600" y="914400"/>
            <a:ext cx="46482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Today: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Rotational </a:t>
            </a:r>
            <a:r>
              <a:rPr lang="en-US" sz="3200" dirty="0" smtClean="0"/>
              <a:t>Motion, Rotational Kinematics (some review of Ch.4)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 Newton’s 2</a:t>
            </a:r>
            <a:r>
              <a:rPr lang="en-US" sz="3200" kern="0" baseline="30000" dirty="0" smtClean="0">
                <a:latin typeface="+mn-lt"/>
                <a:ea typeface="+mn-ea"/>
                <a:cs typeface="+mn-cs"/>
              </a:rPr>
              <a:t>nd</a:t>
            </a:r>
            <a:r>
              <a:rPr lang="en-US" sz="3200" kern="0" dirty="0" smtClean="0">
                <a:latin typeface="+mn-lt"/>
                <a:ea typeface="+mn-ea"/>
                <a:cs typeface="+mn-cs"/>
              </a:rPr>
              <a:t> Law of Rotation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 Torque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 Moment of Inertia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 Centre of Mass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 Gravitational Torque</a:t>
            </a:r>
            <a:endParaRPr lang="en-US" sz="3200" kern="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12_00ChapOpener-P"/>
          <p:cNvPicPr>
            <a:picLocks noChangeAspect="1" noChangeArrowheads="1"/>
          </p:cNvPicPr>
          <p:nvPr/>
        </p:nvPicPr>
        <p:blipFill>
          <a:blip r:embed="rId2"/>
          <a:srcRect b="2870"/>
          <a:stretch>
            <a:fillRect/>
          </a:stretch>
        </p:blipFill>
        <p:spPr bwMode="auto">
          <a:xfrm>
            <a:off x="5105400" y="76200"/>
            <a:ext cx="3981450" cy="6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57400" y="0"/>
            <a:ext cx="10210800" cy="604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21831"/>
            <a:ext cx="7422499" cy="53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1155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66379"/>
            <a:ext cx="8991600" cy="359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0513" y="152400"/>
            <a:ext cx="85772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0" dirty="0" smtClean="0">
                <a:latin typeface="Times New Roman"/>
                <a:ea typeface="Arial" charset="0"/>
                <a:cs typeface="Times New Roman"/>
              </a:rPr>
              <a:t>Consider a body made of </a:t>
            </a:r>
            <a:r>
              <a:rPr lang="en-US" sz="2800" b="0" i="1" dirty="0" smtClean="0">
                <a:latin typeface="Times New Roman"/>
                <a:ea typeface="Arial" charset="0"/>
                <a:cs typeface="Times New Roman"/>
              </a:rPr>
              <a:t>N</a:t>
            </a:r>
            <a:r>
              <a:rPr lang="en-US" sz="2800" b="0" dirty="0" smtClean="0">
                <a:latin typeface="Times New Roman"/>
                <a:ea typeface="Arial" charset="0"/>
                <a:cs typeface="Times New Roman"/>
              </a:rPr>
              <a:t> particles, each of mass </a:t>
            </a:r>
            <a:r>
              <a:rPr lang="en-US" sz="2800" b="0" i="1" dirty="0" smtClean="0">
                <a:latin typeface="Times New Roman"/>
                <a:ea typeface="Arial" charset="0"/>
                <a:cs typeface="Times New Roman"/>
              </a:rPr>
              <a:t>m</a:t>
            </a:r>
            <a:r>
              <a:rPr lang="en-US" sz="2800" b="0" i="1" baseline="-25000" dirty="0" smtClean="0">
                <a:latin typeface="Times New Roman"/>
                <a:ea typeface="Arial" charset="0"/>
                <a:cs typeface="Times New Roman"/>
              </a:rPr>
              <a:t>i</a:t>
            </a:r>
            <a:r>
              <a:rPr lang="en-US" sz="2800" b="0" dirty="0" smtClean="0">
                <a:latin typeface="Times New Roman"/>
                <a:ea typeface="Arial" charset="0"/>
                <a:cs typeface="Times New Roman"/>
              </a:rPr>
              <a:t>, where </a:t>
            </a:r>
            <a:r>
              <a:rPr lang="en-US" sz="2800" b="0" i="1" dirty="0" err="1" smtClean="0">
                <a:latin typeface="Times New Roman"/>
                <a:ea typeface="Arial" charset="0"/>
                <a:cs typeface="Times New Roman"/>
              </a:rPr>
              <a:t>i</a:t>
            </a:r>
            <a:r>
              <a:rPr lang="en-US" sz="2800" b="0" dirty="0" smtClean="0">
                <a:latin typeface="Times New Roman"/>
                <a:ea typeface="Arial" charset="0"/>
                <a:cs typeface="Times New Roman"/>
              </a:rPr>
              <a:t> = 1 to </a:t>
            </a:r>
            <a:r>
              <a:rPr lang="en-US" sz="2800" b="0" i="1" dirty="0" smtClean="0">
                <a:latin typeface="Times New Roman"/>
                <a:ea typeface="Arial" charset="0"/>
                <a:cs typeface="Times New Roman"/>
              </a:rPr>
              <a:t>N</a:t>
            </a:r>
            <a:r>
              <a:rPr lang="en-US" sz="2800" b="0" dirty="0" smtClean="0">
                <a:latin typeface="Times New Roman"/>
                <a:ea typeface="Arial" charset="0"/>
                <a:cs typeface="Times New Roman"/>
              </a:rPr>
              <a:t>.  Each particle is located a distance </a:t>
            </a:r>
            <a:r>
              <a:rPr lang="en-US" sz="2800" b="0" i="1" dirty="0" err="1" smtClean="0">
                <a:latin typeface="Times New Roman"/>
                <a:ea typeface="Arial" charset="0"/>
                <a:cs typeface="Times New Roman"/>
              </a:rPr>
              <a:t>r</a:t>
            </a:r>
            <a:r>
              <a:rPr lang="en-US" sz="2800" b="0" i="1" baseline="-25000" dirty="0" err="1" smtClean="0">
                <a:latin typeface="Times New Roman"/>
                <a:ea typeface="Arial" charset="0"/>
                <a:cs typeface="Times New Roman"/>
              </a:rPr>
              <a:t>i</a:t>
            </a:r>
            <a:r>
              <a:rPr lang="en-US" sz="2800" b="0" dirty="0" smtClean="0">
                <a:latin typeface="Times New Roman"/>
                <a:ea typeface="Arial" charset="0"/>
                <a:cs typeface="Times New Roman"/>
              </a:rPr>
              <a:t> from the axis of rotation.  We define moment of inertia:</a:t>
            </a:r>
            <a:endParaRPr lang="en-US" sz="2800" b="0" dirty="0"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362200"/>
            <a:ext cx="8577263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0" dirty="0">
                <a:latin typeface="Times New Roman"/>
                <a:ea typeface="Arial" charset="0"/>
                <a:cs typeface="Times New Roman"/>
              </a:rPr>
              <a:t>The units of moment of inertia are kg m</a:t>
            </a:r>
            <a:r>
              <a:rPr lang="en-US" sz="2800" b="0" baseline="30000" dirty="0">
                <a:latin typeface="Times New Roman"/>
                <a:ea typeface="Arial" charset="0"/>
                <a:cs typeface="Times New Roman"/>
              </a:rPr>
              <a:t>2</a:t>
            </a:r>
            <a:r>
              <a:rPr lang="en-US" sz="2800" b="0" dirty="0">
                <a:latin typeface="Times New Roman"/>
                <a:ea typeface="Arial" charset="0"/>
                <a:cs typeface="Times New Roman"/>
              </a:rPr>
              <a:t>. An object’s moment of inertia depends on the axis of rotation.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13335000" cy="1019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-4419600"/>
            <a:ext cx="13335000" cy="1019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67400" y="838200"/>
            <a:ext cx="13335000" cy="1019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0" y="-4343400"/>
            <a:ext cx="13335000" cy="1019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/>
            <a:r>
              <a:rPr lang="en-US" smtClean="0"/>
              <a:t>The Parallel-Axis Theorem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486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Suppose you know the moment of inertia of an object when it rotates about axis 1: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 smtClean="0"/>
          </a:p>
          <a:p>
            <a:pPr eaLnBrk="1" hangingPunct="1"/>
            <a:r>
              <a:rPr lang="en-US" dirty="0" smtClean="0"/>
              <a:t>You can find the moment of inertia when it is rotating about an axis 2, (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 smtClean="0"/>
              <a:t>) which is a distance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/>
              <a:t>away</a:t>
            </a:r>
            <a:r>
              <a:rPr lang="en-US" dirty="0" smtClean="0"/>
              <a:t>:</a:t>
            </a:r>
            <a:endParaRPr lang="en-US" dirty="0" smtClean="0"/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447800"/>
            <a:ext cx="35306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68375" y="401638"/>
            <a:ext cx="78819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>
                <a:solidFill>
                  <a:srgbClr val="336699"/>
                </a:solidFill>
                <a:latin typeface="Times New Roman" charset="0"/>
              </a:rPr>
              <a:t>Four Ts are made from two identical rods of equal mass and length. Rank in order, from largest to smallest, the moments of inertia </a:t>
            </a:r>
            <a:r>
              <a:rPr lang="en-US" sz="3200" b="1" i="1">
                <a:solidFill>
                  <a:srgbClr val="336699"/>
                </a:solidFill>
                <a:latin typeface="Times New Roman" charset="0"/>
              </a:rPr>
              <a:t>I</a:t>
            </a:r>
            <a:r>
              <a:rPr lang="en-US" sz="3200" b="1" baseline="-25000">
                <a:solidFill>
                  <a:srgbClr val="336699"/>
                </a:solidFill>
                <a:latin typeface="Times New Roman" charset="0"/>
              </a:rPr>
              <a:t>a </a:t>
            </a:r>
            <a:r>
              <a:rPr lang="en-US" sz="3200" b="1">
                <a:solidFill>
                  <a:srgbClr val="336699"/>
                </a:solidFill>
                <a:latin typeface="Times New Roman" charset="0"/>
              </a:rPr>
              <a:t>to </a:t>
            </a:r>
            <a:r>
              <a:rPr lang="en-US" sz="3200" b="1" i="1">
                <a:solidFill>
                  <a:srgbClr val="336699"/>
                </a:solidFill>
                <a:latin typeface="Times New Roman" charset="0"/>
              </a:rPr>
              <a:t>I</a:t>
            </a:r>
            <a:r>
              <a:rPr lang="en-US" sz="3200" b="1" baseline="-25000">
                <a:solidFill>
                  <a:srgbClr val="336699"/>
                </a:solidFill>
                <a:latin typeface="Times New Roman" charset="0"/>
              </a:rPr>
              <a:t>d</a:t>
            </a:r>
            <a:r>
              <a:rPr lang="en-US" sz="3200" b="1">
                <a:solidFill>
                  <a:srgbClr val="336699"/>
                </a:solidFill>
                <a:latin typeface="Times New Roman" charset="0"/>
              </a:rPr>
              <a:t> for rotation about the dotted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316598"/>
                </a:solidFill>
              </a:rPr>
              <a:t>Center of Mass</a:t>
            </a:r>
            <a:endParaRPr lang="en-US" sz="3200" b="1">
              <a:solidFill>
                <a:srgbClr val="336699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30200" y="1066800"/>
            <a:ext cx="881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imes New Roman" charset="0"/>
              </a:rPr>
              <a:t>The center of mass is the mass-weighted center of the object.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00413"/>
            <a:ext cx="48006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133600" y="33528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Pre-class reading quiz on Chapter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316598"/>
                </a:solidFill>
              </a:rPr>
              <a:t>Rotation About the Center of Mass</a:t>
            </a:r>
            <a:endParaRPr lang="en-US" sz="3200" b="1">
              <a:solidFill>
                <a:srgbClr val="336699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19088" y="1668463"/>
            <a:ext cx="42672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latin typeface="Times New Roman" charset="0"/>
              </a:rPr>
              <a:t>An unconstrained object (i.e., one not on an axle or a pivot) on which there is no net force rotates about a point called the center of mass. The center of mass remains motionless while every other point in the object undergoes circular motion around it.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2488" y="1800225"/>
            <a:ext cx="4119562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_24Figureb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5567363" cy="4454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Gravitational Torque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5181600"/>
            <a:ext cx="8458200" cy="16764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When calculating the torque due to gravity, you may treat the object as if all its mass were concentrated at the centre of mass.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6096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100" dirty="0" smtClean="0"/>
              <a:t>Example 12.10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458200" cy="22098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 4.00 </a:t>
            </a:r>
            <a:r>
              <a:rPr lang="en-US" dirty="0" err="1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 long, 500 kg steel beam is supported 1.20 </a:t>
            </a:r>
            <a:r>
              <a:rPr lang="en-US" dirty="0" err="1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 from the right end.  What is the gravitational torque about the support?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12_26Figure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33800"/>
            <a:ext cx="85471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620000" cy="3276600"/>
          </a:xfrm>
        </p:spPr>
        <p:txBody>
          <a:bodyPr/>
          <a:lstStyle/>
          <a:p>
            <a:pPr eaLnBrk="1" hangingPunct="1"/>
            <a:r>
              <a:rPr lang="en-US" sz="2900" smtClean="0"/>
              <a:t>A metal hoop has the same mass and radius as a wooden disk.  They are both released from rest at the top of an incline, and allowed to roll down, without slipping.  Which will roll faster down the incline?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" y="4648200"/>
            <a:ext cx="868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AutoNum type="alphaUcPeriod"/>
            </a:pPr>
            <a:r>
              <a:rPr lang="en-US" sz="2800" dirty="0"/>
              <a:t>Metal hoop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AutoNum type="alphaUcPeriod"/>
            </a:pPr>
            <a:r>
              <a:rPr lang="en-US" sz="2800" dirty="0"/>
              <a:t>Wooden disk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AutoNum type="alphaUcPeriod"/>
            </a:pPr>
            <a:r>
              <a:rPr lang="en-US" sz="2800" dirty="0"/>
              <a:t>Neither; both will roll at the same speed.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Before Class</a:t>
            </a:r>
            <a:r>
              <a:rPr lang="en-US" sz="3600" dirty="0" smtClean="0"/>
              <a:t> 20 </a:t>
            </a:r>
            <a:r>
              <a:rPr lang="en-US" sz="3600" dirty="0"/>
              <a:t>on</a:t>
            </a:r>
            <a:r>
              <a:rPr lang="en-US" sz="3600" dirty="0" smtClean="0"/>
              <a:t> Wednesday</a:t>
            </a:r>
            <a:endParaRPr 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finish reading Chapter 12 of Knight.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2362200"/>
            <a:ext cx="807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Something to think about: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an object rolls down a hill, it loses gravitational potential energy and picks up kinetic energy.  The change in potential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kern="0" dirty="0" smtClean="0">
                <a:latin typeface="+mn-lt"/>
                <a:ea typeface="+mn-ea"/>
                <a:cs typeface="+mn-cs"/>
              </a:rPr>
              <a:t>energy comes from the change in height only.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ea typeface="+mn-ea"/>
                <a:cs typeface="+mn-cs"/>
              </a:rPr>
              <a:t>So </a:t>
            </a:r>
            <a:r>
              <a:rPr lang="en-US" sz="2800" kern="0" dirty="0" err="1" smtClean="0">
                <a:latin typeface="+mn-lt"/>
                <a:ea typeface="+mn-ea"/>
                <a:cs typeface="+mn-cs"/>
              </a:rPr>
              <a:t>w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did that wooden disk </a:t>
            </a:r>
            <a:r>
              <a:rPr lang="en-US" sz="2800" kern="0" dirty="0" smtClean="0">
                <a:latin typeface="+mn-lt"/>
                <a:ea typeface="+mn-ea"/>
                <a:cs typeface="+mn-cs"/>
              </a:rPr>
              <a:t>roll faster down the hill than the metal hoop?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Last day I asked at the end of class:</a:t>
            </a:r>
            <a:endParaRPr lang="en-U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91600" cy="6248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Why is a door easier to open when the handle is far from the hinge, and more difficult to open when the handle is in the middle?</a:t>
            </a:r>
          </a:p>
          <a:p>
            <a:pPr eaLnBrk="1" hangingPunct="1"/>
            <a:r>
              <a:rPr lang="en-US" sz="2800" dirty="0" smtClean="0"/>
              <a:t>ANSWER</a:t>
            </a:r>
            <a:r>
              <a:rPr lang="en-US" sz="2800" dirty="0" smtClean="0"/>
              <a:t>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3276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993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2362200" cy="8683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316598"/>
                </a:solidFill>
              </a:rPr>
              <a:t>Power</a:t>
            </a:r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8600" y="5089525"/>
            <a:ext cx="8763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300" dirty="0">
                <a:latin typeface="Times New Roman" charset="0"/>
              </a:rPr>
              <a:t>The unit of power is the watt, which is defined as 1 watt = 1 W = 1 J/</a:t>
            </a:r>
            <a:r>
              <a:rPr lang="en-US" sz="3300" dirty="0" err="1">
                <a:latin typeface="Times New Roman" charset="0"/>
              </a:rPr>
              <a:t>s</a:t>
            </a:r>
            <a:r>
              <a:rPr lang="en-US" sz="3300" dirty="0">
                <a:latin typeface="Times New Roman" charset="0"/>
              </a:rPr>
              <a:t>.  Energy is measured by Ontario Hydro in kWh = “</a:t>
            </a:r>
            <a:r>
              <a:rPr lang="en-US" sz="3300" dirty="0" err="1">
                <a:latin typeface="Times New Roman" charset="0"/>
              </a:rPr>
              <a:t>kiloWatt</a:t>
            </a:r>
            <a:r>
              <a:rPr lang="en-US" sz="3300" dirty="0" err="1">
                <a:latin typeface="Wingdings" charset="2"/>
                <a:ea typeface="Wingdings" charset="2"/>
                <a:cs typeface="Wingdings" charset="2"/>
              </a:rPr>
              <a:t></a:t>
            </a:r>
            <a:r>
              <a:rPr lang="en-US" sz="3300" dirty="0" err="1">
                <a:latin typeface="Times New Roman" charset="0"/>
              </a:rPr>
              <a:t>hours</a:t>
            </a:r>
            <a:r>
              <a:rPr lang="en-US" sz="3300" dirty="0">
                <a:latin typeface="Times New Roman" charset="0"/>
              </a:rPr>
              <a:t>”. </a:t>
            </a:r>
            <a:r>
              <a:rPr lang="en-US" sz="3300" dirty="0" smtClean="0">
                <a:latin typeface="Times New Roman" charset="0"/>
              </a:rPr>
              <a:t> </a:t>
            </a:r>
            <a:endParaRPr lang="en-US" sz="3300" dirty="0">
              <a:latin typeface="Times New Roman" charset="0"/>
            </a:endParaRPr>
          </a:p>
        </p:txBody>
      </p:sp>
      <p:pic>
        <p:nvPicPr>
          <p:cNvPr id="34821" name="Picture 5" descr="slide_11-47"/>
          <p:cNvPicPr>
            <a:picLocks noChangeAspect="1" noChangeArrowheads="1"/>
          </p:cNvPicPr>
          <p:nvPr/>
        </p:nvPicPr>
        <p:blipFill>
          <a:blip r:embed="rId3"/>
          <a:srcRect l="38625" t="17201" r="38171" b="23946"/>
          <a:stretch>
            <a:fillRect/>
          </a:stretch>
        </p:blipFill>
        <p:spPr bwMode="auto">
          <a:xfrm>
            <a:off x="4953000" y="3429000"/>
            <a:ext cx="21193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4495800" y="1905000"/>
            <a:ext cx="3962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495800" y="1981200"/>
            <a:ext cx="4495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Times New Roman" charset="0"/>
              </a:rPr>
              <a:t>The rate at which energy is transferred or transformed is called the power, P, and it is defined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Recall from Chapters 1-4: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48200" y="1219200"/>
            <a:ext cx="4267200" cy="4648200"/>
          </a:xfrm>
        </p:spPr>
        <p:txBody>
          <a:bodyPr/>
          <a:lstStyle/>
          <a:p>
            <a:r>
              <a:rPr lang="en-US" i="1" dirty="0" smtClean="0">
                <a:latin typeface="Times New Roman"/>
                <a:cs typeface="Times New Roman"/>
              </a:rPr>
              <a:t>     </a:t>
            </a:r>
            <a:r>
              <a:rPr lang="en-US" dirty="0" smtClean="0">
                <a:latin typeface="Times New Roman"/>
                <a:cs typeface="Times New Roman"/>
              </a:rPr>
              <a:t>is </a:t>
            </a:r>
            <a:r>
              <a:rPr lang="en-US" dirty="0" smtClean="0">
                <a:latin typeface="Times New Roman"/>
                <a:cs typeface="Times New Roman"/>
              </a:rPr>
              <a:t>angular position.  The S.I. Unit is radians, where 2π radians = 360°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Angular velocity: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Angular acceleration: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4267200" cy="5181600"/>
          </a:xfrm>
        </p:spPr>
        <p:txBody>
          <a:bodyPr/>
          <a:lstStyle/>
          <a:p>
            <a:r>
              <a:rPr lang="en-US" i="1" dirty="0" smtClean="0">
                <a:latin typeface="Times New Roman"/>
                <a:cs typeface="Times New Roman"/>
              </a:rPr>
              <a:t>           </a:t>
            </a:r>
            <a:r>
              <a:rPr lang="en-US" dirty="0" smtClean="0">
                <a:latin typeface="Times New Roman"/>
                <a:cs typeface="Times New Roman"/>
              </a:rPr>
              <a:t>specifies position.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Velocity: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Acceleration: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762000"/>
            <a:ext cx="1185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Linear</a:t>
            </a:r>
            <a:endParaRPr lang="en-US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762000"/>
            <a:ext cx="32239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Rotational Analogy</a:t>
            </a:r>
            <a:endParaRPr lang="en-US" sz="26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3276600"/>
            <a:ext cx="8610600" cy="158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" y="5029200"/>
            <a:ext cx="8610600" cy="158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Linear / Rotational Analogy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48200" y="1219200"/>
            <a:ext cx="4267200" cy="3886200"/>
          </a:xfrm>
        </p:spPr>
        <p:txBody>
          <a:bodyPr/>
          <a:lstStyle/>
          <a:p>
            <a:r>
              <a:rPr lang="en-US" i="1" dirty="0" err="1" smtClean="0">
                <a:latin typeface="Times New Roman"/>
                <a:cs typeface="Times New Roman"/>
              </a:rPr>
              <a:t>θ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err="1" smtClean="0">
                <a:latin typeface="Times New Roman"/>
                <a:cs typeface="Times New Roman"/>
              </a:rPr>
              <a:t>ω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err="1" smtClean="0">
                <a:latin typeface="Times New Roman"/>
                <a:cs typeface="Times New Roman"/>
              </a:rPr>
              <a:t>α</a:t>
            </a:r>
            <a:endParaRPr lang="en-US" i="1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Torque: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Moment of Inertia: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4267200" cy="3581400"/>
          </a:xfrm>
        </p:spPr>
        <p:txBody>
          <a:bodyPr/>
          <a:lstStyle/>
          <a:p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err="1" smtClean="0">
                <a:latin typeface="Times New Roman"/>
                <a:cs typeface="Times New Roman"/>
              </a:rPr>
              <a:t>v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x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i="1" baseline="-25000" dirty="0" smtClean="0">
                <a:latin typeface="Times New Roman"/>
                <a:cs typeface="Times New Roman"/>
              </a:rPr>
              <a:t>x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Force: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Mass:</a:t>
            </a:r>
            <a:endParaRPr lang="en-US" i="1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762000"/>
            <a:ext cx="1185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Linear</a:t>
            </a:r>
            <a:endParaRPr lang="en-US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762000"/>
            <a:ext cx="32239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Rotational Analogy</a:t>
            </a:r>
            <a:endParaRPr lang="en-US" sz="26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3276600"/>
            <a:ext cx="8610600" cy="158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2133600" y="4876800"/>
            <a:ext cx="41148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Newton’s Second Law:</a:t>
            </a:r>
            <a:endParaRPr kumimoji="0" lang="en-US" sz="3200" b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Example 12.12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8686800" cy="27432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engine in a small airplane is specified to have a  torque of 60.0 N </a:t>
            </a:r>
            <a:r>
              <a:rPr lang="en-US" dirty="0" err="1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.  This engine drives a propeller whose moment of inertia is 13.3 kg m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.  On start-up, how long does it take the propeller to reach 200 rpm?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733800"/>
            <a:ext cx="52578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8350"/>
          </a:xfrm>
        </p:spPr>
        <p:txBody>
          <a:bodyPr/>
          <a:lstStyle/>
          <a:p>
            <a:r>
              <a:rPr lang="en-US" b="1" dirty="0">
                <a:solidFill>
                  <a:srgbClr val="316598"/>
                </a:solidFill>
              </a:rPr>
              <a:t>Torque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763000" cy="163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600" b="0" dirty="0">
                <a:ea typeface="Arial" charset="0"/>
                <a:cs typeface="Arial" charset="0"/>
              </a:rPr>
              <a:t>Consider the common experience of pushing open a door. Shown is a top view of a door hinged on the left. Four pushing forces are shown, all of equal strength. Which of these will be most effective at opening the door?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350"/>
            <a:ext cx="8229600" cy="768350"/>
          </a:xfrm>
        </p:spPr>
        <p:txBody>
          <a:bodyPr/>
          <a:lstStyle/>
          <a:p>
            <a:r>
              <a:rPr lang="en-US" b="1" dirty="0">
                <a:solidFill>
                  <a:srgbClr val="316598"/>
                </a:solidFill>
              </a:rPr>
              <a:t>Torque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763000" cy="163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600" b="0" dirty="0">
                <a:ea typeface="Arial" charset="0"/>
                <a:cs typeface="Arial" charset="0"/>
              </a:rPr>
              <a:t>Consider the common experience of pushing open a door. Shown is a top view of a door hinged on the left. Four pushing forces are shown, all of equal strength.</a:t>
            </a:r>
            <a:r>
              <a:rPr lang="en-US" sz="2600" b="0" dirty="0" smtClean="0">
                <a:ea typeface="Arial" charset="0"/>
                <a:cs typeface="Arial" charset="0"/>
              </a:rPr>
              <a:t> </a:t>
            </a:r>
            <a:r>
              <a:rPr lang="en-US" sz="2600" b="0" i="1" dirty="0" smtClean="0">
                <a:latin typeface="Times New Roman"/>
                <a:ea typeface="Arial" charset="0"/>
                <a:cs typeface="Times New Roman"/>
              </a:rPr>
              <a:t>F</a:t>
            </a:r>
            <a:r>
              <a:rPr lang="en-US" sz="2600" b="0" baseline="-25000" dirty="0" smtClean="0">
                <a:latin typeface="Times New Roman"/>
                <a:ea typeface="Arial" charset="0"/>
                <a:cs typeface="Times New Roman"/>
              </a:rPr>
              <a:t>1</a:t>
            </a:r>
            <a:r>
              <a:rPr lang="en-US" sz="2600" b="0" dirty="0" smtClean="0">
                <a:ea typeface="Arial" charset="0"/>
                <a:cs typeface="Arial" charset="0"/>
              </a:rPr>
              <a:t> is most effective at </a:t>
            </a:r>
            <a:r>
              <a:rPr lang="en-US" sz="2600" dirty="0" smtClean="0"/>
              <a:t>opening the door.</a:t>
            </a:r>
            <a:endParaRPr lang="en-US" sz="2600" b="0" dirty="0">
              <a:ea typeface="Arial" charset="0"/>
              <a:cs typeface="Arial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09575" y="4378325"/>
            <a:ext cx="8245475" cy="240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600" b="0" dirty="0">
                <a:ea typeface="Arial" charset="0"/>
                <a:cs typeface="Arial" charset="0"/>
              </a:rPr>
              <a:t>The ability of a force to cause a rotation depends on three factors:</a:t>
            </a:r>
          </a:p>
          <a:p>
            <a:pPr>
              <a:lnSpc>
                <a:spcPts val="3000"/>
              </a:lnSpc>
              <a:buFontTx/>
              <a:buAutoNum type="arabicPeriod"/>
            </a:pPr>
            <a:r>
              <a:rPr lang="en-US" sz="2600" b="0" dirty="0">
                <a:ea typeface="Arial" charset="0"/>
                <a:cs typeface="Arial" charset="0"/>
              </a:rPr>
              <a:t> </a:t>
            </a:r>
            <a:r>
              <a:rPr lang="en-US" sz="2600" b="0" dirty="0" smtClean="0">
                <a:ea typeface="Arial" charset="0"/>
                <a:cs typeface="Arial" charset="0"/>
              </a:rPr>
              <a:t>the</a:t>
            </a:r>
          </a:p>
          <a:p>
            <a:pPr>
              <a:lnSpc>
                <a:spcPts val="3000"/>
              </a:lnSpc>
              <a:buFontTx/>
              <a:buAutoNum type="arabicPeriod"/>
            </a:pPr>
            <a:r>
              <a:rPr lang="en-US" sz="2600" b="0" dirty="0">
                <a:ea typeface="Arial" charset="0"/>
                <a:cs typeface="Arial" charset="0"/>
              </a:rPr>
              <a:t> </a:t>
            </a:r>
            <a:r>
              <a:rPr lang="en-US" sz="2600" b="0" dirty="0" smtClean="0">
                <a:ea typeface="Arial" charset="0"/>
                <a:cs typeface="Arial" charset="0"/>
              </a:rPr>
              <a:t>the</a:t>
            </a:r>
          </a:p>
          <a:p>
            <a:pPr>
              <a:lnSpc>
                <a:spcPts val="3000"/>
              </a:lnSpc>
              <a:buFontTx/>
              <a:buAutoNum type="arabicPeriod"/>
            </a:pPr>
            <a:endParaRPr lang="en-US" sz="2600" b="0" dirty="0" smtClean="0">
              <a:ea typeface="Arial" charset="0"/>
              <a:cs typeface="Arial" charset="0"/>
            </a:endParaRPr>
          </a:p>
          <a:p>
            <a:pPr>
              <a:lnSpc>
                <a:spcPts val="3000"/>
              </a:lnSpc>
              <a:buFontTx/>
              <a:buAutoNum type="arabicPeriod"/>
            </a:pPr>
            <a:r>
              <a:rPr lang="en-US" sz="2600" b="0" dirty="0">
                <a:ea typeface="Arial" charset="0"/>
                <a:cs typeface="Arial" charset="0"/>
              </a:rPr>
              <a:t> </a:t>
            </a:r>
            <a:r>
              <a:rPr lang="en-US" sz="2600" b="0" dirty="0" smtClean="0">
                <a:ea typeface="Arial" charset="0"/>
                <a:cs typeface="Arial" charset="0"/>
              </a:rPr>
              <a:t>the</a:t>
            </a:r>
            <a:endParaRPr lang="en-US" sz="2600" b="0" dirty="0">
              <a:ea typeface="Arial" charset="0"/>
              <a:cs typeface="Arial" charset="0"/>
            </a:endParaRPr>
          </a:p>
        </p:txBody>
      </p:sp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06" y="2362200"/>
            <a:ext cx="558789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</TotalTime>
  <Words>790</Words>
  <Application>Microsoft Macintosh PowerPoint</Application>
  <PresentationFormat>On-screen Show (4:3)</PresentationFormat>
  <Paragraphs>84</Paragraphs>
  <Slides>24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PHY131H1S  - Class 19</vt:lpstr>
      <vt:lpstr>Pre-class reading quiz on Chapter 12</vt:lpstr>
      <vt:lpstr>Last day I asked at the end of class:</vt:lpstr>
      <vt:lpstr>Power</vt:lpstr>
      <vt:lpstr>Recall from Chapters 1-4:</vt:lpstr>
      <vt:lpstr>Linear / Rotational Analogy</vt:lpstr>
      <vt:lpstr>Example 12.12</vt:lpstr>
      <vt:lpstr>Torque</vt:lpstr>
      <vt:lpstr>Torque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The Parallel-Axis Theorem</vt:lpstr>
      <vt:lpstr>Slide 18</vt:lpstr>
      <vt:lpstr>Center of Mass</vt:lpstr>
      <vt:lpstr>Rotation About the Center of Mass</vt:lpstr>
      <vt:lpstr>Gravitational Torque</vt:lpstr>
      <vt:lpstr>Example 12.10</vt:lpstr>
      <vt:lpstr>Slide 23</vt:lpstr>
      <vt:lpstr>Before Class 20 on Wednesday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 Harlow</cp:lastModifiedBy>
  <cp:revision>128</cp:revision>
  <cp:lastPrinted>2011-03-09T15:54:22Z</cp:lastPrinted>
  <dcterms:created xsi:type="dcterms:W3CDTF">2011-03-21T13:26:50Z</dcterms:created>
  <dcterms:modified xsi:type="dcterms:W3CDTF">2011-03-21T14:34:48Z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