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embeddings/Microsoft_Equation12.bin" ContentType="application/vnd.openxmlformats-officedocument.oleObje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embeddings/Microsoft_Equation7.bin" ContentType="application/vnd.openxmlformats-officedocument.oleObject"/>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embeddings/Microsoft_Equation13.bin" ContentType="application/vnd.openxmlformats-officedocument.oleObject"/>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Microsoft_Equation8.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embeddings/Microsoft_Equation14.bin" ContentType="application/vnd.openxmlformats-officedocument.oleObject"/>
  <Override PartName="/ppt/slides/slide16.xml" ContentType="application/vnd.openxmlformats-officedocument.presentationml.slide+xml"/>
  <Override PartName="/ppt/notesSlides/notesSlide2.xml" ContentType="application/vnd.openxmlformats-officedocument.presentationml.notesSlide+xml"/>
  <Override PartName="/ppt/embeddings/Microsoft_Equation10.bin" ContentType="application/vnd.openxmlformats-officedocument.oleObject"/>
  <Override PartName="/ppt/slides/slide7.xml" ContentType="application/vnd.openxmlformats-officedocument.presentationml.slide+xml"/>
  <Override PartName="/ppt/embeddings/Microsoft_Equation9.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embeddings/Microsoft_Equation11.bin" ContentType="application/vnd.openxmlformats-officedocument.oleObject"/>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embeddings/Microsoft_Equation6.bin" ContentType="application/vnd.openxmlformats-officedocument.oleObject"/>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handoutMasterIdLst>
    <p:handoutMasterId r:id="rId27"/>
  </p:handoutMasterIdLst>
  <p:sldIdLst>
    <p:sldId id="256" r:id="rId2"/>
    <p:sldId id="425" r:id="rId3"/>
    <p:sldId id="311" r:id="rId4"/>
    <p:sldId id="412" r:id="rId5"/>
    <p:sldId id="413" r:id="rId6"/>
    <p:sldId id="388" r:id="rId7"/>
    <p:sldId id="411" r:id="rId8"/>
    <p:sldId id="414" r:id="rId9"/>
    <p:sldId id="391" r:id="rId10"/>
    <p:sldId id="403" r:id="rId11"/>
    <p:sldId id="397" r:id="rId12"/>
    <p:sldId id="399" r:id="rId13"/>
    <p:sldId id="400" r:id="rId14"/>
    <p:sldId id="415" r:id="rId15"/>
    <p:sldId id="416" r:id="rId16"/>
    <p:sldId id="417" r:id="rId17"/>
    <p:sldId id="423" r:id="rId18"/>
    <p:sldId id="418" r:id="rId19"/>
    <p:sldId id="419" r:id="rId20"/>
    <p:sldId id="420" r:id="rId21"/>
    <p:sldId id="421" r:id="rId22"/>
    <p:sldId id="422" r:id="rId23"/>
    <p:sldId id="424" r:id="rId24"/>
    <p:sldId id="274"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4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pict"/><Relationship Id="rId4" Type="http://schemas.openxmlformats.org/officeDocument/2006/relationships/image" Target="../media/image9.pict"/><Relationship Id="rId5" Type="http://schemas.openxmlformats.org/officeDocument/2006/relationships/image" Target="../media/image10.pict"/><Relationship Id="rId6" Type="http://schemas.openxmlformats.org/officeDocument/2006/relationships/image" Target="../media/image11.pict"/><Relationship Id="rId1" Type="http://schemas.openxmlformats.org/officeDocument/2006/relationships/image" Target="../media/image6.pict"/><Relationship Id="rId2" Type="http://schemas.openxmlformats.org/officeDocument/2006/relationships/image" Target="../media/image7.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ict"/><Relationship Id="rId4" Type="http://schemas.openxmlformats.org/officeDocument/2006/relationships/image" Target="../media/image9.pict"/><Relationship Id="rId5" Type="http://schemas.openxmlformats.org/officeDocument/2006/relationships/image" Target="../media/image10.pict"/><Relationship Id="rId6" Type="http://schemas.openxmlformats.org/officeDocument/2006/relationships/image" Target="../media/image11.pict"/><Relationship Id="rId7" Type="http://schemas.openxmlformats.org/officeDocument/2006/relationships/image" Target="../media/image19.pict"/><Relationship Id="rId8" Type="http://schemas.openxmlformats.org/officeDocument/2006/relationships/image" Target="../media/image20.pict"/><Relationship Id="rId1" Type="http://schemas.openxmlformats.org/officeDocument/2006/relationships/image" Target="../media/image6.pict"/><Relationship Id="rId2" Type="http://schemas.openxmlformats.org/officeDocument/2006/relationships/image" Target="../media/image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EE0CE762-0A18-6249-9CA5-DE404A1321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99A51DD-06F9-6D48-9F46-1A45ABCC09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04416-1AFE-7B4A-B422-16706380603C}" type="slidenum">
              <a:rPr lang="en-US"/>
              <a:pPr/>
              <a:t>2</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Answer: 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58BD0-8CAC-1447-98AD-CFDCBEDA04C7}" type="slidenum">
              <a:rPr lang="en-US"/>
              <a:pPr/>
              <a:t>17</a:t>
            </a:fld>
            <a:endParaRPr lang="en-US"/>
          </a:p>
        </p:txBody>
      </p:sp>
      <p:sp>
        <p:nvSpPr>
          <p:cNvPr id="348162" name="Rectangle 2"/>
          <p:cNvSpPr>
            <a:spLocks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48163" name="Rectangle 3"/>
          <p:cNvSpPr>
            <a:spLocks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r>
              <a:rPr lang="en-US"/>
              <a:t>Answer: 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106B2-295D-9844-AC55-7143B4CE46D1}" type="slidenum">
              <a:rPr lang="en-US"/>
              <a:pPr/>
              <a:t>23</a:t>
            </a:fld>
            <a:endParaRPr lang="en-US"/>
          </a:p>
        </p:txBody>
      </p:sp>
      <p:sp>
        <p:nvSpPr>
          <p:cNvPr id="352258" name="Rectangle 2"/>
          <p:cNvSpPr>
            <a:spLocks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2259" name="Rectangle 3"/>
          <p:cNvSpPr>
            <a:spLocks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r>
              <a:rPr lang="en-US"/>
              <a:t>Answer: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9D168-B639-614A-A2DC-1A80187A79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6" Type="http://schemas.openxmlformats.org/officeDocument/2006/relationships/oleObject" Target="../embeddings/Microsoft_Equation10.bin"/><Relationship Id="rId7" Type="http://schemas.openxmlformats.org/officeDocument/2006/relationships/oleObject" Target="../embeddings/Microsoft_Equation11.bin"/><Relationship Id="rId8" Type="http://schemas.openxmlformats.org/officeDocument/2006/relationships/oleObject" Target="../embeddings/Microsoft_Equation12.bin"/><Relationship Id="rId9" Type="http://schemas.openxmlformats.org/officeDocument/2006/relationships/oleObject" Target="../embeddings/Microsoft_Equation13.bin"/><Relationship Id="rId10" Type="http://schemas.openxmlformats.org/officeDocument/2006/relationships/oleObject" Target="../embeddings/Microsoft_Equation14.bin"/><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7" Type="http://schemas.openxmlformats.org/officeDocument/2006/relationships/oleObject" Target="../embeddings/Microsoft_Equation5.bin"/><Relationship Id="rId8" Type="http://schemas.openxmlformats.org/officeDocument/2006/relationships/oleObject" Target="../embeddings/Microsoft_Equation6.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8600" y="152400"/>
            <a:ext cx="5105400" cy="792162"/>
          </a:xfrm>
        </p:spPr>
        <p:txBody>
          <a:bodyPr/>
          <a:lstStyle/>
          <a:p>
            <a:pPr algn="l" eaLnBrk="1" hangingPunct="1"/>
            <a:r>
              <a:rPr lang="en-US" sz="3600" dirty="0" smtClean="0"/>
              <a:t>PHY131H1S</a:t>
            </a:r>
            <a:r>
              <a:rPr lang="en-US" sz="3600" dirty="0" smtClean="0">
                <a:latin typeface="Times New Roman" charset="0"/>
              </a:rPr>
              <a:t>  - Class</a:t>
            </a:r>
            <a:r>
              <a:rPr lang="en-US" sz="3600" dirty="0" smtClean="0">
                <a:latin typeface="Times New Roman" charset="0"/>
              </a:rPr>
              <a:t> </a:t>
            </a:r>
            <a:r>
              <a:rPr lang="en-US" sz="3600" dirty="0" smtClean="0">
                <a:latin typeface="Times New Roman" charset="0"/>
              </a:rPr>
              <a:t>20</a:t>
            </a:r>
            <a:endParaRPr lang="en-US" sz="3600" dirty="0" smtClean="0">
              <a:latin typeface="Times New Roman" charset="0"/>
            </a:endParaRPr>
          </a:p>
        </p:txBody>
      </p:sp>
      <p:sp>
        <p:nvSpPr>
          <p:cNvPr id="16" name="Rectangle 5"/>
          <p:cNvSpPr txBox="1">
            <a:spLocks noChangeArrowheads="1"/>
          </p:cNvSpPr>
          <p:nvPr/>
        </p:nvSpPr>
        <p:spPr bwMode="auto">
          <a:xfrm>
            <a:off x="76200" y="914400"/>
            <a:ext cx="5257800" cy="5715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ts val="1200"/>
              </a:spcAft>
              <a:buClrTx/>
              <a:buSzTx/>
              <a:buFontTx/>
              <a:buNone/>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Today:</a:t>
            </a:r>
            <a:endParaRPr kumimoji="0" lang="en-CA" sz="3200" b="0" i="0" u="none" strike="noStrike" kern="0" cap="none" spc="0" normalizeH="0" baseline="0" noProof="0" dirty="0" smtClean="0">
              <a:ln>
                <a:noFill/>
              </a:ln>
              <a:solidFill>
                <a:schemeClr val="tx1"/>
              </a:solidFill>
              <a:effectLst/>
              <a:uLnTx/>
              <a:uFillTx/>
              <a:latin typeface="+mn-lt"/>
              <a:ea typeface="+mn-ea"/>
              <a:cs typeface="+mn-cs"/>
            </a:endParaRPr>
          </a:p>
          <a:p>
            <a:pPr>
              <a:spcAft>
                <a:spcPts val="1200"/>
              </a:spcAft>
              <a:buFont typeface="Arial"/>
              <a:buChar char="•"/>
            </a:pPr>
            <a:r>
              <a:rPr lang="en-US" sz="3200" kern="0" dirty="0" smtClean="0">
                <a:latin typeface="+mn-lt"/>
                <a:ea typeface="+mn-ea"/>
                <a:cs typeface="+mn-cs"/>
              </a:rPr>
              <a:t> Gravitational Torque</a:t>
            </a:r>
          </a:p>
          <a:p>
            <a:pPr>
              <a:spcAft>
                <a:spcPts val="1200"/>
              </a:spcAft>
              <a:buFont typeface="Arial"/>
              <a:buChar char="•"/>
            </a:pPr>
            <a:r>
              <a:rPr lang="en-US" sz="3200" kern="0" dirty="0" smtClean="0">
                <a:latin typeface="+mn-lt"/>
                <a:ea typeface="+mn-ea"/>
                <a:cs typeface="+mn-cs"/>
              </a:rPr>
              <a:t> Rotational Kinetic Energy</a:t>
            </a:r>
          </a:p>
          <a:p>
            <a:pPr>
              <a:spcAft>
                <a:spcPts val="1200"/>
              </a:spcAft>
              <a:buFont typeface="Arial"/>
              <a:buChar char="•"/>
            </a:pPr>
            <a:r>
              <a:rPr lang="en-US" sz="3200" kern="0" dirty="0" smtClean="0">
                <a:latin typeface="+mn-lt"/>
                <a:ea typeface="+mn-ea"/>
                <a:cs typeface="+mn-cs"/>
              </a:rPr>
              <a:t> Rolling without Slipping</a:t>
            </a:r>
          </a:p>
          <a:p>
            <a:pPr>
              <a:spcAft>
                <a:spcPts val="1200"/>
              </a:spcAft>
              <a:buFont typeface="Arial"/>
              <a:buChar char="•"/>
            </a:pPr>
            <a:r>
              <a:rPr lang="en-US" sz="3200" kern="0" dirty="0" smtClean="0">
                <a:latin typeface="+mn-lt"/>
                <a:ea typeface="+mn-ea"/>
                <a:cs typeface="+mn-cs"/>
              </a:rPr>
              <a:t> Equilibrium with Rotation</a:t>
            </a:r>
          </a:p>
          <a:p>
            <a:pPr>
              <a:spcAft>
                <a:spcPts val="1200"/>
              </a:spcAft>
              <a:buFont typeface="Arial"/>
              <a:buChar char="•"/>
            </a:pPr>
            <a:r>
              <a:rPr lang="en-US" sz="3200" kern="0" dirty="0" smtClean="0">
                <a:latin typeface="+mn-lt"/>
                <a:ea typeface="+mn-ea"/>
                <a:cs typeface="+mn-cs"/>
              </a:rPr>
              <a:t> Rotation Vectors</a:t>
            </a:r>
          </a:p>
          <a:p>
            <a:pPr>
              <a:spcAft>
                <a:spcPts val="1200"/>
              </a:spcAft>
              <a:buFont typeface="Arial"/>
              <a:buChar char="•"/>
            </a:pPr>
            <a:r>
              <a:rPr lang="en-US" sz="3200" kern="0" dirty="0" smtClean="0">
                <a:latin typeface="+mn-lt"/>
                <a:ea typeface="+mn-ea"/>
                <a:cs typeface="+mn-cs"/>
              </a:rPr>
              <a:t> Angular Momentum</a:t>
            </a:r>
            <a:endParaRPr lang="en-US" sz="3200" kern="0" dirty="0" smtClean="0">
              <a:latin typeface="+mn-lt"/>
              <a:ea typeface="+mn-ea"/>
              <a:cs typeface="+mn-cs"/>
            </a:endParaRPr>
          </a:p>
        </p:txBody>
      </p:sp>
      <p:pic>
        <p:nvPicPr>
          <p:cNvPr id="5" name="Picture 4"/>
          <p:cNvPicPr>
            <a:picLocks noChangeAspect="1"/>
          </p:cNvPicPr>
          <p:nvPr/>
        </p:nvPicPr>
        <p:blipFill>
          <a:blip r:embed="rId2"/>
          <a:stretch>
            <a:fillRect/>
          </a:stretch>
        </p:blipFill>
        <p:spPr>
          <a:xfrm>
            <a:off x="5422900" y="685800"/>
            <a:ext cx="3721100" cy="5433740"/>
          </a:xfrm>
          <a:prstGeom prst="rect">
            <a:avLst/>
          </a:prstGeom>
        </p:spPr>
      </p:pic>
      <p:cxnSp>
        <p:nvCxnSpPr>
          <p:cNvPr id="9" name="Straight Connector 8"/>
          <p:cNvCxnSpPr/>
          <p:nvPr/>
        </p:nvCxnSpPr>
        <p:spPr>
          <a:xfrm rot="5400000" flipH="1" flipV="1">
            <a:off x="4506912" y="3505200"/>
            <a:ext cx="5791994" cy="794"/>
          </a:xfrm>
          <a:prstGeom prst="line">
            <a:avLst/>
          </a:prstGeom>
          <a:ln>
            <a:solidFill>
              <a:schemeClr val="tx1"/>
            </a:solidFill>
            <a:prstDash val="dash"/>
          </a:ln>
          <a:effectLst>
            <a:outerShdw blurRad="40005" dist="50800" dir="5400000" algn="tl" rotWithShape="0">
              <a:schemeClr val="bg1"/>
            </a:outerShdw>
          </a:effectLst>
        </p:spPr>
        <p:style>
          <a:lnRef idx="2">
            <a:schemeClr val="accent1"/>
          </a:lnRef>
          <a:fillRef idx="0">
            <a:schemeClr val="accent1"/>
          </a:fillRef>
          <a:effectRef idx="1">
            <a:schemeClr val="accent1"/>
          </a:effectRef>
          <a:fontRef idx="minor">
            <a:schemeClr val="tx1"/>
          </a:fontRef>
        </p:style>
      </p:cxnSp>
      <p:sp>
        <p:nvSpPr>
          <p:cNvPr id="6" name="Curved Right Arrow 5"/>
          <p:cNvSpPr/>
          <p:nvPr/>
        </p:nvSpPr>
        <p:spPr>
          <a:xfrm>
            <a:off x="6032500" y="381000"/>
            <a:ext cx="2286000" cy="685800"/>
          </a:xfrm>
          <a:prstGeom prst="curved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rot="5400000" flipH="1" flipV="1">
            <a:off x="7251303" y="380603"/>
            <a:ext cx="304800" cy="794"/>
          </a:xfrm>
          <a:prstGeom prst="line">
            <a:avLst/>
          </a:prstGeom>
          <a:ln>
            <a:solidFill>
              <a:schemeClr val="tx1"/>
            </a:solidFill>
            <a:prstDash val="dash"/>
          </a:ln>
          <a:effectLst>
            <a:outerShdw blurRad="40005" dist="50800" dir="54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2800" b="1" dirty="0" smtClean="0"/>
              <a:t>Summary of some Different Types of Energy:</a:t>
            </a:r>
            <a:endParaRPr lang="en-US" sz="2800" b="1" dirty="0"/>
          </a:p>
        </p:txBody>
      </p:sp>
      <p:sp>
        <p:nvSpPr>
          <p:cNvPr id="3" name="Content Placeholder 2"/>
          <p:cNvSpPr>
            <a:spLocks noGrp="1"/>
          </p:cNvSpPr>
          <p:nvPr>
            <p:ph idx="1"/>
          </p:nvPr>
        </p:nvSpPr>
        <p:spPr>
          <a:xfrm>
            <a:off x="228600" y="762000"/>
            <a:ext cx="8534400" cy="5791200"/>
          </a:xfrm>
        </p:spPr>
        <p:txBody>
          <a:bodyPr/>
          <a:lstStyle/>
          <a:p>
            <a:pPr>
              <a:spcAft>
                <a:spcPts val="600"/>
              </a:spcAft>
            </a:pPr>
            <a:r>
              <a:rPr lang="en-US" dirty="0" smtClean="0"/>
              <a:t>Kinetic Energy due to linear motion of centre of mass:</a:t>
            </a:r>
            <a:endParaRPr lang="en-US" baseline="30000" dirty="0" smtClean="0">
              <a:latin typeface="Times New Roman"/>
              <a:cs typeface="Times New Roman"/>
            </a:endParaRPr>
          </a:p>
          <a:p>
            <a:pPr>
              <a:spcAft>
                <a:spcPts val="600"/>
              </a:spcAft>
            </a:pPr>
            <a:r>
              <a:rPr lang="en-US" dirty="0" smtClean="0"/>
              <a:t>Gravitational Potential </a:t>
            </a:r>
            <a:r>
              <a:rPr lang="en-US" dirty="0" smtClean="0"/>
              <a:t>Energy</a:t>
            </a:r>
            <a:endParaRPr lang="en-US" i="1" dirty="0" smtClean="0">
              <a:latin typeface="Times New Roman"/>
              <a:cs typeface="Times New Roman"/>
            </a:endParaRPr>
          </a:p>
          <a:p>
            <a:pPr>
              <a:spcAft>
                <a:spcPts val="600"/>
              </a:spcAft>
            </a:pPr>
            <a:r>
              <a:rPr lang="en-US" dirty="0" smtClean="0"/>
              <a:t>Spring Potential Energy</a:t>
            </a:r>
            <a:r>
              <a:rPr lang="en-US" dirty="0" smtClean="0"/>
              <a:t>:</a:t>
            </a:r>
            <a:endParaRPr lang="en-US" baseline="30000" dirty="0" smtClean="0">
              <a:latin typeface="Times New Roman"/>
              <a:cs typeface="Times New Roman"/>
            </a:endParaRPr>
          </a:p>
          <a:p>
            <a:pPr>
              <a:spcAft>
                <a:spcPts val="600"/>
              </a:spcAft>
            </a:pPr>
            <a:r>
              <a:rPr lang="en-US" dirty="0" smtClean="0"/>
              <a:t>Rotational Kinetic Energy</a:t>
            </a:r>
            <a:r>
              <a:rPr lang="en-US" dirty="0" smtClean="0"/>
              <a:t>:</a:t>
            </a:r>
            <a:endParaRPr lang="en-US" baseline="30000" dirty="0" smtClean="0">
              <a:latin typeface="Times New Roman"/>
              <a:cs typeface="Times New Roman"/>
            </a:endParaRPr>
          </a:p>
          <a:p>
            <a:pPr>
              <a:spcAft>
                <a:spcPts val="600"/>
              </a:spcAft>
            </a:pPr>
            <a:r>
              <a:rPr lang="en-US" dirty="0" smtClean="0"/>
              <a:t>Thermal Energy (often created by friction)</a:t>
            </a:r>
            <a:endParaRPr lang="en-US" baseline="30000" dirty="0" smtClean="0">
              <a:latin typeface="Times New Roman"/>
              <a:cs typeface="Times New Roman"/>
            </a:endParaRPr>
          </a:p>
          <a:p>
            <a:pPr lvl="1">
              <a:spcAft>
                <a:spcPts val="600"/>
              </a:spcAft>
            </a:pPr>
            <a:r>
              <a:rPr lang="en-US" dirty="0" smtClean="0"/>
              <a:t>An object can possess any or all of the above.</a:t>
            </a:r>
          </a:p>
          <a:p>
            <a:pPr lvl="1">
              <a:spcAft>
                <a:spcPts val="600"/>
              </a:spcAft>
            </a:pPr>
            <a:r>
              <a:rPr lang="en-US" dirty="0" smtClean="0"/>
              <a:t>One way of transferring energy to or out of an object is work:</a:t>
            </a:r>
          </a:p>
          <a:p>
            <a:pPr>
              <a:spcAft>
                <a:spcPts val="600"/>
              </a:spcAft>
            </a:pPr>
            <a:r>
              <a:rPr lang="en-US" dirty="0" smtClean="0"/>
              <a:t>Work done by a constant force</a:t>
            </a:r>
            <a:r>
              <a:rPr lang="en-US" dirty="0" smtClean="0"/>
              <a:t>:</a:t>
            </a:r>
            <a:endParaRPr lang="en-US" i="1" dirty="0" smtClean="0">
              <a:latin typeface="Times New Roman"/>
              <a:cs typeface="Times New Roman"/>
            </a:endParaRPr>
          </a:p>
          <a:p>
            <a:pPr>
              <a:spcAft>
                <a:spcPts val="600"/>
              </a:spcAft>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srcRect/>
          <a:stretch>
            <a:fillRect/>
          </a:stretch>
        </p:blipFill>
        <p:spPr bwMode="auto">
          <a:xfrm>
            <a:off x="304800" y="1477963"/>
            <a:ext cx="8736013" cy="4008437"/>
          </a:xfrm>
          <a:prstGeom prst="rect">
            <a:avLst/>
          </a:prstGeom>
          <a:noFill/>
          <a:ln w="9525">
            <a:noFill/>
            <a:miter lim="800000"/>
            <a:headEnd/>
            <a:tailEnd/>
          </a:ln>
        </p:spPr>
      </p:pic>
      <p:sp>
        <p:nvSpPr>
          <p:cNvPr id="31747" name="Rectangle 5"/>
          <p:cNvSpPr>
            <a:spLocks noChangeArrowheads="1"/>
          </p:cNvSpPr>
          <p:nvPr/>
        </p:nvSpPr>
        <p:spPr bwMode="auto">
          <a:xfrm>
            <a:off x="0" y="3886200"/>
            <a:ext cx="9144000" cy="1828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1748" name="Rectangle 6"/>
          <p:cNvSpPr>
            <a:spLocks noGrp="1" noChangeArrowheads="1"/>
          </p:cNvSpPr>
          <p:nvPr>
            <p:ph type="title"/>
          </p:nvPr>
        </p:nvSpPr>
        <p:spPr/>
        <p:txBody>
          <a:bodyPr/>
          <a:lstStyle/>
          <a:p>
            <a:pPr eaLnBrk="1" hangingPunct="1"/>
            <a:r>
              <a:rPr lang="en-US" sz="4000"/>
              <a:t>Updated Conservation of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792163"/>
          </a:xfrm>
        </p:spPr>
        <p:txBody>
          <a:bodyPr/>
          <a:lstStyle/>
          <a:p>
            <a:pPr eaLnBrk="1" hangingPunct="1"/>
            <a:r>
              <a:rPr lang="en-US" sz="4000" dirty="0" smtClean="0"/>
              <a:t>Compare and Contrast Soup Cans</a:t>
            </a:r>
          </a:p>
        </p:txBody>
      </p:sp>
      <p:pic>
        <p:nvPicPr>
          <p:cNvPr id="33795" name="Picture 2"/>
          <p:cNvPicPr>
            <a:picLocks noChangeAspect="1"/>
          </p:cNvPicPr>
          <p:nvPr/>
        </p:nvPicPr>
        <p:blipFill>
          <a:blip r:embed="rId2"/>
          <a:srcRect/>
          <a:stretch>
            <a:fillRect/>
          </a:stretch>
        </p:blipFill>
        <p:spPr bwMode="auto">
          <a:xfrm>
            <a:off x="0" y="2286000"/>
            <a:ext cx="1676400" cy="2370138"/>
          </a:xfrm>
          <a:prstGeom prst="rect">
            <a:avLst/>
          </a:prstGeom>
          <a:noFill/>
          <a:ln w="9525">
            <a:noFill/>
            <a:miter lim="800000"/>
            <a:headEnd/>
            <a:tailEnd/>
          </a:ln>
        </p:spPr>
      </p:pic>
      <p:pic>
        <p:nvPicPr>
          <p:cNvPr id="33796" name="Picture 3"/>
          <p:cNvPicPr>
            <a:picLocks noChangeAspect="1"/>
          </p:cNvPicPr>
          <p:nvPr/>
        </p:nvPicPr>
        <p:blipFill>
          <a:blip r:embed="rId3"/>
          <a:srcRect/>
          <a:stretch>
            <a:fillRect/>
          </a:stretch>
        </p:blipFill>
        <p:spPr bwMode="auto">
          <a:xfrm>
            <a:off x="6858000" y="2362200"/>
            <a:ext cx="2438400" cy="2438400"/>
          </a:xfrm>
          <a:prstGeom prst="rect">
            <a:avLst/>
          </a:prstGeom>
          <a:noFill/>
          <a:ln w="9525">
            <a:noFill/>
            <a:miter lim="800000"/>
            <a:headEnd/>
            <a:tailEnd/>
          </a:ln>
        </p:spPr>
      </p:pic>
      <p:grpSp>
        <p:nvGrpSpPr>
          <p:cNvPr id="2" name="Group 24"/>
          <p:cNvGrpSpPr>
            <a:grpSpLocks/>
          </p:cNvGrpSpPr>
          <p:nvPr/>
        </p:nvGrpSpPr>
        <p:grpSpPr bwMode="auto">
          <a:xfrm>
            <a:off x="1295400" y="914400"/>
            <a:ext cx="6553200" cy="1447800"/>
            <a:chOff x="1295400" y="914400"/>
            <a:chExt cx="6553200" cy="1447800"/>
          </a:xfrm>
        </p:grpSpPr>
        <p:sp>
          <p:nvSpPr>
            <p:cNvPr id="33808" name="TextBox 4"/>
            <p:cNvSpPr txBox="1">
              <a:spLocks noChangeArrowheads="1"/>
            </p:cNvSpPr>
            <p:nvPr/>
          </p:nvSpPr>
          <p:spPr bwMode="auto">
            <a:xfrm>
              <a:off x="2362200" y="914400"/>
              <a:ext cx="4800600" cy="523220"/>
            </a:xfrm>
            <a:prstGeom prst="rect">
              <a:avLst/>
            </a:prstGeom>
            <a:noFill/>
            <a:ln w="9525">
              <a:noFill/>
              <a:miter lim="800000"/>
              <a:headEnd/>
              <a:tailEnd/>
            </a:ln>
          </p:spPr>
          <p:txBody>
            <a:bodyPr>
              <a:prstTxWarp prst="textNoShape">
                <a:avLst/>
              </a:prstTxWarp>
              <a:spAutoFit/>
            </a:bodyPr>
            <a:lstStyle/>
            <a:p>
              <a:pPr>
                <a:spcAft>
                  <a:spcPts val="1800"/>
                </a:spcAft>
                <a:buFont typeface="Arial" charset="0"/>
                <a:buChar char="•"/>
              </a:pPr>
              <a:r>
                <a:rPr lang="en-US" sz="2800"/>
                <a:t>  About same mass</a:t>
              </a:r>
            </a:p>
          </p:txBody>
        </p:sp>
        <p:cxnSp>
          <p:nvCxnSpPr>
            <p:cNvPr id="7" name="Straight Arrow Connector 6"/>
            <p:cNvCxnSpPr/>
            <p:nvPr/>
          </p:nvCxnSpPr>
          <p:spPr>
            <a:xfrm rot="10800000" flipV="1">
              <a:off x="1295400" y="1219200"/>
              <a:ext cx="1066800" cy="99060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867400" y="1219200"/>
              <a:ext cx="1981200" cy="114300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3" name="Group 25"/>
          <p:cNvGrpSpPr>
            <a:grpSpLocks/>
          </p:cNvGrpSpPr>
          <p:nvPr/>
        </p:nvGrpSpPr>
        <p:grpSpPr bwMode="auto">
          <a:xfrm>
            <a:off x="1524000" y="1676400"/>
            <a:ext cx="5791200" cy="1219200"/>
            <a:chOff x="1524000" y="1676400"/>
            <a:chExt cx="5791200" cy="1219200"/>
          </a:xfrm>
        </p:grpSpPr>
        <p:cxnSp>
          <p:nvCxnSpPr>
            <p:cNvPr id="11" name="Straight Arrow Connector 10"/>
            <p:cNvCxnSpPr/>
            <p:nvPr/>
          </p:nvCxnSpPr>
          <p:spPr>
            <a:xfrm>
              <a:off x="6477000" y="1905000"/>
              <a:ext cx="838200" cy="76200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1485900" y="2019300"/>
              <a:ext cx="914400" cy="83820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3807" name="TextBox 21"/>
            <p:cNvSpPr txBox="1">
              <a:spLocks noChangeArrowheads="1"/>
            </p:cNvSpPr>
            <p:nvPr/>
          </p:nvSpPr>
          <p:spPr bwMode="auto">
            <a:xfrm>
              <a:off x="2438400" y="1676400"/>
              <a:ext cx="4267200" cy="954107"/>
            </a:xfrm>
            <a:prstGeom prst="rect">
              <a:avLst/>
            </a:prstGeom>
            <a:noFill/>
            <a:ln w="9525">
              <a:noFill/>
              <a:miter lim="800000"/>
              <a:headEnd/>
              <a:tailEnd/>
            </a:ln>
          </p:spPr>
          <p:txBody>
            <a:bodyPr>
              <a:prstTxWarp prst="textNoShape">
                <a:avLst/>
              </a:prstTxWarp>
              <a:spAutoFit/>
            </a:bodyPr>
            <a:lstStyle/>
            <a:p>
              <a:pPr>
                <a:spcAft>
                  <a:spcPts val="1800"/>
                </a:spcAft>
                <a:buFont typeface="Arial" charset="0"/>
                <a:buChar char="•"/>
              </a:pPr>
              <a:r>
                <a:rPr lang="en-US" sz="2800"/>
                <a:t> About same radius and shape</a:t>
              </a:r>
            </a:p>
          </p:txBody>
        </p:sp>
      </p:grpSp>
      <p:grpSp>
        <p:nvGrpSpPr>
          <p:cNvPr id="4" name="Group 27"/>
          <p:cNvGrpSpPr>
            <a:grpSpLocks/>
          </p:cNvGrpSpPr>
          <p:nvPr/>
        </p:nvGrpSpPr>
        <p:grpSpPr bwMode="auto">
          <a:xfrm>
            <a:off x="1600200" y="2743200"/>
            <a:ext cx="5562600" cy="2246313"/>
            <a:chOff x="1600200" y="2743200"/>
            <a:chExt cx="5562600" cy="2246769"/>
          </a:xfrm>
        </p:grpSpPr>
        <p:cxnSp>
          <p:nvCxnSpPr>
            <p:cNvPr id="16" name="Straight Arrow Connector 15"/>
            <p:cNvCxnSpPr/>
            <p:nvPr/>
          </p:nvCxnSpPr>
          <p:spPr>
            <a:xfrm rot="10800000" flipV="1">
              <a:off x="1600200" y="3048062"/>
              <a:ext cx="762000" cy="228646"/>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3804" name="TextBox 22"/>
            <p:cNvSpPr txBox="1">
              <a:spLocks noChangeArrowheads="1"/>
            </p:cNvSpPr>
            <p:nvPr/>
          </p:nvSpPr>
          <p:spPr bwMode="auto">
            <a:xfrm>
              <a:off x="2362200" y="2743200"/>
              <a:ext cx="4800600" cy="2246769"/>
            </a:xfrm>
            <a:prstGeom prst="rect">
              <a:avLst/>
            </a:prstGeom>
            <a:noFill/>
            <a:ln w="9525">
              <a:noFill/>
              <a:miter lim="800000"/>
              <a:headEnd/>
              <a:tailEnd/>
            </a:ln>
          </p:spPr>
          <p:txBody>
            <a:bodyPr>
              <a:prstTxWarp prst="textNoShape">
                <a:avLst/>
              </a:prstTxWarp>
              <a:spAutoFit/>
            </a:bodyPr>
            <a:lstStyle/>
            <a:p>
              <a:pPr>
                <a:spcAft>
                  <a:spcPts val="1800"/>
                </a:spcAft>
                <a:buFont typeface="Arial" charset="0"/>
                <a:buChar char="•"/>
              </a:pPr>
              <a:r>
                <a:rPr lang="en-US" sz="2800"/>
                <a:t> Thick paste, so when this can is rolling, the contents rotate along with the can as one solid object, like a solid cylinder</a:t>
              </a:r>
            </a:p>
          </p:txBody>
        </p:sp>
      </p:grpSp>
      <p:grpSp>
        <p:nvGrpSpPr>
          <p:cNvPr id="5" name="Group 28"/>
          <p:cNvGrpSpPr>
            <a:grpSpLocks/>
          </p:cNvGrpSpPr>
          <p:nvPr/>
        </p:nvGrpSpPr>
        <p:grpSpPr bwMode="auto">
          <a:xfrm>
            <a:off x="2514600" y="4724400"/>
            <a:ext cx="5257800" cy="1752600"/>
            <a:chOff x="2514600" y="4724400"/>
            <a:chExt cx="5257800" cy="1752600"/>
          </a:xfrm>
        </p:grpSpPr>
        <p:cxnSp>
          <p:nvCxnSpPr>
            <p:cNvPr id="19" name="Straight Arrow Connector 18"/>
            <p:cNvCxnSpPr/>
            <p:nvPr/>
          </p:nvCxnSpPr>
          <p:spPr>
            <a:xfrm flipV="1">
              <a:off x="7086600" y="4724400"/>
              <a:ext cx="685800" cy="60960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33802" name="TextBox 23"/>
            <p:cNvSpPr txBox="1">
              <a:spLocks noChangeArrowheads="1"/>
            </p:cNvSpPr>
            <p:nvPr/>
          </p:nvSpPr>
          <p:spPr bwMode="auto">
            <a:xfrm>
              <a:off x="2514600" y="5092005"/>
              <a:ext cx="4800600" cy="1384995"/>
            </a:xfrm>
            <a:prstGeom prst="rect">
              <a:avLst/>
            </a:prstGeom>
            <a:noFill/>
            <a:ln w="9525">
              <a:noFill/>
              <a:miter lim="800000"/>
              <a:headEnd/>
              <a:tailEnd/>
            </a:ln>
          </p:spPr>
          <p:txBody>
            <a:bodyPr>
              <a:prstTxWarp prst="textNoShape">
                <a:avLst/>
              </a:prstTxWarp>
              <a:spAutoFit/>
            </a:bodyPr>
            <a:lstStyle/>
            <a:p>
              <a:pPr>
                <a:spcAft>
                  <a:spcPts val="1800"/>
                </a:spcAft>
                <a:buFont typeface="Arial" charset="0"/>
                <a:buChar char="•"/>
              </a:pPr>
              <a:r>
                <a:rPr lang="en-US" sz="2800"/>
                <a:t> Low viscosity liquid, so the can itself rolls while the liquid may just “slide” along. </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7"/>
          <p:cNvPicPr>
            <a:picLocks noChangeAspect="1"/>
          </p:cNvPicPr>
          <p:nvPr/>
        </p:nvPicPr>
        <p:blipFill>
          <a:blip r:embed="rId2"/>
          <a:srcRect/>
          <a:stretch>
            <a:fillRect/>
          </a:stretch>
        </p:blipFill>
        <p:spPr bwMode="auto">
          <a:xfrm>
            <a:off x="0" y="2286000"/>
            <a:ext cx="1676400" cy="2370138"/>
          </a:xfrm>
          <a:prstGeom prst="rect">
            <a:avLst/>
          </a:prstGeom>
          <a:noFill/>
          <a:ln w="9525">
            <a:noFill/>
            <a:miter lim="800000"/>
            <a:headEnd/>
            <a:tailEnd/>
          </a:ln>
        </p:spPr>
      </p:pic>
      <p:pic>
        <p:nvPicPr>
          <p:cNvPr id="34819" name="Picture 8"/>
          <p:cNvPicPr>
            <a:picLocks noChangeAspect="1"/>
          </p:cNvPicPr>
          <p:nvPr/>
        </p:nvPicPr>
        <p:blipFill>
          <a:blip r:embed="rId3"/>
          <a:srcRect/>
          <a:stretch>
            <a:fillRect/>
          </a:stretch>
        </p:blipFill>
        <p:spPr bwMode="auto">
          <a:xfrm>
            <a:off x="6858000" y="2362200"/>
            <a:ext cx="2438400" cy="2438400"/>
          </a:xfrm>
          <a:prstGeom prst="rect">
            <a:avLst/>
          </a:prstGeom>
          <a:noFill/>
          <a:ln w="9525">
            <a:noFill/>
            <a:miter lim="800000"/>
            <a:headEnd/>
            <a:tailEnd/>
          </a:ln>
        </p:spPr>
      </p:pic>
      <p:sp>
        <p:nvSpPr>
          <p:cNvPr id="51203" name="Rectangle 3"/>
          <p:cNvSpPr>
            <a:spLocks noGrp="1" noChangeArrowheads="1"/>
          </p:cNvSpPr>
          <p:nvPr>
            <p:ph type="body" idx="1"/>
          </p:nvPr>
        </p:nvSpPr>
        <p:spPr>
          <a:xfrm>
            <a:off x="1371600" y="1600200"/>
            <a:ext cx="6096000" cy="2057400"/>
          </a:xfrm>
        </p:spPr>
        <p:txBody>
          <a:bodyPr/>
          <a:lstStyle/>
          <a:p>
            <a:pPr eaLnBrk="1" hangingPunct="1"/>
            <a:r>
              <a:rPr lang="en-US" sz="2900"/>
              <a:t>Two soup cans begin at the top of an incline, are released from rest, and allowed to roll without slipping down to the bottom.  Which will win?</a:t>
            </a:r>
          </a:p>
          <a:p>
            <a:pPr eaLnBrk="1" hangingPunct="1">
              <a:buFontTx/>
              <a:buNone/>
            </a:pPr>
            <a:r>
              <a:rPr lang="en-US" sz="2900"/>
              <a:t>    Predict:</a:t>
            </a:r>
          </a:p>
        </p:txBody>
      </p:sp>
      <p:sp>
        <p:nvSpPr>
          <p:cNvPr id="51204" name="Rectangle 4"/>
          <p:cNvSpPr>
            <a:spLocks noChangeArrowheads="1"/>
          </p:cNvSpPr>
          <p:nvPr/>
        </p:nvSpPr>
        <p:spPr bwMode="auto">
          <a:xfrm>
            <a:off x="457200" y="4648200"/>
            <a:ext cx="8686800" cy="2057400"/>
          </a:xfrm>
          <a:prstGeom prst="rect">
            <a:avLst/>
          </a:prstGeom>
          <a:noFill/>
          <a:ln w="9525">
            <a:noFill/>
            <a:miter lim="800000"/>
            <a:headEnd/>
            <a:tailEnd/>
          </a:ln>
        </p:spPr>
        <p:txBody>
          <a:bodyPr>
            <a:prstTxWarp prst="textNoShape">
              <a:avLst/>
            </a:prstTxWarp>
          </a:bodyPr>
          <a:lstStyle/>
          <a:p>
            <a:pPr marL="609600" indent="-609600">
              <a:lnSpc>
                <a:spcPct val="80000"/>
              </a:lnSpc>
              <a:spcBef>
                <a:spcPct val="20000"/>
              </a:spcBef>
              <a:spcAft>
                <a:spcPts val="600"/>
              </a:spcAft>
              <a:buFontTx/>
              <a:buAutoNum type="alphaUcPeriod"/>
            </a:pPr>
            <a:r>
              <a:rPr lang="en-US" sz="2800"/>
              <a:t>Cream of Mushroom will win</a:t>
            </a:r>
          </a:p>
          <a:p>
            <a:pPr marL="609600" indent="-609600">
              <a:lnSpc>
                <a:spcPct val="80000"/>
              </a:lnSpc>
              <a:spcBef>
                <a:spcPct val="20000"/>
              </a:spcBef>
              <a:spcAft>
                <a:spcPts val="600"/>
              </a:spcAft>
              <a:buFontTx/>
              <a:buAutoNum type="alphaUcPeriod"/>
            </a:pPr>
            <a:r>
              <a:rPr lang="en-US" sz="2800"/>
              <a:t>Chicken Broth will win</a:t>
            </a:r>
          </a:p>
          <a:p>
            <a:pPr marL="609600" indent="-609600">
              <a:lnSpc>
                <a:spcPct val="80000"/>
              </a:lnSpc>
              <a:spcBef>
                <a:spcPct val="20000"/>
              </a:spcBef>
              <a:spcAft>
                <a:spcPts val="600"/>
              </a:spcAft>
              <a:buFontTx/>
              <a:buAutoNum type="alphaUcPeriod"/>
            </a:pPr>
            <a:r>
              <a:rPr lang="en-US" sz="2800"/>
              <a:t>Both will reach the bottom at about the same time.</a:t>
            </a:r>
          </a:p>
        </p:txBody>
      </p:sp>
      <p:sp>
        <p:nvSpPr>
          <p:cNvPr id="7" name="Title 1"/>
          <p:cNvSpPr>
            <a:spLocks noGrp="1"/>
          </p:cNvSpPr>
          <p:nvPr>
            <p:ph type="title"/>
          </p:nvPr>
        </p:nvSpPr>
        <p:spPr>
          <a:xfrm>
            <a:off x="457200" y="76200"/>
            <a:ext cx="8229600" cy="792163"/>
          </a:xfrm>
        </p:spPr>
        <p:txBody>
          <a:bodyPr/>
          <a:lstStyle/>
          <a:p>
            <a:pPr eaLnBrk="1" hangingPunct="1"/>
            <a:r>
              <a:rPr lang="en-US" sz="4000" dirty="0" smtClean="0"/>
              <a:t>Soup Race</a:t>
            </a:r>
            <a:endParaRPr lang="en-US" sz="4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600" y="2286000"/>
            <a:ext cx="8128000" cy="6096000"/>
          </a:xfrm>
          <a:prstGeom prst="rect">
            <a:avLst/>
          </a:prstGeom>
        </p:spPr>
      </p:pic>
      <p:sp>
        <p:nvSpPr>
          <p:cNvPr id="195586" name="Rectangle 2"/>
          <p:cNvSpPr>
            <a:spLocks noGrp="1" noChangeArrowheads="1"/>
          </p:cNvSpPr>
          <p:nvPr>
            <p:ph type="title"/>
          </p:nvPr>
        </p:nvSpPr>
        <p:spPr>
          <a:xfrm>
            <a:off x="457200" y="-228600"/>
            <a:ext cx="8229600" cy="944562"/>
          </a:xfrm>
        </p:spPr>
        <p:txBody>
          <a:bodyPr/>
          <a:lstStyle/>
          <a:p>
            <a:r>
              <a:rPr lang="en-US" sz="3700" dirty="0" smtClean="0">
                <a:solidFill>
                  <a:srgbClr val="316598"/>
                </a:solidFill>
              </a:rPr>
              <a:t>Equilibrium When Rotation is Possible</a:t>
            </a:r>
            <a:endParaRPr lang="en-US" sz="3700" dirty="0">
              <a:solidFill>
                <a:srgbClr val="336699"/>
              </a:solidFill>
            </a:endParaRPr>
          </a:p>
        </p:txBody>
      </p:sp>
      <p:sp>
        <p:nvSpPr>
          <p:cNvPr id="5" name="Rectangle 4"/>
          <p:cNvSpPr/>
          <p:nvPr/>
        </p:nvSpPr>
        <p:spPr>
          <a:xfrm>
            <a:off x="0" y="1600200"/>
            <a:ext cx="9144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588" name="Text Box 4"/>
          <p:cNvSpPr txBox="1">
            <a:spLocks noChangeArrowheads="1"/>
          </p:cNvSpPr>
          <p:nvPr/>
        </p:nvSpPr>
        <p:spPr bwMode="auto">
          <a:xfrm>
            <a:off x="152400" y="609600"/>
            <a:ext cx="8991600" cy="4247317"/>
          </a:xfrm>
          <a:prstGeom prst="rect">
            <a:avLst/>
          </a:prstGeom>
          <a:noFill/>
          <a:ln w="9525">
            <a:noFill/>
            <a:miter lim="800000"/>
            <a:headEnd/>
            <a:tailEnd/>
          </a:ln>
          <a:effectLst/>
        </p:spPr>
        <p:txBody>
          <a:bodyPr wrap="square">
            <a:prstTxWarp prst="textNoShape">
              <a:avLst/>
            </a:prstTxWarp>
            <a:spAutoFit/>
          </a:bodyPr>
          <a:lstStyle/>
          <a:p>
            <a:pPr marL="228600" indent="-228600">
              <a:lnSpc>
                <a:spcPts val="3000"/>
              </a:lnSpc>
              <a:spcAft>
                <a:spcPts val="1800"/>
              </a:spcAft>
              <a:buFontTx/>
              <a:buChar char="•"/>
            </a:pPr>
            <a:r>
              <a:rPr lang="en-US" sz="2400" b="0" dirty="0">
                <a:ea typeface="Arial" charset="0"/>
                <a:cs typeface="Arial" charset="0"/>
              </a:rPr>
              <a:t>The condition for a rigid body to be in </a:t>
            </a:r>
            <a:r>
              <a:rPr lang="en-US" sz="2400" b="0" i="1" dirty="0">
                <a:ea typeface="Arial" charset="0"/>
                <a:cs typeface="Arial" charset="0"/>
              </a:rPr>
              <a:t>static equilibrium</a:t>
            </a:r>
            <a:r>
              <a:rPr lang="en-US" sz="2400" b="0" dirty="0">
                <a:ea typeface="Arial" charset="0"/>
                <a:cs typeface="Arial" charset="0"/>
              </a:rPr>
              <a:t> is that there is </a:t>
            </a:r>
            <a:r>
              <a:rPr lang="en-US" sz="2400" dirty="0">
                <a:ea typeface="Arial" charset="0"/>
                <a:cs typeface="Arial" charset="0"/>
              </a:rPr>
              <a:t>no net force</a:t>
            </a:r>
            <a:r>
              <a:rPr lang="en-US" sz="2400" b="0" dirty="0">
                <a:ea typeface="Arial" charset="0"/>
                <a:cs typeface="Arial" charset="0"/>
              </a:rPr>
              <a:t> and </a:t>
            </a:r>
            <a:r>
              <a:rPr lang="en-US" sz="2400" dirty="0">
                <a:ea typeface="Arial" charset="0"/>
                <a:cs typeface="Arial" charset="0"/>
              </a:rPr>
              <a:t>no net torque</a:t>
            </a:r>
            <a:r>
              <a:rPr lang="en-US" sz="2400" b="0" dirty="0">
                <a:ea typeface="Arial" charset="0"/>
                <a:cs typeface="Arial" charset="0"/>
              </a:rPr>
              <a:t>. </a:t>
            </a:r>
          </a:p>
          <a:p>
            <a:pPr marL="228600" indent="-228600">
              <a:lnSpc>
                <a:spcPts val="3000"/>
              </a:lnSpc>
              <a:spcAft>
                <a:spcPts val="1800"/>
              </a:spcAft>
              <a:buFontTx/>
              <a:buChar char="•"/>
            </a:pPr>
            <a:r>
              <a:rPr lang="en-US" sz="2400" b="0" dirty="0">
                <a:ea typeface="Arial" charset="0"/>
                <a:cs typeface="Arial" charset="0"/>
              </a:rPr>
              <a:t>An important branch of engineering called </a:t>
            </a:r>
            <a:r>
              <a:rPr lang="en-US" sz="2400" b="0" i="1" dirty="0">
                <a:ea typeface="Arial" charset="0"/>
                <a:cs typeface="Arial" charset="0"/>
              </a:rPr>
              <a:t>statics</a:t>
            </a:r>
            <a:r>
              <a:rPr lang="en-US" sz="2400" b="0" dirty="0">
                <a:ea typeface="Arial" charset="0"/>
                <a:cs typeface="Arial" charset="0"/>
              </a:rPr>
              <a:t> analyzes buildings, dams, bridges, and other structures in total static equilibrium. </a:t>
            </a:r>
          </a:p>
          <a:p>
            <a:pPr marL="228600" indent="-228600">
              <a:lnSpc>
                <a:spcPts val="3000"/>
              </a:lnSpc>
              <a:spcAft>
                <a:spcPts val="1800"/>
              </a:spcAft>
              <a:buFontTx/>
              <a:buChar char="•"/>
            </a:pPr>
            <a:r>
              <a:rPr lang="en-US" sz="2400" b="0" dirty="0">
                <a:ea typeface="Arial" charset="0"/>
                <a:cs typeface="Arial" charset="0"/>
              </a:rPr>
              <a:t>No matter which pivot point you choose, an object that is not rotating is not rotating about that point. </a:t>
            </a:r>
          </a:p>
          <a:p>
            <a:pPr marL="228600" indent="-228600">
              <a:lnSpc>
                <a:spcPts val="3000"/>
              </a:lnSpc>
              <a:spcAft>
                <a:spcPts val="1800"/>
              </a:spcAft>
              <a:buFontTx/>
              <a:buChar char="•"/>
            </a:pPr>
            <a:r>
              <a:rPr lang="en-US" sz="2400" dirty="0">
                <a:ea typeface="Arial" charset="0"/>
                <a:cs typeface="Arial" charset="0"/>
              </a:rPr>
              <a:t>For a rigid body in total equilibrium, there is no net torque about </a:t>
            </a:r>
            <a:r>
              <a:rPr lang="en-US" sz="2400" i="1" dirty="0">
                <a:ea typeface="Arial" charset="0"/>
                <a:cs typeface="Arial" charset="0"/>
              </a:rPr>
              <a:t>any </a:t>
            </a:r>
            <a:r>
              <a:rPr lang="en-US" sz="2400" dirty="0">
                <a:ea typeface="Arial" charset="0"/>
                <a:cs typeface="Arial" charset="0"/>
              </a:rPr>
              <a:t>point.</a:t>
            </a:r>
            <a:r>
              <a:rPr lang="en-US" sz="2400" dirty="0" smtClean="0">
                <a:ea typeface="Arial" charset="0"/>
                <a:cs typeface="Arial" charset="0"/>
              </a:rPr>
              <a:t> </a:t>
            </a:r>
            <a:endParaRPr lang="en-US" sz="2400"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5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61" name="Rectangle 5"/>
          <p:cNvSpPr>
            <a:spLocks noGrp="1" noChangeArrowheads="1"/>
          </p:cNvSpPr>
          <p:nvPr>
            <p:ph type="title"/>
          </p:nvPr>
        </p:nvSpPr>
        <p:spPr>
          <a:xfrm>
            <a:off x="457200" y="152400"/>
            <a:ext cx="8229600" cy="942975"/>
          </a:xfrm>
          <a:noFill/>
          <a:ln/>
        </p:spPr>
        <p:txBody>
          <a:bodyPr/>
          <a:lstStyle/>
          <a:p>
            <a:r>
              <a:rPr lang="en-US" b="1" dirty="0" smtClean="0">
                <a:solidFill>
                  <a:srgbClr val="316598"/>
                </a:solidFill>
              </a:rPr>
              <a:t>Static </a:t>
            </a:r>
            <a:r>
              <a:rPr lang="en-US" b="1" dirty="0">
                <a:solidFill>
                  <a:srgbClr val="316598"/>
                </a:solidFill>
              </a:rPr>
              <a:t>Equilibrium Problems</a:t>
            </a:r>
          </a:p>
        </p:txBody>
      </p:sp>
      <p:sp>
        <p:nvSpPr>
          <p:cNvPr id="4" name="TextBox 3"/>
          <p:cNvSpPr txBox="1"/>
          <p:nvPr/>
        </p:nvSpPr>
        <p:spPr>
          <a:xfrm>
            <a:off x="304800" y="1219200"/>
            <a:ext cx="8458200" cy="4247316"/>
          </a:xfrm>
          <a:prstGeom prst="rect">
            <a:avLst/>
          </a:prstGeom>
          <a:noFill/>
        </p:spPr>
        <p:txBody>
          <a:bodyPr wrap="square" rtlCol="0">
            <a:spAutoFit/>
          </a:bodyPr>
          <a:lstStyle/>
          <a:p>
            <a:pPr>
              <a:buFont typeface="Arial"/>
              <a:buChar char="•"/>
            </a:pPr>
            <a:r>
              <a:rPr lang="en-US" sz="2700" dirty="0" smtClean="0"/>
              <a:t> In equilibrium, an object has no net force and no net torque.</a:t>
            </a:r>
          </a:p>
          <a:p>
            <a:pPr>
              <a:buFont typeface="Arial"/>
              <a:buChar char="•"/>
            </a:pPr>
            <a:r>
              <a:rPr lang="en-US" sz="2700" dirty="0" smtClean="0"/>
              <a:t> Draw an extended free-body diagram that shows where each force acts on the object.</a:t>
            </a:r>
          </a:p>
          <a:p>
            <a:pPr>
              <a:buFont typeface="Arial"/>
              <a:buChar char="•"/>
            </a:pPr>
            <a:r>
              <a:rPr lang="en-US" sz="2700" dirty="0" smtClean="0"/>
              <a:t> Set up </a:t>
            </a:r>
            <a:r>
              <a:rPr lang="en-US" sz="2700" i="1" dirty="0" err="1" smtClean="0">
                <a:latin typeface="Times New Roman"/>
                <a:cs typeface="Times New Roman"/>
              </a:rPr>
              <a:t>x</a:t>
            </a:r>
            <a:r>
              <a:rPr lang="en-US" sz="2700" dirty="0" smtClean="0"/>
              <a:t> and </a:t>
            </a:r>
            <a:r>
              <a:rPr lang="en-US" sz="2700" i="1" dirty="0" err="1" smtClean="0">
                <a:latin typeface="Times New Roman"/>
                <a:cs typeface="Times New Roman"/>
              </a:rPr>
              <a:t>y</a:t>
            </a:r>
            <a:r>
              <a:rPr lang="en-US" sz="2700" dirty="0" smtClean="0"/>
              <a:t> axes, and choose a rotation axis.  All of these choices should be done to simplify your calculations.</a:t>
            </a:r>
          </a:p>
          <a:p>
            <a:pPr>
              <a:buFont typeface="Arial"/>
              <a:buChar char="•"/>
            </a:pPr>
            <a:r>
              <a:rPr lang="en-US" sz="2700" dirty="0" smtClean="0"/>
              <a:t> Each force has an </a:t>
            </a:r>
            <a:r>
              <a:rPr lang="en-US" sz="2700" i="1" dirty="0" err="1" smtClean="0">
                <a:latin typeface="Times New Roman"/>
                <a:cs typeface="Times New Roman"/>
              </a:rPr>
              <a:t>x</a:t>
            </a:r>
            <a:r>
              <a:rPr lang="en-US" sz="2700" dirty="0" smtClean="0"/>
              <a:t> and </a:t>
            </a:r>
            <a:r>
              <a:rPr lang="en-US" sz="2700" i="1" dirty="0" err="1" smtClean="0">
                <a:latin typeface="Times New Roman"/>
                <a:cs typeface="Times New Roman"/>
              </a:rPr>
              <a:t>y</a:t>
            </a:r>
            <a:r>
              <a:rPr lang="en-US" sz="2700" dirty="0" smtClean="0"/>
              <a:t> component and a torque.  Sum all of these up.</a:t>
            </a:r>
          </a:p>
          <a:p>
            <a:pPr>
              <a:buFont typeface="Arial"/>
              <a:buChar char="•"/>
            </a:pPr>
            <a:r>
              <a:rPr lang="en-US" sz="2700" dirty="0" smtClean="0"/>
              <a:t> Three equations which you can use are:</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a:stretch>
            <a:fillRect/>
          </a:stretch>
        </p:blipFill>
        <p:spPr bwMode="auto">
          <a:xfrm>
            <a:off x="1295400" y="685800"/>
            <a:ext cx="6400800" cy="6162494"/>
          </a:xfrm>
          <a:prstGeom prst="rect">
            <a:avLst/>
          </a:prstGeom>
          <a:noFill/>
          <a:ln w="9525">
            <a:noFill/>
            <a:miter lim="800000"/>
            <a:headEnd/>
            <a:tailEnd/>
          </a:ln>
          <a:effectLst/>
        </p:spPr>
      </p:pic>
      <p:pic>
        <p:nvPicPr>
          <p:cNvPr id="200709" name="Picture 5"/>
          <p:cNvPicPr>
            <a:picLocks noChangeAspect="1" noChangeArrowheads="1"/>
          </p:cNvPicPr>
          <p:nvPr/>
        </p:nvPicPr>
        <p:blipFill>
          <a:blip r:embed="rId3"/>
          <a:srcRect/>
          <a:stretch>
            <a:fillRect/>
          </a:stretch>
        </p:blipFill>
        <p:spPr bwMode="auto">
          <a:xfrm>
            <a:off x="182181" y="76200"/>
            <a:ext cx="8885619"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39" name="Text Box 3"/>
          <p:cNvSpPr txBox="1">
            <a:spLocks noChangeArrowheads="1"/>
          </p:cNvSpPr>
          <p:nvPr/>
        </p:nvSpPr>
        <p:spPr bwMode="auto">
          <a:xfrm>
            <a:off x="152400" y="228600"/>
            <a:ext cx="8686800" cy="1638910"/>
          </a:xfrm>
          <a:prstGeom prst="rect">
            <a:avLst/>
          </a:prstGeom>
          <a:noFill/>
          <a:ln w="9525">
            <a:noFill/>
            <a:miter lim="800000"/>
            <a:headEnd/>
            <a:tailEnd/>
          </a:ln>
          <a:effectLst/>
        </p:spPr>
        <p:txBody>
          <a:bodyPr wrap="square">
            <a:prstTxWarp prst="textNoShape">
              <a:avLst/>
            </a:prstTxWarp>
            <a:spAutoFit/>
          </a:bodyPr>
          <a:lstStyle/>
          <a:p>
            <a:pPr>
              <a:lnSpc>
                <a:spcPts val="3000"/>
              </a:lnSpc>
            </a:pPr>
            <a:r>
              <a:rPr lang="en-US" sz="2800" dirty="0">
                <a:solidFill>
                  <a:srgbClr val="336699"/>
                </a:solidFill>
              </a:rPr>
              <a:t>A student holds a meter stick straight out with one or more masses dangling from it. Rank in order, from most difficult to least difficult, how hard it will be for the student to keep the meter stick from rotating.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0"/>
            <a:ext cx="8229600" cy="639762"/>
          </a:xfrm>
        </p:spPr>
        <p:txBody>
          <a:bodyPr/>
          <a:lstStyle/>
          <a:p>
            <a:r>
              <a:rPr lang="en-US" sz="2900" dirty="0">
                <a:solidFill>
                  <a:srgbClr val="316598"/>
                </a:solidFill>
              </a:rPr>
              <a:t>The Angular Velocity Vector</a:t>
            </a:r>
            <a:endParaRPr lang="en-US" sz="2900" dirty="0">
              <a:solidFill>
                <a:srgbClr val="336699"/>
              </a:solidFill>
            </a:endParaRPr>
          </a:p>
        </p:txBody>
      </p:sp>
      <p:pic>
        <p:nvPicPr>
          <p:cNvPr id="210949" name="Picture 5"/>
          <p:cNvPicPr>
            <a:picLocks noChangeAspect="1" noChangeArrowheads="1"/>
          </p:cNvPicPr>
          <p:nvPr/>
        </p:nvPicPr>
        <p:blipFill>
          <a:blip r:embed="rId2"/>
          <a:srcRect/>
          <a:stretch>
            <a:fillRect/>
          </a:stretch>
        </p:blipFill>
        <p:spPr bwMode="auto">
          <a:xfrm>
            <a:off x="1905000" y="609600"/>
            <a:ext cx="5257800" cy="5463356"/>
          </a:xfrm>
          <a:prstGeom prst="rect">
            <a:avLst/>
          </a:prstGeom>
          <a:noFill/>
          <a:ln w="9525">
            <a:noFill/>
            <a:miter lim="800000"/>
            <a:headEnd/>
            <a:tailEnd/>
          </a:ln>
          <a:effectLst/>
        </p:spPr>
      </p:pic>
      <p:sp>
        <p:nvSpPr>
          <p:cNvPr id="5" name="Rectangle 4"/>
          <p:cNvSpPr/>
          <p:nvPr/>
        </p:nvSpPr>
        <p:spPr>
          <a:xfrm>
            <a:off x="2286000" y="5301432"/>
            <a:ext cx="50292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950" name="Text Box 6"/>
          <p:cNvSpPr txBox="1">
            <a:spLocks noChangeArrowheads="1"/>
          </p:cNvSpPr>
          <p:nvPr/>
        </p:nvSpPr>
        <p:spPr bwMode="auto">
          <a:xfrm>
            <a:off x="76200" y="5142890"/>
            <a:ext cx="8915400" cy="1638910"/>
          </a:xfrm>
          <a:prstGeom prst="rect">
            <a:avLst/>
          </a:prstGeom>
          <a:noFill/>
          <a:ln w="9525">
            <a:noFill/>
            <a:miter lim="800000"/>
            <a:headEnd/>
            <a:tailEnd/>
          </a:ln>
          <a:effectLst/>
        </p:spPr>
        <p:txBody>
          <a:bodyPr wrap="square">
            <a:prstTxWarp prst="textNoShape">
              <a:avLst/>
            </a:prstTxWarp>
            <a:spAutoFit/>
          </a:bodyPr>
          <a:lstStyle/>
          <a:p>
            <a:pPr marL="228600" indent="-228600">
              <a:lnSpc>
                <a:spcPts val="3000"/>
              </a:lnSpc>
              <a:buFontTx/>
              <a:buChar char="•"/>
            </a:pPr>
            <a:r>
              <a:rPr lang="en-US" sz="2800" b="0" dirty="0">
                <a:latin typeface="Times New Roman"/>
                <a:ea typeface="Arial" charset="0"/>
                <a:cs typeface="Times New Roman"/>
              </a:rPr>
              <a:t>The magnitude of the angular velocity vector is </a:t>
            </a:r>
            <a:r>
              <a:rPr lang="el-GR" sz="2800" b="0" i="1" dirty="0">
                <a:latin typeface="Times New Roman"/>
                <a:ea typeface="Times New Roman" charset="0"/>
                <a:cs typeface="Times New Roman"/>
              </a:rPr>
              <a:t>ω</a:t>
            </a:r>
            <a:r>
              <a:rPr lang="en-US" sz="2800" b="0" dirty="0">
                <a:latin typeface="Times New Roman"/>
                <a:ea typeface="Times New Roman" charset="0"/>
                <a:cs typeface="Times New Roman"/>
              </a:rPr>
              <a:t>.</a:t>
            </a:r>
          </a:p>
          <a:p>
            <a:pPr marL="228600" indent="-228600">
              <a:lnSpc>
                <a:spcPts val="3000"/>
              </a:lnSpc>
              <a:buFontTx/>
              <a:buChar char="•"/>
            </a:pPr>
            <a:r>
              <a:rPr lang="en-US" sz="2800" b="0" dirty="0">
                <a:latin typeface="Times New Roman"/>
                <a:ea typeface="Arial" charset="0"/>
                <a:cs typeface="Times New Roman"/>
              </a:rPr>
              <a:t>The angular velocity vector points along the axis of rotation in the direction given by the right-hand rule as illustrated above.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Linear / Rotational Analogy</a:t>
            </a:r>
            <a:endParaRPr lang="en-US" dirty="0"/>
          </a:p>
        </p:txBody>
      </p:sp>
      <p:sp>
        <p:nvSpPr>
          <p:cNvPr id="3" name="Text Placeholder 2"/>
          <p:cNvSpPr>
            <a:spLocks noGrp="1"/>
          </p:cNvSpPr>
          <p:nvPr>
            <p:ph type="body" sz="half" idx="1"/>
          </p:nvPr>
        </p:nvSpPr>
        <p:spPr>
          <a:xfrm>
            <a:off x="4648200" y="1219200"/>
            <a:ext cx="4267200" cy="3886200"/>
          </a:xfrm>
        </p:spPr>
        <p:txBody>
          <a:bodyPr/>
          <a:lstStyle/>
          <a:p>
            <a:r>
              <a:rPr lang="en-US" i="1" dirty="0" err="1" smtClean="0">
                <a:latin typeface="Times New Roman"/>
                <a:cs typeface="Times New Roman"/>
              </a:rPr>
              <a:t>θ</a:t>
            </a:r>
            <a:r>
              <a:rPr lang="en-US" i="1" dirty="0" smtClean="0">
                <a:latin typeface="Times New Roman"/>
                <a:cs typeface="Times New Roman"/>
              </a:rPr>
              <a:t>, </a:t>
            </a:r>
            <a:r>
              <a:rPr lang="en-US" i="1" dirty="0" err="1" smtClean="0">
                <a:latin typeface="Times New Roman"/>
                <a:cs typeface="Times New Roman"/>
              </a:rPr>
              <a:t>ω</a:t>
            </a:r>
            <a:r>
              <a:rPr lang="en-US" i="1" dirty="0" smtClean="0">
                <a:latin typeface="Times New Roman"/>
                <a:cs typeface="Times New Roman"/>
              </a:rPr>
              <a:t>, </a:t>
            </a:r>
            <a:r>
              <a:rPr lang="en-US" i="1" dirty="0" err="1" smtClean="0">
                <a:latin typeface="Times New Roman"/>
                <a:cs typeface="Times New Roman"/>
              </a:rPr>
              <a:t>α</a:t>
            </a:r>
            <a:endParaRPr lang="en-US" dirty="0" smtClean="0">
              <a:latin typeface="Times New Roman"/>
              <a:cs typeface="Times New Roman"/>
            </a:endParaRPr>
          </a:p>
          <a:p>
            <a:r>
              <a:rPr lang="en-US" dirty="0" smtClean="0">
                <a:latin typeface="Times New Roman"/>
                <a:cs typeface="Times New Roman"/>
              </a:rPr>
              <a:t>Torque:  </a:t>
            </a:r>
            <a:r>
              <a:rPr lang="en-US" i="1" dirty="0" err="1" smtClean="0">
                <a:latin typeface="Times New Roman"/>
                <a:cs typeface="Times New Roman"/>
              </a:rPr>
              <a:t>τ</a:t>
            </a:r>
            <a:endParaRPr lang="en-US" i="1" dirty="0" smtClean="0">
              <a:latin typeface="Times New Roman"/>
              <a:cs typeface="Times New Roman"/>
            </a:endParaRPr>
          </a:p>
          <a:p>
            <a:r>
              <a:rPr lang="en-US" dirty="0" smtClean="0">
                <a:latin typeface="Times New Roman"/>
                <a:cs typeface="Times New Roman"/>
              </a:rPr>
              <a:t>Moment of Inertia:  </a:t>
            </a:r>
            <a:r>
              <a:rPr lang="en-US" i="1" dirty="0" smtClean="0">
                <a:latin typeface="Times New Roman"/>
                <a:cs typeface="Times New Roman"/>
              </a:rPr>
              <a:t>I</a:t>
            </a:r>
            <a:endParaRPr lang="en-US" i="1" dirty="0">
              <a:latin typeface="Times New Roman"/>
              <a:cs typeface="Times New Roman"/>
            </a:endParaRPr>
          </a:p>
        </p:txBody>
      </p:sp>
      <p:sp>
        <p:nvSpPr>
          <p:cNvPr id="4" name="Content Placeholder 3"/>
          <p:cNvSpPr>
            <a:spLocks noGrp="1"/>
          </p:cNvSpPr>
          <p:nvPr>
            <p:ph sz="half" idx="2"/>
          </p:nvPr>
        </p:nvSpPr>
        <p:spPr>
          <a:xfrm>
            <a:off x="1447800" y="1219200"/>
            <a:ext cx="4267200" cy="3581400"/>
          </a:xfrm>
        </p:spPr>
        <p:txBody>
          <a:bodyPr/>
          <a:lstStyle/>
          <a:p>
            <a:r>
              <a:rPr lang="en-US" dirty="0" smtClean="0">
                <a:latin typeface="Times New Roman"/>
                <a:cs typeface="Times New Roman"/>
              </a:rPr>
              <a:t>   ,    ,</a:t>
            </a:r>
          </a:p>
          <a:p>
            <a:r>
              <a:rPr lang="en-US" dirty="0" smtClean="0">
                <a:latin typeface="Times New Roman"/>
                <a:cs typeface="Times New Roman"/>
              </a:rPr>
              <a:t>Force: </a:t>
            </a:r>
            <a:r>
              <a:rPr lang="en-US" dirty="0" smtClean="0">
                <a:latin typeface="Times New Roman"/>
                <a:cs typeface="Times New Roman"/>
              </a:rPr>
              <a:t> </a:t>
            </a:r>
            <a:endParaRPr lang="en-US" i="1" baseline="-25000" dirty="0" smtClean="0">
              <a:latin typeface="Times New Roman"/>
              <a:cs typeface="Times New Roman"/>
            </a:endParaRPr>
          </a:p>
          <a:p>
            <a:r>
              <a:rPr lang="en-US" dirty="0" smtClean="0">
                <a:latin typeface="Times New Roman"/>
                <a:cs typeface="Times New Roman"/>
              </a:rPr>
              <a:t>Mass:  </a:t>
            </a:r>
            <a:r>
              <a:rPr lang="en-US" i="1" dirty="0" err="1" smtClean="0">
                <a:latin typeface="Times New Roman"/>
                <a:cs typeface="Times New Roman"/>
              </a:rPr>
              <a:t>m</a:t>
            </a:r>
            <a:endParaRPr lang="en-US" i="1" dirty="0" smtClean="0">
              <a:latin typeface="Times New Roman"/>
              <a:cs typeface="Times New Roman"/>
            </a:endParaRPr>
          </a:p>
          <a:p>
            <a:endParaRPr lang="en-US" dirty="0" smtClean="0">
              <a:latin typeface="Times New Roman"/>
              <a:cs typeface="Times New Roman"/>
            </a:endParaRPr>
          </a:p>
        </p:txBody>
      </p:sp>
      <p:sp>
        <p:nvSpPr>
          <p:cNvPr id="9" name="TextBox 8"/>
          <p:cNvSpPr txBox="1"/>
          <p:nvPr/>
        </p:nvSpPr>
        <p:spPr>
          <a:xfrm>
            <a:off x="2590800" y="762000"/>
            <a:ext cx="1185265" cy="492443"/>
          </a:xfrm>
          <a:prstGeom prst="rect">
            <a:avLst/>
          </a:prstGeom>
          <a:noFill/>
        </p:spPr>
        <p:txBody>
          <a:bodyPr wrap="none" rtlCol="0">
            <a:spAutoFit/>
          </a:bodyPr>
          <a:lstStyle/>
          <a:p>
            <a:r>
              <a:rPr lang="en-US" sz="2600" b="1" dirty="0" smtClean="0"/>
              <a:t>Linear</a:t>
            </a:r>
            <a:endParaRPr lang="en-US" sz="2600" b="1" dirty="0"/>
          </a:p>
        </p:txBody>
      </p:sp>
      <p:sp>
        <p:nvSpPr>
          <p:cNvPr id="10" name="TextBox 9"/>
          <p:cNvSpPr txBox="1"/>
          <p:nvPr/>
        </p:nvSpPr>
        <p:spPr>
          <a:xfrm>
            <a:off x="5105400" y="762000"/>
            <a:ext cx="3223959" cy="492443"/>
          </a:xfrm>
          <a:prstGeom prst="rect">
            <a:avLst/>
          </a:prstGeom>
          <a:noFill/>
        </p:spPr>
        <p:txBody>
          <a:bodyPr wrap="none" rtlCol="0">
            <a:spAutoFit/>
          </a:bodyPr>
          <a:lstStyle/>
          <a:p>
            <a:r>
              <a:rPr lang="en-US" sz="2600" b="1" dirty="0" smtClean="0"/>
              <a:t>Rotational Analogy</a:t>
            </a:r>
            <a:endParaRPr lang="en-US" sz="2600" b="1" dirty="0"/>
          </a:p>
        </p:txBody>
      </p:sp>
      <p:cxnSp>
        <p:nvCxnSpPr>
          <p:cNvPr id="18" name="Straight Connector 17"/>
          <p:cNvCxnSpPr/>
          <p:nvPr/>
        </p:nvCxnSpPr>
        <p:spPr>
          <a:xfrm>
            <a:off x="228600" y="3124200"/>
            <a:ext cx="8610600" cy="1588"/>
          </a:xfrm>
          <a:prstGeom prst="line">
            <a:avLst/>
          </a:prstGeom>
          <a:ln>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6" name="Object 15"/>
          <p:cNvGraphicFramePr>
            <a:graphicFrameLocks noChangeAspect="1"/>
          </p:cNvGraphicFramePr>
          <p:nvPr/>
        </p:nvGraphicFramePr>
        <p:xfrm>
          <a:off x="2133600" y="3200400"/>
          <a:ext cx="1562100" cy="1143000"/>
        </p:xfrm>
        <a:graphic>
          <a:graphicData uri="http://schemas.openxmlformats.org/presentationml/2006/ole">
            <p:oleObj spid="_x0000_s77826" name="Equation" r:id="rId3" imgW="520700" imgH="381000" progId="Equation.3">
              <p:embed/>
            </p:oleObj>
          </a:graphicData>
        </a:graphic>
      </p:graphicFrame>
      <p:graphicFrame>
        <p:nvGraphicFramePr>
          <p:cNvPr id="45065" name="Object 9"/>
          <p:cNvGraphicFramePr>
            <a:graphicFrameLocks noChangeAspect="1"/>
          </p:cNvGraphicFramePr>
          <p:nvPr/>
        </p:nvGraphicFramePr>
        <p:xfrm>
          <a:off x="5105400" y="3276600"/>
          <a:ext cx="1562100" cy="1066800"/>
        </p:xfrm>
        <a:graphic>
          <a:graphicData uri="http://schemas.openxmlformats.org/presentationml/2006/ole">
            <p:oleObj spid="_x0000_s77827" name="Equation" r:id="rId4" imgW="520700" imgH="355600" progId="Equation.3">
              <p:embed/>
            </p:oleObj>
          </a:graphicData>
        </a:graphic>
      </p:graphicFrame>
      <p:graphicFrame>
        <p:nvGraphicFramePr>
          <p:cNvPr id="11" name="Object 10"/>
          <p:cNvGraphicFramePr>
            <a:graphicFrameLocks noChangeAspect="1"/>
          </p:cNvGraphicFramePr>
          <p:nvPr/>
        </p:nvGraphicFramePr>
        <p:xfrm>
          <a:off x="1905000" y="1295400"/>
          <a:ext cx="323532" cy="381001"/>
        </p:xfrm>
        <a:graphic>
          <a:graphicData uri="http://schemas.openxmlformats.org/presentationml/2006/ole">
            <p:oleObj spid="_x0000_s77828" name="Equation" r:id="rId5" imgW="101600" imgH="139700" progId="Equation.3">
              <p:embed/>
            </p:oleObj>
          </a:graphicData>
        </a:graphic>
      </p:graphicFrame>
      <p:graphicFrame>
        <p:nvGraphicFramePr>
          <p:cNvPr id="72709" name="Object 5"/>
          <p:cNvGraphicFramePr>
            <a:graphicFrameLocks noChangeAspect="1"/>
          </p:cNvGraphicFramePr>
          <p:nvPr/>
        </p:nvGraphicFramePr>
        <p:xfrm>
          <a:off x="2378075" y="1295400"/>
          <a:ext cx="365125" cy="381000"/>
        </p:xfrm>
        <a:graphic>
          <a:graphicData uri="http://schemas.openxmlformats.org/presentationml/2006/ole">
            <p:oleObj spid="_x0000_s77829" name="Equation" r:id="rId6" imgW="114300" imgH="139700" progId="Equation.3">
              <p:embed/>
            </p:oleObj>
          </a:graphicData>
        </a:graphic>
      </p:graphicFrame>
      <p:graphicFrame>
        <p:nvGraphicFramePr>
          <p:cNvPr id="72710" name="Object 6"/>
          <p:cNvGraphicFramePr>
            <a:graphicFrameLocks noChangeAspect="1"/>
          </p:cNvGraphicFramePr>
          <p:nvPr/>
        </p:nvGraphicFramePr>
        <p:xfrm>
          <a:off x="2895600" y="1295400"/>
          <a:ext cx="365125" cy="381000"/>
        </p:xfrm>
        <a:graphic>
          <a:graphicData uri="http://schemas.openxmlformats.org/presentationml/2006/ole">
            <p:oleObj spid="_x0000_s77830" name="Equation" r:id="rId7" imgW="114300" imgH="139700" progId="Equation.3">
              <p:embed/>
            </p:oleObj>
          </a:graphicData>
        </a:graphic>
      </p:graphicFrame>
      <p:graphicFrame>
        <p:nvGraphicFramePr>
          <p:cNvPr id="72711" name="Object 7"/>
          <p:cNvGraphicFramePr>
            <a:graphicFrameLocks noChangeAspect="1"/>
          </p:cNvGraphicFramePr>
          <p:nvPr/>
        </p:nvGraphicFramePr>
        <p:xfrm>
          <a:off x="2971800" y="1828800"/>
          <a:ext cx="446087" cy="450850"/>
        </p:xfrm>
        <a:graphic>
          <a:graphicData uri="http://schemas.openxmlformats.org/presentationml/2006/ole">
            <p:oleObj spid="_x0000_s77831" name="Equation" r:id="rId8" imgW="139700" imgH="165100" progId="Equation.3">
              <p:embed/>
            </p:oleObj>
          </a:graphicData>
        </a:graphic>
      </p:graphicFrame>
      <p:graphicFrame>
        <p:nvGraphicFramePr>
          <p:cNvPr id="17" name="Object 16"/>
          <p:cNvGraphicFramePr>
            <a:graphicFrameLocks noChangeAspect="1"/>
          </p:cNvGraphicFramePr>
          <p:nvPr/>
        </p:nvGraphicFramePr>
        <p:xfrm>
          <a:off x="1992313" y="4648200"/>
          <a:ext cx="2046287" cy="939800"/>
        </p:xfrm>
        <a:graphic>
          <a:graphicData uri="http://schemas.openxmlformats.org/presentationml/2006/ole">
            <p:oleObj spid="_x0000_s77832" name="Equation" r:id="rId9" imgW="774700" imgH="355600" progId="Equation.3">
              <p:embed/>
            </p:oleObj>
          </a:graphicData>
        </a:graphic>
      </p:graphicFrame>
      <p:sp>
        <p:nvSpPr>
          <p:cNvPr id="19" name="Content Placeholder 3"/>
          <p:cNvSpPr txBox="1">
            <a:spLocks/>
          </p:cNvSpPr>
          <p:nvPr/>
        </p:nvSpPr>
        <p:spPr bwMode="auto">
          <a:xfrm>
            <a:off x="-76200" y="3048000"/>
            <a:ext cx="22860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420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Times New Roman"/>
                <a:ea typeface="+mn-ea"/>
                <a:cs typeface="Times New Roman"/>
              </a:rPr>
              <a:t>Newton’s 2</a:t>
            </a:r>
            <a:r>
              <a:rPr kumimoji="0" lang="en-US" sz="2800" b="0" i="0" u="none" strike="noStrike" kern="0" cap="none" spc="0" normalizeH="0" baseline="30000" noProof="0" dirty="0" smtClean="0">
                <a:ln>
                  <a:noFill/>
                </a:ln>
                <a:solidFill>
                  <a:schemeClr val="tx1"/>
                </a:solidFill>
                <a:effectLst/>
                <a:uLnTx/>
                <a:uFillTx/>
                <a:latin typeface="Times New Roman"/>
                <a:ea typeface="+mn-ea"/>
                <a:cs typeface="Times New Roman"/>
              </a:rPr>
              <a:t>nd</a:t>
            </a:r>
            <a:r>
              <a:rPr kumimoji="0" lang="en-US" sz="2800" b="0" i="0" u="none" strike="noStrike" kern="0" cap="none" spc="0" normalizeH="0" baseline="0" noProof="0" dirty="0" smtClean="0">
                <a:ln>
                  <a:noFill/>
                </a:ln>
                <a:solidFill>
                  <a:schemeClr val="tx1"/>
                </a:solidFill>
                <a:effectLst/>
                <a:uLnTx/>
                <a:uFillTx/>
                <a:latin typeface="Times New Roman"/>
                <a:ea typeface="+mn-ea"/>
                <a:cs typeface="Times New Roman"/>
              </a:rPr>
              <a:t> law:</a:t>
            </a:r>
          </a:p>
          <a:p>
            <a:pPr marL="342900" marR="0" lvl="0" indent="-342900" algn="l" defTabSz="914400" rtl="0" eaLnBrk="0" fontAlgn="base" latinLnBrk="0" hangingPunct="0">
              <a:lnSpc>
                <a:spcPct val="100000"/>
              </a:lnSpc>
              <a:spcBef>
                <a:spcPct val="20000"/>
              </a:spcBef>
              <a:spcAft>
                <a:spcPts val="4200"/>
              </a:spcAft>
              <a:buClrTx/>
              <a:buSzTx/>
              <a:buFontTx/>
              <a:buChar char="•"/>
              <a:tabLst/>
              <a:defRPr/>
            </a:pPr>
            <a:r>
              <a:rPr lang="en-US" sz="2800" kern="0" noProof="0" dirty="0" smtClean="0">
                <a:latin typeface="Times New Roman"/>
                <a:ea typeface="+mn-ea"/>
                <a:cs typeface="Times New Roman"/>
              </a:rPr>
              <a:t>Kinetic energy:</a:t>
            </a:r>
          </a:p>
          <a:p>
            <a:pPr marL="342900" marR="0" lvl="0" indent="-342900" algn="l" defTabSz="914400" rtl="0" eaLnBrk="0" fontAlgn="base" latinLnBrk="0" hangingPunct="0">
              <a:lnSpc>
                <a:spcPct val="100000"/>
              </a:lnSpc>
              <a:spcBef>
                <a:spcPct val="20000"/>
              </a:spcBef>
              <a:spcAft>
                <a:spcPts val="4200"/>
              </a:spcAft>
              <a:buClrTx/>
              <a:buSzTx/>
              <a:buFontTx/>
              <a:buChar char="•"/>
              <a:tabLst/>
              <a:defRPr/>
            </a:pPr>
            <a:r>
              <a:rPr kumimoji="0" lang="en-US" sz="2800" b="0" u="none" strike="noStrike" kern="0" cap="none" spc="0" normalizeH="0" baseline="0" dirty="0" smtClean="0">
                <a:ln>
                  <a:noFill/>
                </a:ln>
                <a:solidFill>
                  <a:schemeClr val="tx1"/>
                </a:solidFill>
                <a:effectLst/>
                <a:uLnTx/>
                <a:uFillTx/>
                <a:latin typeface="Times New Roman"/>
                <a:ea typeface="+mn-ea"/>
                <a:cs typeface="Times New Roman"/>
              </a:rPr>
              <a:t>Momentum:</a:t>
            </a:r>
            <a:endParaRPr kumimoji="0" lang="en-US" sz="2800" b="0" u="none" strike="noStrike" kern="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914400" rtl="0" eaLnBrk="0" fontAlgn="base" latinLnBrk="0" hangingPunct="0">
              <a:lnSpc>
                <a:spcPct val="100000"/>
              </a:lnSpc>
              <a:spcBef>
                <a:spcPct val="20000"/>
              </a:spcBef>
              <a:spcAft>
                <a:spcPts val="420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Times New Roman"/>
              <a:ea typeface="+mn-ea"/>
              <a:cs typeface="Times New Roman"/>
            </a:endParaRPr>
          </a:p>
        </p:txBody>
      </p:sp>
      <p:graphicFrame>
        <p:nvGraphicFramePr>
          <p:cNvPr id="72713" name="Object 9"/>
          <p:cNvGraphicFramePr>
            <a:graphicFrameLocks noChangeAspect="1"/>
          </p:cNvGraphicFramePr>
          <p:nvPr/>
        </p:nvGraphicFramePr>
        <p:xfrm>
          <a:off x="5072062" y="4648200"/>
          <a:ext cx="2014538" cy="939800"/>
        </p:xfrm>
        <a:graphic>
          <a:graphicData uri="http://schemas.openxmlformats.org/presentationml/2006/ole">
            <p:oleObj spid="_x0000_s77833" name="Equation" r:id="rId10" imgW="762000" imgH="3556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2"/>
                </a:solidFill>
                <a:effectLst/>
                <a:uLnTx/>
                <a:uFillTx/>
                <a:latin typeface="+mj-lt"/>
                <a:ea typeface="+mj-ea"/>
                <a:cs typeface="+mj-cs"/>
              </a:rPr>
              <a:t>Pre-class reading quiz on Chapter 12</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71800" y="152400"/>
            <a:ext cx="2438400" cy="2068643"/>
          </a:xfrm>
          <a:prstGeom prst="rect">
            <a:avLst/>
          </a:prstGeom>
        </p:spPr>
      </p:pic>
      <p:sp>
        <p:nvSpPr>
          <p:cNvPr id="3" name="Text Placeholder 2"/>
          <p:cNvSpPr>
            <a:spLocks noGrp="1"/>
          </p:cNvSpPr>
          <p:nvPr>
            <p:ph type="body" sz="half" idx="1"/>
          </p:nvPr>
        </p:nvSpPr>
        <p:spPr>
          <a:xfrm>
            <a:off x="457200" y="2057400"/>
            <a:ext cx="8305800" cy="4525963"/>
          </a:xfrm>
        </p:spPr>
        <p:txBody>
          <a:bodyPr/>
          <a:lstStyle/>
          <a:p>
            <a:r>
              <a:rPr lang="en-US" dirty="0" smtClean="0"/>
              <a:t>A bicycle is traveling toward the right.</a:t>
            </a:r>
          </a:p>
        </p:txBody>
      </p:sp>
      <p:sp>
        <p:nvSpPr>
          <p:cNvPr id="6" name="Right Arrow 5"/>
          <p:cNvSpPr/>
          <p:nvPr/>
        </p:nvSpPr>
        <p:spPr>
          <a:xfrm>
            <a:off x="5029200" y="838200"/>
            <a:ext cx="1371600" cy="533400"/>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5257800"/>
            <a:ext cx="8229600" cy="1600200"/>
          </a:xfrm>
        </p:spPr>
        <p:txBody>
          <a:bodyPr/>
          <a:lstStyle/>
          <a:p>
            <a:r>
              <a:rPr lang="en-US" dirty="0" smtClean="0"/>
              <a:t>If there is no net external torque on a system, then its angular momentum is a constant.</a:t>
            </a:r>
            <a:endParaRPr lang="en-US" dirty="0"/>
          </a:p>
        </p:txBody>
      </p:sp>
      <p:sp>
        <p:nvSpPr>
          <p:cNvPr id="5" name="Text Placeholder 2"/>
          <p:cNvSpPr txBox="1">
            <a:spLocks/>
          </p:cNvSpPr>
          <p:nvPr/>
        </p:nvSpPr>
        <p:spPr bwMode="auto">
          <a:xfrm>
            <a:off x="304800" y="7620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If there is no net external force on a system, then its momentum is a constant.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 Placeholder 2"/>
          <p:cNvSpPr txBox="1">
            <a:spLocks/>
          </p:cNvSpPr>
          <p:nvPr/>
        </p:nvSpPr>
        <p:spPr bwMode="auto">
          <a:xfrm>
            <a:off x="304800" y="2743200"/>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If</a:t>
            </a:r>
            <a:r>
              <a:rPr lang="en-US" sz="3200" kern="0" dirty="0" smtClean="0">
                <a:latin typeface="+mn-lt"/>
                <a:ea typeface="+mn-ea"/>
                <a:cs typeface="+mn-cs"/>
              </a:rPr>
              <a:t> there is no work or heat being exchanged with a system and its surroundings, then its energy is constant.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685800"/>
            <a:ext cx="7835900" cy="5410200"/>
          </a:xfrm>
          <a:prstGeom prst="rect">
            <a:avLst/>
          </a:prstGeom>
        </p:spPr>
      </p:pic>
      <p:sp>
        <p:nvSpPr>
          <p:cNvPr id="7" name="TextBox 6"/>
          <p:cNvSpPr txBox="1"/>
          <p:nvPr/>
        </p:nvSpPr>
        <p:spPr>
          <a:xfrm>
            <a:off x="1828800" y="6243935"/>
            <a:ext cx="6600485" cy="461665"/>
          </a:xfrm>
          <a:prstGeom prst="rect">
            <a:avLst/>
          </a:prstGeom>
          <a:noFill/>
        </p:spPr>
        <p:txBody>
          <a:bodyPr wrap="none" rtlCol="0">
            <a:spAutoFit/>
          </a:bodyPr>
          <a:lstStyle/>
          <a:p>
            <a:r>
              <a:rPr lang="en-US" sz="2400" dirty="0" smtClean="0"/>
              <a:t>is constant when there are no external torques.</a:t>
            </a:r>
            <a:endParaRPr lang="en-US" sz="2400" dirty="0"/>
          </a:p>
        </p:txBody>
      </p:sp>
      <p:sp>
        <p:nvSpPr>
          <p:cNvPr id="8" name="TextBox 7"/>
          <p:cNvSpPr txBox="1"/>
          <p:nvPr/>
        </p:nvSpPr>
        <p:spPr>
          <a:xfrm>
            <a:off x="1828800" y="0"/>
            <a:ext cx="1905000" cy="677108"/>
          </a:xfrm>
          <a:prstGeom prst="rect">
            <a:avLst/>
          </a:prstGeom>
          <a:noFill/>
        </p:spPr>
        <p:txBody>
          <a:bodyPr wrap="square" rtlCol="0">
            <a:spAutoFit/>
          </a:bodyPr>
          <a:lstStyle/>
          <a:p>
            <a:r>
              <a:rPr lang="en-US" sz="3800" i="1" dirty="0" smtClean="0">
                <a:latin typeface="Times New Roman"/>
                <a:cs typeface="Times New Roman"/>
              </a:rPr>
              <a:t>I</a:t>
            </a:r>
            <a:r>
              <a:rPr lang="en-US" sz="3800" dirty="0" smtClean="0">
                <a:latin typeface="Times New Roman"/>
                <a:cs typeface="Times New Roman"/>
              </a:rPr>
              <a:t>  is high</a:t>
            </a:r>
            <a:endParaRPr lang="en-US" sz="3800" dirty="0">
              <a:latin typeface="Times New Roman"/>
              <a:cs typeface="Times New Roman"/>
            </a:endParaRPr>
          </a:p>
        </p:txBody>
      </p:sp>
      <p:sp>
        <p:nvSpPr>
          <p:cNvPr id="9" name="TextBox 8"/>
          <p:cNvSpPr txBox="1"/>
          <p:nvPr/>
        </p:nvSpPr>
        <p:spPr>
          <a:xfrm>
            <a:off x="5410200" y="0"/>
            <a:ext cx="1905000" cy="677108"/>
          </a:xfrm>
          <a:prstGeom prst="rect">
            <a:avLst/>
          </a:prstGeom>
          <a:noFill/>
        </p:spPr>
        <p:txBody>
          <a:bodyPr wrap="square" rtlCol="0">
            <a:spAutoFit/>
          </a:bodyPr>
          <a:lstStyle/>
          <a:p>
            <a:r>
              <a:rPr lang="en-US" sz="3800" i="1" dirty="0" smtClean="0">
                <a:latin typeface="Times New Roman"/>
                <a:cs typeface="Times New Roman"/>
              </a:rPr>
              <a:t>I</a:t>
            </a:r>
            <a:r>
              <a:rPr lang="en-US" sz="3800" dirty="0" smtClean="0">
                <a:latin typeface="Times New Roman"/>
                <a:cs typeface="Times New Roman"/>
              </a:rPr>
              <a:t>  is low</a:t>
            </a:r>
            <a:endParaRPr lang="en-US" sz="3800" dirty="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1234" name="Picture 2" descr="13_stt_6"/>
          <p:cNvPicPr>
            <a:picLocks noChangeAspect="1" noChangeArrowheads="1"/>
          </p:cNvPicPr>
          <p:nvPr/>
        </p:nvPicPr>
        <p:blipFill>
          <a:blip r:embed="rId3"/>
          <a:srcRect/>
          <a:stretch>
            <a:fillRect/>
          </a:stretch>
        </p:blipFill>
        <p:spPr bwMode="auto">
          <a:xfrm>
            <a:off x="5173663" y="728663"/>
            <a:ext cx="3595687" cy="2154237"/>
          </a:xfrm>
          <a:prstGeom prst="rect">
            <a:avLst/>
          </a:prstGeom>
          <a:noFill/>
        </p:spPr>
      </p:pic>
      <p:sp>
        <p:nvSpPr>
          <p:cNvPr id="351235" name="Rectangle 3"/>
          <p:cNvSpPr>
            <a:spLocks noChangeArrowheads="1"/>
          </p:cNvSpPr>
          <p:nvPr/>
        </p:nvSpPr>
        <p:spPr bwMode="auto">
          <a:xfrm>
            <a:off x="5562600" y="2605088"/>
            <a:ext cx="2613025" cy="4730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51236" name="Text Box 4"/>
          <p:cNvSpPr txBox="1">
            <a:spLocks noChangeArrowheads="1"/>
          </p:cNvSpPr>
          <p:nvPr/>
        </p:nvSpPr>
        <p:spPr bwMode="auto">
          <a:xfrm>
            <a:off x="152400" y="152400"/>
            <a:ext cx="4800600" cy="2028761"/>
          </a:xfrm>
          <a:prstGeom prst="rect">
            <a:avLst/>
          </a:prstGeom>
          <a:noFill/>
          <a:ln w="9525">
            <a:noFill/>
            <a:miter lim="800000"/>
            <a:headEnd/>
            <a:tailEnd/>
          </a:ln>
          <a:effectLst/>
        </p:spPr>
        <p:txBody>
          <a:bodyPr wrap="square">
            <a:prstTxWarp prst="textNoShape">
              <a:avLst/>
            </a:prstTxWarp>
            <a:spAutoFit/>
          </a:bodyPr>
          <a:lstStyle/>
          <a:p>
            <a:pPr>
              <a:lnSpc>
                <a:spcPts val="3000"/>
              </a:lnSpc>
            </a:pPr>
            <a:r>
              <a:rPr lang="en-US" sz="3000" dirty="0">
                <a:solidFill>
                  <a:srgbClr val="336699"/>
                </a:solidFill>
              </a:rPr>
              <a:t>Two buckets spin around in a horizontal circle on frictionless bearings. Suddenly, it starts to rain. As a result,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92162"/>
          </a:xfrm>
        </p:spPr>
        <p:txBody>
          <a:bodyPr/>
          <a:lstStyle/>
          <a:p>
            <a:pPr eaLnBrk="1" hangingPunct="1"/>
            <a:r>
              <a:rPr lang="en-US" sz="3600" dirty="0"/>
              <a:t>Before Class</a:t>
            </a:r>
            <a:r>
              <a:rPr lang="en-US" sz="3600" dirty="0" smtClean="0"/>
              <a:t> </a:t>
            </a:r>
            <a:r>
              <a:rPr lang="en-US" sz="3600" dirty="0" smtClean="0"/>
              <a:t>21 </a:t>
            </a:r>
            <a:r>
              <a:rPr lang="en-US" sz="3600" dirty="0"/>
              <a:t>on</a:t>
            </a:r>
            <a:r>
              <a:rPr lang="en-US" sz="3600" dirty="0" smtClean="0"/>
              <a:t> Monday</a:t>
            </a:r>
            <a:endParaRPr lang="en-US" sz="3600" b="1" dirty="0"/>
          </a:p>
        </p:txBody>
      </p:sp>
      <p:sp>
        <p:nvSpPr>
          <p:cNvPr id="28675" name="Rectangle 3"/>
          <p:cNvSpPr>
            <a:spLocks noGrp="1" noChangeArrowheads="1"/>
          </p:cNvSpPr>
          <p:nvPr>
            <p:ph type="body" idx="1"/>
          </p:nvPr>
        </p:nvSpPr>
        <p:spPr>
          <a:xfrm>
            <a:off x="76200" y="762000"/>
            <a:ext cx="8915400" cy="2971800"/>
          </a:xfrm>
        </p:spPr>
        <p:txBody>
          <a:bodyPr/>
          <a:lstStyle/>
          <a:p>
            <a:pPr eaLnBrk="1" hangingPunct="1"/>
            <a:r>
              <a:rPr lang="en-US" sz="2800" dirty="0" smtClean="0"/>
              <a:t>There is a </a:t>
            </a:r>
            <a:r>
              <a:rPr lang="en-US" sz="2800" dirty="0" smtClean="0"/>
              <a:t>MasteringPhysics problem set due tonight!  Please submit this before 11:59pm if you have not already done so.</a:t>
            </a:r>
            <a:endParaRPr lang="en-US" sz="2800" dirty="0" smtClean="0"/>
          </a:p>
          <a:p>
            <a:pPr eaLnBrk="1" hangingPunct="1"/>
            <a:r>
              <a:rPr lang="en-US" sz="2800" dirty="0" smtClean="0"/>
              <a:t>Please read Knight Chapter 14, sections 14.1 through 14.3.</a:t>
            </a:r>
            <a:endParaRPr lang="en-US" sz="2800" dirty="0" smtClean="0"/>
          </a:p>
        </p:txBody>
      </p:sp>
      <p:sp>
        <p:nvSpPr>
          <p:cNvPr id="5" name="Rectangle 3"/>
          <p:cNvSpPr txBox="1">
            <a:spLocks noChangeArrowheads="1"/>
          </p:cNvSpPr>
          <p:nvPr/>
        </p:nvSpPr>
        <p:spPr bwMode="auto">
          <a:xfrm>
            <a:off x="0" y="3429000"/>
            <a:ext cx="8001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Something to think </a:t>
            </a:r>
            <a:r>
              <a:rPr kumimoji="0" lang="en-US" sz="2800" b="0" i="0" u="none" strike="noStrike" kern="0" cap="none" spc="0" normalizeH="0" baseline="0" noProof="0" dirty="0" smtClean="0">
                <a:ln>
                  <a:noFill/>
                </a:ln>
                <a:solidFill>
                  <a:schemeClr val="tx1"/>
                </a:solidFill>
                <a:effectLst/>
                <a:uLnTx/>
                <a:uFillTx/>
                <a:latin typeface="+mn-lt"/>
                <a:ea typeface="+mn-ea"/>
                <a:cs typeface="+mn-cs"/>
              </a:rPr>
              <a:t>about:</a:t>
            </a:r>
            <a:r>
              <a:rPr kumimoji="0" lang="en-US" sz="2800" b="0" i="0" u="none" strike="noStrike" kern="0" cap="none" spc="0" normalizeH="0" noProof="0" dirty="0" smtClean="0">
                <a:ln>
                  <a:noFill/>
                </a:ln>
                <a:solidFill>
                  <a:schemeClr val="tx1"/>
                </a:solidFill>
                <a:effectLst/>
                <a:uLnTx/>
                <a:uFillTx/>
                <a:latin typeface="+mn-lt"/>
                <a:ea typeface="+mn-ea"/>
                <a:cs typeface="+mn-cs"/>
              </a:rPr>
              <a:t> A </a:t>
            </a:r>
            <a:r>
              <a:rPr lang="en-US" sz="2800" kern="0" dirty="0" smtClean="0">
                <a:latin typeface="+mn-lt"/>
                <a:ea typeface="+mn-ea"/>
                <a:cs typeface="+mn-cs"/>
              </a:rPr>
              <a:t>block is oscillating on a spring with a period of 2 seconds.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What</a:t>
            </a:r>
            <a:r>
              <a:rPr kumimoji="0" lang="en-US" sz="2800" b="0" i="0" u="none" strike="noStrike" kern="0" cap="none" spc="0" normalizeH="0" noProof="0" dirty="0" smtClean="0">
                <a:ln>
                  <a:noFill/>
                </a:ln>
                <a:solidFill>
                  <a:schemeClr val="tx1"/>
                </a:solidFill>
                <a:effectLst/>
                <a:uLnTx/>
                <a:uFillTx/>
                <a:latin typeface="+mn-lt"/>
                <a:ea typeface="+mn-ea"/>
                <a:cs typeface="+mn-cs"/>
              </a:rPr>
              <a:t> is the period if the mass is doubled?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baseline="0" dirty="0" smtClean="0">
                <a:latin typeface="+mn-lt"/>
                <a:ea typeface="+mn-ea"/>
                <a:cs typeface="+mn-cs"/>
              </a:rPr>
              <a:t>What</a:t>
            </a:r>
            <a:r>
              <a:rPr lang="en-US" sz="2800" kern="0" dirty="0" smtClean="0">
                <a:latin typeface="+mn-lt"/>
                <a:ea typeface="+mn-ea"/>
                <a:cs typeface="+mn-cs"/>
              </a:rPr>
              <a:t> is the period if the spring constant is doubled?</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7975600" y="3213100"/>
            <a:ext cx="1168400" cy="364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09600"/>
          </a:xfrm>
        </p:spPr>
        <p:txBody>
          <a:bodyPr/>
          <a:lstStyle/>
          <a:p>
            <a:pPr algn="l" eaLnBrk="1" hangingPunct="1"/>
            <a:r>
              <a:rPr lang="en-US" sz="2800" dirty="0" smtClean="0"/>
              <a:t>Last day I asked at the end of class:</a:t>
            </a:r>
            <a:endParaRPr lang="en-US" sz="2800" dirty="0"/>
          </a:p>
        </p:txBody>
      </p:sp>
      <p:sp>
        <p:nvSpPr>
          <p:cNvPr id="28675" name="Rectangle 3"/>
          <p:cNvSpPr>
            <a:spLocks noGrp="1" noChangeArrowheads="1"/>
          </p:cNvSpPr>
          <p:nvPr>
            <p:ph type="body" idx="1"/>
          </p:nvPr>
        </p:nvSpPr>
        <p:spPr>
          <a:xfrm>
            <a:off x="152400" y="762000"/>
            <a:ext cx="8991600" cy="4572000"/>
          </a:xfrm>
        </p:spPr>
        <p:txBody>
          <a:bodyPr/>
          <a:lstStyle/>
          <a:p>
            <a:pPr eaLnBrk="1" hangingPunct="1">
              <a:spcAft>
                <a:spcPts val="1200"/>
              </a:spcAft>
            </a:pPr>
            <a:r>
              <a:rPr lang="en-US" sz="2800" dirty="0" smtClean="0"/>
              <a:t>Why </a:t>
            </a:r>
            <a:r>
              <a:rPr lang="en-US" sz="2800" dirty="0" smtClean="0"/>
              <a:t>did that wooden disk roll faster down the hill than the metal hoop</a:t>
            </a:r>
            <a:r>
              <a:rPr lang="en-US" sz="2800" dirty="0" smtClean="0"/>
              <a:t>?</a:t>
            </a:r>
          </a:p>
          <a:p>
            <a:pPr eaLnBrk="1" hangingPunct="1">
              <a:spcAft>
                <a:spcPts val="1200"/>
              </a:spcAft>
            </a:pPr>
            <a:r>
              <a:rPr lang="en-US" sz="2800" dirty="0" smtClean="0"/>
              <a:t>ANSWER:</a:t>
            </a:r>
            <a:endParaRPr lang="en-US" sz="2800" dirty="0" smtClean="0"/>
          </a:p>
        </p:txBody>
      </p:sp>
      <p:sp>
        <p:nvSpPr>
          <p:cNvPr id="6" name="Rectangle 3"/>
          <p:cNvSpPr txBox="1">
            <a:spLocks noChangeArrowheads="1"/>
          </p:cNvSpPr>
          <p:nvPr/>
        </p:nvSpPr>
        <p:spPr bwMode="auto">
          <a:xfrm>
            <a:off x="152400" y="3276600"/>
            <a:ext cx="9144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12_24Figureb-F.jpg"/>
          <p:cNvPicPr>
            <a:picLocks noChangeAspect="1"/>
          </p:cNvPicPr>
          <p:nvPr/>
        </p:nvPicPr>
        <p:blipFill>
          <a:blip r:embed="rId2"/>
          <a:stretch>
            <a:fillRect/>
          </a:stretch>
        </p:blipFill>
        <p:spPr>
          <a:xfrm>
            <a:off x="1143000" y="838200"/>
            <a:ext cx="5567363" cy="4454750"/>
          </a:xfrm>
          <a:prstGeom prst="rect">
            <a:avLst/>
          </a:prstGeom>
        </p:spPr>
      </p:pic>
      <p:sp>
        <p:nvSpPr>
          <p:cNvPr id="2" name="Title 1"/>
          <p:cNvSpPr>
            <a:spLocks noGrp="1"/>
          </p:cNvSpPr>
          <p:nvPr>
            <p:ph type="title"/>
          </p:nvPr>
        </p:nvSpPr>
        <p:spPr>
          <a:xfrm>
            <a:off x="457200" y="0"/>
            <a:ext cx="8229600" cy="792162"/>
          </a:xfrm>
        </p:spPr>
        <p:txBody>
          <a:bodyPr/>
          <a:lstStyle/>
          <a:p>
            <a:r>
              <a:rPr lang="en-US" dirty="0" smtClean="0"/>
              <a:t>Gravitational Torque</a:t>
            </a:r>
            <a:endParaRPr lang="en-US" dirty="0"/>
          </a:p>
        </p:txBody>
      </p:sp>
      <p:sp>
        <p:nvSpPr>
          <p:cNvPr id="3" name="Text Placeholder 2"/>
          <p:cNvSpPr>
            <a:spLocks noGrp="1"/>
          </p:cNvSpPr>
          <p:nvPr>
            <p:ph type="body" sz="half" idx="1"/>
          </p:nvPr>
        </p:nvSpPr>
        <p:spPr>
          <a:xfrm>
            <a:off x="304800" y="5181600"/>
            <a:ext cx="8458200" cy="1676400"/>
          </a:xfrm>
          <a:solidFill>
            <a:schemeClr val="bg1"/>
          </a:solidFill>
        </p:spPr>
        <p:txBody>
          <a:bodyPr/>
          <a:lstStyle/>
          <a:p>
            <a:r>
              <a:rPr lang="en-US" dirty="0" smtClean="0"/>
              <a:t>When calculating the torque due to gravity, you may treat the object as </a:t>
            </a:r>
            <a:r>
              <a:rPr lang="en-US" dirty="0" smtClean="0"/>
              <a:t>if</a:t>
            </a:r>
            <a:endParaRPr lang="en-US" dirty="0"/>
          </a:p>
        </p:txBody>
      </p:sp>
      <p:sp>
        <p:nvSpPr>
          <p:cNvPr id="6" name="Rectangle 5"/>
          <p:cNvSpPr/>
          <p:nvPr/>
        </p:nvSpPr>
        <p:spPr>
          <a:xfrm>
            <a:off x="762000" y="609600"/>
            <a:ext cx="8382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100" dirty="0" smtClean="0"/>
              <a:t>Example 12.10</a:t>
            </a:r>
            <a:endParaRPr lang="en-US" sz="3100" dirty="0"/>
          </a:p>
        </p:txBody>
      </p:sp>
      <p:sp>
        <p:nvSpPr>
          <p:cNvPr id="3" name="Text Placeholder 2"/>
          <p:cNvSpPr>
            <a:spLocks noGrp="1"/>
          </p:cNvSpPr>
          <p:nvPr>
            <p:ph type="body" sz="half" idx="1"/>
          </p:nvPr>
        </p:nvSpPr>
        <p:spPr>
          <a:xfrm>
            <a:off x="457200" y="1600201"/>
            <a:ext cx="8458200" cy="2209800"/>
          </a:xfrm>
        </p:spPr>
        <p:txBody>
          <a:bodyPr/>
          <a:lstStyle/>
          <a:p>
            <a:r>
              <a:rPr lang="en-US" dirty="0" smtClean="0">
                <a:latin typeface="Times New Roman"/>
                <a:cs typeface="Times New Roman"/>
              </a:rPr>
              <a:t>A 4.00 </a:t>
            </a:r>
            <a:r>
              <a:rPr lang="en-US" dirty="0" err="1" smtClean="0">
                <a:latin typeface="Times New Roman"/>
                <a:cs typeface="Times New Roman"/>
              </a:rPr>
              <a:t>m</a:t>
            </a:r>
            <a:r>
              <a:rPr lang="en-US" dirty="0" smtClean="0">
                <a:latin typeface="Times New Roman"/>
                <a:cs typeface="Times New Roman"/>
              </a:rPr>
              <a:t> long, 500 kg steel beam is supported 1.20 </a:t>
            </a:r>
            <a:r>
              <a:rPr lang="en-US" dirty="0" err="1" smtClean="0">
                <a:latin typeface="Times New Roman"/>
                <a:cs typeface="Times New Roman"/>
              </a:rPr>
              <a:t>m</a:t>
            </a:r>
            <a:r>
              <a:rPr lang="en-US" dirty="0" smtClean="0">
                <a:latin typeface="Times New Roman"/>
                <a:cs typeface="Times New Roman"/>
              </a:rPr>
              <a:t> from the right end.  What is the gravitational torque about the support?</a:t>
            </a:r>
            <a:endParaRPr lang="en-US" dirty="0">
              <a:latin typeface="Times New Roman"/>
              <a:cs typeface="Times New Roman"/>
            </a:endParaRPr>
          </a:p>
        </p:txBody>
      </p:sp>
      <p:pic>
        <p:nvPicPr>
          <p:cNvPr id="5" name="Picture 4" descr="12_26Figure-F.jpg"/>
          <p:cNvPicPr>
            <a:picLocks noChangeAspect="1"/>
          </p:cNvPicPr>
          <p:nvPr/>
        </p:nvPicPr>
        <p:blipFill>
          <a:blip r:embed="rId2"/>
          <a:stretch>
            <a:fillRect/>
          </a:stretch>
        </p:blipFill>
        <p:spPr>
          <a:xfrm>
            <a:off x="228600" y="3733800"/>
            <a:ext cx="8547100" cy="330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p:spPr>
        <p:txBody>
          <a:bodyPr/>
          <a:lstStyle/>
          <a:p>
            <a:pPr eaLnBrk="1" hangingPunct="1"/>
            <a:r>
              <a:rPr lang="en-US" sz="3600" b="1" smtClean="0">
                <a:solidFill>
                  <a:srgbClr val="316598"/>
                </a:solidFill>
              </a:rPr>
              <a:t>“Rolling Without Slipping”</a:t>
            </a:r>
            <a:endParaRPr lang="en-US" sz="3600" smtClean="0"/>
          </a:p>
        </p:txBody>
      </p:sp>
      <p:sp>
        <p:nvSpPr>
          <p:cNvPr id="33795" name="Text Box 3"/>
          <p:cNvSpPr txBox="1">
            <a:spLocks noChangeArrowheads="1"/>
          </p:cNvSpPr>
          <p:nvPr/>
        </p:nvSpPr>
        <p:spPr bwMode="auto">
          <a:xfrm>
            <a:off x="381000" y="1371600"/>
            <a:ext cx="7842250" cy="4716463"/>
          </a:xfrm>
          <a:prstGeom prst="rect">
            <a:avLst/>
          </a:prstGeom>
          <a:noFill/>
          <a:ln w="9525">
            <a:noFill/>
            <a:miter lim="800000"/>
            <a:headEnd/>
            <a:tailEnd/>
          </a:ln>
        </p:spPr>
        <p:txBody>
          <a:bodyPr>
            <a:prstTxWarp prst="textNoShape">
              <a:avLst/>
            </a:prstTxWarp>
            <a:spAutoFit/>
          </a:bodyPr>
          <a:lstStyle/>
          <a:p>
            <a:pPr>
              <a:lnSpc>
                <a:spcPts val="3000"/>
              </a:lnSpc>
              <a:spcAft>
                <a:spcPts val="1800"/>
              </a:spcAft>
            </a:pPr>
            <a:r>
              <a:rPr lang="en-US" sz="2800" dirty="0">
                <a:latin typeface="Times New Roman" charset="0"/>
              </a:rPr>
              <a:t>When a round object rolls without slipping, the distance the axis, or centre of mass, travels is equal to the change in angular position times the radius of the object.</a:t>
            </a:r>
          </a:p>
          <a:p>
            <a:pPr>
              <a:lnSpc>
                <a:spcPts val="3000"/>
              </a:lnSpc>
              <a:spcAft>
                <a:spcPts val="1800"/>
              </a:spcAft>
            </a:pPr>
            <a:r>
              <a:rPr lang="en-US" sz="2800" dirty="0">
                <a:latin typeface="Times New Roman" charset="0"/>
              </a:rPr>
              <a:t>		</a:t>
            </a:r>
            <a:r>
              <a:rPr lang="en-US" sz="2800" dirty="0" smtClean="0">
                <a:latin typeface="Times New Roman" charset="0"/>
              </a:rPr>
              <a:t>	</a:t>
            </a:r>
            <a:endParaRPr lang="en-US" sz="2800" i="1" dirty="0" smtClean="0">
              <a:latin typeface="Times New Roman" charset="0"/>
            </a:endParaRPr>
          </a:p>
          <a:p>
            <a:pPr>
              <a:lnSpc>
                <a:spcPts val="3000"/>
              </a:lnSpc>
              <a:spcAft>
                <a:spcPts val="1800"/>
              </a:spcAft>
            </a:pPr>
            <a:r>
              <a:rPr lang="en-US" sz="2800" dirty="0">
                <a:latin typeface="Times New Roman" charset="0"/>
              </a:rPr>
              <a:t>The speed of the centre of mass is</a:t>
            </a:r>
          </a:p>
          <a:p>
            <a:pPr>
              <a:lnSpc>
                <a:spcPts val="3000"/>
              </a:lnSpc>
              <a:spcAft>
                <a:spcPts val="1800"/>
              </a:spcAft>
            </a:pPr>
            <a:r>
              <a:rPr lang="en-US" sz="2800" i="1" dirty="0">
                <a:latin typeface="Times New Roman" charset="0"/>
              </a:rPr>
              <a:t>		</a:t>
            </a:r>
            <a:r>
              <a:rPr lang="en-US" sz="2800" i="1" dirty="0" smtClean="0">
                <a:latin typeface="Times New Roman" charset="0"/>
              </a:rPr>
              <a:t>	</a:t>
            </a:r>
          </a:p>
          <a:p>
            <a:pPr>
              <a:lnSpc>
                <a:spcPts val="3000"/>
              </a:lnSpc>
              <a:spcAft>
                <a:spcPts val="1800"/>
              </a:spcAft>
            </a:pPr>
            <a:r>
              <a:rPr lang="en-US" sz="2800" dirty="0">
                <a:latin typeface="Times New Roman" charset="0"/>
              </a:rPr>
              <a:t>The acceleration of the centre of mass is</a:t>
            </a:r>
          </a:p>
          <a:p>
            <a:pPr>
              <a:lnSpc>
                <a:spcPts val="3000"/>
              </a:lnSpc>
              <a:spcAft>
                <a:spcPts val="1800"/>
              </a:spcAft>
            </a:pPr>
            <a:r>
              <a:rPr lang="en-US" sz="2800" i="1" dirty="0">
                <a:latin typeface="Times New Roman" charset="0"/>
              </a:rPr>
              <a:t>		</a:t>
            </a:r>
            <a:r>
              <a:rPr lang="en-US" sz="2800" i="1" dirty="0" smtClean="0">
                <a:latin typeface="Times New Roman" charset="0"/>
              </a:rPr>
              <a:t>	</a:t>
            </a:r>
            <a:endParaRPr lang="en-US" sz="2800" i="1" dirty="0">
              <a:latin typeface="Times New Roman" charset="0"/>
            </a:endParaRPr>
          </a:p>
        </p:txBody>
      </p:sp>
      <p:pic>
        <p:nvPicPr>
          <p:cNvPr id="22532" name="Picture 7"/>
          <p:cNvPicPr>
            <a:picLocks noChangeAspect="1"/>
          </p:cNvPicPr>
          <p:nvPr/>
        </p:nvPicPr>
        <p:blipFill>
          <a:blip r:embed="rId2"/>
          <a:srcRect/>
          <a:stretch>
            <a:fillRect/>
          </a:stretch>
        </p:blipFill>
        <p:spPr bwMode="auto">
          <a:xfrm>
            <a:off x="6667500" y="4914900"/>
            <a:ext cx="247650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0" y="0"/>
            <a:ext cx="4064000" cy="2705100"/>
          </a:xfrm>
          <a:prstGeom prst="rect">
            <a:avLst/>
          </a:prstGeom>
        </p:spPr>
      </p:pic>
      <p:sp>
        <p:nvSpPr>
          <p:cNvPr id="2" name="Title 1"/>
          <p:cNvSpPr>
            <a:spLocks noGrp="1"/>
          </p:cNvSpPr>
          <p:nvPr>
            <p:ph type="title"/>
          </p:nvPr>
        </p:nvSpPr>
        <p:spPr>
          <a:xfrm>
            <a:off x="457200" y="274638"/>
            <a:ext cx="4648200" cy="1143000"/>
          </a:xfrm>
        </p:spPr>
        <p:txBody>
          <a:bodyPr/>
          <a:lstStyle/>
          <a:p>
            <a:r>
              <a:rPr lang="en-US" dirty="0" smtClean="0"/>
              <a:t>Examples:</a:t>
            </a:r>
            <a:endParaRPr lang="en-US" dirty="0"/>
          </a:p>
        </p:txBody>
      </p:sp>
      <p:sp>
        <p:nvSpPr>
          <p:cNvPr id="3" name="Content Placeholder 2"/>
          <p:cNvSpPr>
            <a:spLocks noGrp="1"/>
          </p:cNvSpPr>
          <p:nvPr>
            <p:ph idx="1"/>
          </p:nvPr>
        </p:nvSpPr>
        <p:spPr>
          <a:xfrm>
            <a:off x="228600" y="2057400"/>
            <a:ext cx="8229600" cy="4525963"/>
          </a:xfrm>
          <a:solidFill>
            <a:schemeClr val="bg1"/>
          </a:solidFill>
        </p:spPr>
        <p:txBody>
          <a:bodyPr/>
          <a:lstStyle/>
          <a:p>
            <a:r>
              <a:rPr lang="en-US" dirty="0" smtClean="0"/>
              <a:t> What is the acceleration of a slipping object down a ramp inclined at angle </a:t>
            </a:r>
            <a:r>
              <a:rPr lang="en-US" i="1" dirty="0" err="1" smtClean="0">
                <a:latin typeface="Times New Roman"/>
                <a:cs typeface="Times New Roman"/>
              </a:rPr>
              <a:t>θ</a:t>
            </a:r>
            <a:r>
              <a:rPr lang="en-US" dirty="0" smtClean="0"/>
              <a:t>? [assume no friction]</a:t>
            </a:r>
          </a:p>
          <a:p>
            <a:r>
              <a:rPr lang="en-US" dirty="0" smtClean="0"/>
              <a:t> What is the acceleration of a solid disk rolling down a ramp inclined at angle </a:t>
            </a:r>
            <a:r>
              <a:rPr lang="en-US" i="1" dirty="0" err="1" smtClean="0">
                <a:latin typeface="Times New Roman"/>
                <a:cs typeface="Times New Roman"/>
              </a:rPr>
              <a:t>θ</a:t>
            </a:r>
            <a:r>
              <a:rPr lang="en-US" dirty="0" smtClean="0"/>
              <a:t>? [assume rolling without slipping]</a:t>
            </a:r>
          </a:p>
          <a:p>
            <a:r>
              <a:rPr lang="en-US" dirty="0" smtClean="0"/>
              <a:t> </a:t>
            </a:r>
            <a:r>
              <a:rPr lang="en-US" dirty="0" smtClean="0"/>
              <a:t> What is the acceleration of a</a:t>
            </a:r>
            <a:r>
              <a:rPr lang="en-US" dirty="0" smtClean="0"/>
              <a:t> hoop rolling </a:t>
            </a:r>
            <a:r>
              <a:rPr lang="en-US" dirty="0" smtClean="0"/>
              <a:t>down a ramp inclined at angle </a:t>
            </a:r>
            <a:r>
              <a:rPr lang="en-US" i="1" dirty="0" err="1" smtClean="0">
                <a:latin typeface="Times New Roman"/>
                <a:cs typeface="Times New Roman"/>
              </a:rPr>
              <a:t>θ</a:t>
            </a:r>
            <a:r>
              <a:rPr lang="en-US" dirty="0" smtClean="0"/>
              <a:t>? [assume rolling without slipping]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Linear / Rotational Analogy</a:t>
            </a:r>
            <a:endParaRPr lang="en-US" dirty="0"/>
          </a:p>
        </p:txBody>
      </p:sp>
      <p:sp>
        <p:nvSpPr>
          <p:cNvPr id="3" name="Text Placeholder 2"/>
          <p:cNvSpPr>
            <a:spLocks noGrp="1"/>
          </p:cNvSpPr>
          <p:nvPr>
            <p:ph type="body" sz="half" idx="1"/>
          </p:nvPr>
        </p:nvSpPr>
        <p:spPr>
          <a:xfrm>
            <a:off x="4648200" y="1219200"/>
            <a:ext cx="4267200" cy="3886200"/>
          </a:xfrm>
        </p:spPr>
        <p:txBody>
          <a:bodyPr/>
          <a:lstStyle/>
          <a:p>
            <a:r>
              <a:rPr lang="en-US" i="1" dirty="0" err="1" smtClean="0">
                <a:latin typeface="Times New Roman"/>
                <a:cs typeface="Times New Roman"/>
              </a:rPr>
              <a:t>θ</a:t>
            </a:r>
            <a:r>
              <a:rPr lang="en-US" i="1" dirty="0" smtClean="0">
                <a:latin typeface="Times New Roman"/>
                <a:cs typeface="Times New Roman"/>
              </a:rPr>
              <a:t>, </a:t>
            </a:r>
            <a:r>
              <a:rPr lang="en-US" i="1" dirty="0" err="1" smtClean="0">
                <a:latin typeface="Times New Roman"/>
                <a:cs typeface="Times New Roman"/>
              </a:rPr>
              <a:t>ω</a:t>
            </a:r>
            <a:r>
              <a:rPr lang="en-US" i="1" dirty="0" smtClean="0">
                <a:latin typeface="Times New Roman"/>
                <a:cs typeface="Times New Roman"/>
              </a:rPr>
              <a:t>, </a:t>
            </a:r>
            <a:r>
              <a:rPr lang="en-US" i="1" dirty="0" err="1" smtClean="0">
                <a:latin typeface="Times New Roman"/>
                <a:cs typeface="Times New Roman"/>
              </a:rPr>
              <a:t>α</a:t>
            </a:r>
            <a:endParaRPr lang="en-US" dirty="0" smtClean="0">
              <a:latin typeface="Times New Roman"/>
              <a:cs typeface="Times New Roman"/>
            </a:endParaRPr>
          </a:p>
          <a:p>
            <a:r>
              <a:rPr lang="en-US" dirty="0" smtClean="0">
                <a:latin typeface="Times New Roman"/>
                <a:cs typeface="Times New Roman"/>
              </a:rPr>
              <a:t>Torque:  </a:t>
            </a:r>
            <a:r>
              <a:rPr lang="en-US" i="1" dirty="0" err="1" smtClean="0">
                <a:latin typeface="Times New Roman"/>
                <a:cs typeface="Times New Roman"/>
              </a:rPr>
              <a:t>τ</a:t>
            </a:r>
            <a:endParaRPr lang="en-US" i="1" dirty="0" smtClean="0">
              <a:latin typeface="Times New Roman"/>
              <a:cs typeface="Times New Roman"/>
            </a:endParaRPr>
          </a:p>
          <a:p>
            <a:r>
              <a:rPr lang="en-US" dirty="0" smtClean="0">
                <a:latin typeface="Times New Roman"/>
                <a:cs typeface="Times New Roman"/>
              </a:rPr>
              <a:t>Moment of Inertia:  </a:t>
            </a:r>
            <a:r>
              <a:rPr lang="en-US" i="1" dirty="0" smtClean="0">
                <a:latin typeface="Times New Roman"/>
                <a:cs typeface="Times New Roman"/>
              </a:rPr>
              <a:t>I</a:t>
            </a:r>
            <a:endParaRPr lang="en-US" i="1" dirty="0">
              <a:latin typeface="Times New Roman"/>
              <a:cs typeface="Times New Roman"/>
            </a:endParaRPr>
          </a:p>
        </p:txBody>
      </p:sp>
      <p:sp>
        <p:nvSpPr>
          <p:cNvPr id="4" name="Content Placeholder 3"/>
          <p:cNvSpPr>
            <a:spLocks noGrp="1"/>
          </p:cNvSpPr>
          <p:nvPr>
            <p:ph sz="half" idx="2"/>
          </p:nvPr>
        </p:nvSpPr>
        <p:spPr>
          <a:xfrm>
            <a:off x="1447800" y="1219200"/>
            <a:ext cx="4267200" cy="3581400"/>
          </a:xfrm>
        </p:spPr>
        <p:txBody>
          <a:bodyPr/>
          <a:lstStyle/>
          <a:p>
            <a:r>
              <a:rPr lang="en-US" dirty="0" smtClean="0">
                <a:latin typeface="Times New Roman"/>
                <a:cs typeface="Times New Roman"/>
              </a:rPr>
              <a:t>   ,    ,</a:t>
            </a:r>
          </a:p>
          <a:p>
            <a:r>
              <a:rPr lang="en-US" dirty="0" smtClean="0">
                <a:latin typeface="Times New Roman"/>
                <a:cs typeface="Times New Roman"/>
              </a:rPr>
              <a:t>Force: </a:t>
            </a:r>
            <a:r>
              <a:rPr lang="en-US" dirty="0" smtClean="0">
                <a:latin typeface="Times New Roman"/>
                <a:cs typeface="Times New Roman"/>
              </a:rPr>
              <a:t> </a:t>
            </a:r>
            <a:endParaRPr lang="en-US" i="1" baseline="-25000" dirty="0" smtClean="0">
              <a:latin typeface="Times New Roman"/>
              <a:cs typeface="Times New Roman"/>
            </a:endParaRPr>
          </a:p>
          <a:p>
            <a:r>
              <a:rPr lang="en-US" dirty="0" smtClean="0">
                <a:latin typeface="Times New Roman"/>
                <a:cs typeface="Times New Roman"/>
              </a:rPr>
              <a:t>Mass:  </a:t>
            </a:r>
            <a:r>
              <a:rPr lang="en-US" i="1" dirty="0" err="1" smtClean="0">
                <a:latin typeface="Times New Roman"/>
                <a:cs typeface="Times New Roman"/>
              </a:rPr>
              <a:t>m</a:t>
            </a:r>
            <a:endParaRPr lang="en-US" i="1" dirty="0" smtClean="0">
              <a:latin typeface="Times New Roman"/>
              <a:cs typeface="Times New Roman"/>
            </a:endParaRPr>
          </a:p>
          <a:p>
            <a:endParaRPr lang="en-US" dirty="0" smtClean="0">
              <a:latin typeface="Times New Roman"/>
              <a:cs typeface="Times New Roman"/>
            </a:endParaRPr>
          </a:p>
        </p:txBody>
      </p:sp>
      <p:sp>
        <p:nvSpPr>
          <p:cNvPr id="9" name="TextBox 8"/>
          <p:cNvSpPr txBox="1"/>
          <p:nvPr/>
        </p:nvSpPr>
        <p:spPr>
          <a:xfrm>
            <a:off x="2590800" y="762000"/>
            <a:ext cx="1185265" cy="492443"/>
          </a:xfrm>
          <a:prstGeom prst="rect">
            <a:avLst/>
          </a:prstGeom>
          <a:noFill/>
        </p:spPr>
        <p:txBody>
          <a:bodyPr wrap="none" rtlCol="0">
            <a:spAutoFit/>
          </a:bodyPr>
          <a:lstStyle/>
          <a:p>
            <a:r>
              <a:rPr lang="en-US" sz="2600" b="1" dirty="0" smtClean="0"/>
              <a:t>Linear</a:t>
            </a:r>
            <a:endParaRPr lang="en-US" sz="2600" b="1" dirty="0"/>
          </a:p>
        </p:txBody>
      </p:sp>
      <p:sp>
        <p:nvSpPr>
          <p:cNvPr id="10" name="TextBox 9"/>
          <p:cNvSpPr txBox="1"/>
          <p:nvPr/>
        </p:nvSpPr>
        <p:spPr>
          <a:xfrm>
            <a:off x="5105400" y="762000"/>
            <a:ext cx="3223959" cy="492443"/>
          </a:xfrm>
          <a:prstGeom prst="rect">
            <a:avLst/>
          </a:prstGeom>
          <a:noFill/>
        </p:spPr>
        <p:txBody>
          <a:bodyPr wrap="none" rtlCol="0">
            <a:spAutoFit/>
          </a:bodyPr>
          <a:lstStyle/>
          <a:p>
            <a:r>
              <a:rPr lang="en-US" sz="2600" b="1" dirty="0" smtClean="0"/>
              <a:t>Rotational Analogy</a:t>
            </a:r>
            <a:endParaRPr lang="en-US" sz="2600" b="1" dirty="0"/>
          </a:p>
        </p:txBody>
      </p:sp>
      <p:cxnSp>
        <p:nvCxnSpPr>
          <p:cNvPr id="18" name="Straight Connector 17"/>
          <p:cNvCxnSpPr/>
          <p:nvPr/>
        </p:nvCxnSpPr>
        <p:spPr>
          <a:xfrm>
            <a:off x="228600" y="3124200"/>
            <a:ext cx="8610600" cy="1588"/>
          </a:xfrm>
          <a:prstGeom prst="line">
            <a:avLst/>
          </a:prstGeom>
          <a:ln>
            <a:solidFill>
              <a:srgbClr val="3366FF"/>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6" name="Object 15"/>
          <p:cNvGraphicFramePr>
            <a:graphicFrameLocks noChangeAspect="1"/>
          </p:cNvGraphicFramePr>
          <p:nvPr/>
        </p:nvGraphicFramePr>
        <p:xfrm>
          <a:off x="2133600" y="3200400"/>
          <a:ext cx="1562100" cy="1143000"/>
        </p:xfrm>
        <a:graphic>
          <a:graphicData uri="http://schemas.openxmlformats.org/presentationml/2006/ole">
            <p:oleObj spid="_x0000_s72706" name="Equation" r:id="rId3" imgW="520700" imgH="381000" progId="Equation.3">
              <p:embed/>
            </p:oleObj>
          </a:graphicData>
        </a:graphic>
      </p:graphicFrame>
      <p:graphicFrame>
        <p:nvGraphicFramePr>
          <p:cNvPr id="45065" name="Object 9"/>
          <p:cNvGraphicFramePr>
            <a:graphicFrameLocks noChangeAspect="1"/>
          </p:cNvGraphicFramePr>
          <p:nvPr/>
        </p:nvGraphicFramePr>
        <p:xfrm>
          <a:off x="5105400" y="3276600"/>
          <a:ext cx="1562100" cy="1066800"/>
        </p:xfrm>
        <a:graphic>
          <a:graphicData uri="http://schemas.openxmlformats.org/presentationml/2006/ole">
            <p:oleObj spid="_x0000_s72707" name="Equation" r:id="rId4" imgW="520700" imgH="355600" progId="Equation.3">
              <p:embed/>
            </p:oleObj>
          </a:graphicData>
        </a:graphic>
      </p:graphicFrame>
      <p:graphicFrame>
        <p:nvGraphicFramePr>
          <p:cNvPr id="11" name="Object 10"/>
          <p:cNvGraphicFramePr>
            <a:graphicFrameLocks noChangeAspect="1"/>
          </p:cNvGraphicFramePr>
          <p:nvPr/>
        </p:nvGraphicFramePr>
        <p:xfrm>
          <a:off x="1905000" y="1295400"/>
          <a:ext cx="323532" cy="381001"/>
        </p:xfrm>
        <a:graphic>
          <a:graphicData uri="http://schemas.openxmlformats.org/presentationml/2006/ole">
            <p:oleObj spid="_x0000_s72708" name="Equation" r:id="rId5" imgW="101600" imgH="139700" progId="Equation.3">
              <p:embed/>
            </p:oleObj>
          </a:graphicData>
        </a:graphic>
      </p:graphicFrame>
      <p:graphicFrame>
        <p:nvGraphicFramePr>
          <p:cNvPr id="72709" name="Object 5"/>
          <p:cNvGraphicFramePr>
            <a:graphicFrameLocks noChangeAspect="1"/>
          </p:cNvGraphicFramePr>
          <p:nvPr/>
        </p:nvGraphicFramePr>
        <p:xfrm>
          <a:off x="2378075" y="1295400"/>
          <a:ext cx="365125" cy="381000"/>
        </p:xfrm>
        <a:graphic>
          <a:graphicData uri="http://schemas.openxmlformats.org/presentationml/2006/ole">
            <p:oleObj spid="_x0000_s72709" name="Equation" r:id="rId6" imgW="114300" imgH="139700" progId="Equation.3">
              <p:embed/>
            </p:oleObj>
          </a:graphicData>
        </a:graphic>
      </p:graphicFrame>
      <p:graphicFrame>
        <p:nvGraphicFramePr>
          <p:cNvPr id="72710" name="Object 6"/>
          <p:cNvGraphicFramePr>
            <a:graphicFrameLocks noChangeAspect="1"/>
          </p:cNvGraphicFramePr>
          <p:nvPr/>
        </p:nvGraphicFramePr>
        <p:xfrm>
          <a:off x="2895600" y="1295400"/>
          <a:ext cx="365125" cy="381000"/>
        </p:xfrm>
        <a:graphic>
          <a:graphicData uri="http://schemas.openxmlformats.org/presentationml/2006/ole">
            <p:oleObj spid="_x0000_s72710" name="Equation" r:id="rId7" imgW="114300" imgH="139700" progId="Equation.3">
              <p:embed/>
            </p:oleObj>
          </a:graphicData>
        </a:graphic>
      </p:graphicFrame>
      <p:graphicFrame>
        <p:nvGraphicFramePr>
          <p:cNvPr id="72711" name="Object 7"/>
          <p:cNvGraphicFramePr>
            <a:graphicFrameLocks noChangeAspect="1"/>
          </p:cNvGraphicFramePr>
          <p:nvPr/>
        </p:nvGraphicFramePr>
        <p:xfrm>
          <a:off x="2971800" y="1828800"/>
          <a:ext cx="446087" cy="450850"/>
        </p:xfrm>
        <a:graphic>
          <a:graphicData uri="http://schemas.openxmlformats.org/presentationml/2006/ole">
            <p:oleObj spid="_x0000_s72711" name="Equation" r:id="rId8" imgW="139700" imgH="165100" progId="Equation.3">
              <p:embed/>
            </p:oleObj>
          </a:graphicData>
        </a:graphic>
      </p:graphicFrame>
      <p:sp>
        <p:nvSpPr>
          <p:cNvPr id="19" name="Content Placeholder 3"/>
          <p:cNvSpPr txBox="1">
            <a:spLocks/>
          </p:cNvSpPr>
          <p:nvPr/>
        </p:nvSpPr>
        <p:spPr bwMode="auto">
          <a:xfrm>
            <a:off x="-76200" y="3048000"/>
            <a:ext cx="22860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420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Times New Roman"/>
                <a:ea typeface="+mn-ea"/>
                <a:cs typeface="Times New Roman"/>
              </a:rPr>
              <a:t>Newton’s 2</a:t>
            </a:r>
            <a:r>
              <a:rPr kumimoji="0" lang="en-US" sz="2800" b="0" i="0" u="none" strike="noStrike" kern="0" cap="none" spc="0" normalizeH="0" baseline="30000" noProof="0" dirty="0" smtClean="0">
                <a:ln>
                  <a:noFill/>
                </a:ln>
                <a:solidFill>
                  <a:schemeClr val="tx1"/>
                </a:solidFill>
                <a:effectLst/>
                <a:uLnTx/>
                <a:uFillTx/>
                <a:latin typeface="Times New Roman"/>
                <a:ea typeface="+mn-ea"/>
                <a:cs typeface="Times New Roman"/>
              </a:rPr>
              <a:t>nd</a:t>
            </a:r>
            <a:r>
              <a:rPr kumimoji="0" lang="en-US" sz="2800" b="0" i="0" u="none" strike="noStrike" kern="0" cap="none" spc="0" normalizeH="0" baseline="0" noProof="0" dirty="0" smtClean="0">
                <a:ln>
                  <a:noFill/>
                </a:ln>
                <a:solidFill>
                  <a:schemeClr val="tx1"/>
                </a:solidFill>
                <a:effectLst/>
                <a:uLnTx/>
                <a:uFillTx/>
                <a:latin typeface="Times New Roman"/>
                <a:ea typeface="+mn-ea"/>
                <a:cs typeface="Times New Roman"/>
              </a:rPr>
              <a:t> law:</a:t>
            </a:r>
          </a:p>
          <a:p>
            <a:pPr marL="342900" marR="0" lvl="0" indent="-342900" algn="l" defTabSz="914400" rtl="0" eaLnBrk="0" fontAlgn="base" latinLnBrk="0" hangingPunct="0">
              <a:lnSpc>
                <a:spcPct val="100000"/>
              </a:lnSpc>
              <a:spcBef>
                <a:spcPct val="20000"/>
              </a:spcBef>
              <a:spcAft>
                <a:spcPts val="4200"/>
              </a:spcAft>
              <a:buClrTx/>
              <a:buSzTx/>
              <a:buFontTx/>
              <a:buChar char="•"/>
              <a:tabLst/>
              <a:defRPr/>
            </a:pPr>
            <a:r>
              <a:rPr lang="en-US" sz="2800" kern="0" noProof="0" dirty="0" smtClean="0">
                <a:latin typeface="Times New Roman"/>
                <a:ea typeface="+mn-ea"/>
                <a:cs typeface="Times New Roman"/>
              </a:rPr>
              <a:t>Kinetic energy: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eaLnBrk="1" hangingPunct="1"/>
            <a:r>
              <a:rPr lang="en-US" sz="3600" b="1">
                <a:solidFill>
                  <a:srgbClr val="316598"/>
                </a:solidFill>
              </a:rPr>
              <a:t>Rotational Energy</a:t>
            </a:r>
            <a:endParaRPr lang="en-US" sz="3600" b="1">
              <a:solidFill>
                <a:srgbClr val="336699"/>
              </a:solidFill>
            </a:endParaRPr>
          </a:p>
        </p:txBody>
      </p:sp>
      <p:sp>
        <p:nvSpPr>
          <p:cNvPr id="38915" name="Text Box 3"/>
          <p:cNvSpPr txBox="1">
            <a:spLocks noChangeArrowheads="1"/>
          </p:cNvSpPr>
          <p:nvPr/>
        </p:nvSpPr>
        <p:spPr bwMode="auto">
          <a:xfrm>
            <a:off x="330200" y="1265238"/>
            <a:ext cx="8577263" cy="1235075"/>
          </a:xfrm>
          <a:prstGeom prst="rect">
            <a:avLst/>
          </a:prstGeom>
          <a:noFill/>
          <a:ln w="9525">
            <a:noFill/>
            <a:miter lim="800000"/>
            <a:headEnd/>
            <a:tailEnd/>
          </a:ln>
        </p:spPr>
        <p:txBody>
          <a:bodyPr>
            <a:prstTxWarp prst="textNoShape">
              <a:avLst/>
            </a:prstTxWarp>
            <a:spAutoFit/>
          </a:bodyPr>
          <a:lstStyle/>
          <a:p>
            <a:pPr>
              <a:lnSpc>
                <a:spcPts val="3000"/>
              </a:lnSpc>
            </a:pPr>
            <a:r>
              <a:rPr lang="en-US" sz="2800">
                <a:latin typeface="Times New Roman" charset="0"/>
              </a:rPr>
              <a:t>A rotating rigid body has kinetic energy because all atoms in the object are in motion. The kinetic energy due to rotation is called </a:t>
            </a:r>
            <a:r>
              <a:rPr lang="en-US" sz="2800" b="1">
                <a:latin typeface="Times New Roman" charset="0"/>
              </a:rPr>
              <a:t>rotational kinetic energy</a:t>
            </a:r>
            <a:r>
              <a:rPr lang="en-US" sz="2800">
                <a:latin typeface="Times New Roman" charset="0"/>
              </a:rPr>
              <a:t>.</a:t>
            </a:r>
          </a:p>
        </p:txBody>
      </p:sp>
      <p:sp>
        <p:nvSpPr>
          <p:cNvPr id="38916" name="Text Box 4"/>
          <p:cNvSpPr txBox="1">
            <a:spLocks noChangeArrowheads="1"/>
          </p:cNvSpPr>
          <p:nvPr/>
        </p:nvSpPr>
        <p:spPr bwMode="auto">
          <a:xfrm>
            <a:off x="331788" y="3873500"/>
            <a:ext cx="8577262" cy="1384995"/>
          </a:xfrm>
          <a:prstGeom prst="rect">
            <a:avLst/>
          </a:prstGeom>
          <a:noFill/>
          <a:ln w="9525">
            <a:noFill/>
            <a:miter lim="800000"/>
            <a:headEnd/>
            <a:tailEnd/>
          </a:ln>
        </p:spPr>
        <p:txBody>
          <a:bodyPr>
            <a:prstTxWarp prst="textNoShape">
              <a:avLst/>
            </a:prstTxWarp>
            <a:spAutoFit/>
          </a:bodyPr>
          <a:lstStyle/>
          <a:p>
            <a:r>
              <a:rPr lang="en-US" sz="2800" dirty="0" smtClean="0">
                <a:latin typeface="Times New Roman" charset="0"/>
              </a:rPr>
              <a:t>Example:  A 0.50 kg basketball rolls along the ground at 1.0 </a:t>
            </a:r>
            <a:r>
              <a:rPr lang="en-US" sz="2800" dirty="0" err="1" smtClean="0">
                <a:latin typeface="Times New Roman" charset="0"/>
              </a:rPr>
              <a:t>m/s</a:t>
            </a:r>
            <a:r>
              <a:rPr lang="en-US" sz="2800" dirty="0" smtClean="0">
                <a:latin typeface="Times New Roman" charset="0"/>
              </a:rPr>
              <a:t>.  What is its </a:t>
            </a:r>
            <a:r>
              <a:rPr lang="en-US" sz="2800" i="1" dirty="0" smtClean="0">
                <a:latin typeface="Times New Roman" charset="0"/>
              </a:rPr>
              <a:t>total </a:t>
            </a:r>
            <a:r>
              <a:rPr lang="en-US" sz="2800" dirty="0" smtClean="0">
                <a:latin typeface="Times New Roman" charset="0"/>
              </a:rPr>
              <a:t>kinetic energy? [linear plus rotational]</a:t>
            </a:r>
            <a:endParaRPr lang="en-US" sz="2800"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2765</TotalTime>
  <Words>1024</Words>
  <Application>Microsoft Macintosh PowerPoint</Application>
  <PresentationFormat>On-screen Show (4:3)</PresentationFormat>
  <Paragraphs>109</Paragraphs>
  <Slides>24</Slides>
  <Notes>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Microsoft Equation</vt:lpstr>
      <vt:lpstr>PHY131H1S  - Class 20</vt:lpstr>
      <vt:lpstr>Slide 2</vt:lpstr>
      <vt:lpstr>Last day I asked at the end of class:</vt:lpstr>
      <vt:lpstr>Gravitational Torque</vt:lpstr>
      <vt:lpstr>Example 12.10</vt:lpstr>
      <vt:lpstr>“Rolling Without Slipping”</vt:lpstr>
      <vt:lpstr>Examples:</vt:lpstr>
      <vt:lpstr>Linear / Rotational Analogy</vt:lpstr>
      <vt:lpstr>Rotational Energy</vt:lpstr>
      <vt:lpstr>Summary of some Different Types of Energy:</vt:lpstr>
      <vt:lpstr>Updated Conservation of Energy…</vt:lpstr>
      <vt:lpstr>Compare and Contrast Soup Cans</vt:lpstr>
      <vt:lpstr>Soup Race</vt:lpstr>
      <vt:lpstr>Equilibrium When Rotation is Possible</vt:lpstr>
      <vt:lpstr>Static Equilibrium Problems</vt:lpstr>
      <vt:lpstr>Slide 16</vt:lpstr>
      <vt:lpstr>Slide 17</vt:lpstr>
      <vt:lpstr>The Angular Velocity Vector</vt:lpstr>
      <vt:lpstr>Linear / Rotational Analogy</vt:lpstr>
      <vt:lpstr>Slide 20</vt:lpstr>
      <vt:lpstr>Slide 21</vt:lpstr>
      <vt:lpstr>Slide 22</vt:lpstr>
      <vt:lpstr>Slide 23</vt:lpstr>
      <vt:lpstr>Before Class 21 on Monday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Harlow</cp:lastModifiedBy>
  <cp:revision>130</cp:revision>
  <cp:lastPrinted>2011-03-21T20:43:42Z</cp:lastPrinted>
  <dcterms:created xsi:type="dcterms:W3CDTF">2011-03-21T17:49:27Z</dcterms:created>
  <dcterms:modified xsi:type="dcterms:W3CDTF">2011-03-21T20:47:16Z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