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6" r:id="rId3"/>
    <p:sldId id="311" r:id="rId4"/>
    <p:sldId id="427" r:id="rId5"/>
    <p:sldId id="428" r:id="rId6"/>
    <p:sldId id="429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274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55422A-8D58-6844-A93E-EDC01224062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Answer: 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0A1CA1-775B-DC49-9DB1-8DEB2526EF5E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5D17D-A13A-F54D-8CC7-590DEBEB36FF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STT14.4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859D0-4F71-4F48-8A66-8C701D946B91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STT14.4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B470A-5CBF-FA4C-B93E-3195F058E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800" y="1143000"/>
            <a:ext cx="6502400" cy="4876800"/>
          </a:xfrm>
          <a:prstGeom prst="rect">
            <a:avLst/>
          </a:prstGeom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 21</a:t>
            </a: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6200" y="914400"/>
            <a:ext cx="43434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kern="0" dirty="0" smtClean="0">
                <a:latin typeface="+mn-lt"/>
                <a:ea typeface="+mn-ea"/>
                <a:cs typeface="+mn-cs"/>
              </a:rPr>
              <a:t> Oscillations, Repeating Motion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kern="0" dirty="0" smtClean="0">
                <a:latin typeface="+mn-lt"/>
                <a:ea typeface="+mn-ea"/>
                <a:cs typeface="+mn-cs"/>
              </a:rPr>
              <a:t> Simple Harmonic Motion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kern="0" dirty="0" smtClean="0">
                <a:latin typeface="+mn-lt"/>
                <a:ea typeface="+mn-ea"/>
                <a:cs typeface="+mn-cs"/>
              </a:rPr>
              <a:t> Oscillations / Circular Motion Connection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kern="0" dirty="0" smtClean="0">
                <a:latin typeface="+mn-lt"/>
                <a:ea typeface="+mn-ea"/>
                <a:cs typeface="+mn-cs"/>
              </a:rPr>
              <a:t> Potential and Kinetic Energy in Oscillations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316598"/>
                </a:solidFill>
              </a:rPr>
              <a:t>Simple Harmonic Motion</a:t>
            </a:r>
            <a:endParaRPr lang="en-US" b="1">
              <a:solidFill>
                <a:srgbClr val="2E6099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73075" y="1441450"/>
            <a:ext cx="81343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If the initial position of an object in SHM is not 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, then we may still use the cosine function, with a phase constant measured in radians.</a:t>
            </a:r>
          </a:p>
          <a:p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In this case, the two primary kinematic equations of SHM are: </a:t>
            </a:r>
            <a:endParaRPr lang="el-GR" sz="260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257800"/>
          </a:xfrm>
        </p:spPr>
        <p:txBody>
          <a:bodyPr/>
          <a:lstStyle/>
          <a:p>
            <a:pPr marL="571500" indent="-571500" eaLnBrk="1" hangingPunct="1"/>
            <a:r>
              <a:rPr lang="en-US" dirty="0"/>
              <a:t>An object moves with simple harmonic motion. If the amplitude and the period are both increased by a factor of 2, the object’s maximum speed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32773" name="Rectangle 9"/>
          <p:cNvSpPr>
            <a:spLocks noChangeArrowheads="1"/>
          </p:cNvSpPr>
          <p:nvPr/>
        </p:nvSpPr>
        <p:spPr bwMode="auto">
          <a:xfrm>
            <a:off x="8229600" y="5334000"/>
            <a:ext cx="18288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14_10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-990600"/>
            <a:ext cx="7716838" cy="9982200"/>
          </a:xfr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143000" y="3810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143000" y="25146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581400" y="-304800"/>
            <a:ext cx="381000" cy="1028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048000" y="6477000"/>
            <a:ext cx="381000" cy="1104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638800" y="6477000"/>
            <a:ext cx="381000" cy="1181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505200" y="6477000"/>
            <a:ext cx="1752600" cy="933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00400" y="6338888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99FF"/>
                </a:solidFill>
                <a:latin typeface="Times New Roman" charset="0"/>
              </a:rPr>
              <a:t>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14_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524000"/>
            <a:ext cx="6867525" cy="5584825"/>
          </a:xfrm>
          <a:noFill/>
        </p:spPr>
      </p:pic>
      <p:pic>
        <p:nvPicPr>
          <p:cNvPr id="34819" name="Picture 4" descr="equation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87630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5" descr="massonspr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04800"/>
            <a:ext cx="10382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7239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Times New Roman" charset="0"/>
              </a:rPr>
              <a:t>Gravitational Potential Energy increases with height.  Elastic Potential Energy increases as a spring is stretched.  Kinetic Energy increases with speed.</a:t>
            </a:r>
          </a:p>
        </p:txBody>
      </p:sp>
      <p:sp>
        <p:nvSpPr>
          <p:cNvPr id="35846" name="Comment 1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851400" y="6053138"/>
            <a:ext cx="11113" cy="20637"/>
          </a:xfrm>
          <a:custGeom>
            <a:avLst/>
            <a:gdLst>
              <a:gd name="T0" fmla="*/ 16 w 35"/>
              <a:gd name="T1" fmla="*/ 42 h 56"/>
              <a:gd name="T2" fmla="*/ 0 w 35"/>
              <a:gd name="T3" fmla="*/ 0 h 56"/>
              <a:gd name="T4" fmla="*/ 0 60000 65536"/>
              <a:gd name="T5" fmla="*/ 0 60000 65536"/>
              <a:gd name="T6" fmla="*/ 0 w 35"/>
              <a:gd name="T7" fmla="*/ 0 h 56"/>
              <a:gd name="T8" fmla="*/ 35 w 35"/>
              <a:gd name="T9" fmla="*/ 56 h 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" h="56" extrusionOk="0">
                <a:moveTo>
                  <a:pt x="16" y="42"/>
                </a:moveTo>
                <a:cubicBezTo>
                  <a:pt x="65" y="78"/>
                  <a:pt x="5" y="7"/>
                  <a:pt x="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2590800"/>
            <a:ext cx="2768600" cy="29337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dirty="0"/>
              <a:t>Before Class</a:t>
            </a:r>
            <a:r>
              <a:rPr lang="en-US" sz="3600" dirty="0" smtClean="0"/>
              <a:t> 22 </a:t>
            </a:r>
            <a:r>
              <a:rPr lang="en-US" sz="3600" dirty="0"/>
              <a:t>on</a:t>
            </a:r>
            <a:r>
              <a:rPr lang="en-US" sz="3600" dirty="0" smtClean="0"/>
              <a:t> Wednesday</a:t>
            </a:r>
            <a:endParaRPr lang="en-US" sz="36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15400" cy="60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Please finish reading Knight Chapter 14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2057400"/>
            <a:ext cx="8001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Something to think about: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mass 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hanging from a string 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is swinging back and forth with 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a period of 2 seconds.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period if the mass is doubled?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smtClean="0">
                <a:latin typeface="+mn-lt"/>
                <a:ea typeface="+mn-ea"/>
                <a:cs typeface="+mn-cs"/>
              </a:rPr>
              <a:t>What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 is the period if the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 length of the string 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is doubled?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dirty="0"/>
              <a:t>A little pre-class reading </a:t>
            </a:r>
            <a:r>
              <a:rPr lang="en-US" sz="2800" dirty="0" smtClean="0"/>
              <a:t>quiz on Ch.14…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Last day I asked at the end of class:</a:t>
            </a:r>
            <a:endParaRPr lang="en-US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3276600"/>
            <a:ext cx="9144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9144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block is oscillating on a spring with a period of 2 seconds.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period if the mass is doubled?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+mn-lt"/>
                <a:ea typeface="+mn-ea"/>
                <a:cs typeface="+mn-cs"/>
              </a:rPr>
              <a:t>ANSWER:</a:t>
            </a:r>
            <a:endParaRPr lang="en-US" sz="2800" kern="0" dirty="0" smtClean="0"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800" kern="0" baseline="0" dirty="0" smtClean="0"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800" kern="0" dirty="0" smtClean="0"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smtClean="0">
                <a:latin typeface="+mn-lt"/>
                <a:ea typeface="+mn-ea"/>
                <a:cs typeface="+mn-cs"/>
              </a:rPr>
              <a:t>What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800" kern="0" dirty="0" smtClean="0">
                <a:latin typeface="+mn-lt"/>
                <a:ea typeface="+mn-ea"/>
                <a:cs typeface="+mn-cs"/>
              </a:rPr>
              <a:t>is the period if the spring constant is doubled?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5600" y="698500"/>
            <a:ext cx="1168400" cy="364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/>
              <a:t>Some oscillations are </a:t>
            </a:r>
            <a:r>
              <a:rPr lang="en-US" sz="3200" b="1" i="1"/>
              <a:t>not</a:t>
            </a:r>
            <a:r>
              <a:rPr lang="en-US" sz="3200"/>
              <a:t> sinusoidal:</a:t>
            </a:r>
          </a:p>
        </p:txBody>
      </p:sp>
      <p:pic>
        <p:nvPicPr>
          <p:cNvPr id="20483" name="Picture 3" descr="14_01_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035050"/>
            <a:ext cx="4572000" cy="4194175"/>
          </a:xfrm>
          <a:noFill/>
        </p:spPr>
      </p:pic>
      <p:pic>
        <p:nvPicPr>
          <p:cNvPr id="20484" name="Picture 4" descr="14_01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76800" y="1066800"/>
            <a:ext cx="4041775" cy="4916488"/>
          </a:xfr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9906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572000" y="9144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81000" y="4953000"/>
            <a:ext cx="3886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953000" y="5638800"/>
            <a:ext cx="3886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316598"/>
                </a:solidFill>
              </a:rPr>
              <a:t>Period, frequency, angular frequency</a:t>
            </a:r>
            <a:endParaRPr lang="en-US" sz="3200" b="1">
              <a:solidFill>
                <a:srgbClr val="2E6099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81000" y="4038600"/>
            <a:ext cx="81343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The oscillation frequency </a:t>
            </a:r>
            <a:r>
              <a:rPr lang="en-US" sz="2600" i="1">
                <a:latin typeface="Times New Roman" charset="0"/>
              </a:rPr>
              <a:t>f</a:t>
            </a:r>
            <a:r>
              <a:rPr lang="en-US" sz="2600">
                <a:latin typeface="Times New Roman" charset="0"/>
              </a:rPr>
              <a:t> is measured in cycles per second, or Hertz.</a:t>
            </a:r>
          </a:p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We may also define an angular frequency </a:t>
            </a:r>
            <a:r>
              <a:rPr lang="el-GR" sz="2600" i="1">
                <a:latin typeface="Times New Roman" charset="0"/>
                <a:ea typeface="Times New Roman" charset="0"/>
                <a:cs typeface="Times New Roman" charset="0"/>
              </a:rPr>
              <a:t>ω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in radians per second, to describe the oscillation.</a:t>
            </a:r>
            <a:endParaRPr lang="el-GR" sz="26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33400" y="990600"/>
            <a:ext cx="81343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The time to complete one full cycle, or one oscillation, is called the period,</a:t>
            </a:r>
            <a:r>
              <a:rPr lang="en-US" sz="2600" i="1">
                <a:latin typeface="Times New Roman" charset="0"/>
              </a:rPr>
              <a:t> T</a:t>
            </a:r>
            <a:r>
              <a:rPr lang="en-US" sz="2600">
                <a:latin typeface="Times New Roman" charset="0"/>
              </a:rPr>
              <a:t>.  </a:t>
            </a:r>
          </a:p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The frequency, </a:t>
            </a:r>
            <a:r>
              <a:rPr lang="en-US" sz="2600" i="1">
                <a:latin typeface="Times New Roman" charset="0"/>
              </a:rPr>
              <a:t>f</a:t>
            </a:r>
            <a:r>
              <a:rPr lang="en-US" sz="2600">
                <a:latin typeface="Times New Roman" charset="0"/>
              </a:rPr>
              <a:t>, is the number of cycles per second.  Frequency and period are related by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/>
              <a:t>The Spring-Mass System</a:t>
            </a:r>
          </a:p>
        </p:txBody>
      </p:sp>
      <p:pic>
        <p:nvPicPr>
          <p:cNvPr id="22532" name="Picture 3" descr="HorizontalMassSpring_WithAx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196975"/>
            <a:ext cx="63150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55650" y="3500438"/>
            <a:ext cx="79930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force exerted on the mass by the spring:</a:t>
            </a:r>
            <a:br>
              <a:rPr lang="en-US" sz="2800"/>
            </a:br>
            <a:r>
              <a:rPr lang="en-US" sz="2800"/>
              <a:t>         </a:t>
            </a:r>
            <a:r>
              <a:rPr lang="en-US" sz="2800" i="1"/>
              <a:t>F = −k x</a:t>
            </a:r>
            <a:r>
              <a:rPr lang="en-US" sz="2800"/>
              <a:t>            (Hooke’s Law)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55650" y="4365625"/>
            <a:ext cx="799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    </a:t>
            </a:r>
            <a:r>
              <a:rPr lang="en-US" sz="2800" i="1"/>
              <a:t>F = m a</a:t>
            </a:r>
            <a:r>
              <a:rPr lang="en-US" sz="2800"/>
              <a:t>            (Newton’s Second Law)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15900" y="5146675"/>
            <a:ext cx="3419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/>
              <a:t>Combine to form a differential equation:</a:t>
            </a:r>
          </a:p>
        </p:txBody>
      </p:sp>
      <p:sp>
        <p:nvSpPr>
          <p:cNvPr id="22536" name="Comment 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560638" y="1665288"/>
            <a:ext cx="203200" cy="322262"/>
          </a:xfrm>
          <a:custGeom>
            <a:avLst/>
            <a:gdLst>
              <a:gd name="T0" fmla="*/ 0 w 562"/>
              <a:gd name="T1" fmla="*/ 16 h 896"/>
              <a:gd name="T2" fmla="*/ 26 w 562"/>
              <a:gd name="T3" fmla="*/ 50 h 896"/>
              <a:gd name="T4" fmla="*/ 64 w 562"/>
              <a:gd name="T5" fmla="*/ 214 h 896"/>
              <a:gd name="T6" fmla="*/ 81 w 562"/>
              <a:gd name="T7" fmla="*/ 833 h 896"/>
              <a:gd name="T8" fmla="*/ 89 w 562"/>
              <a:gd name="T9" fmla="*/ 889 h 896"/>
              <a:gd name="T10" fmla="*/ 133 w 562"/>
              <a:gd name="T11" fmla="*/ 835 h 896"/>
              <a:gd name="T12" fmla="*/ 153 w 562"/>
              <a:gd name="T13" fmla="*/ 622 h 896"/>
              <a:gd name="T14" fmla="*/ 207 w 562"/>
              <a:gd name="T15" fmla="*/ 547 h 896"/>
              <a:gd name="T16" fmla="*/ 335 w 562"/>
              <a:gd name="T17" fmla="*/ 407 h 896"/>
              <a:gd name="T18" fmla="*/ 464 w 562"/>
              <a:gd name="T19" fmla="*/ 280 h 896"/>
              <a:gd name="T20" fmla="*/ 495 w 562"/>
              <a:gd name="T21" fmla="*/ 256 h 896"/>
              <a:gd name="T22" fmla="*/ 178 w 562"/>
              <a:gd name="T23" fmla="*/ 498 h 896"/>
              <a:gd name="T24" fmla="*/ 161 w 562"/>
              <a:gd name="T25" fmla="*/ 518 h 896"/>
              <a:gd name="T26" fmla="*/ 219 w 562"/>
              <a:gd name="T27" fmla="*/ 578 h 896"/>
              <a:gd name="T28" fmla="*/ 311 w 562"/>
              <a:gd name="T29" fmla="*/ 693 h 896"/>
              <a:gd name="T30" fmla="*/ 452 w 562"/>
              <a:gd name="T31" fmla="*/ 775 h 896"/>
              <a:gd name="T32" fmla="*/ 561 w 562"/>
              <a:gd name="T33" fmla="*/ 802 h 89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62"/>
              <a:gd name="T52" fmla="*/ 0 h 896"/>
              <a:gd name="T53" fmla="*/ 562 w 562"/>
              <a:gd name="T54" fmla="*/ 896 h 89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62" h="896" extrusionOk="0">
                <a:moveTo>
                  <a:pt x="0" y="16"/>
                </a:moveTo>
                <a:cubicBezTo>
                  <a:pt x="16" y="4"/>
                  <a:pt x="13" y="14"/>
                  <a:pt x="26" y="50"/>
                </a:cubicBezTo>
                <a:cubicBezTo>
                  <a:pt x="45" y="104"/>
                  <a:pt x="56" y="158"/>
                  <a:pt x="64" y="214"/>
                </a:cubicBezTo>
                <a:cubicBezTo>
                  <a:pt x="94" y="420"/>
                  <a:pt x="66" y="627"/>
                  <a:pt x="81" y="833"/>
                </a:cubicBezTo>
                <a:cubicBezTo>
                  <a:pt x="85" y="864"/>
                  <a:pt x="86" y="870"/>
                  <a:pt x="89" y="889"/>
                </a:cubicBezTo>
                <a:cubicBezTo>
                  <a:pt x="115" y="878"/>
                  <a:pt x="117" y="875"/>
                  <a:pt x="133" y="835"/>
                </a:cubicBezTo>
              </a:path>
              <a:path w="562" h="896" extrusionOk="0">
                <a:moveTo>
                  <a:pt x="153" y="622"/>
                </a:moveTo>
                <a:cubicBezTo>
                  <a:pt x="170" y="596"/>
                  <a:pt x="189" y="572"/>
                  <a:pt x="207" y="547"/>
                </a:cubicBezTo>
                <a:cubicBezTo>
                  <a:pt x="245" y="495"/>
                  <a:pt x="290" y="452"/>
                  <a:pt x="335" y="407"/>
                </a:cubicBezTo>
                <a:cubicBezTo>
                  <a:pt x="378" y="364"/>
                  <a:pt x="421" y="321"/>
                  <a:pt x="464" y="280"/>
                </a:cubicBezTo>
                <a:cubicBezTo>
                  <a:pt x="480" y="266"/>
                  <a:pt x="484" y="263"/>
                  <a:pt x="495" y="256"/>
                </a:cubicBezTo>
              </a:path>
              <a:path w="562" h="896" extrusionOk="0">
                <a:moveTo>
                  <a:pt x="178" y="498"/>
                </a:moveTo>
                <a:cubicBezTo>
                  <a:pt x="170" y="508"/>
                  <a:pt x="167" y="512"/>
                  <a:pt x="161" y="518"/>
                </a:cubicBezTo>
                <a:cubicBezTo>
                  <a:pt x="183" y="537"/>
                  <a:pt x="201" y="554"/>
                  <a:pt x="219" y="578"/>
                </a:cubicBezTo>
                <a:cubicBezTo>
                  <a:pt x="248" y="617"/>
                  <a:pt x="277" y="658"/>
                  <a:pt x="311" y="693"/>
                </a:cubicBezTo>
                <a:cubicBezTo>
                  <a:pt x="351" y="734"/>
                  <a:pt x="398" y="758"/>
                  <a:pt x="452" y="775"/>
                </a:cubicBezTo>
                <a:cubicBezTo>
                  <a:pt x="488" y="786"/>
                  <a:pt x="525" y="793"/>
                  <a:pt x="561" y="802"/>
                </a:cubicBezTo>
              </a:path>
            </a:pathLst>
          </a:custGeom>
          <a:noFill/>
          <a:ln w="1905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igur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-1295400"/>
            <a:ext cx="5011738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533400" y="381000"/>
            <a:ext cx="2514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700"/>
              <a:t>Weird coincidence noted by Knight: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419600" y="152400"/>
            <a:ext cx="41910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This is the position graph of a mass on a spring. What can you say about the velocity and the force at the instant indicated by the dotted line?</a:t>
            </a:r>
          </a:p>
        </p:txBody>
      </p:sp>
      <p:pic>
        <p:nvPicPr>
          <p:cNvPr id="27651" name="Picture 3" descr="mpspr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0640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62400" y="2209800"/>
            <a:ext cx="4800600" cy="3429000"/>
            <a:chOff x="2448" y="624"/>
            <a:chExt cx="2832" cy="1968"/>
          </a:xfrm>
        </p:grpSpPr>
        <p:pic>
          <p:nvPicPr>
            <p:cNvPr id="27654" name="Picture 5" descr="14_stt_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48" y="624"/>
              <a:ext cx="2832" cy="1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5" name="Rectangle 6"/>
            <p:cNvSpPr>
              <a:spLocks noChangeArrowheads="1"/>
            </p:cNvSpPr>
            <p:nvPr/>
          </p:nvSpPr>
          <p:spPr bwMode="auto">
            <a:xfrm>
              <a:off x="2928" y="2256"/>
              <a:ext cx="2016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graph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209800"/>
            <a:ext cx="480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419600" y="152400"/>
            <a:ext cx="41910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This is the position graph of a mass on a spring. What can you say about the velocity and the force at the instant indicated by the dotted line?</a:t>
            </a:r>
          </a:p>
        </p:txBody>
      </p:sp>
      <p:pic>
        <p:nvPicPr>
          <p:cNvPr id="29700" name="Picture 4" descr="mpspr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0640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2797</TotalTime>
  <Words>450</Words>
  <Application>Microsoft Macintosh PowerPoint</Application>
  <PresentationFormat>On-screen Show (4:3)</PresentationFormat>
  <Paragraphs>46</Paragraphs>
  <Slides>15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PHY131H1S  - Class 21</vt:lpstr>
      <vt:lpstr>A little pre-class reading quiz on Ch.14…</vt:lpstr>
      <vt:lpstr>Last day I asked at the end of class:</vt:lpstr>
      <vt:lpstr>Some oscillations are not sinusoidal:</vt:lpstr>
      <vt:lpstr>Period, frequency, angular frequency</vt:lpstr>
      <vt:lpstr>The Spring-Mass System</vt:lpstr>
      <vt:lpstr>Slide 7</vt:lpstr>
      <vt:lpstr>Slide 8</vt:lpstr>
      <vt:lpstr>Slide 9</vt:lpstr>
      <vt:lpstr>Simple Harmonic Motion</vt:lpstr>
      <vt:lpstr>Slide 11</vt:lpstr>
      <vt:lpstr>Slide 12</vt:lpstr>
      <vt:lpstr>Slide 13</vt:lpstr>
      <vt:lpstr>Slide 14</vt:lpstr>
      <vt:lpstr>Before Class 22 on Wednesday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135</cp:revision>
  <cp:lastPrinted>2011-03-09T15:54:22Z</cp:lastPrinted>
  <dcterms:created xsi:type="dcterms:W3CDTF">2011-03-22T15:25:02Z</dcterms:created>
  <dcterms:modified xsi:type="dcterms:W3CDTF">2011-03-22T15:34:13Z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