
<file path=[Content_Types].xml><?xml version="1.0" encoding="utf-8"?>
<Types xmlns="http://schemas.openxmlformats.org/package/2006/content-types"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426" r:id="rId3"/>
    <p:sldId id="311" r:id="rId4"/>
    <p:sldId id="429" r:id="rId5"/>
    <p:sldId id="430" r:id="rId6"/>
    <p:sldId id="442" r:id="rId7"/>
    <p:sldId id="432" r:id="rId8"/>
    <p:sldId id="433" r:id="rId9"/>
    <p:sldId id="435" r:id="rId10"/>
    <p:sldId id="434" r:id="rId11"/>
    <p:sldId id="436" r:id="rId12"/>
    <p:sldId id="437" r:id="rId13"/>
    <p:sldId id="438" r:id="rId14"/>
    <p:sldId id="439" r:id="rId15"/>
    <p:sldId id="440" r:id="rId16"/>
    <p:sldId id="441" r:id="rId17"/>
    <p:sldId id="274" r:id="rId1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9" frameSlides="1"/>
  <p:clrMru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4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EE0CE762-0A18-6249-9CA5-DE404A132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199A51DD-06F9-6D48-9F46-1A45ABCC0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55422A-8D58-6844-A93E-EDC01224062E}" type="slidenum">
              <a:rPr lang="en-US"/>
              <a:pPr/>
              <a:t>2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Answer: B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90FA2-95FA-EC4D-9679-B5E831CF0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9BB5A-C110-4E4E-B2A5-6AD1382DD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4F756-45E7-144D-99C1-A6D87F0A8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4EE5B-8DEF-4043-AEAC-1FBC04505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A617D-8E14-DA42-AD92-265B9E616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56302-BAD1-5F4C-BE6B-DCB92F6FC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A5BC3-D362-4648-8F02-86AB5C660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EB6C8-8E9D-0249-A13F-2E1FBE743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2A479-31C8-2B40-A44C-244D583D8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15D11-8A13-5947-8D08-E0E6EC229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AFB9D-9874-CA44-AA62-44661E82F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6A5BC-F832-094C-B8D2-F0157CCE4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FC98C-9B1A-6F4D-B288-FAF32AFC9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6DD4D-71B3-5C46-816D-632BACBD0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1AD56E1-4800-214B-8B54-E9EC7E38D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5105400" cy="792162"/>
          </a:xfrm>
        </p:spPr>
        <p:txBody>
          <a:bodyPr/>
          <a:lstStyle/>
          <a:p>
            <a:pPr algn="l" eaLnBrk="1" hangingPunct="1"/>
            <a:r>
              <a:rPr lang="en-US" sz="3600" dirty="0" smtClean="0"/>
              <a:t>PHY131H1S</a:t>
            </a:r>
            <a:r>
              <a:rPr lang="en-US" sz="3600" dirty="0" smtClean="0">
                <a:latin typeface="Times New Roman" charset="0"/>
              </a:rPr>
              <a:t>  - Class </a:t>
            </a:r>
            <a:r>
              <a:rPr lang="en-US" sz="3600" dirty="0" smtClean="0">
                <a:latin typeface="Times New Roman" charset="0"/>
              </a:rPr>
              <a:t>22</a:t>
            </a:r>
            <a:endParaRPr lang="en-US" sz="3600" dirty="0" smtClean="0">
              <a:latin typeface="Times New Roman" charset="0"/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76200" y="914400"/>
            <a:ext cx="4343400" cy="5715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Today:</a:t>
            </a:r>
          </a:p>
          <a:p>
            <a:pPr eaLnBrk="1" hangingPunct="1">
              <a:spcAft>
                <a:spcPts val="1800"/>
              </a:spcAft>
              <a:buFont typeface="Arial"/>
              <a:buChar char="•"/>
            </a:pPr>
            <a:r>
              <a:rPr lang="en-US" sz="3200" kern="0" dirty="0" smtClean="0">
                <a:latin typeface="+mn-lt"/>
                <a:ea typeface="+mn-ea"/>
                <a:cs typeface="+mn-cs"/>
              </a:rPr>
              <a:t>  </a:t>
            </a:r>
            <a:r>
              <a:rPr lang="en-US" sz="3200" dirty="0" smtClean="0"/>
              <a:t>Hanging </a:t>
            </a:r>
            <a:r>
              <a:rPr lang="en-US" sz="3200" dirty="0" smtClean="0"/>
              <a:t>Springs </a:t>
            </a:r>
            <a:endParaRPr lang="en-US" sz="3200" dirty="0" smtClean="0"/>
          </a:p>
          <a:p>
            <a:pPr eaLnBrk="1" hangingPunct="1">
              <a:spcAft>
                <a:spcPts val="1800"/>
              </a:spcAft>
              <a:buFont typeface="Arial"/>
              <a:buChar char="•"/>
            </a:pPr>
            <a:r>
              <a:rPr lang="en-US" sz="3200" dirty="0" smtClean="0"/>
              <a:t> The </a:t>
            </a:r>
            <a:r>
              <a:rPr lang="en-US" sz="3200" dirty="0" smtClean="0"/>
              <a:t>Pendulum </a:t>
            </a:r>
            <a:endParaRPr lang="en-US" sz="3200" dirty="0" smtClean="0"/>
          </a:p>
          <a:p>
            <a:pPr eaLnBrk="1" hangingPunct="1">
              <a:spcAft>
                <a:spcPts val="1800"/>
              </a:spcAft>
              <a:buFont typeface="Arial"/>
              <a:buChar char="•"/>
            </a:pPr>
            <a:r>
              <a:rPr lang="en-US" sz="3200" dirty="0" smtClean="0"/>
              <a:t> Damped </a:t>
            </a:r>
            <a:r>
              <a:rPr lang="en-US" sz="3200" dirty="0" smtClean="0"/>
              <a:t>Oscillations</a:t>
            </a:r>
            <a:endParaRPr lang="en-US" sz="3200" dirty="0" smtClean="0"/>
          </a:p>
          <a:p>
            <a:pPr eaLnBrk="1" hangingPunct="1">
              <a:spcAft>
                <a:spcPts val="1800"/>
              </a:spcAft>
              <a:buFont typeface="Arial"/>
              <a:buChar char="•"/>
            </a:pPr>
            <a:r>
              <a:rPr lang="en-US" sz="3200" dirty="0" smtClean="0"/>
              <a:t> Driven </a:t>
            </a:r>
            <a:r>
              <a:rPr lang="en-US" sz="3200" dirty="0" smtClean="0"/>
              <a:t>Oscillations; Resonance</a:t>
            </a:r>
            <a:endParaRPr lang="en-US" sz="3200" dirty="0"/>
          </a:p>
        </p:txBody>
      </p:sp>
      <p:pic>
        <p:nvPicPr>
          <p:cNvPr id="5" name="Picture 8" descr="infanti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514600"/>
            <a:ext cx="3005138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endulum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0"/>
            <a:ext cx="1714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343400" y="6235700"/>
            <a:ext cx="4800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Italian opera singer Luigi Infantino tries to break a wine glass by singing top 'C' at a rehearsal.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685800" y="1066800"/>
            <a:ext cx="792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endParaRPr lang="en-US" sz="32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403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400" dirty="0"/>
              <a:t>Two </a:t>
            </a:r>
            <a:r>
              <a:rPr lang="en-US" sz="3400" dirty="0" err="1"/>
              <a:t>pendula</a:t>
            </a:r>
            <a:r>
              <a:rPr lang="en-US" sz="3400" dirty="0"/>
              <a:t> have the same length, but different mass.  The force of gravity, F=mg, is larger for the larger mass. </a:t>
            </a:r>
            <a:r>
              <a:rPr lang="en-US" sz="3400" dirty="0" smtClean="0"/>
              <a:t> </a:t>
            </a:r>
            <a:endParaRPr lang="en-US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85800" y="1066800"/>
            <a:ext cx="792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endParaRPr lang="en-US" sz="3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971800"/>
            <a:ext cx="5080000" cy="508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52800" y="2743200"/>
            <a:ext cx="57912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"/>
            <a:ext cx="8229600" cy="51403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400" dirty="0"/>
              <a:t>A person swings on a swing.  When the person sits still, the swing oscillates back and forth at its natural frequency. </a:t>
            </a:r>
            <a:r>
              <a:rPr lang="en-US" sz="3400" dirty="0" smtClean="0"/>
              <a:t> </a:t>
            </a:r>
            <a:endParaRPr lang="en-US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85800" y="1066800"/>
            <a:ext cx="792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endParaRPr lang="en-US" sz="32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1403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400" dirty="0"/>
              <a:t>A person swings on a swing.  When the person sits still, the swing oscillates back and forth at its natural frequency. </a:t>
            </a:r>
            <a:r>
              <a:rPr lang="en-US" sz="3400" dirty="0" smtClean="0"/>
              <a:t> </a:t>
            </a:r>
            <a:endParaRPr lang="en-US" sz="3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3124200"/>
            <a:ext cx="2286000" cy="356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14_21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90600"/>
            <a:ext cx="9144000" cy="62611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563562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316598"/>
                </a:solidFill>
              </a:rPr>
              <a:t>Damped Oscillations</a:t>
            </a:r>
            <a:endParaRPr lang="en-US" sz="4000" b="1">
              <a:solidFill>
                <a:srgbClr val="2E6099"/>
              </a:solidFill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457200" y="838200"/>
            <a:ext cx="813435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600">
                <a:latin typeface="Times New Roman" charset="0"/>
              </a:rPr>
              <a:t>When a mass on a spring experiences the force of the spring as given by Hooke’s Law, as well as a drag force of magnitude |</a:t>
            </a:r>
            <a:r>
              <a:rPr lang="en-US" sz="2600" i="1">
                <a:latin typeface="Times New Roman" charset="0"/>
              </a:rPr>
              <a:t>D</a:t>
            </a:r>
            <a:r>
              <a:rPr lang="en-US" sz="2600">
                <a:latin typeface="Times New Roman" charset="0"/>
              </a:rPr>
              <a:t>|=</a:t>
            </a:r>
            <a:r>
              <a:rPr lang="en-US" sz="2600" i="1">
                <a:latin typeface="Times New Roman" charset="0"/>
              </a:rPr>
              <a:t>bv</a:t>
            </a:r>
            <a:r>
              <a:rPr lang="en-US" sz="2600">
                <a:latin typeface="Times New Roman" charset="0"/>
              </a:rPr>
              <a:t>, the solution is</a:t>
            </a:r>
            <a:endParaRPr lang="en-US" sz="2600" i="1">
              <a:latin typeface="Times New Roman" charset="0"/>
            </a:endParaRPr>
          </a:p>
        </p:txBody>
      </p:sp>
      <p:pic>
        <p:nvPicPr>
          <p:cNvPr id="49159" name="Picture 7" descr="14_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743200"/>
            <a:ext cx="45593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sz="3200" b="1">
                <a:solidFill>
                  <a:srgbClr val="316598"/>
                </a:solidFill>
              </a:rPr>
              <a:t>Driven Oscillations and Resonance</a:t>
            </a:r>
            <a:endParaRPr lang="en-US" sz="3200" b="1">
              <a:solidFill>
                <a:srgbClr val="2E6099"/>
              </a:solidFill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13435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600" dirty="0">
                <a:latin typeface="Times New Roman" charset="0"/>
              </a:rPr>
              <a:t> Consider an oscillating system that, when left to itself,  oscillates at a frequency </a:t>
            </a:r>
            <a:r>
              <a:rPr lang="en-US" sz="2600" i="1" dirty="0">
                <a:latin typeface="Times New Roman" charset="0"/>
              </a:rPr>
              <a:t>f</a:t>
            </a:r>
            <a:r>
              <a:rPr lang="en-US" sz="2600" baseline="-25000" dirty="0">
                <a:latin typeface="Times New Roman" charset="0"/>
              </a:rPr>
              <a:t>0</a:t>
            </a:r>
            <a:r>
              <a:rPr lang="en-US" sz="2600" dirty="0">
                <a:latin typeface="Times New Roman" charset="0"/>
              </a:rPr>
              <a:t>.  We call this the </a:t>
            </a:r>
            <a:r>
              <a:rPr lang="en-US" sz="2600" b="1" dirty="0">
                <a:latin typeface="Times New Roman" charset="0"/>
              </a:rPr>
              <a:t>natural frequency</a:t>
            </a:r>
            <a:r>
              <a:rPr lang="en-US" sz="2600" dirty="0">
                <a:latin typeface="Times New Roman" charset="0"/>
              </a:rPr>
              <a:t> of the oscillator.</a:t>
            </a:r>
          </a:p>
          <a:p>
            <a:endParaRPr lang="en-US" sz="2600" dirty="0">
              <a:latin typeface="Times New Roman" charset="0"/>
            </a:endParaRPr>
          </a:p>
          <a:p>
            <a:pPr>
              <a:buFontTx/>
              <a:buChar char="•"/>
            </a:pPr>
            <a:r>
              <a:rPr lang="en-US" sz="2600" dirty="0">
                <a:latin typeface="Times New Roman" charset="0"/>
              </a:rPr>
              <a:t> Suppose that this system is subjected to a </a:t>
            </a:r>
            <a:r>
              <a:rPr lang="en-US" sz="2600" i="1" dirty="0">
                <a:latin typeface="Times New Roman" charset="0"/>
              </a:rPr>
              <a:t>periodic</a:t>
            </a:r>
            <a:r>
              <a:rPr lang="en-US" sz="2600" dirty="0">
                <a:latin typeface="Times New Roman" charset="0"/>
              </a:rPr>
              <a:t> external force of frequency </a:t>
            </a:r>
            <a:r>
              <a:rPr lang="en-US" sz="2600" i="1" dirty="0" err="1">
                <a:latin typeface="Times New Roman" charset="0"/>
              </a:rPr>
              <a:t>f</a:t>
            </a:r>
            <a:r>
              <a:rPr lang="en-US" sz="2600" baseline="-25000" dirty="0" err="1">
                <a:latin typeface="Times New Roman" charset="0"/>
              </a:rPr>
              <a:t>ext</a:t>
            </a:r>
            <a:r>
              <a:rPr lang="en-US" sz="2600" dirty="0">
                <a:latin typeface="Times New Roman" charset="0"/>
              </a:rPr>
              <a:t>.  This frequency is called the </a:t>
            </a:r>
            <a:r>
              <a:rPr lang="en-US" sz="2600" b="1" dirty="0">
                <a:latin typeface="Times New Roman" charset="0"/>
              </a:rPr>
              <a:t>driving frequency</a:t>
            </a:r>
            <a:r>
              <a:rPr lang="en-US" sz="2600" dirty="0">
                <a:latin typeface="Times New Roman" charset="0"/>
              </a:rPr>
              <a:t>.</a:t>
            </a:r>
          </a:p>
          <a:p>
            <a:endParaRPr lang="en-US" sz="2600" dirty="0">
              <a:latin typeface="Times New Roman" charset="0"/>
            </a:endParaRPr>
          </a:p>
          <a:p>
            <a:pPr>
              <a:buFontTx/>
              <a:buChar char="•"/>
            </a:pPr>
            <a:r>
              <a:rPr lang="en-US" sz="2600" dirty="0">
                <a:latin typeface="Times New Roman" charset="0"/>
              </a:rPr>
              <a:t> The amplitude of oscillations is generally not very high if </a:t>
            </a:r>
            <a:r>
              <a:rPr lang="en-US" sz="2600" dirty="0" smtClean="0">
                <a:latin typeface="Times New Roman" charset="0"/>
              </a:rPr>
              <a:t> </a:t>
            </a:r>
          </a:p>
          <a:p>
            <a:pPr>
              <a:buFontTx/>
              <a:buChar char="•"/>
            </a:pPr>
            <a:endParaRPr lang="en-US" sz="2600" dirty="0" smtClean="0">
              <a:latin typeface="Times New Roman" charset="0"/>
            </a:endParaRPr>
          </a:p>
          <a:p>
            <a:endParaRPr lang="en-US" sz="2600" dirty="0">
              <a:latin typeface="Times New Roman" charset="0"/>
            </a:endParaRPr>
          </a:p>
          <a:p>
            <a:pPr>
              <a:buFontTx/>
              <a:buChar char="•"/>
            </a:pPr>
            <a:r>
              <a:rPr lang="en-US" sz="2600" dirty="0">
                <a:latin typeface="Times New Roman" charset="0"/>
              </a:rPr>
              <a:t> </a:t>
            </a:r>
            <a:r>
              <a:rPr lang="en-US" sz="2600" dirty="0" smtClean="0">
                <a:latin typeface="Times New Roman" charset="0"/>
              </a:rPr>
              <a:t>As      gets </a:t>
            </a:r>
            <a:r>
              <a:rPr lang="en-US" sz="2600" dirty="0">
                <a:latin typeface="Times New Roman" charset="0"/>
              </a:rPr>
              <a:t>closer and closer to</a:t>
            </a:r>
            <a:r>
              <a:rPr lang="en-US" sz="2600" dirty="0" smtClean="0">
                <a:latin typeface="Times New Roman" charset="0"/>
              </a:rPr>
              <a:t> </a:t>
            </a:r>
            <a:r>
              <a:rPr lang="en-US" sz="2600" i="1" dirty="0" smtClean="0">
                <a:latin typeface="Times New Roman" charset="0"/>
              </a:rPr>
              <a:t>   </a:t>
            </a:r>
            <a:r>
              <a:rPr lang="en-US" sz="2600" dirty="0" smtClean="0">
                <a:latin typeface="Times New Roman" charset="0"/>
              </a:rPr>
              <a:t>, </a:t>
            </a:r>
            <a:r>
              <a:rPr lang="en-US" sz="2600" dirty="0">
                <a:latin typeface="Times New Roman" charset="0"/>
              </a:rPr>
              <a:t>the amplitude of the oscillation rises dramatically.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4000"/>
              <a:t>14.8 Externally Driven Oscillations</a:t>
            </a:r>
          </a:p>
        </p:txBody>
      </p:sp>
      <p:pic>
        <p:nvPicPr>
          <p:cNvPr id="38915" name="Picture 3" descr="14_sum_07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371600"/>
            <a:ext cx="7620000" cy="5937250"/>
          </a:xfrm>
          <a:noFill/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648200" y="17526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 Black" charset="0"/>
              </a:rPr>
              <a:t>Resonance!</a:t>
            </a:r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H="1">
            <a:off x="4953000" y="2209800"/>
            <a:ext cx="3048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pPr eaLnBrk="1" hangingPunct="1"/>
            <a:r>
              <a:rPr lang="en-US" sz="3600" dirty="0"/>
              <a:t>Before Class</a:t>
            </a:r>
            <a:r>
              <a:rPr lang="en-US" sz="3600" dirty="0" smtClean="0"/>
              <a:t> </a:t>
            </a:r>
            <a:r>
              <a:rPr lang="en-US" sz="3600" dirty="0" smtClean="0"/>
              <a:t>23 </a:t>
            </a:r>
            <a:r>
              <a:rPr lang="en-US" sz="3600" dirty="0"/>
              <a:t>on</a:t>
            </a:r>
            <a:r>
              <a:rPr lang="en-US" sz="3600" dirty="0" smtClean="0"/>
              <a:t> Monday</a:t>
            </a:r>
            <a:endParaRPr lang="en-US" sz="3600" b="1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8763000" cy="2743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Tonight there is a MasteringPhysics Problem Set due.  If you have not already done so, please submit your problem set by 11:59pm tonight.</a:t>
            </a:r>
          </a:p>
          <a:p>
            <a:pPr eaLnBrk="1" hangingPunct="1"/>
            <a:r>
              <a:rPr lang="en-US" sz="2800" dirty="0" smtClean="0"/>
              <a:t>Over the weekend, please read the first 4 sections of Chapter 15 of Knight.</a:t>
            </a:r>
            <a:endParaRPr lang="en-US" sz="28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3429000"/>
            <a:ext cx="6858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Something to think about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If you stand on a waterproof bathroom scale in a wading pool, so that part of your legs are immersed in </a:t>
            </a:r>
            <a:r>
              <a:rPr lang="en-US" sz="2800" kern="0" dirty="0" smtClean="0">
                <a:latin typeface="+mn-lt"/>
                <a:ea typeface="+mn-ea"/>
                <a:cs typeface="+mn-cs"/>
              </a:rPr>
              <a:t>the water, will your measured weight be different than normal?  If so, why?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3962400"/>
            <a:ext cx="22352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800" dirty="0"/>
              <a:t>A little pre-class reading </a:t>
            </a:r>
            <a:r>
              <a:rPr lang="en-US" sz="2800" dirty="0" smtClean="0"/>
              <a:t>quiz on Ch.14…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2590800"/>
            <a:ext cx="2768600" cy="2933700"/>
          </a:xfrm>
          <a:prstGeom prst="rect">
            <a:avLst/>
          </a:prstGeom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algn="l" eaLnBrk="1" hangingPunct="1"/>
            <a:r>
              <a:rPr lang="en-US" sz="2800" dirty="0" smtClean="0"/>
              <a:t>Last day I asked at the end of class:</a:t>
            </a:r>
            <a:endParaRPr lang="en-US" sz="2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3276600"/>
            <a:ext cx="914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914400"/>
            <a:ext cx="8305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/>
              <a:t>A </a:t>
            </a:r>
            <a:r>
              <a:rPr lang="en-US" sz="2800" kern="0" dirty="0" smtClean="0"/>
              <a:t>mass hanging from a string is swinging back and forth with a period of 2 seconds.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/>
              <a:t>What is the period if the mass is doubled</a:t>
            </a:r>
            <a:r>
              <a:rPr lang="en-US" sz="2800" kern="0" dirty="0" smtClean="0"/>
              <a:t>?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/>
              <a:t>ANSWER: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endParaRPr lang="en-US" sz="2800" kern="0" dirty="0" smtClean="0"/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endParaRPr lang="en-US" sz="2800" kern="0" dirty="0" smtClean="0"/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/>
              <a:t>What </a:t>
            </a:r>
            <a:r>
              <a:rPr lang="en-US" sz="2800" kern="0" dirty="0" smtClean="0"/>
              <a:t>is the period if the length of the string is doubled</a:t>
            </a:r>
            <a:r>
              <a:rPr lang="en-US" sz="2800" kern="0" dirty="0" smtClean="0"/>
              <a:t>?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/>
              <a:t>ANSWER: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14_16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228600"/>
            <a:ext cx="6858000" cy="6934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4_17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0"/>
            <a:ext cx="6399213" cy="7239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4" name="Picture 6" descr="example paragraph14"/>
          <p:cNvPicPr>
            <a:picLocks noChangeAspect="1" noChangeArrowheads="1"/>
          </p:cNvPicPr>
          <p:nvPr/>
        </p:nvPicPr>
        <p:blipFill>
          <a:blip r:embed="rId2"/>
          <a:srcRect r="50616" b="79802"/>
          <a:stretch>
            <a:fillRect/>
          </a:stretch>
        </p:blipFill>
        <p:spPr bwMode="auto">
          <a:xfrm>
            <a:off x="223736" y="228600"/>
            <a:ext cx="8920264" cy="21336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362199"/>
            <a:ext cx="5918200" cy="4128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14_19_01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0"/>
            <a:ext cx="5651500" cy="7239000"/>
          </a:xfr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676400" y="0"/>
            <a:ext cx="1066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316598"/>
                </a:solidFill>
              </a:rPr>
              <a:t>The Pendulum</a:t>
            </a:r>
            <a:endParaRPr lang="en-US" b="1">
              <a:solidFill>
                <a:srgbClr val="2E6099"/>
              </a:solidFill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87350" y="1427163"/>
            <a:ext cx="8031163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600">
                <a:latin typeface="Times New Roman" charset="0"/>
              </a:rPr>
              <a:t>Suppose we restrict the pendulum’s oscillations to small angles (&lt; 10</a:t>
            </a:r>
            <a:r>
              <a:rPr lang="en-US" sz="2600">
                <a:latin typeface="Times New Roman" charset="0"/>
                <a:ea typeface="Times New Roman" charset="0"/>
                <a:cs typeface="Times New Roman" charset="0"/>
              </a:rPr>
              <a:t>°).  Then we may use the </a:t>
            </a:r>
            <a:r>
              <a:rPr lang="en-US" sz="2600" b="1">
                <a:latin typeface="Times New Roman" charset="0"/>
                <a:ea typeface="Times New Roman" charset="0"/>
                <a:cs typeface="Times New Roman" charset="0"/>
              </a:rPr>
              <a:t>small angle approximation</a:t>
            </a:r>
            <a:r>
              <a:rPr lang="en-US" sz="2600">
                <a:latin typeface="Times New Roman" charset="0"/>
                <a:ea typeface="Times New Roman" charset="0"/>
                <a:cs typeface="Times New Roman" charset="0"/>
              </a:rPr>
              <a:t> sin </a:t>
            </a:r>
            <a:r>
              <a:rPr lang="el-GR" sz="2600" i="1">
                <a:latin typeface="Times New Roman" charset="0"/>
                <a:ea typeface="Times New Roman" charset="0"/>
                <a:cs typeface="Times New Roman" charset="0"/>
              </a:rPr>
              <a:t>θ</a:t>
            </a:r>
            <a:r>
              <a:rPr lang="en-US" sz="26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l-GR" sz="2600">
                <a:latin typeface="Times New Roman" charset="0"/>
                <a:ea typeface="Times New Roman" charset="0"/>
                <a:cs typeface="Times New Roman" charset="0"/>
              </a:rPr>
              <a:t>≈</a:t>
            </a:r>
            <a:r>
              <a:rPr lang="en-US" sz="26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l-GR" sz="2600" i="1">
                <a:latin typeface="Times New Roman" charset="0"/>
                <a:ea typeface="Times New Roman" charset="0"/>
                <a:cs typeface="Times New Roman" charset="0"/>
              </a:rPr>
              <a:t>θ</a:t>
            </a:r>
            <a:r>
              <a:rPr lang="en-US" sz="2600">
                <a:latin typeface="Times New Roman" charset="0"/>
                <a:ea typeface="Times New Roman" charset="0"/>
                <a:cs typeface="Times New Roman" charset="0"/>
              </a:rPr>
              <a:t>, where </a:t>
            </a:r>
            <a:r>
              <a:rPr lang="el-GR" sz="2600" i="1">
                <a:latin typeface="Times New Roman" charset="0"/>
              </a:rPr>
              <a:t>θ</a:t>
            </a:r>
            <a:r>
              <a:rPr lang="en-US" sz="2600">
                <a:latin typeface="Times New Roman" charset="0"/>
                <a:ea typeface="Times New Roman" charset="0"/>
                <a:cs typeface="Times New Roman" charset="0"/>
              </a:rPr>
              <a:t> is measured in radians.  Since </a:t>
            </a:r>
            <a:r>
              <a:rPr lang="el-GR" sz="2600" i="1">
                <a:latin typeface="Times New Roman" charset="0"/>
              </a:rPr>
              <a:t>θ</a:t>
            </a:r>
            <a:r>
              <a:rPr lang="en-US" sz="2600">
                <a:latin typeface="Times New Roman" charset="0"/>
              </a:rPr>
              <a:t> = </a:t>
            </a:r>
            <a:r>
              <a:rPr lang="en-US" sz="2600" i="1">
                <a:latin typeface="Times New Roman" charset="0"/>
              </a:rPr>
              <a:t>s</a:t>
            </a:r>
            <a:r>
              <a:rPr lang="en-US" sz="2600">
                <a:latin typeface="Times New Roman" charset="0"/>
              </a:rPr>
              <a:t>/</a:t>
            </a:r>
            <a:r>
              <a:rPr lang="en-US" sz="2600" i="1">
                <a:latin typeface="Times New Roman" charset="0"/>
              </a:rPr>
              <a:t>L</a:t>
            </a:r>
            <a:r>
              <a:rPr lang="en-US" sz="2600">
                <a:latin typeface="Times New Roman" charset="0"/>
              </a:rPr>
              <a:t>, the net force on the mass is</a:t>
            </a:r>
            <a:endParaRPr lang="el-GR" sz="2600">
              <a:latin typeface="Times New Roman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77838" y="4710113"/>
            <a:ext cx="80311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600">
                <a:latin typeface="Times New Roman" charset="0"/>
              </a:rPr>
              <a:t>and the angular frequency of the motion is found to be</a:t>
            </a:r>
            <a:endParaRPr lang="el-GR" sz="26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/>
              <a:t>Mass on Spring versus Pendulum</a:t>
            </a:r>
          </a:p>
        </p:txBody>
      </p:sp>
      <p:graphicFrame>
        <p:nvGraphicFramePr>
          <p:cNvPr id="32771" name="Group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48970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073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Mass on a Spring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Pendulum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071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Condition for S.H.M.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Small oscillations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Small angles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Angular frequency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Period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>
            <p:ph sz="quarter" idx="4"/>
          </p:nvPr>
        </p:nvGraphicFramePr>
        <p:xfrm>
          <a:off x="3581400" y="4416425"/>
          <a:ext cx="1905000" cy="1166813"/>
        </p:xfrm>
        <a:graphic>
          <a:graphicData uri="http://schemas.openxmlformats.org/presentationml/2006/ole">
            <p:oleObj spid="_x0000_s121860" name="Equation" r:id="rId3" imgW="723600" imgH="444240" progId="Equation.3">
              <p:embed/>
            </p:oleObj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6248400" y="4419600"/>
          <a:ext cx="2133600" cy="1174750"/>
        </p:xfrm>
        <a:graphic>
          <a:graphicData uri="http://schemas.openxmlformats.org/presentationml/2006/ole">
            <p:oleObj spid="_x0000_s121861" name="Equation" r:id="rId4" imgW="71100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2840</TotalTime>
  <Words>490</Words>
  <Application>Microsoft Macintosh PowerPoint</Application>
  <PresentationFormat>On-screen Show (4:3)</PresentationFormat>
  <Paragraphs>49</Paragraphs>
  <Slides>17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Default Design</vt:lpstr>
      <vt:lpstr>Microsoft Equation 3.0</vt:lpstr>
      <vt:lpstr>Microsoft Equation</vt:lpstr>
      <vt:lpstr>PHY131H1S  - Class 22</vt:lpstr>
      <vt:lpstr>A little pre-class reading quiz on Ch.14…</vt:lpstr>
      <vt:lpstr>Last day I asked at the end of class:</vt:lpstr>
      <vt:lpstr>Slide 4</vt:lpstr>
      <vt:lpstr>Slide 5</vt:lpstr>
      <vt:lpstr>Slide 6</vt:lpstr>
      <vt:lpstr>Slide 7</vt:lpstr>
      <vt:lpstr>The Pendulum</vt:lpstr>
      <vt:lpstr>Mass on Spring versus Pendulum</vt:lpstr>
      <vt:lpstr>Slide 10</vt:lpstr>
      <vt:lpstr>Slide 11</vt:lpstr>
      <vt:lpstr>Slide 12</vt:lpstr>
      <vt:lpstr>Slide 13</vt:lpstr>
      <vt:lpstr>Damped Oscillations</vt:lpstr>
      <vt:lpstr>Driven Oscillations and Resonance</vt:lpstr>
      <vt:lpstr>14.8 Externally Driven Oscillations</vt:lpstr>
      <vt:lpstr>Before Class 23 on Monday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Jason Harlow</cp:lastModifiedBy>
  <cp:revision>138</cp:revision>
  <cp:lastPrinted>2011-03-09T15:54:22Z</cp:lastPrinted>
  <dcterms:created xsi:type="dcterms:W3CDTF">2011-03-22T15:50:57Z</dcterms:created>
  <dcterms:modified xsi:type="dcterms:W3CDTF">2011-03-22T16:36:38Z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