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docProps/custom.xml" ContentType="application/vnd.openxmlformats-officedocument.custom-properti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9"/>
  </p:notesMasterIdLst>
  <p:handoutMasterIdLst>
    <p:handoutMasterId r:id="rId30"/>
  </p:handoutMasterIdLst>
  <p:sldIdLst>
    <p:sldId id="256" r:id="rId2"/>
    <p:sldId id="443" r:id="rId3"/>
    <p:sldId id="311" r:id="rId4"/>
    <p:sldId id="445" r:id="rId5"/>
    <p:sldId id="446" r:id="rId6"/>
    <p:sldId id="447" r:id="rId7"/>
    <p:sldId id="448" r:id="rId8"/>
    <p:sldId id="449" r:id="rId9"/>
    <p:sldId id="450" r:id="rId10"/>
    <p:sldId id="451" r:id="rId11"/>
    <p:sldId id="452" r:id="rId12"/>
    <p:sldId id="453" r:id="rId13"/>
    <p:sldId id="454" r:id="rId14"/>
    <p:sldId id="455" r:id="rId15"/>
    <p:sldId id="456" r:id="rId16"/>
    <p:sldId id="457" r:id="rId17"/>
    <p:sldId id="460" r:id="rId18"/>
    <p:sldId id="458" r:id="rId19"/>
    <p:sldId id="459" r:id="rId20"/>
    <p:sldId id="465" r:id="rId21"/>
    <p:sldId id="466" r:id="rId22"/>
    <p:sldId id="467" r:id="rId23"/>
    <p:sldId id="468" r:id="rId24"/>
    <p:sldId id="469" r:id="rId25"/>
    <p:sldId id="470" r:id="rId26"/>
    <p:sldId id="471" r:id="rId27"/>
    <p:sldId id="274" r:id="rId2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9" frameSlides="1"/>
  <p:clrMru>
    <a:srgbClr val="FF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117" d="100"/>
          <a:sy n="117" d="100"/>
        </p:scale>
        <p:origin x="-44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4813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4813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4813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EE0CE762-0A18-6249-9CA5-DE404A1321D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1229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1229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199A51DD-06F9-6D48-9F46-1A45ABCC091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02AD5FAB-60C5-FC44-B3F6-525FD5DEC447}" type="slidenum">
              <a:rPr lang="en-US"/>
              <a:pPr/>
              <a:t>2</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r>
              <a:rPr lang="en-US"/>
              <a:t>Answer: 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903EAB6C-3EF6-9641-A3F6-33F97293DB86}" type="slidenum">
              <a:rPr lang="en-US"/>
              <a:pPr/>
              <a:t>9</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a:t>Answer: B</a:t>
            </a:r>
          </a:p>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836DE3C2-C413-4149-B72A-2B2A79B4DAA0}" type="slidenum">
              <a:rPr lang="en-US"/>
              <a:pPr/>
              <a:t>13</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a:t>STT15.2</a:t>
            </a:r>
          </a:p>
          <a:p>
            <a:pPr eaLnBrk="1" hangingPunct="1"/>
            <a:r>
              <a:rPr lang="en-US"/>
              <a:t>Answer: C</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5B94101E-1886-D74B-A888-BD58E7DBAAA6}" type="slidenum">
              <a:rPr lang="en-US"/>
              <a:pPr/>
              <a:t>17</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a:t>Answer: E</a:t>
            </a:r>
          </a:p>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B08E73A0-CC74-2942-ABC0-7E762D744B3B}" type="slidenum">
              <a:rPr lang="en-US"/>
              <a:pPr/>
              <a:t>25</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a:t>STT15.4</a:t>
            </a:r>
          </a:p>
          <a:p>
            <a:pPr eaLnBrk="1" hangingPunct="1"/>
            <a:r>
              <a:rPr lang="en-US"/>
              <a:t>Answer: 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A90FA2-95FA-EC4D-9679-B5E831CF062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F9BB5A-C110-4E4E-B2A5-6AD1382DD75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24F756-45E7-144D-99C1-A6D87F0A8DE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A840ED-99AC-C049-A801-82F4A8551E8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CA5BC3-D362-4648-8F02-86AB5C6609C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9EB6C8-8E9D-0249-A13F-2E1FBE7439B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92A479-31C8-2B40-A44C-244D583D833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6315D11-8A13-5947-8D08-E0E6EC22967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E0AFB9D-9874-CA44-AA62-44661E82F6E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66A5BC-F832-094C-B8D2-F0157CCE4FE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AFC98C-9B1A-6F4D-B288-FAF32AFC967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06DD4D-71B3-5C46-816D-632BACBD066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1AD56E1-4800-214B-8B54-E9EC7E38D20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a:xfrm>
            <a:off x="228600" y="152400"/>
            <a:ext cx="5105400" cy="792162"/>
          </a:xfrm>
        </p:spPr>
        <p:txBody>
          <a:bodyPr/>
          <a:lstStyle/>
          <a:p>
            <a:pPr algn="l" eaLnBrk="1" hangingPunct="1"/>
            <a:r>
              <a:rPr lang="en-US" sz="3600" dirty="0" smtClean="0"/>
              <a:t>PHY131H1S</a:t>
            </a:r>
            <a:r>
              <a:rPr lang="en-US" sz="3600" dirty="0" smtClean="0">
                <a:latin typeface="Times New Roman" charset="0"/>
              </a:rPr>
              <a:t>  - Class 23</a:t>
            </a:r>
          </a:p>
        </p:txBody>
      </p:sp>
      <p:sp>
        <p:nvSpPr>
          <p:cNvPr id="16" name="Rectangle 5"/>
          <p:cNvSpPr txBox="1">
            <a:spLocks noChangeArrowheads="1"/>
          </p:cNvSpPr>
          <p:nvPr/>
        </p:nvSpPr>
        <p:spPr bwMode="auto">
          <a:xfrm>
            <a:off x="76200" y="914400"/>
            <a:ext cx="4343400" cy="51054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ts val="1800"/>
              </a:spcAft>
              <a:buClrTx/>
              <a:buSzTx/>
              <a:buFontTx/>
              <a:buNone/>
              <a:tabLst/>
              <a:defRPr/>
            </a:pPr>
            <a:r>
              <a:rPr kumimoji="0" lang="en-CA" sz="3200" b="0" i="0" u="none" strike="noStrike" kern="0" cap="none" spc="0" normalizeH="0" baseline="0" noProof="0" dirty="0" smtClean="0">
                <a:ln>
                  <a:noFill/>
                </a:ln>
                <a:solidFill>
                  <a:schemeClr val="tx1"/>
                </a:solidFill>
                <a:effectLst/>
                <a:uLnTx/>
                <a:uFillTx/>
                <a:latin typeface="+mn-lt"/>
                <a:ea typeface="+mn-ea"/>
                <a:cs typeface="+mn-cs"/>
              </a:rPr>
              <a:t>Today:</a:t>
            </a:r>
          </a:p>
          <a:p>
            <a:pPr eaLnBrk="1" hangingPunct="1">
              <a:spcAft>
                <a:spcPts val="1800"/>
              </a:spcAft>
              <a:buFont typeface="Arial"/>
              <a:buChar char="•"/>
            </a:pPr>
            <a:r>
              <a:rPr lang="en-US" sz="3200" kern="0" dirty="0" smtClean="0">
                <a:latin typeface="+mn-lt"/>
                <a:ea typeface="+mn-ea"/>
                <a:cs typeface="+mn-cs"/>
              </a:rPr>
              <a:t>  </a:t>
            </a:r>
            <a:r>
              <a:rPr lang="en-US" sz="3200" dirty="0" smtClean="0"/>
              <a:t>Fluids</a:t>
            </a:r>
          </a:p>
          <a:p>
            <a:pPr eaLnBrk="1" hangingPunct="1">
              <a:spcAft>
                <a:spcPts val="1800"/>
              </a:spcAft>
              <a:buFont typeface="Arial"/>
              <a:buChar char="•"/>
            </a:pPr>
            <a:r>
              <a:rPr lang="en-US" sz="3200" dirty="0" smtClean="0"/>
              <a:t> Pressure</a:t>
            </a:r>
          </a:p>
          <a:p>
            <a:pPr eaLnBrk="1" hangingPunct="1">
              <a:spcAft>
                <a:spcPts val="1800"/>
              </a:spcAft>
              <a:buFont typeface="Arial"/>
              <a:buChar char="•"/>
            </a:pPr>
            <a:r>
              <a:rPr lang="en-US" sz="3200" dirty="0" smtClean="0"/>
              <a:t> Pascal’s Law</a:t>
            </a:r>
          </a:p>
          <a:p>
            <a:pPr eaLnBrk="1" hangingPunct="1">
              <a:spcAft>
                <a:spcPts val="1800"/>
              </a:spcAft>
              <a:buFont typeface="Arial"/>
              <a:buChar char="•"/>
            </a:pPr>
            <a:r>
              <a:rPr lang="en-US" sz="3200" dirty="0" smtClean="0"/>
              <a:t> Gauge Pressure</a:t>
            </a:r>
          </a:p>
          <a:p>
            <a:pPr eaLnBrk="1" hangingPunct="1">
              <a:spcAft>
                <a:spcPts val="1800"/>
              </a:spcAft>
              <a:buFont typeface="Arial"/>
              <a:buChar char="•"/>
            </a:pPr>
            <a:r>
              <a:rPr lang="en-US" sz="3200" dirty="0" smtClean="0"/>
              <a:t> Buoyancy, Archimedes’ Principle</a:t>
            </a:r>
            <a:endParaRPr lang="en-US" sz="3200" dirty="0"/>
          </a:p>
        </p:txBody>
      </p:sp>
      <p:pic>
        <p:nvPicPr>
          <p:cNvPr id="8" name="Picture 7" descr="ArchBathNBC2"/>
          <p:cNvPicPr>
            <a:picLocks noChangeAspect="1" noChangeArrowheads="1"/>
          </p:cNvPicPr>
          <p:nvPr/>
        </p:nvPicPr>
        <p:blipFill>
          <a:blip r:embed="rId2"/>
          <a:srcRect/>
          <a:stretch>
            <a:fillRect/>
          </a:stretch>
        </p:blipFill>
        <p:spPr bwMode="auto">
          <a:xfrm>
            <a:off x="5029200" y="914400"/>
            <a:ext cx="3646488" cy="4921250"/>
          </a:xfrm>
          <a:prstGeom prst="rect">
            <a:avLst/>
          </a:prstGeom>
          <a:noFill/>
          <a:ln w="9525">
            <a:noFill/>
            <a:miter lim="800000"/>
            <a:headEnd/>
            <a:tailEnd/>
          </a:ln>
        </p:spPr>
      </p:pic>
      <p:sp>
        <p:nvSpPr>
          <p:cNvPr id="9" name="Text Box 8"/>
          <p:cNvSpPr txBox="1">
            <a:spLocks noChangeArrowheads="1"/>
          </p:cNvSpPr>
          <p:nvPr/>
        </p:nvSpPr>
        <p:spPr bwMode="auto">
          <a:xfrm>
            <a:off x="3200400" y="5865813"/>
            <a:ext cx="5807075" cy="915987"/>
          </a:xfrm>
          <a:prstGeom prst="rect">
            <a:avLst/>
          </a:prstGeom>
          <a:noFill/>
          <a:ln w="9525">
            <a:noFill/>
            <a:miter lim="800000"/>
            <a:headEnd/>
            <a:tailEnd/>
          </a:ln>
        </p:spPr>
        <p:txBody>
          <a:bodyPr>
            <a:prstTxWarp prst="textNoShape">
              <a:avLst/>
            </a:prstTxWarp>
            <a:spAutoFit/>
          </a:bodyPr>
          <a:lstStyle/>
          <a:p>
            <a:r>
              <a:rPr lang="en-US"/>
              <a:t>Archimedes (287-212 BC) was asked to check the amount of silver alloy in the king’s crown.  The answer occurred to him in the tub and he shouted “Eureka!”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411162"/>
          </a:xfrm>
        </p:spPr>
        <p:txBody>
          <a:bodyPr/>
          <a:lstStyle/>
          <a:p>
            <a:pPr eaLnBrk="1" hangingPunct="1"/>
            <a:r>
              <a:rPr lang="en-US" sz="3200" b="1">
                <a:solidFill>
                  <a:srgbClr val="316598"/>
                </a:solidFill>
              </a:rPr>
              <a:t>Fluids</a:t>
            </a:r>
            <a:endParaRPr lang="en-US" sz="3200" b="1">
              <a:solidFill>
                <a:srgbClr val="385899"/>
              </a:solidFill>
            </a:endParaRPr>
          </a:p>
        </p:txBody>
      </p:sp>
      <p:sp>
        <p:nvSpPr>
          <p:cNvPr id="50181" name="Rectangle 5"/>
          <p:cNvSpPr>
            <a:spLocks noGrp="1" noChangeArrowheads="1"/>
          </p:cNvSpPr>
          <p:nvPr>
            <p:ph type="body" idx="1"/>
          </p:nvPr>
        </p:nvSpPr>
        <p:spPr>
          <a:xfrm>
            <a:off x="457200" y="990600"/>
            <a:ext cx="8229600" cy="5562600"/>
          </a:xfrm>
        </p:spPr>
        <p:txBody>
          <a:bodyPr/>
          <a:lstStyle/>
          <a:p>
            <a:pPr eaLnBrk="1" hangingPunct="1">
              <a:lnSpc>
                <a:spcPct val="90000"/>
              </a:lnSpc>
            </a:pPr>
            <a:r>
              <a:rPr lang="en-US" sz="2800" dirty="0"/>
              <a:t>Fluids include both Liquids and Gases: what’s the difference?</a:t>
            </a:r>
          </a:p>
          <a:p>
            <a:pPr eaLnBrk="1" hangingPunct="1">
              <a:lnSpc>
                <a:spcPct val="90000"/>
              </a:lnSpc>
            </a:pPr>
            <a:endParaRPr lang="en-US" sz="2800" dirty="0"/>
          </a:p>
          <a:p>
            <a:pPr eaLnBrk="1" hangingPunct="1">
              <a:lnSpc>
                <a:spcPct val="90000"/>
              </a:lnSpc>
            </a:pPr>
            <a:r>
              <a:rPr lang="en-US" sz="2800" b="1" dirty="0"/>
              <a:t>Gas:</a:t>
            </a:r>
            <a:r>
              <a:rPr lang="en-US" sz="2800" dirty="0"/>
              <a:t> Pressure and Volume are related by the ideal gas law:</a:t>
            </a:r>
          </a:p>
          <a:p>
            <a:pPr eaLnBrk="1" hangingPunct="1">
              <a:lnSpc>
                <a:spcPct val="90000"/>
              </a:lnSpc>
              <a:buFontTx/>
              <a:buNone/>
            </a:pPr>
            <a:r>
              <a:rPr lang="en-US" sz="2800" dirty="0"/>
              <a:t>			</a:t>
            </a:r>
            <a:r>
              <a:rPr lang="en-US" sz="2800" dirty="0" smtClean="0"/>
              <a:t>	</a:t>
            </a:r>
            <a:endParaRPr lang="en-US" sz="2800" i="1" dirty="0" smtClean="0">
              <a:latin typeface="Times New Roman" charset="0"/>
            </a:endParaRPr>
          </a:p>
          <a:p>
            <a:pPr eaLnBrk="1" hangingPunct="1">
              <a:lnSpc>
                <a:spcPct val="90000"/>
              </a:lnSpc>
              <a:buFontTx/>
              <a:buNone/>
            </a:pPr>
            <a:r>
              <a:rPr lang="en-US" sz="2800" dirty="0"/>
              <a:t>   At constant temperature, if the Pressure of a gas is increased, its Volume decreases (it is compressed)</a:t>
            </a:r>
          </a:p>
          <a:p>
            <a:pPr eaLnBrk="1" hangingPunct="1">
              <a:lnSpc>
                <a:spcPct val="90000"/>
              </a:lnSpc>
              <a:buFontTx/>
              <a:buNone/>
            </a:pPr>
            <a:endParaRPr lang="en-US" sz="2800" dirty="0"/>
          </a:p>
          <a:p>
            <a:pPr eaLnBrk="1" hangingPunct="1">
              <a:lnSpc>
                <a:spcPct val="90000"/>
              </a:lnSpc>
            </a:pPr>
            <a:r>
              <a:rPr lang="en-US" sz="2800" b="1" dirty="0"/>
              <a:t>Liquid:</a:t>
            </a:r>
            <a:r>
              <a:rPr lang="en-US" sz="2800" dirty="0"/>
              <a:t> Pressure does not change the Volume much.  “Incompressible”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8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8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8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18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8" name="Picture 6" descr="zinkef11"/>
          <p:cNvPicPr>
            <a:picLocks noChangeAspect="1" noChangeArrowheads="1"/>
          </p:cNvPicPr>
          <p:nvPr/>
        </p:nvPicPr>
        <p:blipFill>
          <a:blip r:embed="rId2"/>
          <a:srcRect/>
          <a:stretch>
            <a:fillRect/>
          </a:stretch>
        </p:blipFill>
        <p:spPr bwMode="auto">
          <a:xfrm>
            <a:off x="185738" y="228600"/>
            <a:ext cx="8772525" cy="6400800"/>
          </a:xfrm>
          <a:prstGeom prst="rect">
            <a:avLst/>
          </a:prstGeom>
          <a:noFill/>
          <a:ln w="9525">
            <a:noFill/>
            <a:miter lim="800000"/>
            <a:headEnd/>
            <a:tailEnd/>
          </a:ln>
        </p:spPr>
      </p:pic>
      <p:sp>
        <p:nvSpPr>
          <p:cNvPr id="29699" name="Rectangle 2"/>
          <p:cNvSpPr>
            <a:spLocks noGrp="1" noChangeArrowheads="1"/>
          </p:cNvSpPr>
          <p:nvPr>
            <p:ph type="title"/>
          </p:nvPr>
        </p:nvSpPr>
        <p:spPr>
          <a:xfrm>
            <a:off x="457200" y="274638"/>
            <a:ext cx="8229600" cy="563562"/>
          </a:xfrm>
        </p:spPr>
        <p:txBody>
          <a:bodyPr/>
          <a:lstStyle/>
          <a:p>
            <a:pPr eaLnBrk="1" hangingPunct="1"/>
            <a:r>
              <a:rPr lang="en-US" sz="3200" b="1">
                <a:solidFill>
                  <a:srgbClr val="316598"/>
                </a:solidFill>
              </a:rPr>
              <a:t>Pascal’s Law for liquids</a:t>
            </a:r>
            <a:endParaRPr lang="en-US" sz="3200" b="1">
              <a:solidFill>
                <a:srgbClr val="385899"/>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0722" name="Rectangle 3"/>
          <p:cNvSpPr>
            <a:spLocks noGrp="1" noChangeArrowheads="1"/>
          </p:cNvSpPr>
          <p:nvPr>
            <p:ph type="title"/>
          </p:nvPr>
        </p:nvSpPr>
        <p:spPr>
          <a:xfrm>
            <a:off x="457200" y="274638"/>
            <a:ext cx="8229600" cy="715962"/>
          </a:xfrm>
        </p:spPr>
        <p:txBody>
          <a:bodyPr/>
          <a:lstStyle/>
          <a:p>
            <a:pPr eaLnBrk="1" hangingPunct="1"/>
            <a:r>
              <a:rPr lang="en-US" sz="3200" b="1">
                <a:solidFill>
                  <a:srgbClr val="316598"/>
                </a:solidFill>
              </a:rPr>
              <a:t>Pascal’s Law for liquids</a:t>
            </a:r>
            <a:endParaRPr lang="en-US" sz="3200" b="1">
              <a:solidFill>
                <a:srgbClr val="385899"/>
              </a:solidFill>
            </a:endParaRPr>
          </a:p>
        </p:txBody>
      </p:sp>
      <p:sp>
        <p:nvSpPr>
          <p:cNvPr id="49157" name="Rectangle 5"/>
          <p:cNvSpPr>
            <a:spLocks noGrp="1" noChangeArrowheads="1"/>
          </p:cNvSpPr>
          <p:nvPr>
            <p:ph type="body" idx="1"/>
          </p:nvPr>
        </p:nvSpPr>
        <p:spPr>
          <a:xfrm>
            <a:off x="457200" y="1066800"/>
            <a:ext cx="8458200" cy="5410200"/>
          </a:xfrm>
        </p:spPr>
        <p:txBody>
          <a:bodyPr/>
          <a:lstStyle/>
          <a:p>
            <a:pPr eaLnBrk="1" hangingPunct="1">
              <a:lnSpc>
                <a:spcPct val="80000"/>
              </a:lnSpc>
            </a:pPr>
            <a:r>
              <a:rPr lang="en-US" sz="2800" dirty="0"/>
              <a:t>Consider a small element of fluid in a beaker.</a:t>
            </a:r>
          </a:p>
          <a:p>
            <a:pPr eaLnBrk="1" hangingPunct="1">
              <a:lnSpc>
                <a:spcPct val="80000"/>
              </a:lnSpc>
            </a:pPr>
            <a:r>
              <a:rPr lang="en-US" sz="2800" dirty="0"/>
              <a:t>Pressure acts inward on all surfaces of the small element.</a:t>
            </a:r>
          </a:p>
          <a:p>
            <a:pPr eaLnBrk="1" hangingPunct="1">
              <a:lnSpc>
                <a:spcPct val="80000"/>
              </a:lnSpc>
            </a:pPr>
            <a:r>
              <a:rPr lang="en-US" sz="2800" dirty="0"/>
              <a:t>Gravity pulls it downward.</a:t>
            </a:r>
          </a:p>
          <a:p>
            <a:pPr eaLnBrk="1" hangingPunct="1">
              <a:lnSpc>
                <a:spcPct val="80000"/>
              </a:lnSpc>
            </a:pPr>
            <a:r>
              <a:rPr lang="en-US" sz="2800" dirty="0"/>
              <a:t>To balance the force of gravity, the upward pressure on the bottom surface must be greater than the downward pressure on the top surface: “buoyancy”</a:t>
            </a:r>
          </a:p>
          <a:p>
            <a:pPr eaLnBrk="1" hangingPunct="1">
              <a:lnSpc>
                <a:spcPct val="80000"/>
              </a:lnSpc>
              <a:buFontTx/>
              <a:buNone/>
            </a:pPr>
            <a:r>
              <a:rPr lang="en-US" sz="2800" dirty="0">
                <a:latin typeface="Times New Roman" charset="0"/>
              </a:rPr>
              <a:t>		</a:t>
            </a:r>
            <a:r>
              <a:rPr lang="en-US" sz="2800" dirty="0" smtClean="0">
                <a:latin typeface="Times New Roman" charset="0"/>
              </a:rPr>
              <a:t>	</a:t>
            </a:r>
            <a:endParaRPr lang="en-US" sz="2800" dirty="0" smtClean="0">
              <a:latin typeface="Times New Roman" charset="0"/>
              <a:ea typeface="Times New Roman" charset="0"/>
              <a:cs typeface="Times New Roman" charset="0"/>
            </a:endParaRPr>
          </a:p>
          <a:p>
            <a:pPr eaLnBrk="1" hangingPunct="1">
              <a:lnSpc>
                <a:spcPct val="80000"/>
              </a:lnSpc>
            </a:pPr>
            <a:r>
              <a:rPr lang="en-US" sz="2800" dirty="0">
                <a:ea typeface="Times New Roman" charset="0"/>
                <a:cs typeface="Times New Roman" charset="0"/>
              </a:rPr>
              <a:t>This is the equation for the pressure of an incompressible fluid in hydrodynamic equilibrium in a gravitational field.</a:t>
            </a:r>
          </a:p>
          <a:p>
            <a:pPr eaLnBrk="1" hangingPunct="1">
              <a:lnSpc>
                <a:spcPct val="80000"/>
              </a:lnSpc>
            </a:pPr>
            <a:r>
              <a:rPr lang="en-US" sz="2800" dirty="0">
                <a:ea typeface="Times New Roman" charset="0"/>
                <a:cs typeface="Times New Roman" charset="0"/>
              </a:rPr>
              <a:t>Pressure increases with depth!  Scuba divers know this!</a:t>
            </a:r>
            <a:endParaRPr lang="el-GR" sz="2800" dirty="0">
              <a:ea typeface="Times New Roman" charset="0"/>
              <a:cs typeface="Times New Roman" charset="0"/>
            </a:endParaRPr>
          </a:p>
        </p:txBody>
      </p:sp>
      <p:sp>
        <p:nvSpPr>
          <p:cNvPr id="30724" name="Text Box 4"/>
          <p:cNvSpPr txBox="1">
            <a:spLocks noChangeArrowheads="1"/>
          </p:cNvSpPr>
          <p:nvPr/>
        </p:nvSpPr>
        <p:spPr bwMode="auto">
          <a:xfrm>
            <a:off x="1127125" y="1408113"/>
            <a:ext cx="184150" cy="366712"/>
          </a:xfrm>
          <a:prstGeom prst="rect">
            <a:avLst/>
          </a:prstGeom>
          <a:noFill/>
          <a:ln w="9525">
            <a:noFill/>
            <a:miter lim="800000"/>
            <a:headEnd/>
            <a:tailEnd/>
          </a:ln>
        </p:spPr>
        <p:txBody>
          <a:bodyPr wrap="none">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5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5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15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15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15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514350" y="500063"/>
            <a:ext cx="7559675" cy="2227262"/>
          </a:xfrm>
          <a:prstGeom prst="rect">
            <a:avLst/>
          </a:prstGeom>
          <a:noFill/>
          <a:ln w="9525">
            <a:noFill/>
            <a:miter lim="800000"/>
            <a:headEnd/>
            <a:tailEnd/>
          </a:ln>
        </p:spPr>
        <p:txBody>
          <a:bodyPr>
            <a:prstTxWarp prst="textNoShape">
              <a:avLst/>
            </a:prstTxWarp>
            <a:spAutoFit/>
          </a:bodyPr>
          <a:lstStyle/>
          <a:p>
            <a:r>
              <a:rPr lang="en-US" sz="2800" b="1">
                <a:solidFill>
                  <a:srgbClr val="316598"/>
                </a:solidFill>
                <a:latin typeface="Times New Roman" charset="0"/>
              </a:rPr>
              <a:t>Water is slowly poured into the container until the water level has risen into tubes A, B, and C. The water doesn’t overflow from any of the tubes. How do the water depths in the three columns compare to each other?</a:t>
            </a:r>
          </a:p>
        </p:txBody>
      </p:sp>
      <p:grpSp>
        <p:nvGrpSpPr>
          <p:cNvPr id="2" name="Group 4"/>
          <p:cNvGrpSpPr>
            <a:grpSpLocks/>
          </p:cNvGrpSpPr>
          <p:nvPr/>
        </p:nvGrpSpPr>
        <p:grpSpPr bwMode="auto">
          <a:xfrm>
            <a:off x="1000125" y="2890838"/>
            <a:ext cx="4878388" cy="3643312"/>
            <a:chOff x="384" y="1776"/>
            <a:chExt cx="3216" cy="2416"/>
          </a:xfrm>
        </p:grpSpPr>
        <p:pic>
          <p:nvPicPr>
            <p:cNvPr id="31749" name="Picture 5" descr="15_stt_2"/>
            <p:cNvPicPr>
              <a:picLocks noChangeAspect="1" noChangeArrowheads="1"/>
            </p:cNvPicPr>
            <p:nvPr/>
          </p:nvPicPr>
          <p:blipFill>
            <a:blip r:embed="rId3"/>
            <a:srcRect/>
            <a:stretch>
              <a:fillRect/>
            </a:stretch>
          </p:blipFill>
          <p:spPr bwMode="auto">
            <a:xfrm>
              <a:off x="384" y="1776"/>
              <a:ext cx="3216" cy="2244"/>
            </a:xfrm>
            <a:prstGeom prst="rect">
              <a:avLst/>
            </a:prstGeom>
            <a:noFill/>
            <a:ln w="9525">
              <a:noFill/>
              <a:miter lim="800000"/>
              <a:headEnd/>
              <a:tailEnd/>
            </a:ln>
          </p:spPr>
        </p:pic>
        <p:sp>
          <p:nvSpPr>
            <p:cNvPr id="31750" name="Rectangle 6"/>
            <p:cNvSpPr>
              <a:spLocks noChangeArrowheads="1"/>
            </p:cNvSpPr>
            <p:nvPr/>
          </p:nvSpPr>
          <p:spPr bwMode="auto">
            <a:xfrm>
              <a:off x="969" y="3829"/>
              <a:ext cx="2129" cy="363"/>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8229600" cy="563562"/>
          </a:xfrm>
        </p:spPr>
        <p:txBody>
          <a:bodyPr/>
          <a:lstStyle/>
          <a:p>
            <a:pPr eaLnBrk="1" hangingPunct="1"/>
            <a:r>
              <a:rPr lang="en-US" sz="2800"/>
              <a:t>Buoyancy: Archimedes Principle</a:t>
            </a:r>
          </a:p>
        </p:txBody>
      </p:sp>
      <p:sp>
        <p:nvSpPr>
          <p:cNvPr id="58371" name="Rectangle 3"/>
          <p:cNvSpPr>
            <a:spLocks noGrp="1" noChangeArrowheads="1"/>
          </p:cNvSpPr>
          <p:nvPr>
            <p:ph type="body" idx="1"/>
          </p:nvPr>
        </p:nvSpPr>
        <p:spPr>
          <a:xfrm>
            <a:off x="228600" y="990600"/>
            <a:ext cx="6019800" cy="5638800"/>
          </a:xfrm>
        </p:spPr>
        <p:txBody>
          <a:bodyPr/>
          <a:lstStyle/>
          <a:p>
            <a:pPr eaLnBrk="1" hangingPunct="1"/>
            <a:r>
              <a:rPr lang="en-US" sz="2400" dirty="0"/>
              <a:t>Let’s do a “thought experiment” (</a:t>
            </a:r>
            <a:r>
              <a:rPr lang="en-US" sz="2400" dirty="0" err="1"/>
              <a:t>Gedanken</a:t>
            </a:r>
            <a:r>
              <a:rPr lang="en-US" sz="2400" dirty="0"/>
              <a:t>).</a:t>
            </a:r>
          </a:p>
          <a:p>
            <a:pPr eaLnBrk="1" hangingPunct="1"/>
            <a:r>
              <a:rPr lang="en-US" sz="2400" dirty="0"/>
              <a:t>Imagine a beaker with a fluid and a block, B, hanging near it.  </a:t>
            </a:r>
          </a:p>
          <a:p>
            <a:pPr eaLnBrk="1" hangingPunct="1"/>
            <a:r>
              <a:rPr lang="en-US" sz="2400" dirty="0"/>
              <a:t>There is a fluid element F with the same shape and volume as the block B.</a:t>
            </a:r>
          </a:p>
          <a:p>
            <a:pPr eaLnBrk="1" hangingPunct="1"/>
            <a:r>
              <a:rPr lang="en-US" sz="2400" dirty="0"/>
              <a:t>The fluid element F is in mechanical equilibrium: </a:t>
            </a:r>
            <a:endParaRPr lang="en-US" sz="2400" dirty="0" smtClean="0"/>
          </a:p>
          <a:p>
            <a:pPr eaLnBrk="1" hangingPunct="1"/>
            <a:endParaRPr lang="en-US" sz="2400" dirty="0" smtClean="0"/>
          </a:p>
          <a:p>
            <a:pPr eaLnBrk="1" hangingPunct="1"/>
            <a:r>
              <a:rPr lang="en-US" sz="2400" dirty="0" smtClean="0"/>
              <a:t>where </a:t>
            </a:r>
            <a:r>
              <a:rPr lang="en-US" sz="2400" i="1" dirty="0" err="1">
                <a:latin typeface="Times New Roman" charset="0"/>
              </a:rPr>
              <a:t>F</a:t>
            </a:r>
            <a:r>
              <a:rPr lang="en-US" sz="2400" baseline="-25000" dirty="0" err="1">
                <a:latin typeface="Times New Roman" charset="0"/>
              </a:rPr>
              <a:t>up</a:t>
            </a:r>
            <a:r>
              <a:rPr lang="en-US" sz="2400" dirty="0"/>
              <a:t> is the pressure force on the bottom surface, </a:t>
            </a:r>
            <a:r>
              <a:rPr lang="en-US" sz="2400" i="1" dirty="0" err="1">
                <a:latin typeface="Times New Roman" charset="0"/>
              </a:rPr>
              <a:t>F</a:t>
            </a:r>
            <a:r>
              <a:rPr lang="en-US" sz="2400" baseline="-25000" dirty="0" err="1">
                <a:latin typeface="Times New Roman" charset="0"/>
              </a:rPr>
              <a:t>down</a:t>
            </a:r>
            <a:r>
              <a:rPr lang="en-US" sz="2400" dirty="0"/>
              <a:t> is the pressure force on the top surface, and </a:t>
            </a:r>
            <a:r>
              <a:rPr lang="en-US" sz="2400" i="1" dirty="0">
                <a:latin typeface="Times New Roman" charset="0"/>
              </a:rPr>
              <a:t>W</a:t>
            </a:r>
            <a:r>
              <a:rPr lang="en-US" sz="2400" i="1" baseline="-25000" dirty="0">
                <a:latin typeface="Times New Roman" charset="0"/>
              </a:rPr>
              <a:t>F</a:t>
            </a:r>
            <a:r>
              <a:rPr lang="en-US" sz="2400" dirty="0"/>
              <a:t> is the weight of fluid F. </a:t>
            </a:r>
          </a:p>
        </p:txBody>
      </p:sp>
      <p:pic>
        <p:nvPicPr>
          <p:cNvPr id="33796" name="Picture 4" descr="zinkef11"/>
          <p:cNvPicPr>
            <a:picLocks noChangeAspect="1" noChangeArrowheads="1"/>
          </p:cNvPicPr>
          <p:nvPr/>
        </p:nvPicPr>
        <p:blipFill>
          <a:blip r:embed="rId2"/>
          <a:srcRect/>
          <a:stretch>
            <a:fillRect/>
          </a:stretch>
        </p:blipFill>
        <p:spPr bwMode="auto">
          <a:xfrm>
            <a:off x="6477000" y="1066800"/>
            <a:ext cx="2371725" cy="4010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3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3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3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3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229600" cy="563562"/>
          </a:xfrm>
        </p:spPr>
        <p:txBody>
          <a:bodyPr/>
          <a:lstStyle/>
          <a:p>
            <a:pPr eaLnBrk="1" hangingPunct="1"/>
            <a:r>
              <a:rPr lang="en-US" sz="2800"/>
              <a:t>Buoyancy: Archimedes Principle</a:t>
            </a:r>
          </a:p>
        </p:txBody>
      </p:sp>
      <p:sp>
        <p:nvSpPr>
          <p:cNvPr id="59395" name="Rectangle 3"/>
          <p:cNvSpPr>
            <a:spLocks noGrp="1" noChangeArrowheads="1"/>
          </p:cNvSpPr>
          <p:nvPr>
            <p:ph type="body" idx="1"/>
          </p:nvPr>
        </p:nvSpPr>
        <p:spPr>
          <a:xfrm>
            <a:off x="228600" y="990600"/>
            <a:ext cx="6019800" cy="5638800"/>
          </a:xfrm>
        </p:spPr>
        <p:txBody>
          <a:bodyPr/>
          <a:lstStyle/>
          <a:p>
            <a:pPr eaLnBrk="1" hangingPunct="1"/>
            <a:r>
              <a:rPr lang="en-US" sz="2400" b="1" dirty="0"/>
              <a:t>Step 1: </a:t>
            </a:r>
            <a:r>
              <a:rPr lang="en-US" sz="2400" dirty="0"/>
              <a:t>Remove F from the beaker and place it in a small container, leaving an empty bubble of the same size in the beaker.  </a:t>
            </a:r>
          </a:p>
          <a:p>
            <a:pPr eaLnBrk="1" hangingPunct="1"/>
            <a:r>
              <a:rPr lang="en-US" sz="2400" dirty="0"/>
              <a:t>The bubble is not in mechanical equilibrium, since its weight is much less than that of the removed fluid, but the pressure forces are the same.: </a:t>
            </a:r>
            <a:endParaRPr lang="en-US" sz="2400" dirty="0" smtClean="0"/>
          </a:p>
          <a:p>
            <a:pPr eaLnBrk="1" hangingPunct="1"/>
            <a:endParaRPr lang="en-US" sz="2400" dirty="0" smtClean="0"/>
          </a:p>
          <a:p>
            <a:pPr eaLnBrk="1" hangingPunct="1"/>
            <a:r>
              <a:rPr lang="en-US" sz="2400" dirty="0" smtClean="0"/>
              <a:t>where </a:t>
            </a:r>
            <a:r>
              <a:rPr lang="en-US" sz="2400" i="1" dirty="0" err="1">
                <a:latin typeface="Times New Roman" charset="0"/>
              </a:rPr>
              <a:t>F</a:t>
            </a:r>
            <a:r>
              <a:rPr lang="en-US" sz="2400" baseline="-25000" dirty="0" err="1">
                <a:latin typeface="Times New Roman" charset="0"/>
              </a:rPr>
              <a:t>up</a:t>
            </a:r>
            <a:r>
              <a:rPr lang="en-US" sz="2400" dirty="0"/>
              <a:t> is the pressure force on the bottom surface, </a:t>
            </a:r>
            <a:r>
              <a:rPr lang="en-US" sz="2400" i="1" dirty="0" err="1">
                <a:latin typeface="Times New Roman" charset="0"/>
              </a:rPr>
              <a:t>F</a:t>
            </a:r>
            <a:r>
              <a:rPr lang="en-US" sz="2400" baseline="-25000" dirty="0" err="1">
                <a:latin typeface="Times New Roman" charset="0"/>
              </a:rPr>
              <a:t>down</a:t>
            </a:r>
            <a:r>
              <a:rPr lang="en-US" sz="2400" dirty="0"/>
              <a:t> is the pressure force on the top surface, and </a:t>
            </a:r>
            <a:r>
              <a:rPr lang="en-US" sz="2400" i="1" dirty="0">
                <a:latin typeface="Times New Roman" charset="0"/>
              </a:rPr>
              <a:t>W</a:t>
            </a:r>
            <a:r>
              <a:rPr lang="en-US" sz="2400" i="1" baseline="-25000" dirty="0">
                <a:latin typeface="Times New Roman" charset="0"/>
              </a:rPr>
              <a:t>F</a:t>
            </a:r>
            <a:r>
              <a:rPr lang="en-US" sz="2400" dirty="0"/>
              <a:t> is the weight of the removed fluid F. </a:t>
            </a:r>
          </a:p>
        </p:txBody>
      </p:sp>
      <p:pic>
        <p:nvPicPr>
          <p:cNvPr id="34820" name="Picture 5" descr="zinkef11"/>
          <p:cNvPicPr>
            <a:picLocks noChangeAspect="1" noChangeArrowheads="1"/>
          </p:cNvPicPr>
          <p:nvPr/>
        </p:nvPicPr>
        <p:blipFill>
          <a:blip r:embed="rId2"/>
          <a:srcRect/>
          <a:stretch>
            <a:fillRect/>
          </a:stretch>
        </p:blipFill>
        <p:spPr bwMode="auto">
          <a:xfrm>
            <a:off x="6324600" y="1600200"/>
            <a:ext cx="2419350" cy="3971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563562"/>
          </a:xfrm>
        </p:spPr>
        <p:txBody>
          <a:bodyPr/>
          <a:lstStyle/>
          <a:p>
            <a:pPr eaLnBrk="1" hangingPunct="1"/>
            <a:r>
              <a:rPr lang="en-US" sz="2800"/>
              <a:t>Buoyancy: Archimedes Principle</a:t>
            </a:r>
          </a:p>
        </p:txBody>
      </p:sp>
      <p:sp>
        <p:nvSpPr>
          <p:cNvPr id="60419" name="Rectangle 3"/>
          <p:cNvSpPr>
            <a:spLocks noGrp="1" noChangeArrowheads="1"/>
          </p:cNvSpPr>
          <p:nvPr>
            <p:ph type="body" idx="1"/>
          </p:nvPr>
        </p:nvSpPr>
        <p:spPr>
          <a:xfrm>
            <a:off x="228600" y="990600"/>
            <a:ext cx="6172200" cy="4495800"/>
          </a:xfrm>
        </p:spPr>
        <p:txBody>
          <a:bodyPr/>
          <a:lstStyle/>
          <a:p>
            <a:pPr eaLnBrk="1" hangingPunct="1"/>
            <a:r>
              <a:rPr lang="en-US" sz="2400" b="1" dirty="0"/>
              <a:t>Step 2: </a:t>
            </a:r>
            <a:r>
              <a:rPr lang="en-US" sz="2400" dirty="0"/>
              <a:t>Block B, with weight </a:t>
            </a:r>
            <a:r>
              <a:rPr lang="en-US" sz="2400" i="1" dirty="0">
                <a:latin typeface="Times New Roman" charset="0"/>
              </a:rPr>
              <a:t>W</a:t>
            </a:r>
            <a:r>
              <a:rPr lang="en-US" sz="2400" i="1" baseline="-25000" dirty="0">
                <a:latin typeface="Times New Roman" charset="0"/>
              </a:rPr>
              <a:t>B</a:t>
            </a:r>
            <a:r>
              <a:rPr lang="en-US" sz="2400" dirty="0"/>
              <a:t>, is placed in the bubble.  </a:t>
            </a:r>
          </a:p>
          <a:p>
            <a:pPr eaLnBrk="1" hangingPunct="1"/>
            <a:r>
              <a:rPr lang="en-US" sz="2400" dirty="0"/>
              <a:t>There is a net force on Block B:</a:t>
            </a:r>
            <a:endParaRPr lang="en-US" sz="2400" dirty="0" smtClean="0"/>
          </a:p>
          <a:p>
            <a:pPr algn="ctr" eaLnBrk="1" hangingPunct="1">
              <a:buFontTx/>
              <a:buNone/>
            </a:pPr>
            <a:endParaRPr lang="en-US" sz="2400" dirty="0" smtClean="0">
              <a:latin typeface="Times New Roman" charset="0"/>
            </a:endParaRPr>
          </a:p>
          <a:p>
            <a:pPr eaLnBrk="1" hangingPunct="1"/>
            <a:r>
              <a:rPr lang="en-US" sz="2400" dirty="0"/>
              <a:t>where </a:t>
            </a:r>
            <a:r>
              <a:rPr lang="en-US" sz="2400" i="1" dirty="0">
                <a:latin typeface="Times New Roman" charset="0"/>
              </a:rPr>
              <a:t>W</a:t>
            </a:r>
            <a:r>
              <a:rPr lang="en-US" sz="2400" i="1" baseline="-25000" dirty="0">
                <a:latin typeface="Times New Roman" charset="0"/>
              </a:rPr>
              <a:t>F</a:t>
            </a:r>
            <a:r>
              <a:rPr lang="en-US" sz="2400" dirty="0"/>
              <a:t> is the weight of the removed fluid F, and </a:t>
            </a:r>
            <a:r>
              <a:rPr lang="en-US" sz="2400" i="1" dirty="0">
                <a:latin typeface="Times New Roman" charset="0"/>
              </a:rPr>
              <a:t>W</a:t>
            </a:r>
            <a:r>
              <a:rPr lang="en-US" sz="2400" i="1" baseline="-25000" dirty="0">
                <a:latin typeface="Times New Roman" charset="0"/>
              </a:rPr>
              <a:t>B  </a:t>
            </a:r>
            <a:r>
              <a:rPr lang="en-US" sz="2400" dirty="0"/>
              <a:t>is the weight of the block B. </a:t>
            </a:r>
          </a:p>
          <a:p>
            <a:pPr eaLnBrk="1" hangingPunct="1"/>
            <a:r>
              <a:rPr lang="en-US" sz="2400" dirty="0"/>
              <a:t>This is equal to the force of gravity, </a:t>
            </a:r>
            <a:r>
              <a:rPr lang="en-US" sz="2400" dirty="0">
                <a:latin typeface="Times New Roman" charset="0"/>
              </a:rPr>
              <a:t>–</a:t>
            </a:r>
            <a:r>
              <a:rPr lang="en-US" sz="2400" i="1" dirty="0">
                <a:latin typeface="Times New Roman" charset="0"/>
              </a:rPr>
              <a:t>W</a:t>
            </a:r>
            <a:r>
              <a:rPr lang="en-US" sz="2400" i="1" baseline="-25000" dirty="0">
                <a:latin typeface="Times New Roman" charset="0"/>
              </a:rPr>
              <a:t>B </a:t>
            </a:r>
            <a:r>
              <a:rPr lang="en-US" sz="2400" dirty="0"/>
              <a:t>, plus a new force called “</a:t>
            </a:r>
            <a:r>
              <a:rPr lang="en-US" sz="2400" dirty="0" err="1"/>
              <a:t>Buoyancy”,which</a:t>
            </a:r>
            <a:r>
              <a:rPr lang="en-US" sz="2400" dirty="0"/>
              <a:t> is due to the pressure gradient in the fluid.</a:t>
            </a:r>
          </a:p>
        </p:txBody>
      </p:sp>
      <p:pic>
        <p:nvPicPr>
          <p:cNvPr id="35844" name="Picture 5" descr="zinkef11"/>
          <p:cNvPicPr>
            <a:picLocks noChangeAspect="1" noChangeArrowheads="1"/>
          </p:cNvPicPr>
          <p:nvPr/>
        </p:nvPicPr>
        <p:blipFill>
          <a:blip r:embed="rId2"/>
          <a:srcRect/>
          <a:stretch>
            <a:fillRect/>
          </a:stretch>
        </p:blipFill>
        <p:spPr bwMode="auto">
          <a:xfrm>
            <a:off x="6553200" y="1447800"/>
            <a:ext cx="2352675" cy="3695700"/>
          </a:xfrm>
          <a:prstGeom prst="rect">
            <a:avLst/>
          </a:prstGeom>
          <a:noFill/>
          <a:ln w="9525">
            <a:noFill/>
            <a:miter lim="800000"/>
            <a:headEnd/>
            <a:tailEnd/>
          </a:ln>
        </p:spPr>
      </p:pic>
      <p:sp>
        <p:nvSpPr>
          <p:cNvPr id="60422" name="Rectangle 6"/>
          <p:cNvSpPr>
            <a:spLocks noChangeArrowheads="1"/>
          </p:cNvSpPr>
          <p:nvPr/>
        </p:nvSpPr>
        <p:spPr bwMode="auto">
          <a:xfrm>
            <a:off x="457200" y="5486400"/>
            <a:ext cx="8382000" cy="11430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sz="2400" b="1"/>
              <a:t>Archimedes’ principle:</a:t>
            </a:r>
            <a:r>
              <a:rPr lang="en-US" sz="2400"/>
              <a:t> When an object is immersed in a fluid, the fluid exerts an upward force on the object equal to the weight of the fluid displaced by the object.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4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4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2"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2016125" y="500063"/>
            <a:ext cx="6581775" cy="1066800"/>
          </a:xfrm>
          <a:prstGeom prst="rect">
            <a:avLst/>
          </a:prstGeom>
          <a:noFill/>
          <a:ln w="9525">
            <a:noFill/>
            <a:miter lim="800000"/>
            <a:headEnd/>
            <a:tailEnd/>
          </a:ln>
        </p:spPr>
        <p:txBody>
          <a:bodyPr>
            <a:prstTxWarp prst="textNoShape">
              <a:avLst/>
            </a:prstTxWarp>
            <a:spAutoFit/>
          </a:bodyPr>
          <a:lstStyle/>
          <a:p>
            <a:r>
              <a:rPr lang="en-US" sz="3200" b="1">
                <a:solidFill>
                  <a:srgbClr val="316598"/>
                </a:solidFill>
                <a:latin typeface="Times New Roman" charset="0"/>
              </a:rPr>
              <a:t>The buoyant force on an object submerged in a liquid depends 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4638"/>
            <a:ext cx="8229600" cy="563562"/>
          </a:xfrm>
        </p:spPr>
        <p:txBody>
          <a:bodyPr/>
          <a:lstStyle/>
          <a:p>
            <a:pPr algn="l" eaLnBrk="1" hangingPunct="1"/>
            <a:r>
              <a:rPr lang="en-US" sz="2800" smtClean="0"/>
              <a:t>Example</a:t>
            </a:r>
          </a:p>
        </p:txBody>
      </p:sp>
      <p:sp>
        <p:nvSpPr>
          <p:cNvPr id="36867" name="Rectangle 3"/>
          <p:cNvSpPr>
            <a:spLocks noGrp="1" noChangeArrowheads="1"/>
          </p:cNvSpPr>
          <p:nvPr>
            <p:ph type="body" idx="1"/>
          </p:nvPr>
        </p:nvSpPr>
        <p:spPr>
          <a:xfrm>
            <a:off x="381000" y="990600"/>
            <a:ext cx="7924800" cy="2209800"/>
          </a:xfrm>
        </p:spPr>
        <p:txBody>
          <a:bodyPr/>
          <a:lstStyle/>
          <a:p>
            <a:pPr eaLnBrk="1" hangingPunct="1">
              <a:lnSpc>
                <a:spcPct val="90000"/>
              </a:lnSpc>
            </a:pPr>
            <a:r>
              <a:rPr lang="en-US" sz="2800"/>
              <a:t>A wooden sphere with a diameter of </a:t>
            </a:r>
            <a:r>
              <a:rPr lang="en-US" sz="2800" i="1">
                <a:latin typeface="Times New Roman" charset="0"/>
              </a:rPr>
              <a:t>d</a:t>
            </a:r>
            <a:r>
              <a:rPr lang="en-US" sz="2800"/>
              <a:t> = 10 cm and density </a:t>
            </a:r>
            <a:r>
              <a:rPr lang="el-GR" sz="2800" i="1">
                <a:latin typeface="Times New Roman" charset="0"/>
              </a:rPr>
              <a:t>ρ</a:t>
            </a:r>
            <a:r>
              <a:rPr lang="en-US" sz="2800"/>
              <a:t> = 0.9 g/cm</a:t>
            </a:r>
            <a:r>
              <a:rPr lang="en-US" sz="2800" baseline="30000"/>
              <a:t>3</a:t>
            </a:r>
            <a:r>
              <a:rPr lang="en-US" sz="2800"/>
              <a:t> is held under water by a string.  What is the tension in the string?</a:t>
            </a:r>
          </a:p>
          <a:p>
            <a:pPr eaLnBrk="1" hangingPunct="1">
              <a:lnSpc>
                <a:spcPct val="90000"/>
              </a:lnSpc>
            </a:pPr>
            <a:r>
              <a:rPr lang="en-US" sz="2800"/>
              <a:t>Note that the density of water in these units is 1.00 g/cm</a:t>
            </a:r>
            <a:r>
              <a:rPr lang="en-US" sz="2800" baseline="30000"/>
              <a:t>3</a:t>
            </a:r>
            <a:r>
              <a:rPr lang="en-US" sz="2800"/>
              <a:t>.</a:t>
            </a:r>
            <a:endParaRPr lang="el-GR" sz="2800"/>
          </a:p>
        </p:txBody>
      </p:sp>
      <p:pic>
        <p:nvPicPr>
          <p:cNvPr id="36868" name="Picture 4" descr="zinkef11"/>
          <p:cNvPicPr>
            <a:picLocks noChangeAspect="1" noChangeArrowheads="1"/>
          </p:cNvPicPr>
          <p:nvPr/>
        </p:nvPicPr>
        <p:blipFill>
          <a:blip r:embed="rId2"/>
          <a:srcRect/>
          <a:stretch>
            <a:fillRect/>
          </a:stretch>
        </p:blipFill>
        <p:spPr bwMode="auto">
          <a:xfrm>
            <a:off x="3200400" y="3124200"/>
            <a:ext cx="3590925" cy="323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8229600" cy="563562"/>
          </a:xfrm>
        </p:spPr>
        <p:txBody>
          <a:bodyPr/>
          <a:lstStyle/>
          <a:p>
            <a:pPr algn="l" eaLnBrk="1" hangingPunct="1"/>
            <a:r>
              <a:rPr lang="en-US" sz="2800" smtClean="0"/>
              <a:t>Example</a:t>
            </a:r>
          </a:p>
        </p:txBody>
      </p:sp>
      <p:sp>
        <p:nvSpPr>
          <p:cNvPr id="37891" name="Rectangle 3"/>
          <p:cNvSpPr>
            <a:spLocks noGrp="1" noChangeArrowheads="1"/>
          </p:cNvSpPr>
          <p:nvPr>
            <p:ph type="body" idx="1"/>
          </p:nvPr>
        </p:nvSpPr>
        <p:spPr>
          <a:xfrm>
            <a:off x="381000" y="990600"/>
            <a:ext cx="7924800" cy="2209800"/>
          </a:xfrm>
        </p:spPr>
        <p:txBody>
          <a:bodyPr/>
          <a:lstStyle/>
          <a:p>
            <a:pPr eaLnBrk="1" hangingPunct="1">
              <a:lnSpc>
                <a:spcPct val="90000"/>
              </a:lnSpc>
            </a:pPr>
            <a:r>
              <a:rPr lang="en-US" sz="2800" dirty="0"/>
              <a:t>A sphere with a radius of </a:t>
            </a:r>
            <a:r>
              <a:rPr lang="en-US" sz="2800" i="1" dirty="0" err="1">
                <a:latin typeface="Times New Roman" charset="0"/>
              </a:rPr>
              <a:t>r</a:t>
            </a:r>
            <a:r>
              <a:rPr lang="en-US" sz="2800" dirty="0"/>
              <a:t> = 10 cm and density </a:t>
            </a:r>
            <a:r>
              <a:rPr lang="el-GR" sz="2800" i="1" dirty="0">
                <a:latin typeface="Times New Roman" charset="0"/>
              </a:rPr>
              <a:t>ρ</a:t>
            </a:r>
            <a:r>
              <a:rPr lang="en-US" sz="2800" dirty="0"/>
              <a:t> = 2.0 g/cm</a:t>
            </a:r>
            <a:r>
              <a:rPr lang="en-US" sz="2800" baseline="30000" dirty="0"/>
              <a:t>3</a:t>
            </a:r>
            <a:r>
              <a:rPr lang="en-US" sz="2800" dirty="0"/>
              <a:t> is suspended in water.  What is the tension in the string?</a:t>
            </a:r>
          </a:p>
          <a:p>
            <a:pPr eaLnBrk="1" hangingPunct="1">
              <a:lnSpc>
                <a:spcPct val="90000"/>
              </a:lnSpc>
            </a:pPr>
            <a:r>
              <a:rPr lang="en-US" sz="2800" dirty="0"/>
              <a:t>Note that the density of water in these units is 1.00 g/cm</a:t>
            </a:r>
            <a:r>
              <a:rPr lang="en-US" sz="2800" baseline="30000" dirty="0"/>
              <a:t>3</a:t>
            </a:r>
            <a:r>
              <a:rPr lang="en-US" sz="2800" dirty="0"/>
              <a:t>.</a:t>
            </a:r>
            <a:endParaRPr lang="el-GR" sz="2800" dirty="0"/>
          </a:p>
        </p:txBody>
      </p:sp>
      <p:pic>
        <p:nvPicPr>
          <p:cNvPr id="37892" name="Picture 5" descr="zinkef11"/>
          <p:cNvPicPr>
            <a:picLocks noChangeAspect="1" noChangeArrowheads="1"/>
          </p:cNvPicPr>
          <p:nvPr/>
        </p:nvPicPr>
        <p:blipFill>
          <a:blip r:embed="rId2"/>
          <a:srcRect/>
          <a:stretch>
            <a:fillRect/>
          </a:stretch>
        </p:blipFill>
        <p:spPr bwMode="auto">
          <a:xfrm>
            <a:off x="2895600" y="3352800"/>
            <a:ext cx="3686175" cy="326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457200" y="274638"/>
            <a:ext cx="8229600" cy="411162"/>
          </a:xfrm>
        </p:spPr>
        <p:txBody>
          <a:bodyPr/>
          <a:lstStyle/>
          <a:p>
            <a:pPr algn="l" eaLnBrk="1" hangingPunct="1"/>
            <a:r>
              <a:rPr lang="en-US" sz="3200"/>
              <a:t>A little pre-class reading quiz…</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304800" y="76200"/>
            <a:ext cx="8382000" cy="652463"/>
          </a:xfrm>
        </p:spPr>
        <p:txBody>
          <a:bodyPr/>
          <a:lstStyle/>
          <a:p>
            <a:pPr eaLnBrk="1" hangingPunct="1"/>
            <a:r>
              <a:rPr lang="en-US" sz="3600" b="1" dirty="0" smtClean="0">
                <a:solidFill>
                  <a:srgbClr val="316598"/>
                </a:solidFill>
              </a:rPr>
              <a:t>What Causes Buoyancy? :  Pressure!</a:t>
            </a:r>
            <a:endParaRPr lang="en-US" sz="3600" b="1" dirty="0" smtClean="0">
              <a:solidFill>
                <a:srgbClr val="385899"/>
              </a:solidFill>
            </a:endParaRPr>
          </a:p>
        </p:txBody>
      </p:sp>
      <p:sp>
        <p:nvSpPr>
          <p:cNvPr id="20484" name="Text Box 3"/>
          <p:cNvSpPr txBox="1">
            <a:spLocks noChangeArrowheads="1"/>
          </p:cNvSpPr>
          <p:nvPr/>
        </p:nvSpPr>
        <p:spPr bwMode="auto">
          <a:xfrm>
            <a:off x="598488" y="685800"/>
            <a:ext cx="7885112" cy="1508105"/>
          </a:xfrm>
          <a:prstGeom prst="rect">
            <a:avLst/>
          </a:prstGeom>
          <a:noFill/>
          <a:ln w="9525">
            <a:noFill/>
            <a:miter lim="800000"/>
            <a:headEnd/>
            <a:tailEnd/>
          </a:ln>
        </p:spPr>
        <p:txBody>
          <a:bodyPr>
            <a:prstTxWarp prst="textNoShape">
              <a:avLst/>
            </a:prstTxWarp>
            <a:spAutoFit/>
          </a:bodyPr>
          <a:lstStyle/>
          <a:p>
            <a:r>
              <a:rPr lang="en-US" sz="2300" dirty="0" smtClean="0"/>
              <a:t>Recall: A </a:t>
            </a:r>
            <a:r>
              <a:rPr lang="en-US" sz="2300" dirty="0"/>
              <a:t>fluid in a container presses with an outward force against the walls of that container.  The </a:t>
            </a:r>
            <a:r>
              <a:rPr lang="en-US" sz="2300" b="1" dirty="0"/>
              <a:t>pressure</a:t>
            </a:r>
            <a:r>
              <a:rPr lang="en-US" sz="2300" dirty="0"/>
              <a:t> is defined as the ratio of the force to the area on which the force is exerted.</a:t>
            </a:r>
          </a:p>
        </p:txBody>
      </p:sp>
      <p:sp>
        <p:nvSpPr>
          <p:cNvPr id="20485" name="Text Box 5"/>
          <p:cNvSpPr txBox="1">
            <a:spLocks noChangeArrowheads="1"/>
          </p:cNvSpPr>
          <p:nvPr/>
        </p:nvSpPr>
        <p:spPr bwMode="auto">
          <a:xfrm>
            <a:off x="612775" y="2667000"/>
            <a:ext cx="7885113" cy="830263"/>
          </a:xfrm>
          <a:prstGeom prst="rect">
            <a:avLst/>
          </a:prstGeom>
          <a:noFill/>
          <a:ln w="9525">
            <a:noFill/>
            <a:miter lim="800000"/>
            <a:headEnd/>
            <a:tailEnd/>
          </a:ln>
        </p:spPr>
        <p:txBody>
          <a:bodyPr>
            <a:prstTxWarp prst="textNoShape">
              <a:avLst/>
            </a:prstTxWarp>
            <a:spAutoFit/>
          </a:bodyPr>
          <a:lstStyle/>
          <a:p>
            <a:r>
              <a:rPr lang="en-US" sz="2400" dirty="0"/>
              <a:t>The SI units of pressure are N/m</a:t>
            </a:r>
            <a:r>
              <a:rPr lang="en-US" sz="2400" baseline="30000" dirty="0"/>
              <a:t>2</a:t>
            </a:r>
            <a:r>
              <a:rPr lang="en-US" sz="2400" dirty="0"/>
              <a:t>, also defined as the </a:t>
            </a:r>
            <a:r>
              <a:rPr lang="en-US" sz="2400" dirty="0" err="1"/>
              <a:t>pascal</a:t>
            </a:r>
            <a:r>
              <a:rPr lang="en-US" sz="2400" dirty="0"/>
              <a:t>, where 1 </a:t>
            </a:r>
            <a:r>
              <a:rPr lang="en-US" sz="2400" dirty="0" err="1"/>
              <a:t>pascal</a:t>
            </a:r>
            <a:r>
              <a:rPr lang="en-US" sz="2400" dirty="0"/>
              <a:t> = 1 Pa = 1 N/m</a:t>
            </a:r>
            <a:r>
              <a:rPr lang="en-US" sz="2400" baseline="30000" dirty="0"/>
              <a:t>2</a:t>
            </a:r>
            <a:r>
              <a:rPr lang="en-US" sz="2400" dirty="0"/>
              <a:t>.</a:t>
            </a:r>
          </a:p>
        </p:txBody>
      </p:sp>
      <p:pic>
        <p:nvPicPr>
          <p:cNvPr id="20486" name="Picture 9" descr="figure15"/>
          <p:cNvPicPr>
            <a:picLocks noChangeAspect="1" noChangeArrowheads="1"/>
          </p:cNvPicPr>
          <p:nvPr/>
        </p:nvPicPr>
        <p:blipFill>
          <a:blip r:embed="rId2"/>
          <a:srcRect/>
          <a:stretch>
            <a:fillRect/>
          </a:stretch>
        </p:blipFill>
        <p:spPr bwMode="auto">
          <a:xfrm>
            <a:off x="2667000" y="3446463"/>
            <a:ext cx="4343400" cy="34115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598488" y="1836738"/>
            <a:ext cx="7885112" cy="488950"/>
          </a:xfrm>
          <a:prstGeom prst="rect">
            <a:avLst/>
          </a:prstGeom>
          <a:noFill/>
          <a:ln w="9525">
            <a:noFill/>
            <a:miter lim="800000"/>
            <a:headEnd/>
            <a:tailEnd/>
          </a:ln>
        </p:spPr>
        <p:txBody>
          <a:bodyPr>
            <a:prstTxWarp prst="textNoShape">
              <a:avLst/>
            </a:prstTxWarp>
            <a:spAutoFit/>
          </a:bodyPr>
          <a:lstStyle/>
          <a:p>
            <a:r>
              <a:rPr lang="en-US" sz="2600" dirty="0" smtClean="0"/>
              <a:t>Recall: The </a:t>
            </a:r>
            <a:r>
              <a:rPr lang="en-US" sz="2600" dirty="0"/>
              <a:t>pressure at depth </a:t>
            </a:r>
            <a:r>
              <a:rPr lang="en-US" sz="2600" i="1" dirty="0" err="1"/>
              <a:t>d</a:t>
            </a:r>
            <a:r>
              <a:rPr lang="en-US" sz="2600" dirty="0"/>
              <a:t> in a liquid is</a:t>
            </a:r>
          </a:p>
        </p:txBody>
      </p:sp>
      <p:sp>
        <p:nvSpPr>
          <p:cNvPr id="21508" name="Text Box 5"/>
          <p:cNvSpPr txBox="1">
            <a:spLocks noChangeArrowheads="1"/>
          </p:cNvSpPr>
          <p:nvPr/>
        </p:nvSpPr>
        <p:spPr bwMode="auto">
          <a:xfrm>
            <a:off x="630238" y="3360738"/>
            <a:ext cx="7885112" cy="2492990"/>
          </a:xfrm>
          <a:prstGeom prst="rect">
            <a:avLst/>
          </a:prstGeom>
          <a:noFill/>
          <a:ln w="9525">
            <a:noFill/>
            <a:miter lim="800000"/>
            <a:headEnd/>
            <a:tailEnd/>
          </a:ln>
        </p:spPr>
        <p:txBody>
          <a:bodyPr wrap="square">
            <a:prstTxWarp prst="textNoShape">
              <a:avLst/>
            </a:prstTxWarp>
            <a:spAutoFit/>
          </a:bodyPr>
          <a:lstStyle/>
          <a:p>
            <a:r>
              <a:rPr lang="en-US" sz="2600" dirty="0"/>
              <a:t>where </a:t>
            </a:r>
            <a:r>
              <a:rPr lang="el-GR" sz="2600" i="1" dirty="0">
                <a:ea typeface="Times New Roman" charset="0"/>
                <a:cs typeface="Times New Roman" charset="0"/>
              </a:rPr>
              <a:t>ρ</a:t>
            </a:r>
            <a:r>
              <a:rPr lang="en-US" sz="2600" dirty="0">
                <a:ea typeface="Times New Roman" charset="0"/>
                <a:cs typeface="Times New Roman" charset="0"/>
              </a:rPr>
              <a:t> is the liquid’s density, and </a:t>
            </a:r>
            <a:r>
              <a:rPr lang="en-US" sz="2600" i="1" dirty="0">
                <a:ea typeface="Times New Roman" charset="0"/>
                <a:cs typeface="Times New Roman" charset="0"/>
              </a:rPr>
              <a:t>p</a:t>
            </a:r>
            <a:r>
              <a:rPr lang="en-US" sz="2600" baseline="-25000" dirty="0">
                <a:ea typeface="Times New Roman" charset="0"/>
                <a:cs typeface="Times New Roman" charset="0"/>
              </a:rPr>
              <a:t>0</a:t>
            </a:r>
            <a:r>
              <a:rPr lang="en-US" sz="2600" dirty="0">
                <a:ea typeface="Times New Roman" charset="0"/>
                <a:cs typeface="Times New Roman" charset="0"/>
              </a:rPr>
              <a:t> is the pressure at the surface of the liquid.  Because the fluid is at rest, the pressure is called the </a:t>
            </a:r>
            <a:r>
              <a:rPr lang="en-US" sz="2600" b="1" dirty="0">
                <a:ea typeface="Times New Roman" charset="0"/>
                <a:cs typeface="Times New Roman" charset="0"/>
              </a:rPr>
              <a:t>hydrostatic pressure</a:t>
            </a:r>
            <a:r>
              <a:rPr lang="en-US" sz="2600" dirty="0">
                <a:ea typeface="Times New Roman" charset="0"/>
                <a:cs typeface="Times New Roman" charset="0"/>
              </a:rPr>
              <a:t>.  The fact that </a:t>
            </a:r>
            <a:r>
              <a:rPr lang="en-US" sz="2600" i="1" dirty="0" err="1">
                <a:ea typeface="Times New Roman" charset="0"/>
                <a:cs typeface="Times New Roman" charset="0"/>
              </a:rPr>
              <a:t>g</a:t>
            </a:r>
            <a:r>
              <a:rPr lang="en-US" sz="2600" dirty="0">
                <a:ea typeface="Times New Roman" charset="0"/>
                <a:cs typeface="Times New Roman" charset="0"/>
              </a:rPr>
              <a:t> appears in the equation reminds us that there is a gravitational contribution to the pressure.</a:t>
            </a:r>
            <a:endParaRPr lang="el-GR" sz="2600" dirty="0">
              <a:ea typeface="Times New Roman" charset="0"/>
              <a:cs typeface="Times New Roman" charset="0"/>
            </a:endParaRPr>
          </a:p>
        </p:txBody>
      </p:sp>
      <p:sp>
        <p:nvSpPr>
          <p:cNvPr id="6" name="Rectangle 2"/>
          <p:cNvSpPr txBox="1">
            <a:spLocks noChangeArrowheads="1"/>
          </p:cNvSpPr>
          <p:nvPr/>
        </p:nvSpPr>
        <p:spPr bwMode="auto">
          <a:xfrm>
            <a:off x="304800" y="76200"/>
            <a:ext cx="8382000" cy="6524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smtClean="0">
                <a:ln>
                  <a:noFill/>
                </a:ln>
                <a:solidFill>
                  <a:srgbClr val="316598"/>
                </a:solidFill>
                <a:effectLst/>
                <a:uLnTx/>
                <a:uFillTx/>
                <a:latin typeface="+mj-lt"/>
                <a:ea typeface="+mj-ea"/>
                <a:cs typeface="+mj-cs"/>
              </a:rPr>
              <a:t>What Causes Buoyancy? :  Pressure!</a:t>
            </a:r>
            <a:endParaRPr kumimoji="0" lang="en-US" sz="3600" b="1" i="0" u="none" strike="noStrike" kern="0" cap="none" spc="0" normalizeH="0" baseline="0" noProof="0" dirty="0" smtClean="0">
              <a:ln>
                <a:noFill/>
              </a:ln>
              <a:solidFill>
                <a:srgbClr val="385899"/>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0" name="Picture 10" descr="Picture 1"/>
          <p:cNvPicPr>
            <a:picLocks noChangeAspect="1" noChangeArrowheads="1"/>
          </p:cNvPicPr>
          <p:nvPr/>
        </p:nvPicPr>
        <p:blipFill>
          <a:blip r:embed="rId2"/>
          <a:srcRect/>
          <a:stretch>
            <a:fillRect/>
          </a:stretch>
        </p:blipFill>
        <p:spPr bwMode="auto">
          <a:xfrm>
            <a:off x="1524000" y="76200"/>
            <a:ext cx="5932488" cy="675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228600" y="381000"/>
            <a:ext cx="8610600" cy="1371600"/>
          </a:xfrm>
        </p:spPr>
        <p:txBody>
          <a:bodyPr/>
          <a:lstStyle/>
          <a:p>
            <a:pPr marL="457200" indent="-457200" eaLnBrk="1" hangingPunct="1">
              <a:buFontTx/>
              <a:buNone/>
            </a:pPr>
            <a:r>
              <a:rPr lang="en-CA" sz="2400" dirty="0"/>
              <a:t>A fish floats motionless below the surface of a lake.  What is the direction and amount </a:t>
            </a:r>
            <a:r>
              <a:rPr lang="en-CA" sz="2400" dirty="0" smtClean="0"/>
              <a:t>of buoyancy </a:t>
            </a:r>
            <a:r>
              <a:rPr lang="en-CA" sz="2400" dirty="0"/>
              <a:t>force the water exerts on it?</a:t>
            </a:r>
            <a:endParaRPr lang="en-US" sz="2400" dirty="0"/>
          </a:p>
        </p:txBody>
      </p:sp>
      <p:pic>
        <p:nvPicPr>
          <p:cNvPr id="5" name="Picture 4"/>
          <p:cNvPicPr>
            <a:picLocks noChangeAspect="1"/>
          </p:cNvPicPr>
          <p:nvPr/>
        </p:nvPicPr>
        <p:blipFill>
          <a:blip r:embed="rId2"/>
          <a:stretch>
            <a:fillRect/>
          </a:stretch>
        </p:blipFill>
        <p:spPr>
          <a:xfrm>
            <a:off x="2362200" y="4191000"/>
            <a:ext cx="4038600" cy="3022219"/>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228600" y="304800"/>
            <a:ext cx="8686800" cy="1295400"/>
          </a:xfrm>
        </p:spPr>
        <p:txBody>
          <a:bodyPr/>
          <a:lstStyle/>
          <a:p>
            <a:pPr marL="457200" indent="-457200" eaLnBrk="1" hangingPunct="1">
              <a:buFontTx/>
              <a:buNone/>
            </a:pPr>
            <a:r>
              <a:rPr lang="en-CA" sz="2400" dirty="0"/>
              <a:t>A fish </a:t>
            </a:r>
            <a:r>
              <a:rPr lang="en-CA" sz="2400" dirty="0" smtClean="0"/>
              <a:t>floats with 30% of its body above the </a:t>
            </a:r>
            <a:r>
              <a:rPr lang="en-CA" sz="2400" dirty="0"/>
              <a:t>surface of a lake.  What is the direction and amount of</a:t>
            </a:r>
            <a:r>
              <a:rPr lang="en-CA" sz="2400" dirty="0" smtClean="0"/>
              <a:t> buoyancy force </a:t>
            </a:r>
            <a:r>
              <a:rPr lang="en-CA" sz="2400" dirty="0"/>
              <a:t>the water exerts on it?</a:t>
            </a:r>
            <a:endParaRPr lang="en-US" sz="2400" dirty="0"/>
          </a:p>
        </p:txBody>
      </p:sp>
      <p:pic>
        <p:nvPicPr>
          <p:cNvPr id="6" name="Picture 5"/>
          <p:cNvPicPr>
            <a:picLocks noChangeAspect="1"/>
          </p:cNvPicPr>
          <p:nvPr/>
        </p:nvPicPr>
        <p:blipFill>
          <a:blip r:embed="rId2"/>
          <a:stretch>
            <a:fillRect/>
          </a:stretch>
        </p:blipFill>
        <p:spPr>
          <a:xfrm>
            <a:off x="2438400" y="4038600"/>
            <a:ext cx="4546600" cy="45466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04800" y="228600"/>
            <a:ext cx="5181600" cy="3970318"/>
          </a:xfrm>
          <a:prstGeom prst="rect">
            <a:avLst/>
          </a:prstGeom>
          <a:noFill/>
          <a:ln w="9525">
            <a:noFill/>
            <a:miter lim="800000"/>
            <a:headEnd/>
            <a:tailEnd/>
          </a:ln>
        </p:spPr>
        <p:txBody>
          <a:bodyPr>
            <a:prstTxWarp prst="textNoShape">
              <a:avLst/>
            </a:prstTxWarp>
            <a:spAutoFit/>
          </a:bodyPr>
          <a:lstStyle/>
          <a:p>
            <a:r>
              <a:rPr lang="en-US" sz="2800" b="1" dirty="0">
                <a:solidFill>
                  <a:srgbClr val="316598"/>
                </a:solidFill>
                <a:latin typeface="Times New Roman" charset="0"/>
              </a:rPr>
              <a:t>According to Wikipedia: </a:t>
            </a:r>
            <a:r>
              <a:rPr lang="en-US" sz="2800" b="1" i="1" dirty="0">
                <a:latin typeface="Times New Roman" charset="0"/>
              </a:rPr>
              <a:t>“Because the density of pure ice is about 920 kg/m³, and that of sea water about 1025 kg/m³, typically only one-tenth of the volume of an iceberg is above water.”  </a:t>
            </a:r>
          </a:p>
          <a:p>
            <a:r>
              <a:rPr lang="en-US" sz="2800" b="1" dirty="0">
                <a:solidFill>
                  <a:srgbClr val="316598"/>
                </a:solidFill>
                <a:latin typeface="Times New Roman" charset="0"/>
              </a:rPr>
              <a:t>If a very large floating iceberg were to melt,</a:t>
            </a:r>
            <a:r>
              <a:rPr lang="en-US" sz="2800" b="1" dirty="0" smtClean="0">
                <a:solidFill>
                  <a:srgbClr val="316598"/>
                </a:solidFill>
                <a:latin typeface="Times New Roman" charset="0"/>
              </a:rPr>
              <a:t> </a:t>
            </a:r>
            <a:endParaRPr lang="en-US" sz="2800" b="1" dirty="0">
              <a:solidFill>
                <a:srgbClr val="316598"/>
              </a:solidFill>
              <a:latin typeface="Times New Roman" charset="0"/>
            </a:endParaRPr>
          </a:p>
        </p:txBody>
      </p:sp>
      <p:pic>
        <p:nvPicPr>
          <p:cNvPr id="23556" name="Picture 4" descr="iceberg"/>
          <p:cNvPicPr>
            <a:picLocks noChangeAspect="1" noChangeArrowheads="1"/>
          </p:cNvPicPr>
          <p:nvPr/>
        </p:nvPicPr>
        <p:blipFill>
          <a:blip r:embed="rId3"/>
          <a:srcRect/>
          <a:stretch>
            <a:fillRect/>
          </a:stretch>
        </p:blipFill>
        <p:spPr bwMode="auto">
          <a:xfrm>
            <a:off x="5553075" y="0"/>
            <a:ext cx="3590925" cy="4906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457200" y="152400"/>
            <a:ext cx="8229600" cy="563563"/>
          </a:xfrm>
        </p:spPr>
        <p:txBody>
          <a:bodyPr/>
          <a:lstStyle/>
          <a:p>
            <a:pPr eaLnBrk="1" hangingPunct="1"/>
            <a:r>
              <a:rPr lang="en-US" sz="2800" smtClean="0"/>
              <a:t>Iceberg Reasoning:</a:t>
            </a:r>
          </a:p>
        </p:txBody>
      </p:sp>
      <p:sp>
        <p:nvSpPr>
          <p:cNvPr id="41989" name="Rectangle 5"/>
          <p:cNvSpPr>
            <a:spLocks noChangeArrowheads="1"/>
          </p:cNvSpPr>
          <p:nvPr/>
        </p:nvSpPr>
        <p:spPr bwMode="auto">
          <a:xfrm>
            <a:off x="304800" y="762000"/>
            <a:ext cx="8382000" cy="57150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sz="2400"/>
              <a:t>When an object is immersed in a fluid, the fluid exerts an upward force on the object equal to the weight of the fluid displaced by the object.</a:t>
            </a:r>
          </a:p>
          <a:p>
            <a:pPr marL="342900" indent="-342900">
              <a:spcBef>
                <a:spcPct val="20000"/>
              </a:spcBef>
              <a:buFontTx/>
              <a:buChar char="•"/>
            </a:pPr>
            <a:r>
              <a:rPr lang="en-US" sz="2400"/>
              <a:t>Iceberg not melted has weight </a:t>
            </a:r>
            <a:r>
              <a:rPr lang="en-US" sz="2400" i="1"/>
              <a:t>W</a:t>
            </a:r>
            <a:r>
              <a:rPr lang="en-US" sz="2400"/>
              <a:t> and volume </a:t>
            </a:r>
            <a:r>
              <a:rPr lang="en-US" sz="2400" i="1"/>
              <a:t>V</a:t>
            </a:r>
            <a:r>
              <a:rPr lang="en-US" sz="2400" baseline="-25000"/>
              <a:t>1</a:t>
            </a:r>
            <a:r>
              <a:rPr lang="en-US" sz="2400"/>
              <a:t>.  It displaces a weight of water </a:t>
            </a:r>
            <a:r>
              <a:rPr lang="en-US" sz="2400" i="1"/>
              <a:t>W </a:t>
            </a:r>
            <a:r>
              <a:rPr lang="en-US" sz="2400"/>
              <a:t>with volume </a:t>
            </a:r>
            <a:r>
              <a:rPr lang="en-US" sz="2400" i="1"/>
              <a:t>V</a:t>
            </a:r>
            <a:r>
              <a:rPr lang="en-US" sz="2400" baseline="-25000"/>
              <a:t>w</a:t>
            </a:r>
            <a:r>
              <a:rPr lang="en-US" sz="2400"/>
              <a:t> which is less than </a:t>
            </a:r>
            <a:r>
              <a:rPr lang="en-US" sz="2400" i="1"/>
              <a:t>V</a:t>
            </a:r>
            <a:r>
              <a:rPr lang="en-US" sz="2400" baseline="-25000"/>
              <a:t>1</a:t>
            </a:r>
            <a:r>
              <a:rPr lang="en-US" sz="2400"/>
              <a:t>.  So it floats: some of the iceberg sticks up above the water.</a:t>
            </a:r>
          </a:p>
          <a:p>
            <a:pPr marL="342900" indent="-342900">
              <a:spcBef>
                <a:spcPct val="20000"/>
              </a:spcBef>
              <a:buFontTx/>
              <a:buChar char="•"/>
            </a:pPr>
            <a:r>
              <a:rPr lang="en-US" sz="2400"/>
              <a:t>Iceberg melted has the same weight </a:t>
            </a:r>
            <a:r>
              <a:rPr lang="en-US" sz="2400" i="1"/>
              <a:t>W</a:t>
            </a:r>
            <a:r>
              <a:rPr lang="en-US" sz="2400"/>
              <a:t> and less volume.  But it still displaces the same amount of water.  It displaces a weight of water </a:t>
            </a:r>
            <a:r>
              <a:rPr lang="en-US" sz="2400" i="1"/>
              <a:t>W</a:t>
            </a:r>
            <a:r>
              <a:rPr lang="en-US" sz="2400"/>
              <a:t>.</a:t>
            </a:r>
          </a:p>
          <a:p>
            <a:pPr marL="342900" indent="-342900">
              <a:spcBef>
                <a:spcPct val="20000"/>
              </a:spcBef>
              <a:buFontTx/>
              <a:buChar char="•"/>
            </a:pPr>
            <a:r>
              <a:rPr lang="en-US" sz="2400"/>
              <a:t>So melting an iceberg which is floating does not change sea level.</a:t>
            </a:r>
          </a:p>
          <a:p>
            <a:pPr marL="342900" indent="-342900">
              <a:spcBef>
                <a:spcPct val="20000"/>
              </a:spcBef>
              <a:buFontTx/>
              <a:buChar char="•"/>
            </a:pPr>
            <a:r>
              <a:rPr lang="en-US" sz="2400"/>
              <a:t>If the iceberg were not floating, but sitting on a land-mass, and it melted and added water to the ocean, this would increase the sea-level.</a:t>
            </a:r>
            <a:endParaRPr lang="el-G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98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98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0"/>
            <a:ext cx="8229600" cy="792162"/>
          </a:xfrm>
        </p:spPr>
        <p:txBody>
          <a:bodyPr/>
          <a:lstStyle/>
          <a:p>
            <a:pPr eaLnBrk="1" hangingPunct="1"/>
            <a:r>
              <a:rPr lang="en-US" sz="3600" dirty="0" smtClean="0"/>
              <a:t>Next class is the last one! ;(</a:t>
            </a:r>
            <a:endParaRPr lang="en-US" sz="3600" b="1" dirty="0"/>
          </a:p>
        </p:txBody>
      </p:sp>
      <p:sp>
        <p:nvSpPr>
          <p:cNvPr id="28675" name="Rectangle 3"/>
          <p:cNvSpPr>
            <a:spLocks noGrp="1" noChangeArrowheads="1"/>
          </p:cNvSpPr>
          <p:nvPr>
            <p:ph type="body" idx="1"/>
          </p:nvPr>
        </p:nvSpPr>
        <p:spPr>
          <a:xfrm>
            <a:off x="76200" y="762000"/>
            <a:ext cx="8763000" cy="5257800"/>
          </a:xfrm>
        </p:spPr>
        <p:txBody>
          <a:bodyPr/>
          <a:lstStyle/>
          <a:p>
            <a:pPr eaLnBrk="1" hangingPunct="1"/>
            <a:r>
              <a:rPr lang="en-US" sz="2800" dirty="0" smtClean="0"/>
              <a:t>Wednesday’s class will be review for the final exam, which is on Wednesday April 20 at 9:00am in BN3. (two weeks later)</a:t>
            </a:r>
          </a:p>
          <a:p>
            <a:pPr eaLnBrk="1" hangingPunct="1"/>
            <a:r>
              <a:rPr lang="en-US" sz="2800" dirty="0" smtClean="0"/>
              <a:t>Note there are no </a:t>
            </a:r>
            <a:r>
              <a:rPr lang="en-US" sz="2800" dirty="0" err="1" smtClean="0"/>
              <a:t>practicals</a:t>
            </a:r>
            <a:r>
              <a:rPr lang="en-US" sz="2800" dirty="0" smtClean="0"/>
              <a:t> this week.</a:t>
            </a:r>
          </a:p>
          <a:p>
            <a:pPr eaLnBrk="1" hangingPunct="1"/>
            <a:r>
              <a:rPr lang="en-US" sz="2800" dirty="0" smtClean="0"/>
              <a:t>The final exam will cover Chapters 1-15, excluding unlucky Chapter 13 and the last 2 sections of chapter 15.  The final exam will also cover the Error Analysis Mini-version document you were asked to read.</a:t>
            </a:r>
          </a:p>
          <a:p>
            <a:pPr eaLnBrk="1" hangingPunct="1"/>
            <a:r>
              <a:rPr lang="en-US" sz="2800" dirty="0" smtClean="0"/>
              <a:t>You are allowed TWO double-sided aid-sheets for the final exam, which you must prepare yourself.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0"/>
            <a:ext cx="8229600" cy="609600"/>
          </a:xfrm>
        </p:spPr>
        <p:txBody>
          <a:bodyPr/>
          <a:lstStyle/>
          <a:p>
            <a:pPr algn="l" eaLnBrk="1" hangingPunct="1"/>
            <a:r>
              <a:rPr lang="en-US" sz="2800" dirty="0" smtClean="0"/>
              <a:t>Last day I asked at the end of class:</a:t>
            </a:r>
            <a:endParaRPr lang="en-US" sz="2800" dirty="0"/>
          </a:p>
        </p:txBody>
      </p:sp>
      <p:sp>
        <p:nvSpPr>
          <p:cNvPr id="6" name="Rectangle 3"/>
          <p:cNvSpPr txBox="1">
            <a:spLocks noChangeArrowheads="1"/>
          </p:cNvSpPr>
          <p:nvPr/>
        </p:nvSpPr>
        <p:spPr bwMode="auto">
          <a:xfrm>
            <a:off x="152400" y="3276600"/>
            <a:ext cx="91440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7" name="Rectangle 3"/>
          <p:cNvSpPr txBox="1">
            <a:spLocks noChangeArrowheads="1"/>
          </p:cNvSpPr>
          <p:nvPr/>
        </p:nvSpPr>
        <p:spPr bwMode="auto">
          <a:xfrm>
            <a:off x="0" y="609600"/>
            <a:ext cx="7239000" cy="617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FontTx/>
              <a:buChar char="•"/>
              <a:defRPr/>
            </a:pPr>
            <a:r>
              <a:rPr lang="en-US" sz="2800" kern="0" dirty="0" smtClean="0"/>
              <a:t>If you stand on a waterproof bathroom scale in a wading pool, so that part of your legs are immersed in the water, will your measured weight be different than normal?  </a:t>
            </a:r>
          </a:p>
          <a:p>
            <a:pPr marL="342900" lvl="0" indent="-342900">
              <a:spcBef>
                <a:spcPct val="20000"/>
              </a:spcBef>
              <a:buFontTx/>
              <a:buChar char="•"/>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ANSWER</a:t>
            </a:r>
            <a:r>
              <a:rPr kumimoji="0" lang="en-US" sz="2800" b="0" i="0" u="none" strike="noStrike" kern="0" cap="none" spc="0" normalizeH="0" baseline="0" noProof="0" dirty="0" smtClean="0">
                <a:ln>
                  <a:noFill/>
                </a:ln>
                <a:solidFill>
                  <a:schemeClr val="tx1"/>
                </a:solidFill>
                <a:effectLst/>
                <a:uLnTx/>
                <a:uFillTx/>
                <a:latin typeface="+mn-lt"/>
                <a:ea typeface="+mn-ea"/>
                <a:cs typeface="+mn-cs"/>
              </a:rPr>
              <a:t>:</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8" name="Picture 7"/>
          <p:cNvPicPr>
            <a:picLocks noChangeAspect="1"/>
          </p:cNvPicPr>
          <p:nvPr/>
        </p:nvPicPr>
        <p:blipFill>
          <a:blip r:embed="rId2"/>
          <a:stretch>
            <a:fillRect/>
          </a:stretch>
        </p:blipFill>
        <p:spPr>
          <a:xfrm>
            <a:off x="7315200" y="3962400"/>
            <a:ext cx="2235200" cy="335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15962"/>
          </a:xfrm>
        </p:spPr>
        <p:txBody>
          <a:bodyPr/>
          <a:lstStyle/>
          <a:p>
            <a:pPr eaLnBrk="1" hangingPunct="1"/>
            <a:r>
              <a:rPr lang="en-US" sz="3200" dirty="0" smtClean="0">
                <a:solidFill>
                  <a:schemeClr val="tx1"/>
                </a:solidFill>
              </a:rPr>
              <a:t>Chapter 15.          </a:t>
            </a:r>
            <a:r>
              <a:rPr lang="en-US" sz="3200" dirty="0" smtClean="0">
                <a:solidFill>
                  <a:srgbClr val="316598"/>
                </a:solidFill>
              </a:rPr>
              <a:t>Definition</a:t>
            </a:r>
            <a:r>
              <a:rPr lang="en-US" sz="3200" dirty="0">
                <a:solidFill>
                  <a:srgbClr val="316598"/>
                </a:solidFill>
              </a:rPr>
              <a:t>:</a:t>
            </a:r>
            <a:r>
              <a:rPr lang="en-US" sz="3200" b="1" dirty="0">
                <a:solidFill>
                  <a:srgbClr val="316598"/>
                </a:solidFill>
              </a:rPr>
              <a:t> Density</a:t>
            </a:r>
            <a:endParaRPr lang="en-US" sz="3200" b="1" dirty="0">
              <a:solidFill>
                <a:srgbClr val="385899"/>
              </a:solidFill>
            </a:endParaRPr>
          </a:p>
        </p:txBody>
      </p:sp>
      <p:sp>
        <p:nvSpPr>
          <p:cNvPr id="21507" name="Text Box 3"/>
          <p:cNvSpPr txBox="1">
            <a:spLocks noChangeArrowheads="1"/>
          </p:cNvSpPr>
          <p:nvPr/>
        </p:nvSpPr>
        <p:spPr bwMode="auto">
          <a:xfrm>
            <a:off x="609600" y="1219200"/>
            <a:ext cx="7885113" cy="1282700"/>
          </a:xfrm>
          <a:prstGeom prst="rect">
            <a:avLst/>
          </a:prstGeom>
          <a:noFill/>
          <a:ln w="9525">
            <a:noFill/>
            <a:miter lim="800000"/>
            <a:headEnd/>
            <a:tailEnd/>
          </a:ln>
        </p:spPr>
        <p:txBody>
          <a:bodyPr>
            <a:prstTxWarp prst="textNoShape">
              <a:avLst/>
            </a:prstTxWarp>
            <a:spAutoFit/>
          </a:bodyPr>
          <a:lstStyle/>
          <a:p>
            <a:r>
              <a:rPr lang="en-US" sz="2600">
                <a:latin typeface="Times New Roman" charset="0"/>
              </a:rPr>
              <a:t>The ratio of a fluid’s or object’s mass to its volume is called the </a:t>
            </a:r>
            <a:r>
              <a:rPr lang="en-US" sz="2600" b="1">
                <a:latin typeface="Times New Roman" charset="0"/>
              </a:rPr>
              <a:t>mass density</a:t>
            </a:r>
            <a:r>
              <a:rPr lang="en-US" sz="2600">
                <a:latin typeface="Times New Roman" charset="0"/>
              </a:rPr>
              <a:t>, or sometimes simply “the density.”</a:t>
            </a:r>
          </a:p>
        </p:txBody>
      </p:sp>
      <p:sp>
        <p:nvSpPr>
          <p:cNvPr id="36868" name="Text Box 4"/>
          <p:cNvSpPr txBox="1">
            <a:spLocks noChangeArrowheads="1"/>
          </p:cNvSpPr>
          <p:nvPr/>
        </p:nvSpPr>
        <p:spPr bwMode="auto">
          <a:xfrm>
            <a:off x="762000" y="3962400"/>
            <a:ext cx="7885113" cy="2076450"/>
          </a:xfrm>
          <a:prstGeom prst="rect">
            <a:avLst/>
          </a:prstGeom>
          <a:noFill/>
          <a:ln w="9525">
            <a:noFill/>
            <a:miter lim="800000"/>
            <a:headEnd/>
            <a:tailEnd/>
          </a:ln>
        </p:spPr>
        <p:txBody>
          <a:bodyPr>
            <a:prstTxWarp prst="textNoShape">
              <a:avLst/>
            </a:prstTxWarp>
            <a:spAutoFit/>
          </a:bodyPr>
          <a:lstStyle/>
          <a:p>
            <a:r>
              <a:rPr lang="en-US" sz="2600">
                <a:latin typeface="Times New Roman" charset="0"/>
              </a:rPr>
              <a:t>The SI units of mass density are kg/m</a:t>
            </a:r>
            <a:r>
              <a:rPr lang="en-US" sz="2600" baseline="30000">
                <a:latin typeface="Times New Roman" charset="0"/>
              </a:rPr>
              <a:t>3</a:t>
            </a:r>
            <a:r>
              <a:rPr lang="en-US" sz="2600">
                <a:latin typeface="Times New Roman" charset="0"/>
              </a:rPr>
              <a:t>.</a:t>
            </a:r>
          </a:p>
          <a:p>
            <a:endParaRPr lang="en-US" sz="2600">
              <a:latin typeface="Times New Roman" charset="0"/>
            </a:endParaRPr>
          </a:p>
          <a:p>
            <a:r>
              <a:rPr lang="en-US" sz="2600">
                <a:latin typeface="Times New Roman" charset="0"/>
              </a:rPr>
              <a:t>The density of water is 1.00</a:t>
            </a:r>
            <a:r>
              <a:rPr lang="en-US" sz="2600">
                <a:latin typeface="Times New Roman" charset="0"/>
                <a:ea typeface="Times New Roman" charset="0"/>
                <a:cs typeface="Times New Roman" charset="0"/>
              </a:rPr>
              <a:t>×10</a:t>
            </a:r>
            <a:r>
              <a:rPr lang="en-US" sz="2600" baseline="30000">
                <a:latin typeface="Times New Roman" charset="0"/>
                <a:ea typeface="Times New Roman" charset="0"/>
                <a:cs typeface="Times New Roman" charset="0"/>
              </a:rPr>
              <a:t>3</a:t>
            </a:r>
            <a:r>
              <a:rPr lang="en-US" sz="2600">
                <a:latin typeface="Times New Roman" charset="0"/>
                <a:ea typeface="Times New Roman" charset="0"/>
                <a:cs typeface="Times New Roman" charset="0"/>
              </a:rPr>
              <a:t> kg/m</a:t>
            </a:r>
            <a:r>
              <a:rPr lang="en-US" sz="2600" baseline="30000">
                <a:latin typeface="Times New Roman" charset="0"/>
                <a:ea typeface="Times New Roman" charset="0"/>
                <a:cs typeface="Times New Roman" charset="0"/>
              </a:rPr>
              <a:t>3</a:t>
            </a:r>
            <a:r>
              <a:rPr lang="en-US" sz="2600">
                <a:latin typeface="Times New Roman" charset="0"/>
                <a:ea typeface="Times New Roman" charset="0"/>
                <a:cs typeface="Times New Roman" charset="0"/>
              </a:rPr>
              <a:t>.</a:t>
            </a:r>
          </a:p>
          <a:p>
            <a:endParaRPr lang="en-US" sz="2600">
              <a:latin typeface="Times New Roman" charset="0"/>
              <a:ea typeface="Times New Roman" charset="0"/>
              <a:cs typeface="Times New Roman" charset="0"/>
            </a:endParaRPr>
          </a:p>
          <a:p>
            <a:r>
              <a:rPr lang="en-US" sz="2600">
                <a:latin typeface="Times New Roman" charset="0"/>
                <a:ea typeface="Times New Roman" charset="0"/>
                <a:cs typeface="Times New Roman" charset="0"/>
              </a:rPr>
              <a:t>Your body is composed of about 60% water.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0" name="Picture 3" descr="pressurecoll"/>
          <p:cNvPicPr>
            <a:picLocks noChangeAspect="1" noChangeArrowheads="1"/>
          </p:cNvPicPr>
          <p:nvPr/>
        </p:nvPicPr>
        <p:blipFill>
          <a:blip r:embed="rId2"/>
          <a:srcRect/>
          <a:stretch>
            <a:fillRect/>
          </a:stretch>
        </p:blipFill>
        <p:spPr bwMode="auto">
          <a:xfrm>
            <a:off x="1143000" y="1524000"/>
            <a:ext cx="2700338" cy="5257800"/>
          </a:xfrm>
          <a:prstGeom prst="rect">
            <a:avLst/>
          </a:prstGeom>
          <a:noFill/>
          <a:ln w="9525">
            <a:noFill/>
            <a:miter lim="800000"/>
            <a:headEnd/>
            <a:tailEnd/>
          </a:ln>
        </p:spPr>
      </p:pic>
      <p:sp>
        <p:nvSpPr>
          <p:cNvPr id="22531" name="Text Box 4"/>
          <p:cNvSpPr txBox="1">
            <a:spLocks noChangeArrowheads="1"/>
          </p:cNvSpPr>
          <p:nvPr/>
        </p:nvSpPr>
        <p:spPr bwMode="auto">
          <a:xfrm>
            <a:off x="533400" y="304800"/>
            <a:ext cx="8077200" cy="1066800"/>
          </a:xfrm>
          <a:prstGeom prst="rect">
            <a:avLst/>
          </a:prstGeom>
          <a:noFill/>
          <a:ln w="9525">
            <a:noFill/>
            <a:miter lim="800000"/>
            <a:headEnd/>
            <a:tailEnd/>
          </a:ln>
        </p:spPr>
        <p:txBody>
          <a:bodyPr>
            <a:prstTxWarp prst="textNoShape">
              <a:avLst/>
            </a:prstTxWarp>
            <a:spAutoFit/>
          </a:bodyPr>
          <a:lstStyle/>
          <a:p>
            <a:r>
              <a:rPr lang="en-US" sz="3200" b="1"/>
              <a:t>Pressure</a:t>
            </a:r>
            <a:r>
              <a:rPr lang="en-US" sz="3200"/>
              <a:t> is due to the net force of the molecules in a fluid colliding with the walls.</a:t>
            </a:r>
          </a:p>
        </p:txBody>
      </p:sp>
      <p:sp>
        <p:nvSpPr>
          <p:cNvPr id="22532" name="Text Box 5"/>
          <p:cNvSpPr txBox="1">
            <a:spLocks noChangeArrowheads="1"/>
          </p:cNvSpPr>
          <p:nvPr/>
        </p:nvSpPr>
        <p:spPr bwMode="auto">
          <a:xfrm>
            <a:off x="3886200" y="1752600"/>
            <a:ext cx="4419600" cy="1373188"/>
          </a:xfrm>
          <a:prstGeom prst="rect">
            <a:avLst/>
          </a:prstGeom>
          <a:noFill/>
          <a:ln w="9525">
            <a:noFill/>
            <a:miter lim="800000"/>
            <a:headEnd/>
            <a:tailEnd/>
          </a:ln>
        </p:spPr>
        <p:txBody>
          <a:bodyPr>
            <a:prstTxWarp prst="textNoShape">
              <a:avLst/>
            </a:prstTxWarp>
            <a:spAutoFit/>
          </a:bodyPr>
          <a:lstStyle/>
          <a:p>
            <a:r>
              <a:rPr lang="en-US" sz="2800">
                <a:solidFill>
                  <a:srgbClr val="238489"/>
                </a:solidFill>
              </a:rPr>
              <a:t>A very large number of collisions happen each second.</a:t>
            </a:r>
          </a:p>
        </p:txBody>
      </p:sp>
      <p:sp>
        <p:nvSpPr>
          <p:cNvPr id="22533" name="Text Box 6"/>
          <p:cNvSpPr txBox="1">
            <a:spLocks noChangeArrowheads="1"/>
          </p:cNvSpPr>
          <p:nvPr/>
        </p:nvSpPr>
        <p:spPr bwMode="auto">
          <a:xfrm>
            <a:off x="3733800" y="4692650"/>
            <a:ext cx="4724400" cy="946150"/>
          </a:xfrm>
          <a:prstGeom prst="rect">
            <a:avLst/>
          </a:prstGeom>
          <a:noFill/>
          <a:ln w="9525">
            <a:noFill/>
            <a:miter lim="800000"/>
            <a:headEnd/>
            <a:tailEnd/>
          </a:ln>
        </p:spPr>
        <p:txBody>
          <a:bodyPr>
            <a:prstTxWarp prst="textNoShape">
              <a:avLst/>
            </a:prstTxWarp>
            <a:spAutoFit/>
          </a:bodyPr>
          <a:lstStyle/>
          <a:p>
            <a:r>
              <a:rPr lang="en-US" sz="2800">
                <a:solidFill>
                  <a:srgbClr val="238489"/>
                </a:solidFill>
              </a:rPr>
              <a:t>Each collision exerts a tiny net force on the wall.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652462"/>
          </a:xfrm>
        </p:spPr>
        <p:txBody>
          <a:bodyPr/>
          <a:lstStyle/>
          <a:p>
            <a:pPr eaLnBrk="1" hangingPunct="1"/>
            <a:r>
              <a:rPr lang="en-US" sz="3200">
                <a:solidFill>
                  <a:srgbClr val="316598"/>
                </a:solidFill>
              </a:rPr>
              <a:t>Definition: </a:t>
            </a:r>
            <a:r>
              <a:rPr lang="en-US" sz="3200" b="1">
                <a:solidFill>
                  <a:srgbClr val="316598"/>
                </a:solidFill>
              </a:rPr>
              <a:t> Pressure</a:t>
            </a:r>
            <a:endParaRPr lang="en-US" sz="3200" b="1">
              <a:solidFill>
                <a:srgbClr val="385899"/>
              </a:solidFill>
            </a:endParaRPr>
          </a:p>
        </p:txBody>
      </p:sp>
      <p:sp>
        <p:nvSpPr>
          <p:cNvPr id="23555" name="Text Box 3"/>
          <p:cNvSpPr txBox="1">
            <a:spLocks noChangeArrowheads="1"/>
          </p:cNvSpPr>
          <p:nvPr/>
        </p:nvSpPr>
        <p:spPr bwMode="auto">
          <a:xfrm>
            <a:off x="598488" y="922338"/>
            <a:ext cx="7885112" cy="1679575"/>
          </a:xfrm>
          <a:prstGeom prst="rect">
            <a:avLst/>
          </a:prstGeom>
          <a:noFill/>
          <a:ln w="9525">
            <a:noFill/>
            <a:miter lim="800000"/>
            <a:headEnd/>
            <a:tailEnd/>
          </a:ln>
        </p:spPr>
        <p:txBody>
          <a:bodyPr>
            <a:prstTxWarp prst="textNoShape">
              <a:avLst/>
            </a:prstTxWarp>
            <a:spAutoFit/>
          </a:bodyPr>
          <a:lstStyle/>
          <a:p>
            <a:r>
              <a:rPr lang="en-US" sz="2600">
                <a:latin typeface="Times New Roman" charset="0"/>
              </a:rPr>
              <a:t>A fluid in a container presses with an outward force against the walls of that container.  The </a:t>
            </a:r>
            <a:r>
              <a:rPr lang="en-US" sz="2600" b="1">
                <a:latin typeface="Times New Roman" charset="0"/>
              </a:rPr>
              <a:t>pressure</a:t>
            </a:r>
            <a:r>
              <a:rPr lang="en-US" sz="2600">
                <a:latin typeface="Times New Roman" charset="0"/>
              </a:rPr>
              <a:t> is defined as the ratio of the force to the area on which the force is exerted.</a:t>
            </a:r>
          </a:p>
        </p:txBody>
      </p:sp>
      <p:sp>
        <p:nvSpPr>
          <p:cNvPr id="38916" name="Text Box 4"/>
          <p:cNvSpPr txBox="1">
            <a:spLocks noChangeArrowheads="1"/>
          </p:cNvSpPr>
          <p:nvPr/>
        </p:nvSpPr>
        <p:spPr bwMode="auto">
          <a:xfrm>
            <a:off x="609600" y="3733800"/>
            <a:ext cx="7885113" cy="2870200"/>
          </a:xfrm>
          <a:prstGeom prst="rect">
            <a:avLst/>
          </a:prstGeom>
          <a:noFill/>
          <a:ln w="9525">
            <a:noFill/>
            <a:miter lim="800000"/>
            <a:headEnd/>
            <a:tailEnd/>
          </a:ln>
        </p:spPr>
        <p:txBody>
          <a:bodyPr>
            <a:prstTxWarp prst="textNoShape">
              <a:avLst/>
            </a:prstTxWarp>
            <a:spAutoFit/>
          </a:bodyPr>
          <a:lstStyle/>
          <a:p>
            <a:r>
              <a:rPr lang="en-US" sz="2600" dirty="0">
                <a:latin typeface="Times New Roman" charset="0"/>
              </a:rPr>
              <a:t>The SI units of pressure are N/m</a:t>
            </a:r>
            <a:r>
              <a:rPr lang="en-US" sz="2600" baseline="30000" dirty="0">
                <a:latin typeface="Times New Roman" charset="0"/>
              </a:rPr>
              <a:t>2</a:t>
            </a:r>
            <a:r>
              <a:rPr lang="en-US" sz="2600" dirty="0">
                <a:latin typeface="Times New Roman" charset="0"/>
              </a:rPr>
              <a:t>, also defined as the </a:t>
            </a:r>
            <a:r>
              <a:rPr lang="en-US" sz="2600" dirty="0" err="1">
                <a:latin typeface="Times New Roman" charset="0"/>
              </a:rPr>
              <a:t>pascal</a:t>
            </a:r>
            <a:r>
              <a:rPr lang="en-US" sz="2600" dirty="0">
                <a:latin typeface="Times New Roman" charset="0"/>
              </a:rPr>
              <a:t>, where 1 </a:t>
            </a:r>
            <a:r>
              <a:rPr lang="en-US" sz="2600" dirty="0" err="1">
                <a:latin typeface="Times New Roman" charset="0"/>
              </a:rPr>
              <a:t>pascal</a:t>
            </a:r>
            <a:r>
              <a:rPr lang="en-US" sz="2600" dirty="0">
                <a:latin typeface="Times New Roman" charset="0"/>
              </a:rPr>
              <a:t> = 1 Pa = 1 N/m</a:t>
            </a:r>
            <a:r>
              <a:rPr lang="en-US" sz="2600" baseline="30000" dirty="0">
                <a:latin typeface="Times New Roman" charset="0"/>
              </a:rPr>
              <a:t>2</a:t>
            </a:r>
            <a:r>
              <a:rPr lang="en-US" sz="2600" dirty="0">
                <a:latin typeface="Times New Roman" charset="0"/>
              </a:rPr>
              <a:t>.</a:t>
            </a:r>
          </a:p>
          <a:p>
            <a:r>
              <a:rPr lang="en-US" sz="2600" dirty="0">
                <a:latin typeface="Times New Roman" charset="0"/>
              </a:rPr>
              <a:t>Other units:</a:t>
            </a:r>
          </a:p>
          <a:p>
            <a:r>
              <a:rPr lang="en-US" sz="2600" dirty="0">
                <a:latin typeface="Times New Roman" charset="0"/>
              </a:rPr>
              <a:t>		1 </a:t>
            </a:r>
            <a:r>
              <a:rPr lang="en-US" sz="2600" dirty="0" err="1">
                <a:latin typeface="Times New Roman" charset="0"/>
              </a:rPr>
              <a:t>atm</a:t>
            </a:r>
            <a:r>
              <a:rPr lang="en-US" sz="2600" dirty="0">
                <a:latin typeface="Times New Roman" charset="0"/>
              </a:rPr>
              <a:t> </a:t>
            </a:r>
            <a:r>
              <a:rPr lang="en-US" sz="2600" dirty="0" smtClean="0">
                <a:latin typeface="Times New Roman" charset="0"/>
              </a:rPr>
              <a:t>=</a:t>
            </a:r>
            <a:endParaRPr lang="en-US" sz="2600" dirty="0" smtClean="0">
              <a:latin typeface="Times New Roman" charset="0"/>
              <a:ea typeface="Times New Roman" charset="0"/>
              <a:cs typeface="Times New Roman" charset="0"/>
            </a:endParaRPr>
          </a:p>
          <a:p>
            <a:r>
              <a:rPr lang="en-US" sz="2600" dirty="0">
                <a:latin typeface="Times New Roman" charset="0"/>
                <a:ea typeface="Times New Roman" charset="0"/>
                <a:cs typeface="Times New Roman" charset="0"/>
              </a:rPr>
              <a:t>		1 mmHg = 133 Pa</a:t>
            </a:r>
          </a:p>
          <a:p>
            <a:r>
              <a:rPr lang="en-US" sz="2600" dirty="0">
                <a:latin typeface="Times New Roman" charset="0"/>
                <a:ea typeface="Times New Roman" charset="0"/>
                <a:cs typeface="Times New Roman" charset="0"/>
              </a:rPr>
              <a:t>		1 </a:t>
            </a:r>
            <a:r>
              <a:rPr lang="en-US" sz="2600" dirty="0" err="1">
                <a:latin typeface="Times New Roman" charset="0"/>
                <a:ea typeface="Times New Roman" charset="0"/>
                <a:cs typeface="Times New Roman" charset="0"/>
              </a:rPr>
              <a:t>kPa</a:t>
            </a:r>
            <a:r>
              <a:rPr lang="en-US" sz="2600" dirty="0">
                <a:latin typeface="Times New Roman" charset="0"/>
                <a:ea typeface="Times New Roman" charset="0"/>
                <a:cs typeface="Times New Roman" charset="0"/>
              </a:rPr>
              <a:t> = 10</a:t>
            </a:r>
            <a:r>
              <a:rPr lang="en-US" sz="2600" baseline="30000" dirty="0">
                <a:latin typeface="Times New Roman" charset="0"/>
                <a:ea typeface="Times New Roman" charset="0"/>
                <a:cs typeface="Times New Roman" charset="0"/>
              </a:rPr>
              <a:t>3</a:t>
            </a:r>
            <a:r>
              <a:rPr lang="en-US" sz="2600" dirty="0">
                <a:latin typeface="Times New Roman" charset="0"/>
                <a:ea typeface="Times New Roman" charset="0"/>
                <a:cs typeface="Times New Roman" charset="0"/>
              </a:rPr>
              <a:t> Pa</a:t>
            </a:r>
          </a:p>
          <a:p>
            <a:r>
              <a:rPr lang="en-US" sz="2600" dirty="0">
                <a:latin typeface="Times New Roman" charset="0"/>
                <a:ea typeface="Times New Roman" charset="0"/>
                <a:cs typeface="Times New Roman" charset="0"/>
              </a:rPr>
              <a:t>		1 psi = 6890 Pa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91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891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91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9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78" name="Picture 4" descr="figure15"/>
          <p:cNvPicPr>
            <a:picLocks noChangeAspect="1" noChangeArrowheads="1"/>
          </p:cNvPicPr>
          <p:nvPr/>
        </p:nvPicPr>
        <p:blipFill>
          <a:blip r:embed="rId2"/>
          <a:srcRect/>
          <a:stretch>
            <a:fillRect/>
          </a:stretch>
        </p:blipFill>
        <p:spPr bwMode="auto">
          <a:xfrm>
            <a:off x="2376488" y="-838200"/>
            <a:ext cx="6767512" cy="7391400"/>
          </a:xfrm>
          <a:prstGeom prst="rect">
            <a:avLst/>
          </a:prstGeom>
          <a:noFill/>
          <a:ln w="9525">
            <a:noFill/>
            <a:miter lim="800000"/>
            <a:headEnd/>
            <a:tailEnd/>
          </a:ln>
        </p:spPr>
      </p:pic>
      <p:sp>
        <p:nvSpPr>
          <p:cNvPr id="24579" name="Rectangle 6"/>
          <p:cNvSpPr>
            <a:spLocks noChangeArrowheads="1"/>
          </p:cNvSpPr>
          <p:nvPr/>
        </p:nvSpPr>
        <p:spPr bwMode="auto">
          <a:xfrm>
            <a:off x="1524000" y="-533400"/>
            <a:ext cx="7620000" cy="12954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24580" name="Rectangle 2"/>
          <p:cNvSpPr>
            <a:spLocks noGrp="1" noChangeArrowheads="1"/>
          </p:cNvSpPr>
          <p:nvPr>
            <p:ph type="title"/>
          </p:nvPr>
        </p:nvSpPr>
        <p:spPr>
          <a:xfrm>
            <a:off x="457200" y="76200"/>
            <a:ext cx="8229600" cy="652463"/>
          </a:xfrm>
        </p:spPr>
        <p:txBody>
          <a:bodyPr/>
          <a:lstStyle/>
          <a:p>
            <a:pPr algn="l" eaLnBrk="1" hangingPunct="1"/>
            <a:r>
              <a:rPr lang="en-US" sz="3200" b="1">
                <a:solidFill>
                  <a:srgbClr val="316598"/>
                </a:solidFill>
              </a:rPr>
              <a:t>Atmospheric Pressure</a:t>
            </a:r>
            <a:endParaRPr lang="en-US" sz="3200" b="1">
              <a:solidFill>
                <a:srgbClr val="385899"/>
              </a:solidFill>
            </a:endParaRPr>
          </a:p>
        </p:txBody>
      </p:sp>
      <p:sp>
        <p:nvSpPr>
          <p:cNvPr id="39939" name="Text Box 3"/>
          <p:cNvSpPr txBox="1">
            <a:spLocks noChangeArrowheads="1"/>
          </p:cNvSpPr>
          <p:nvPr/>
        </p:nvSpPr>
        <p:spPr bwMode="auto">
          <a:xfrm>
            <a:off x="228600" y="4800600"/>
            <a:ext cx="3211513" cy="1282700"/>
          </a:xfrm>
          <a:prstGeom prst="rect">
            <a:avLst/>
          </a:prstGeom>
          <a:noFill/>
          <a:ln w="9525">
            <a:noFill/>
            <a:miter lim="800000"/>
            <a:headEnd/>
            <a:tailEnd/>
          </a:ln>
        </p:spPr>
        <p:txBody>
          <a:bodyPr>
            <a:prstTxWarp prst="textNoShape">
              <a:avLst/>
            </a:prstTxWarp>
            <a:spAutoFit/>
          </a:bodyPr>
          <a:lstStyle/>
          <a:p>
            <a:r>
              <a:rPr lang="en-US" sz="2600" dirty="0">
                <a:latin typeface="Times New Roman" charset="0"/>
              </a:rPr>
              <a:t>The global average sea-level pressure is</a:t>
            </a:r>
            <a:r>
              <a:rPr lang="en-US" sz="2600" dirty="0" smtClean="0">
                <a:latin typeface="Times New Roman" charset="0"/>
              </a:rPr>
              <a:t>      	Pa</a:t>
            </a:r>
            <a:r>
              <a:rPr lang="en-US" sz="2600" dirty="0">
                <a:latin typeface="Times New Roman" charset="0"/>
              </a:rPr>
              <a:t>, or 1 atm.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 calcmode="lin" valueType="num">
                                      <p:cBhvr additive="base">
                                        <p:cTn id="7" dur="1000" fill="hold"/>
                                        <p:tgtEl>
                                          <p:spTgt spid="39939"/>
                                        </p:tgtEl>
                                        <p:attrNameLst>
                                          <p:attrName>ppt_x</p:attrName>
                                        </p:attrNameLst>
                                      </p:cBhvr>
                                      <p:tavLst>
                                        <p:tav tm="0">
                                          <p:val>
                                            <p:strVal val="#ppt_x"/>
                                          </p:val>
                                        </p:tav>
                                        <p:tav tm="100000">
                                          <p:val>
                                            <p:strVal val="#ppt_x"/>
                                          </p:val>
                                        </p:tav>
                                      </p:tavLst>
                                    </p:anim>
                                    <p:anim calcmode="lin" valueType="num">
                                      <p:cBhvr additive="base">
                                        <p:cTn id="8" dur="1000" fill="hold"/>
                                        <p:tgtEl>
                                          <p:spTgt spid="399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602" name="Picture 2" descr="photo on page 451"/>
          <p:cNvPicPr>
            <a:picLocks noChangeAspect="1" noChangeArrowheads="1"/>
          </p:cNvPicPr>
          <p:nvPr/>
        </p:nvPicPr>
        <p:blipFill>
          <a:blip r:embed="rId2"/>
          <a:srcRect/>
          <a:stretch>
            <a:fillRect/>
          </a:stretch>
        </p:blipFill>
        <p:spPr bwMode="auto">
          <a:xfrm>
            <a:off x="6648450" y="1828800"/>
            <a:ext cx="2495550" cy="2730500"/>
          </a:xfrm>
          <a:prstGeom prst="rect">
            <a:avLst/>
          </a:prstGeom>
          <a:noFill/>
          <a:ln w="9525">
            <a:noFill/>
            <a:miter lim="800000"/>
            <a:headEnd/>
            <a:tailEnd/>
          </a:ln>
        </p:spPr>
      </p:pic>
      <p:sp>
        <p:nvSpPr>
          <p:cNvPr id="25603" name="Rectangle 3"/>
          <p:cNvSpPr>
            <a:spLocks noChangeArrowheads="1"/>
          </p:cNvSpPr>
          <p:nvPr/>
        </p:nvSpPr>
        <p:spPr bwMode="auto">
          <a:xfrm>
            <a:off x="6172200" y="3581400"/>
            <a:ext cx="3276600" cy="12954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25604" name="Rectangle 4"/>
          <p:cNvSpPr>
            <a:spLocks noGrp="1" noChangeArrowheads="1"/>
          </p:cNvSpPr>
          <p:nvPr>
            <p:ph type="title"/>
          </p:nvPr>
        </p:nvSpPr>
        <p:spPr>
          <a:xfrm>
            <a:off x="457200" y="274638"/>
            <a:ext cx="8229600" cy="652462"/>
          </a:xfrm>
        </p:spPr>
        <p:txBody>
          <a:bodyPr/>
          <a:lstStyle/>
          <a:p>
            <a:pPr eaLnBrk="1" hangingPunct="1"/>
            <a:r>
              <a:rPr lang="en-US" sz="3200" b="1">
                <a:solidFill>
                  <a:srgbClr val="316598"/>
                </a:solidFill>
              </a:rPr>
              <a:t>Gauge Pressure</a:t>
            </a:r>
            <a:endParaRPr lang="en-US" sz="3200" b="1">
              <a:solidFill>
                <a:srgbClr val="385899"/>
              </a:solidFill>
            </a:endParaRPr>
          </a:p>
        </p:txBody>
      </p:sp>
      <p:sp>
        <p:nvSpPr>
          <p:cNvPr id="25605" name="Text Box 5"/>
          <p:cNvSpPr txBox="1">
            <a:spLocks noChangeArrowheads="1"/>
          </p:cNvSpPr>
          <p:nvPr/>
        </p:nvSpPr>
        <p:spPr bwMode="auto">
          <a:xfrm>
            <a:off x="598488" y="835025"/>
            <a:ext cx="8072437" cy="1282700"/>
          </a:xfrm>
          <a:prstGeom prst="rect">
            <a:avLst/>
          </a:prstGeom>
          <a:noFill/>
          <a:ln w="9525">
            <a:noFill/>
            <a:miter lim="800000"/>
            <a:headEnd/>
            <a:tailEnd/>
          </a:ln>
        </p:spPr>
        <p:txBody>
          <a:bodyPr>
            <a:prstTxWarp prst="textNoShape">
              <a:avLst/>
            </a:prstTxWarp>
            <a:spAutoFit/>
          </a:bodyPr>
          <a:lstStyle/>
          <a:p>
            <a:r>
              <a:rPr lang="en-US" sz="2600">
                <a:latin typeface="Times New Roman" charset="0"/>
              </a:rPr>
              <a:t>Pressure gauges, such as tire gauges and blood pressure monitors, measure not the actual or absolute pressure </a:t>
            </a:r>
            <a:r>
              <a:rPr lang="en-US" sz="2600" i="1">
                <a:latin typeface="Times New Roman" charset="0"/>
              </a:rPr>
              <a:t>p</a:t>
            </a:r>
            <a:r>
              <a:rPr lang="en-US" sz="2600">
                <a:latin typeface="Times New Roman" charset="0"/>
              </a:rPr>
              <a:t> but what is called </a:t>
            </a:r>
            <a:r>
              <a:rPr lang="en-US" sz="2600" b="1">
                <a:latin typeface="Times New Roman" charset="0"/>
              </a:rPr>
              <a:t>gauge pressure </a:t>
            </a:r>
            <a:r>
              <a:rPr lang="en-US" sz="2600" i="1">
                <a:latin typeface="Times New Roman" charset="0"/>
              </a:rPr>
              <a:t>p</a:t>
            </a:r>
            <a:r>
              <a:rPr lang="en-US" sz="2600" baseline="-25000">
                <a:latin typeface="Times New Roman" charset="0"/>
              </a:rPr>
              <a:t>g</a:t>
            </a:r>
            <a:r>
              <a:rPr lang="en-US" sz="2600">
                <a:latin typeface="Times New Roman" charset="0"/>
              </a:rPr>
              <a:t>.</a:t>
            </a:r>
          </a:p>
        </p:txBody>
      </p:sp>
      <p:sp>
        <p:nvSpPr>
          <p:cNvPr id="53254" name="Text Box 6"/>
          <p:cNvSpPr txBox="1">
            <a:spLocks noChangeArrowheads="1"/>
          </p:cNvSpPr>
          <p:nvPr/>
        </p:nvSpPr>
        <p:spPr bwMode="auto">
          <a:xfrm>
            <a:off x="635000" y="2989263"/>
            <a:ext cx="8072438" cy="3724275"/>
          </a:xfrm>
          <a:prstGeom prst="rect">
            <a:avLst/>
          </a:prstGeom>
          <a:noFill/>
          <a:ln w="9525">
            <a:noFill/>
            <a:miter lim="800000"/>
            <a:headEnd/>
            <a:tailEnd/>
          </a:ln>
        </p:spPr>
        <p:txBody>
          <a:bodyPr>
            <a:prstTxWarp prst="textNoShape">
              <a:avLst/>
            </a:prstTxWarp>
            <a:spAutoFit/>
          </a:bodyPr>
          <a:lstStyle/>
          <a:p>
            <a:r>
              <a:rPr lang="en-US" sz="2600">
                <a:latin typeface="Times New Roman" charset="0"/>
              </a:rPr>
              <a:t>where 1 atm = 1.01</a:t>
            </a:r>
            <a:r>
              <a:rPr lang="en-US" sz="2600">
                <a:latin typeface="Times New Roman" charset="0"/>
                <a:ea typeface="Times New Roman" charset="0"/>
                <a:cs typeface="Times New Roman" charset="0"/>
              </a:rPr>
              <a:t>×10</a:t>
            </a:r>
            <a:r>
              <a:rPr lang="en-US" sz="2600" baseline="30000">
                <a:latin typeface="Times New Roman" charset="0"/>
                <a:ea typeface="Times New Roman" charset="0"/>
                <a:cs typeface="Times New Roman" charset="0"/>
              </a:rPr>
              <a:t>5</a:t>
            </a:r>
            <a:r>
              <a:rPr lang="en-US" sz="2600">
                <a:latin typeface="Times New Roman" charset="0"/>
              </a:rPr>
              <a:t> Pa.</a:t>
            </a:r>
          </a:p>
          <a:p>
            <a:endParaRPr lang="en-US" sz="2600">
              <a:latin typeface="Times New Roman" charset="0"/>
            </a:endParaRPr>
          </a:p>
          <a:p>
            <a:pPr>
              <a:buFontTx/>
              <a:buChar char="•"/>
            </a:pPr>
            <a:r>
              <a:rPr lang="en-US" sz="2600">
                <a:latin typeface="Times New Roman" charset="0"/>
              </a:rPr>
              <a:t> ie “120 over 80” means the maximum gauge pressure in your arteries is 120 mmHg or 1.6</a:t>
            </a:r>
            <a:r>
              <a:rPr lang="en-US" sz="2600">
                <a:latin typeface="Times New Roman" charset="0"/>
                <a:ea typeface="Times New Roman" charset="0"/>
                <a:cs typeface="Times New Roman" charset="0"/>
              </a:rPr>
              <a:t>×10</a:t>
            </a:r>
            <a:r>
              <a:rPr lang="en-US" sz="2600" baseline="30000">
                <a:latin typeface="Times New Roman" charset="0"/>
                <a:ea typeface="Times New Roman" charset="0"/>
                <a:cs typeface="Times New Roman" charset="0"/>
              </a:rPr>
              <a:t>4</a:t>
            </a:r>
            <a:r>
              <a:rPr lang="en-US" sz="2600">
                <a:latin typeface="Times New Roman" charset="0"/>
                <a:ea typeface="Times New Roman" charset="0"/>
                <a:cs typeface="Times New Roman" charset="0"/>
              </a:rPr>
              <a:t> Pa.  </a:t>
            </a:r>
          </a:p>
          <a:p>
            <a:pPr>
              <a:buFontTx/>
              <a:buChar char="•"/>
            </a:pPr>
            <a:endParaRPr lang="en-US" sz="2600">
              <a:latin typeface="Times New Roman" charset="0"/>
              <a:ea typeface="Times New Roman" charset="0"/>
              <a:cs typeface="Times New Roman" charset="0"/>
            </a:endParaRPr>
          </a:p>
          <a:p>
            <a:pPr>
              <a:buFontTx/>
              <a:buChar char="•"/>
            </a:pPr>
            <a:r>
              <a:rPr lang="en-US" sz="2600">
                <a:latin typeface="Times New Roman" charset="0"/>
                <a:ea typeface="Times New Roman" charset="0"/>
                <a:cs typeface="Times New Roman" charset="0"/>
              </a:rPr>
              <a:t> The actual, or “absolute” pressure in your arteries has a maximum of </a:t>
            </a:r>
            <a:r>
              <a:rPr lang="en-US" sz="2600" i="1">
                <a:latin typeface="Times New Roman" charset="0"/>
                <a:ea typeface="Times New Roman" charset="0"/>
                <a:cs typeface="Times New Roman" charset="0"/>
              </a:rPr>
              <a:t>p</a:t>
            </a:r>
            <a:r>
              <a:rPr lang="en-US" sz="2600">
                <a:latin typeface="Times New Roman" charset="0"/>
                <a:ea typeface="Times New Roman" charset="0"/>
                <a:cs typeface="Times New Roman" charset="0"/>
              </a:rPr>
              <a:t> = </a:t>
            </a:r>
            <a:r>
              <a:rPr lang="en-US" sz="2600" i="1">
                <a:latin typeface="Times New Roman" charset="0"/>
                <a:ea typeface="Times New Roman" charset="0"/>
                <a:cs typeface="Times New Roman" charset="0"/>
              </a:rPr>
              <a:t>p</a:t>
            </a:r>
            <a:r>
              <a:rPr lang="en-US" sz="2600" baseline="-25000">
                <a:latin typeface="Times New Roman" charset="0"/>
                <a:ea typeface="Times New Roman" charset="0"/>
                <a:cs typeface="Times New Roman" charset="0"/>
              </a:rPr>
              <a:t>g</a:t>
            </a:r>
            <a:r>
              <a:rPr lang="en-US" sz="2600">
                <a:latin typeface="Times New Roman" charset="0"/>
                <a:ea typeface="Times New Roman" charset="0"/>
                <a:cs typeface="Times New Roman" charset="0"/>
              </a:rPr>
              <a:t> + 1atm </a:t>
            </a:r>
          </a:p>
          <a:p>
            <a:r>
              <a:rPr lang="en-US" sz="2800">
                <a:latin typeface="Times New Roman" charset="0"/>
                <a:ea typeface="Times New Roman" charset="0"/>
                <a:cs typeface="Times New Roman" charset="0"/>
              </a:rPr>
              <a:t>= </a:t>
            </a:r>
            <a:r>
              <a:rPr lang="en-US" sz="2800">
                <a:latin typeface="Times New Roman" charset="0"/>
              </a:rPr>
              <a:t>1.6×10</a:t>
            </a:r>
            <a:r>
              <a:rPr lang="en-US" sz="2800" baseline="30000">
                <a:latin typeface="Times New Roman" charset="0"/>
              </a:rPr>
              <a:t>4</a:t>
            </a:r>
            <a:r>
              <a:rPr lang="en-US" sz="2800">
                <a:latin typeface="Times New Roman" charset="0"/>
              </a:rPr>
              <a:t> + 1.01×10</a:t>
            </a:r>
            <a:r>
              <a:rPr lang="en-US" sz="2800" baseline="30000">
                <a:latin typeface="Times New Roman" charset="0"/>
              </a:rPr>
              <a:t>5</a:t>
            </a:r>
            <a:r>
              <a:rPr lang="en-US" sz="2800">
                <a:latin typeface="Times New Roman" charset="0"/>
              </a:rPr>
              <a:t> Pa = 1.17×10</a:t>
            </a:r>
            <a:r>
              <a:rPr lang="en-US" sz="2800" baseline="30000">
                <a:latin typeface="Times New Roman" charset="0"/>
              </a:rPr>
              <a:t>5</a:t>
            </a:r>
            <a:r>
              <a:rPr lang="en-US" sz="2800">
                <a:latin typeface="Times New Roman" charset="0"/>
              </a:rPr>
              <a:t> Pa </a:t>
            </a:r>
          </a:p>
          <a:p>
            <a:endParaRPr lang="en-US" sz="2800">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5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016125" y="500063"/>
            <a:ext cx="5546725" cy="1570037"/>
          </a:xfrm>
          <a:prstGeom prst="rect">
            <a:avLst/>
          </a:prstGeom>
          <a:noFill/>
          <a:ln w="9525">
            <a:noFill/>
            <a:miter lim="800000"/>
            <a:headEnd/>
            <a:tailEnd/>
          </a:ln>
        </p:spPr>
        <p:txBody>
          <a:bodyPr>
            <a:prstTxWarp prst="textNoShape">
              <a:avLst/>
            </a:prstTxWarp>
            <a:spAutoFit/>
          </a:bodyPr>
          <a:lstStyle/>
          <a:p>
            <a:r>
              <a:rPr lang="en-US" sz="3200" b="1" dirty="0">
                <a:solidFill>
                  <a:srgbClr val="316598"/>
                </a:solidFill>
                <a:latin typeface="Times New Roman" charset="0"/>
              </a:rPr>
              <a:t>Is </a:t>
            </a:r>
            <a:r>
              <a:rPr lang="en-US" sz="3200" b="1" i="1" dirty="0">
                <a:solidFill>
                  <a:srgbClr val="316598"/>
                </a:solidFill>
                <a:latin typeface="Times New Roman" charset="0"/>
              </a:rPr>
              <a:t>gauge pressure </a:t>
            </a:r>
            <a:r>
              <a:rPr lang="en-US" sz="3200" b="1" dirty="0">
                <a:solidFill>
                  <a:srgbClr val="316598"/>
                </a:solidFill>
                <a:latin typeface="Times New Roman" charset="0"/>
              </a:rPr>
              <a:t>larger, smaller, or equal to true pressure?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2847</TotalTime>
  <Words>1590</Words>
  <Application>Microsoft Macintosh PowerPoint</Application>
  <PresentationFormat>On-screen Show (4:3)</PresentationFormat>
  <Paragraphs>118</Paragraphs>
  <Slides>27</Slides>
  <Notes>5</Notes>
  <HiddenSlides>0</HiddenSlides>
  <MMClips>0</MMClips>
  <ScaleCrop>false</ScaleCrop>
  <HeadingPairs>
    <vt:vector size="4" baseType="variant">
      <vt:variant>
        <vt:lpstr>Design Template</vt:lpstr>
      </vt:variant>
      <vt:variant>
        <vt:i4>1</vt:i4>
      </vt:variant>
      <vt:variant>
        <vt:lpstr>Slide Titles</vt:lpstr>
      </vt:variant>
      <vt:variant>
        <vt:i4>27</vt:i4>
      </vt:variant>
    </vt:vector>
  </HeadingPairs>
  <TitlesOfParts>
    <vt:vector size="28" baseType="lpstr">
      <vt:lpstr>Default Design</vt:lpstr>
      <vt:lpstr>PHY131H1S  - Class 23</vt:lpstr>
      <vt:lpstr>A little pre-class reading quiz…</vt:lpstr>
      <vt:lpstr>Last day I asked at the end of class:</vt:lpstr>
      <vt:lpstr>Chapter 15.          Definition: Density</vt:lpstr>
      <vt:lpstr>Slide 5</vt:lpstr>
      <vt:lpstr>Definition:  Pressure</vt:lpstr>
      <vt:lpstr>Atmospheric Pressure</vt:lpstr>
      <vt:lpstr>Gauge Pressure</vt:lpstr>
      <vt:lpstr>Slide 9</vt:lpstr>
      <vt:lpstr>Fluids</vt:lpstr>
      <vt:lpstr>Pascal’s Law for liquids</vt:lpstr>
      <vt:lpstr>Pascal’s Law for liquids</vt:lpstr>
      <vt:lpstr>Slide 13</vt:lpstr>
      <vt:lpstr>Buoyancy: Archimedes Principle</vt:lpstr>
      <vt:lpstr>Buoyancy: Archimedes Principle</vt:lpstr>
      <vt:lpstr>Buoyancy: Archimedes Principle</vt:lpstr>
      <vt:lpstr>Slide 17</vt:lpstr>
      <vt:lpstr>Example</vt:lpstr>
      <vt:lpstr>Example</vt:lpstr>
      <vt:lpstr>What Causes Buoyancy? :  Pressure!</vt:lpstr>
      <vt:lpstr>Slide 21</vt:lpstr>
      <vt:lpstr>Slide 22</vt:lpstr>
      <vt:lpstr>Slide 23</vt:lpstr>
      <vt:lpstr>Slide 24</vt:lpstr>
      <vt:lpstr>Slide 25</vt:lpstr>
      <vt:lpstr>Iceberg Reasoning:</vt:lpstr>
      <vt:lpstr>Next class is the last one!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Jason Harlow</cp:lastModifiedBy>
  <cp:revision>145</cp:revision>
  <cp:lastPrinted>2011-03-09T15:54:22Z</cp:lastPrinted>
  <dcterms:created xsi:type="dcterms:W3CDTF">2011-03-22T16:58:41Z</dcterms:created>
  <dcterms:modified xsi:type="dcterms:W3CDTF">2011-03-22T17:06:05Z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