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embeddings/Microsoft_Equation3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61" r:id="rId3"/>
    <p:sldId id="462" r:id="rId4"/>
    <p:sldId id="463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477" r:id="rId19"/>
    <p:sldId id="478" r:id="rId20"/>
    <p:sldId id="479" r:id="rId21"/>
    <p:sldId id="480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Relationship Id="rId2" Type="http://schemas.openxmlformats.org/officeDocument/2006/relationships/image" Target="../media/image10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40ED-99AC-C049-A801-82F4A8551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8EE25-8441-F84A-AC02-7306EAAA3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Relationship Id="rId3" Type="http://schemas.openxmlformats.org/officeDocument/2006/relationships/oleObject" Target="../embeddings/Microsoft_Equation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 </a:t>
            </a:r>
            <a:r>
              <a:rPr lang="en-US" sz="3600" dirty="0" smtClean="0">
                <a:latin typeface="Times New Roman" charset="0"/>
              </a:rPr>
              <a:t>24</a:t>
            </a:r>
            <a:endParaRPr lang="en-US" sz="3600" dirty="0" smtClean="0">
              <a:latin typeface="Times New Roman" charset="0"/>
            </a:endParaRP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6200" y="914400"/>
            <a:ext cx="8839200" cy="510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</a:p>
          <a:p>
            <a:pPr eaLnBrk="1" hangingPunct="1">
              <a:spcAft>
                <a:spcPts val="1800"/>
              </a:spcAft>
              <a:buFont typeface="Arial"/>
              <a:buChar char="•"/>
            </a:pPr>
            <a:r>
              <a:rPr lang="en-US" sz="2800" kern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/>
              <a:t>Course Review!</a:t>
            </a:r>
          </a:p>
          <a:p>
            <a:pPr eaLnBrk="1" hangingPunct="1"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T</a:t>
            </a:r>
            <a:r>
              <a:rPr lang="en-US" sz="2800" dirty="0" smtClean="0"/>
              <a:t>he </a:t>
            </a:r>
            <a:r>
              <a:rPr lang="en-US" sz="2800" dirty="0" smtClean="0"/>
              <a:t>final exam,</a:t>
            </a:r>
            <a:r>
              <a:rPr lang="en-US" sz="2800" dirty="0" smtClean="0"/>
              <a:t> will be on </a:t>
            </a:r>
            <a:r>
              <a:rPr lang="en-US" sz="2800" dirty="0" smtClean="0"/>
              <a:t>Wednesday April 20 at 9:00am in BN3. (two weeks</a:t>
            </a:r>
            <a:r>
              <a:rPr lang="en-US" sz="2800" dirty="0" smtClean="0"/>
              <a:t> from today)</a:t>
            </a:r>
          </a:p>
          <a:p>
            <a:pPr eaLnBrk="1" hangingPunct="1"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 Note </a:t>
            </a:r>
            <a:r>
              <a:rPr lang="en-US" sz="2800" dirty="0" smtClean="0"/>
              <a:t>there are no </a:t>
            </a:r>
            <a:r>
              <a:rPr lang="en-US" sz="2800" dirty="0" err="1" smtClean="0"/>
              <a:t>practicals</a:t>
            </a:r>
            <a:r>
              <a:rPr lang="en-US" sz="2800" dirty="0" smtClean="0"/>
              <a:t> this </a:t>
            </a:r>
            <a:r>
              <a:rPr lang="en-US" sz="2800" dirty="0" smtClean="0"/>
              <a:t>week.</a:t>
            </a:r>
          </a:p>
          <a:p>
            <a:pPr eaLnBrk="1" hangingPunct="1"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  The </a:t>
            </a:r>
            <a:r>
              <a:rPr lang="en-US" sz="2800" dirty="0" smtClean="0"/>
              <a:t>final exam will cover Chapters 1-15, excluding unlucky Chapter 13 and the last 2 sections of chapter 15.  The final exam will also cover the Error Analysis Mini-version document you were asked to </a:t>
            </a:r>
            <a:r>
              <a:rPr lang="en-US" sz="2800" dirty="0" smtClean="0"/>
              <a:t>read.</a:t>
            </a:r>
          </a:p>
          <a:p>
            <a:pPr eaLnBrk="1" hangingPunct="1"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You </a:t>
            </a:r>
            <a:r>
              <a:rPr lang="en-US" sz="2800" dirty="0" smtClean="0"/>
              <a:t>are allowed TWO double-sided aid-sheets for the final exam, which you must prepare yourself.</a:t>
            </a:r>
          </a:p>
          <a:p>
            <a:pPr eaLnBrk="1" hangingPunct="1">
              <a:spcAft>
                <a:spcPts val="1800"/>
              </a:spcAft>
              <a:buFont typeface="Arial"/>
              <a:buChar char="•"/>
            </a:pP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52400"/>
            <a:ext cx="2209800" cy="1465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91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600"/>
              <a:t>Bob stands under a low concrete arch, and presses upwards on it with a force of </a:t>
            </a:r>
            <a:r>
              <a:rPr lang="en-US" sz="2600">
                <a:latin typeface="Times New Roman" charset="0"/>
              </a:rPr>
              <a:t>100 N</a:t>
            </a:r>
            <a:r>
              <a:rPr lang="en-US" sz="2600"/>
              <a:t>.  Bob’s mass is </a:t>
            </a:r>
            <a:r>
              <a:rPr lang="en-US" sz="2600">
                <a:latin typeface="Times New Roman" charset="0"/>
              </a:rPr>
              <a:t>82 kg</a:t>
            </a:r>
            <a:r>
              <a:rPr lang="en-US" sz="2600"/>
              <a:t>. What is the </a:t>
            </a:r>
            <a:r>
              <a:rPr lang="en-US" sz="2600" b="1"/>
              <a:t>normal force </a:t>
            </a:r>
            <a:r>
              <a:rPr lang="en-US" sz="2600"/>
              <a:t>of the arch on Bob?  </a:t>
            </a:r>
            <a:endParaRPr lang="en-US" sz="26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915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600"/>
              <a:t>Bob stands under a low concrete arch, and presses upwards on it with a force of </a:t>
            </a:r>
            <a:r>
              <a:rPr lang="en-US" sz="2600">
                <a:latin typeface="Times New Roman" charset="0"/>
              </a:rPr>
              <a:t>100 N</a:t>
            </a:r>
            <a:r>
              <a:rPr lang="en-US" sz="2600"/>
              <a:t>.  Bob’s mass is </a:t>
            </a:r>
            <a:r>
              <a:rPr lang="en-US" sz="2600">
                <a:latin typeface="Times New Roman" charset="0"/>
              </a:rPr>
              <a:t>82 kg</a:t>
            </a:r>
            <a:r>
              <a:rPr lang="en-US" sz="2600"/>
              <a:t>. What is the </a:t>
            </a:r>
            <a:r>
              <a:rPr lang="en-US" sz="2600" b="1"/>
              <a:t>normal force </a:t>
            </a:r>
            <a:r>
              <a:rPr lang="en-US" sz="2600"/>
              <a:t>of the ground on Bob?  (Note that 82 × 9.8 = 800.) </a:t>
            </a:r>
            <a:endParaRPr lang="en-US" sz="26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z="3200"/>
              <a:t>Simple Harmonic Motion: </a:t>
            </a:r>
            <a:br>
              <a:rPr lang="en-US" sz="3200"/>
            </a:br>
            <a:r>
              <a:rPr lang="en-US" sz="3200"/>
              <a:t>Restoring Force provided by Hooke’s Law</a:t>
            </a:r>
          </a:p>
        </p:txBody>
      </p:sp>
      <p:pic>
        <p:nvPicPr>
          <p:cNvPr id="30723" name="Picture 3" descr="serway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8025" y="1489075"/>
            <a:ext cx="4584700" cy="5216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3200"/>
              <a:t>x,v,a for Simple Harmonic Motion</a:t>
            </a:r>
          </a:p>
        </p:txBody>
      </p:sp>
      <p:pic>
        <p:nvPicPr>
          <p:cNvPr id="31747" name="Picture 3" descr="serway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62138" y="914400"/>
            <a:ext cx="4827587" cy="525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 flipH="1">
            <a:off x="1828800" y="533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914400" y="16002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914400" y="762000"/>
            <a:ext cx="7315200" cy="1676400"/>
          </a:xfrm>
          <a:custGeom>
            <a:avLst/>
            <a:gdLst>
              <a:gd name="T0" fmla="*/ 0 w 4608"/>
              <a:gd name="T1" fmla="*/ 838200 h 1152"/>
              <a:gd name="T2" fmla="*/ 914400 w 4608"/>
              <a:gd name="T3" fmla="*/ 0 h 1152"/>
              <a:gd name="T4" fmla="*/ 1828800 w 4608"/>
              <a:gd name="T5" fmla="*/ 838200 h 1152"/>
              <a:gd name="T6" fmla="*/ 2743200 w 4608"/>
              <a:gd name="T7" fmla="*/ 1676400 h 1152"/>
              <a:gd name="T8" fmla="*/ 3657600 w 4608"/>
              <a:gd name="T9" fmla="*/ 838200 h 1152"/>
              <a:gd name="T10" fmla="*/ 4572000 w 4608"/>
              <a:gd name="T11" fmla="*/ 0 h 1152"/>
              <a:gd name="T12" fmla="*/ 5486400 w 4608"/>
              <a:gd name="T13" fmla="*/ 838200 h 1152"/>
              <a:gd name="T14" fmla="*/ 6400800 w 4608"/>
              <a:gd name="T15" fmla="*/ 1676400 h 1152"/>
              <a:gd name="T16" fmla="*/ 7315200 w 4608"/>
              <a:gd name="T17" fmla="*/ 838200 h 11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608"/>
              <a:gd name="T28" fmla="*/ 0 h 1152"/>
              <a:gd name="T29" fmla="*/ 4608 w 4608"/>
              <a:gd name="T30" fmla="*/ 1152 h 11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608" h="1152">
                <a:moveTo>
                  <a:pt x="0" y="576"/>
                </a:moveTo>
                <a:cubicBezTo>
                  <a:pt x="192" y="288"/>
                  <a:pt x="384" y="0"/>
                  <a:pt x="576" y="0"/>
                </a:cubicBezTo>
                <a:cubicBezTo>
                  <a:pt x="768" y="0"/>
                  <a:pt x="960" y="384"/>
                  <a:pt x="1152" y="576"/>
                </a:cubicBezTo>
                <a:cubicBezTo>
                  <a:pt x="1344" y="768"/>
                  <a:pt x="1536" y="1152"/>
                  <a:pt x="1728" y="1152"/>
                </a:cubicBezTo>
                <a:cubicBezTo>
                  <a:pt x="1920" y="1152"/>
                  <a:pt x="2112" y="768"/>
                  <a:pt x="2304" y="576"/>
                </a:cubicBezTo>
                <a:cubicBezTo>
                  <a:pt x="2496" y="384"/>
                  <a:pt x="2688" y="0"/>
                  <a:pt x="2880" y="0"/>
                </a:cubicBezTo>
                <a:cubicBezTo>
                  <a:pt x="3072" y="0"/>
                  <a:pt x="3264" y="384"/>
                  <a:pt x="3456" y="576"/>
                </a:cubicBezTo>
                <a:cubicBezTo>
                  <a:pt x="3648" y="768"/>
                  <a:pt x="3840" y="1152"/>
                  <a:pt x="4032" y="1152"/>
                </a:cubicBezTo>
                <a:cubicBezTo>
                  <a:pt x="4224" y="1152"/>
                  <a:pt x="4416" y="864"/>
                  <a:pt x="4608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5029200" y="99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812925" y="344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/>
              <a:t>x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001000" y="11430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/>
              <a:t>t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800600" y="68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14_ChapSum06-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962400"/>
            <a:ext cx="4724400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/>
              <a:t>Simple Harmonic Motion notes…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3733800"/>
          </a:xfrm>
        </p:spPr>
        <p:txBody>
          <a:bodyPr/>
          <a:lstStyle/>
          <a:p>
            <a:pPr eaLnBrk="1" hangingPunct="1"/>
            <a:r>
              <a:rPr lang="en-US" sz="2400"/>
              <a:t>S.H.M. is </a:t>
            </a:r>
            <a:r>
              <a:rPr lang="en-US" sz="2400" i="1"/>
              <a:t>not</a:t>
            </a:r>
            <a:r>
              <a:rPr lang="en-US" sz="2400"/>
              <a:t> constant acceleration, or constant force – both vary with time.</a:t>
            </a:r>
          </a:p>
          <a:p>
            <a:pPr eaLnBrk="1" hangingPunct="1"/>
            <a:r>
              <a:rPr lang="en-US" sz="2400"/>
              <a:t>S.H.M. results when restoring force is proportional to displacement.  Other types of oscillatory motion are possible, but not discussed in this course.</a:t>
            </a:r>
          </a:p>
          <a:p>
            <a:pPr eaLnBrk="1" hangingPunct="1"/>
            <a:r>
              <a:rPr lang="en-US" sz="2400"/>
              <a:t>Angular frequency </a:t>
            </a:r>
            <a:r>
              <a:rPr lang="el-GR" sz="2400" i="1">
                <a:latin typeface="Times New Roman" charset="0"/>
              </a:rPr>
              <a:t>ω</a:t>
            </a:r>
            <a:r>
              <a:rPr lang="en-US" sz="2400" i="1"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= 2</a:t>
            </a:r>
            <a:r>
              <a:rPr lang="el-GR" sz="2400" i="1">
                <a:latin typeface="Times New Roman" charset="0"/>
              </a:rPr>
              <a:t>π</a:t>
            </a:r>
            <a:r>
              <a:rPr lang="en-US" sz="2400">
                <a:latin typeface="Times New Roman" charset="0"/>
              </a:rPr>
              <a:t>/</a:t>
            </a:r>
            <a:r>
              <a:rPr lang="en-US" sz="2400" i="1">
                <a:latin typeface="Times New Roman" charset="0"/>
              </a:rPr>
              <a:t>T</a:t>
            </a:r>
            <a:r>
              <a:rPr lang="en-US" sz="2400"/>
              <a:t>, where </a:t>
            </a:r>
            <a:r>
              <a:rPr lang="en-US" sz="2400" i="1">
                <a:latin typeface="Times New Roman" charset="0"/>
              </a:rPr>
              <a:t>T </a:t>
            </a:r>
            <a:r>
              <a:rPr lang="en-US" sz="2400"/>
              <a:t>= period.   </a:t>
            </a:r>
          </a:p>
          <a:p>
            <a:pPr eaLnBrk="1" hangingPunct="1">
              <a:buFontTx/>
              <a:buNone/>
            </a:pPr>
            <a:r>
              <a:rPr lang="en-US" sz="2400"/>
              <a:t>         (</a:t>
            </a:r>
            <a:r>
              <a:rPr lang="en-US" sz="2400" i="1">
                <a:latin typeface="Times New Roman" charset="0"/>
              </a:rPr>
              <a:t>T </a:t>
            </a:r>
            <a:r>
              <a:rPr lang="en-US" sz="2400">
                <a:latin typeface="Times New Roman" charset="0"/>
              </a:rPr>
              <a:t>= 2</a:t>
            </a:r>
            <a:r>
              <a:rPr lang="el-GR" sz="2400" i="1">
                <a:latin typeface="Times New Roman" charset="0"/>
              </a:rPr>
              <a:t>π</a:t>
            </a:r>
            <a:r>
              <a:rPr lang="en-US" sz="2400">
                <a:latin typeface="Times New Roman" charset="0"/>
              </a:rPr>
              <a:t>/</a:t>
            </a:r>
            <a:r>
              <a:rPr lang="el-GR" sz="2400" i="1">
                <a:latin typeface="Times New Roman" charset="0"/>
              </a:rPr>
              <a:t>ω</a:t>
            </a:r>
            <a:r>
              <a:rPr lang="en-US" sz="2400"/>
              <a:t>)</a:t>
            </a:r>
            <a:endParaRPr lang="el-GR" sz="2400"/>
          </a:p>
          <a:p>
            <a:pPr eaLnBrk="1" hangingPunct="1"/>
            <a:r>
              <a:rPr lang="en-US" sz="2400"/>
              <a:t>“frequency” </a:t>
            </a:r>
            <a:r>
              <a:rPr lang="en-US" sz="2400" i="1">
                <a:latin typeface="Times New Roman" charset="0"/>
              </a:rPr>
              <a:t>f </a:t>
            </a:r>
            <a:r>
              <a:rPr lang="en-US" sz="2400">
                <a:latin typeface="Times New Roman" charset="0"/>
              </a:rPr>
              <a:t>= 1/</a:t>
            </a:r>
            <a:r>
              <a:rPr lang="en-US" sz="2400" i="1">
                <a:latin typeface="Times New Roman" charset="0"/>
              </a:rPr>
              <a:t>T</a:t>
            </a:r>
            <a:r>
              <a:rPr lang="en-US" sz="2400"/>
              <a:t> (in Hertz)</a:t>
            </a:r>
            <a:endParaRPr lang="el-GR" sz="2400"/>
          </a:p>
        </p:txBody>
      </p:sp>
      <p:sp>
        <p:nvSpPr>
          <p:cNvPr id="33797" name="Comment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665288" y="5795963"/>
            <a:ext cx="12700" cy="28575"/>
          </a:xfrm>
          <a:custGeom>
            <a:avLst/>
            <a:gdLst>
              <a:gd name="T0" fmla="*/ 12303 w 32"/>
              <a:gd name="T1" fmla="*/ 18317 h 78"/>
              <a:gd name="T2" fmla="*/ 2381 w 32"/>
              <a:gd name="T3" fmla="*/ 0 h 78"/>
              <a:gd name="T4" fmla="*/ 0 w 32"/>
              <a:gd name="T5" fmla="*/ 28209 h 78"/>
              <a:gd name="T6" fmla="*/ 0 60000 65536"/>
              <a:gd name="T7" fmla="*/ 0 60000 65536"/>
              <a:gd name="T8" fmla="*/ 0 60000 65536"/>
              <a:gd name="T9" fmla="*/ 0 w 32"/>
              <a:gd name="T10" fmla="*/ 0 h 78"/>
              <a:gd name="T11" fmla="*/ 32 w 32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78" extrusionOk="0">
                <a:moveTo>
                  <a:pt x="31" y="50"/>
                </a:moveTo>
                <a:cubicBezTo>
                  <a:pt x="24" y="31"/>
                  <a:pt x="17" y="17"/>
                  <a:pt x="6" y="0"/>
                </a:cubicBezTo>
                <a:cubicBezTo>
                  <a:pt x="3" y="26"/>
                  <a:pt x="1" y="51"/>
                  <a:pt x="0" y="77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2800" smtClean="0"/>
              <a:t>Gravitational Field Note: Prep for PHY132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8305800" cy="106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When a mass </a:t>
            </a:r>
            <a:r>
              <a:rPr lang="en-US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sz="2400" dirty="0" smtClean="0"/>
              <a:t> is near the surface of the Earth, it has a potential energy, given by</a:t>
            </a:r>
          </a:p>
        </p:txBody>
      </p:sp>
      <p:graphicFrame>
        <p:nvGraphicFramePr>
          <p:cNvPr id="4096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276600" y="1828800"/>
          <a:ext cx="2667000" cy="592138"/>
        </p:xfrm>
        <a:graphic>
          <a:graphicData uri="http://schemas.openxmlformats.org/presentationml/2006/ole">
            <p:oleObj spid="_x0000_s67586" name="Equation" r:id="rId3" imgW="914400" imgH="203200" progId="Equation.3">
              <p:embed/>
            </p:oleObj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1000" y="25146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where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en-US" sz="2400"/>
              <a:t> is the vertical height, and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U</a:t>
            </a:r>
            <a:r>
              <a:rPr lang="en-US" sz="2400" baseline="-25000"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en-US" sz="2400"/>
              <a:t> is an arbitrary constant, in Joules.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Since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m </a:t>
            </a:r>
            <a:r>
              <a:rPr lang="en-US" sz="2400"/>
              <a:t>is so much smaller than the mass of the Earth, we can think of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m </a:t>
            </a:r>
            <a:r>
              <a:rPr lang="en-US" sz="2400"/>
              <a:t>as a “test particle”.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No matter where we place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sz="2400"/>
              <a:t>, it has a gravitational potential energy due to the Earth.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We can think of this as a property of the space itself: the gravitational potential energy field.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This is a scalar field: a number is associated with every </a:t>
            </a: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x,y,z</a:t>
            </a: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400"/>
              <a:t>point in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2800" smtClean="0"/>
              <a:t>Gravitational Field Note: Prep for PHY132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305800" cy="1524000"/>
          </a:xfrm>
        </p:spPr>
        <p:txBody>
          <a:bodyPr/>
          <a:lstStyle/>
          <a:p>
            <a:pPr eaLnBrk="1" hangingPunct="1"/>
            <a:r>
              <a:rPr lang="en-US" sz="2400"/>
              <a:t>Recall from section 11.6, eq.11.28:  The Force on an object is the negative of the gradient of its potential energy.</a:t>
            </a:r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905000" y="1573213"/>
          <a:ext cx="6096000" cy="1093787"/>
        </p:xfrm>
        <a:graphic>
          <a:graphicData uri="http://schemas.openxmlformats.org/presentationml/2006/ole">
            <p:oleObj spid="_x0000_s68610" name="Equation" r:id="rId3" imgW="2476500" imgH="444500" progId="Equation.3">
              <p:embed/>
            </p:oleObj>
          </a:graphicData>
        </a:graphic>
      </p:graphicFrame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28600" y="3886200"/>
            <a:ext cx="830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No matter where we place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sz="2400"/>
              <a:t>, there is a gravitational force at every point in space due to the Earth, which is the negative gradient of the potential energy.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We can think of this as a property of the space itself: the gravitational force field.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This is a vector field.  A vector is associated with every </a:t>
            </a: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x,y,z</a:t>
            </a: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400"/>
              <a:t>point in space.</a:t>
            </a:r>
          </a:p>
        </p:txBody>
      </p:sp>
      <p:graphicFrame>
        <p:nvGraphicFramePr>
          <p:cNvPr id="43018" name="Object 3"/>
          <p:cNvGraphicFramePr>
            <a:graphicFrameLocks noChangeAspect="1"/>
          </p:cNvGraphicFramePr>
          <p:nvPr/>
        </p:nvGraphicFramePr>
        <p:xfrm>
          <a:off x="985838" y="2667000"/>
          <a:ext cx="6938962" cy="1093788"/>
        </p:xfrm>
        <a:graphic>
          <a:graphicData uri="http://schemas.openxmlformats.org/presentationml/2006/ole">
            <p:oleObj spid="_x0000_s68611" name="Equation" r:id="rId4" imgW="28194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 descr="13_UnnumPho_p393-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5943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2800"/>
              <a:t>The Gravitational Field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305800" cy="1524000"/>
          </a:xfrm>
        </p:spPr>
        <p:txBody>
          <a:bodyPr/>
          <a:lstStyle/>
          <a:p>
            <a:pPr eaLnBrk="1" hangingPunct="1"/>
            <a:r>
              <a:rPr lang="en-US" sz="2400"/>
              <a:t>Equipotential surfaces map where the potential energy is constant.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81000" y="5181600"/>
            <a:ext cx="8305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An equipotential around the Earth is not quite spherical.  It has bumps (red regions) and dips (blue regions)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The gravitational force vectors are perpendicular to the equipotential surfaces.</a:t>
            </a:r>
          </a:p>
        </p:txBody>
      </p:sp>
      <p:sp>
        <p:nvSpPr>
          <p:cNvPr id="37894" name="Text Box 8"/>
          <p:cNvSpPr txBox="1">
            <a:spLocks noChangeArrowheads="1"/>
          </p:cNvSpPr>
          <p:nvPr/>
        </p:nvSpPr>
        <p:spPr bwMode="auto">
          <a:xfrm>
            <a:off x="1066800" y="3200400"/>
            <a:ext cx="1082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From Knight Ch.13, pg.393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 eaLnBrk="1" hangingPunct="1"/>
            <a:r>
              <a:rPr lang="en-US" sz="3200" dirty="0"/>
              <a:t>A former</a:t>
            </a:r>
            <a:r>
              <a:rPr lang="en-US" sz="3200" dirty="0" smtClean="0"/>
              <a:t> exam question</a:t>
            </a:r>
            <a:r>
              <a:rPr lang="en-US" sz="3200" dirty="0"/>
              <a:t>…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324600" y="152400"/>
            <a:ext cx="5334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096000" y="609600"/>
            <a:ext cx="9906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791200" y="1066800"/>
            <a:ext cx="15240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800600" y="1676400"/>
            <a:ext cx="3733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400800" y="1219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445250" y="7000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400800" y="152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987925" y="162877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Table</a:t>
            </a: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7315200" y="1371600"/>
            <a:ext cx="1219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5334000" y="1371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7772400" y="990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410200" y="9906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rgbClr val="FF33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534400" cy="2362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cart is covered by an enclosed transparent box. A ball is attached to the top of the box by a string. Predict: As the box is accelerating toward the right, which will be the best sketch of the situation?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/>
              <a:t>A former</a:t>
            </a:r>
            <a:r>
              <a:rPr lang="en-US" sz="3200" dirty="0" smtClean="0"/>
              <a:t> exam question</a:t>
            </a:r>
            <a:r>
              <a:rPr lang="en-US" sz="3200" dirty="0"/>
              <a:t>…</a:t>
            </a:r>
          </a:p>
        </p:txBody>
      </p:sp>
      <p:sp>
        <p:nvSpPr>
          <p:cNvPr id="39945" name="Rectangle 5"/>
          <p:cNvSpPr>
            <a:spLocks noChangeArrowheads="1"/>
          </p:cNvSpPr>
          <p:nvPr/>
        </p:nvSpPr>
        <p:spPr bwMode="auto">
          <a:xfrm>
            <a:off x="6324600" y="152400"/>
            <a:ext cx="5334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Rectangle 6"/>
          <p:cNvSpPr>
            <a:spLocks noChangeArrowheads="1"/>
          </p:cNvSpPr>
          <p:nvPr/>
        </p:nvSpPr>
        <p:spPr bwMode="auto">
          <a:xfrm>
            <a:off x="6096000" y="609600"/>
            <a:ext cx="9906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7" name="Rectangle 7"/>
          <p:cNvSpPr>
            <a:spLocks noChangeArrowheads="1"/>
          </p:cNvSpPr>
          <p:nvPr/>
        </p:nvSpPr>
        <p:spPr bwMode="auto">
          <a:xfrm>
            <a:off x="5791200" y="1066800"/>
            <a:ext cx="15240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Rectangle 8"/>
          <p:cNvSpPr>
            <a:spLocks noChangeArrowheads="1"/>
          </p:cNvSpPr>
          <p:nvPr/>
        </p:nvSpPr>
        <p:spPr bwMode="auto">
          <a:xfrm>
            <a:off x="4800600" y="1676400"/>
            <a:ext cx="3733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Text Box 9"/>
          <p:cNvSpPr txBox="1">
            <a:spLocks noChangeArrowheads="1"/>
          </p:cNvSpPr>
          <p:nvPr/>
        </p:nvSpPr>
        <p:spPr bwMode="auto">
          <a:xfrm>
            <a:off x="6400800" y="1219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9950" name="Text Box 10"/>
          <p:cNvSpPr txBox="1">
            <a:spLocks noChangeArrowheads="1"/>
          </p:cNvSpPr>
          <p:nvPr/>
        </p:nvSpPr>
        <p:spPr bwMode="auto">
          <a:xfrm>
            <a:off x="6445250" y="7000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9951" name="Text Box 11"/>
          <p:cNvSpPr txBox="1">
            <a:spLocks noChangeArrowheads="1"/>
          </p:cNvSpPr>
          <p:nvPr/>
        </p:nvSpPr>
        <p:spPr bwMode="auto">
          <a:xfrm>
            <a:off x="6400800" y="152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9952" name="Text Box 12"/>
          <p:cNvSpPr txBox="1">
            <a:spLocks noChangeArrowheads="1"/>
          </p:cNvSpPr>
          <p:nvPr/>
        </p:nvSpPr>
        <p:spPr bwMode="auto">
          <a:xfrm>
            <a:off x="4987925" y="162877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Table</a:t>
            </a:r>
          </a:p>
        </p:txBody>
      </p:sp>
      <p:sp>
        <p:nvSpPr>
          <p:cNvPr id="39953" name="Line 19"/>
          <p:cNvSpPr>
            <a:spLocks noChangeShapeType="1"/>
          </p:cNvSpPr>
          <p:nvPr/>
        </p:nvSpPr>
        <p:spPr bwMode="auto">
          <a:xfrm>
            <a:off x="7315200" y="1371600"/>
            <a:ext cx="1219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Line 20"/>
          <p:cNvSpPr>
            <a:spLocks noChangeShapeType="1"/>
          </p:cNvSpPr>
          <p:nvPr/>
        </p:nvSpPr>
        <p:spPr bwMode="auto">
          <a:xfrm flipH="1">
            <a:off x="5334000" y="1371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5" name="Text Box 21"/>
          <p:cNvSpPr txBox="1">
            <a:spLocks noChangeArrowheads="1"/>
          </p:cNvSpPr>
          <p:nvPr/>
        </p:nvSpPr>
        <p:spPr bwMode="auto">
          <a:xfrm>
            <a:off x="7772400" y="990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39956" name="Text Box 22"/>
          <p:cNvSpPr txBox="1">
            <a:spLocks noChangeArrowheads="1"/>
          </p:cNvSpPr>
          <p:nvPr/>
        </p:nvSpPr>
        <p:spPr bwMode="auto">
          <a:xfrm>
            <a:off x="5410200" y="9906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rgbClr val="FF33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pPr eaLnBrk="1" hangingPunct="1"/>
            <a:r>
              <a:rPr lang="en-US" sz="3300" b="1" dirty="0" smtClean="0"/>
              <a:t>Between now and the Final Exam</a:t>
            </a:r>
            <a:endParaRPr lang="en-US" sz="33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5486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There is a MasteringPhysics Problem Set due tonight.  If you haven’t already finished it, </a:t>
            </a:r>
            <a:r>
              <a:rPr lang="en-US" sz="2800" dirty="0" smtClean="0"/>
              <a:t>please submit this by 11:59pm tonight.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The 3 hour final exam will cover the entire course, including all of the assigned reading plus Practicals materials and what was discussed in class </a:t>
            </a:r>
          </a:p>
          <a:p>
            <a:pPr eaLnBrk="1" hangingPunct="1"/>
            <a:r>
              <a:rPr lang="en-US" sz="2800" dirty="0" smtClean="0"/>
              <a:t>Approximately even spread over</a:t>
            </a:r>
            <a:r>
              <a:rPr lang="en-US" sz="2800" dirty="0" smtClean="0"/>
              <a:t> the course material</a:t>
            </a:r>
          </a:p>
          <a:p>
            <a:pPr eaLnBrk="1" hangingPunct="1"/>
            <a:r>
              <a:rPr lang="en-US" sz="2800" dirty="0" smtClean="0"/>
              <a:t>I recommend you</a:t>
            </a:r>
            <a:r>
              <a:rPr lang="en-US" sz="2800" dirty="0" smtClean="0"/>
              <a:t> be familiar </a:t>
            </a:r>
            <a:r>
              <a:rPr lang="en-US" sz="2800" dirty="0" smtClean="0"/>
              <a:t>with all </a:t>
            </a:r>
            <a:r>
              <a:rPr lang="en-US" sz="2800" dirty="0" err="1" smtClean="0"/>
              <a:t>Masteringphysics</a:t>
            </a:r>
            <a:r>
              <a:rPr lang="en-US" sz="2800" dirty="0" smtClean="0"/>
              <a:t> problem sets and all Practicals </a:t>
            </a:r>
            <a:r>
              <a:rPr lang="en-US" sz="2800" dirty="0" smtClean="0"/>
              <a:t>work you did.</a:t>
            </a:r>
          </a:p>
          <a:p>
            <a:pPr eaLnBrk="1" hangingPunct="1"/>
            <a:r>
              <a:rPr lang="en-US" sz="2800" dirty="0" smtClean="0"/>
              <a:t>Please email me ( </a:t>
            </a:r>
            <a:r>
              <a:rPr lang="en-US" sz="2800" dirty="0" err="1" smtClean="0"/>
              <a:t>jharlow</a:t>
            </a:r>
            <a:r>
              <a:rPr lang="en-US" sz="2800" dirty="0" smtClean="0"/>
              <a:t> @ </a:t>
            </a:r>
            <a:r>
              <a:rPr lang="en-US" sz="2800" dirty="0" err="1" smtClean="0"/>
              <a:t>physics.utoronto.ca</a:t>
            </a:r>
            <a:r>
              <a:rPr lang="en-US" sz="2800" dirty="0" smtClean="0"/>
              <a:t> ) with any questions.  Keep in touch!  It’s been a really fun course for me!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23622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 cart is covered by an enclosed transparent box. A helium-balloon is attached to the bottom of the box by a string. Predict: As the box is accelerating toward the right, which will be the best sketch of the situation?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600" smtClean="0"/>
              <a:t>As the cart accelerates to the right, the heavier air molecules are left behind, to the left, creating a tilted pressure gradient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524000" y="3048000"/>
            <a:ext cx="2057400" cy="990600"/>
            <a:chOff x="1524000" y="3048000"/>
            <a:chExt cx="2057400" cy="990600"/>
          </a:xfrm>
        </p:grpSpPr>
        <p:sp>
          <p:nvSpPr>
            <p:cNvPr id="43059" name="TextBox 38"/>
            <p:cNvSpPr txBox="1">
              <a:spLocks noChangeArrowheads="1"/>
            </p:cNvSpPr>
            <p:nvPr/>
          </p:nvSpPr>
          <p:spPr bwMode="auto">
            <a:xfrm>
              <a:off x="1524000" y="3048000"/>
              <a:ext cx="1219199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Higher air Density, Pressure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2667000" y="3657600"/>
              <a:ext cx="9144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4953000" y="1676400"/>
            <a:ext cx="2209800" cy="923925"/>
            <a:chOff x="4953000" y="1676400"/>
            <a:chExt cx="2209799" cy="923330"/>
          </a:xfrm>
        </p:grpSpPr>
        <p:sp>
          <p:nvSpPr>
            <p:cNvPr id="43057" name="TextBox 49"/>
            <p:cNvSpPr txBox="1">
              <a:spLocks noChangeArrowheads="1"/>
            </p:cNvSpPr>
            <p:nvPr/>
          </p:nvSpPr>
          <p:spPr bwMode="auto">
            <a:xfrm>
              <a:off x="5943600" y="1676400"/>
              <a:ext cx="1219199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Lower air Density, Pressure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10800000" flipV="1">
              <a:off x="4953000" y="1981004"/>
              <a:ext cx="914400" cy="7615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4789488" y="2935288"/>
            <a:ext cx="2754312" cy="809625"/>
            <a:chOff x="4789557" y="2935069"/>
            <a:chExt cx="2754243" cy="809774"/>
          </a:xfrm>
        </p:grpSpPr>
        <p:cxnSp>
          <p:nvCxnSpPr>
            <p:cNvPr id="54" name="Straight Arrow Connector 53"/>
            <p:cNvCxnSpPr/>
            <p:nvPr/>
          </p:nvCxnSpPr>
          <p:spPr>
            <a:xfrm rot="10800000" flipV="1">
              <a:off x="4919729" y="3157360"/>
              <a:ext cx="533387" cy="2286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017" name="TextBox 55"/>
            <p:cNvSpPr txBox="1">
              <a:spLocks noChangeArrowheads="1"/>
            </p:cNvSpPr>
            <p:nvPr/>
          </p:nvSpPr>
          <p:spPr bwMode="auto">
            <a:xfrm>
              <a:off x="5410200" y="2935069"/>
              <a:ext cx="2133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Isobars (planes of equal pressure)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10800000" flipV="1">
              <a:off x="4789557" y="3211345"/>
              <a:ext cx="685783" cy="5334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1371600"/>
          </a:xfrm>
        </p:spPr>
        <p:txBody>
          <a:bodyPr/>
          <a:lstStyle/>
          <a:p>
            <a:pPr eaLnBrk="1" hangingPunct="1"/>
            <a:r>
              <a:rPr lang="en-US" sz="2400" smtClean="0"/>
              <a:t>Another way of looking at it:  Gravity acts like a pseudo-force, similar to the result of acceleration.  This was noted by Einstein and lead to his theory of General Relativity in 1915.</a:t>
            </a: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228600" y="4876800"/>
            <a:ext cx="876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  <a:cs typeface="+mn-cs"/>
              </a:rPr>
              <a:t>Einstein’s Equivalence Principle states that </a:t>
            </a:r>
            <a:r>
              <a:rPr lang="en-US" sz="2400" i="1" kern="0" dirty="0">
                <a:latin typeface="+mn-lt"/>
                <a:ea typeface="+mn-ea"/>
                <a:cs typeface="+mn-cs"/>
              </a:rPr>
              <a:t>“the gravitational ‘force’ as experienced locally while standing on a massive body (such as the Earth) is actually the same as the pseudo-force experienced by an observer in a non-inertial (accelerated) frame of reference.” </a:t>
            </a:r>
            <a:r>
              <a:rPr lang="en-US" sz="1300" kern="0" dirty="0">
                <a:latin typeface="+mn-lt"/>
                <a:ea typeface="+mn-ea"/>
                <a:cs typeface="+mn-cs"/>
              </a:rPr>
              <a:t>http://</a:t>
            </a:r>
            <a:r>
              <a:rPr lang="en-US" sz="1300" kern="0" dirty="0" err="1">
                <a:latin typeface="+mn-lt"/>
                <a:ea typeface="+mn-ea"/>
                <a:cs typeface="+mn-cs"/>
              </a:rPr>
              <a:t>en.wikipedia.org/wiki/Equivalence_principle</a:t>
            </a:r>
            <a:endParaRPr lang="en-US" sz="1300" kern="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5910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0"/>
            <a:ext cx="6248400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Some Review: Centripetal Acceleration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force?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600"/>
              <a:t>A force is a push or a pull on an object.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600"/>
              <a:t>A force is a vector. It has both a magnitude and a direction.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600"/>
              <a:t>A force requires an agent and a recipient. Something does the pushing or pulling, and something else gets pushed or pulled.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600"/>
              <a:t>A force is either a contact force or a long-range force. </a:t>
            </a:r>
            <a:r>
              <a:rPr lang="en-US" sz="2600" b="1"/>
              <a:t>Gravity </a:t>
            </a:r>
            <a:r>
              <a:rPr lang="en-US" sz="2600"/>
              <a:t>is the only long-range force we dealt with in PHY131.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600"/>
              <a:t>Important contact forces are: </a:t>
            </a:r>
            <a:r>
              <a:rPr lang="en-US" sz="2600" b="1"/>
              <a:t>Normal</a:t>
            </a:r>
            <a:r>
              <a:rPr lang="en-US" sz="2600"/>
              <a:t>, </a:t>
            </a:r>
            <a:r>
              <a:rPr lang="en-US" sz="2600" b="1"/>
              <a:t>Tension </a:t>
            </a:r>
            <a:r>
              <a:rPr lang="en-US" sz="2600"/>
              <a:t>and </a:t>
            </a:r>
            <a:r>
              <a:rPr lang="en-US" sz="2600" b="1"/>
              <a:t>Friction (static and kinetic)</a:t>
            </a:r>
            <a:r>
              <a:rPr lang="en-US" sz="2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38600" y="228600"/>
            <a:ext cx="50292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1643-1727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According to wiki, was a “physicist, mathematician, astronomer, natural philosopher, alchemist, and theologian and one of the most influential people in human history.”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</a:t>
            </a:r>
            <a:r>
              <a:rPr lang="en-US" sz="2800" i="1" smtClean="0"/>
              <a:t>Philosophiæ Naturalis Principia Mathematica</a:t>
            </a:r>
            <a:r>
              <a:rPr lang="en-US" sz="2800" smtClean="0"/>
              <a:t>, published 1687, he described </a:t>
            </a:r>
            <a:r>
              <a:rPr lang="en-US" sz="2800" b="1" smtClean="0"/>
              <a:t>universal gravitation</a:t>
            </a:r>
            <a:r>
              <a:rPr lang="en-US" sz="2800" smtClean="0"/>
              <a:t> and the </a:t>
            </a:r>
            <a:r>
              <a:rPr lang="en-US" sz="2800" b="1" smtClean="0"/>
              <a:t>three laws of motion</a:t>
            </a:r>
            <a:r>
              <a:rPr lang="en-US" sz="2800" smtClean="0"/>
              <a:t>, laying the groundwork for classical mechanics.</a:t>
            </a:r>
          </a:p>
        </p:txBody>
      </p:sp>
      <p:sp>
        <p:nvSpPr>
          <p:cNvPr id="24580" name="Rectangle 9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429000" cy="639763"/>
          </a:xfrm>
        </p:spPr>
        <p:txBody>
          <a:bodyPr/>
          <a:lstStyle/>
          <a:p>
            <a:pPr eaLnBrk="1" hangingPunct="1"/>
            <a:r>
              <a:rPr lang="en-US" sz="4000" smtClean="0"/>
              <a:t>Isaac Newton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4401109" cy="454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416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b="1">
                <a:latin typeface="Times New Roman" charset="0"/>
              </a:rPr>
              <a:t>Newton’s first law</a:t>
            </a:r>
            <a:r>
              <a:rPr lang="en-US" sz="2800">
                <a:latin typeface="Times New Roman" charset="0"/>
              </a:rPr>
              <a:t> is also known as the law of inertia. If an object is at rest, it has a tendency to stay at rest. If it is moving, it has a tendency to continue moving with the same velocity.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436938"/>
            <a:ext cx="8874125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17525" y="225425"/>
            <a:ext cx="2168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chemeClr val="accent2"/>
                </a:solidFill>
                <a:latin typeface="Comic Sans MS" charset="0"/>
              </a:rPr>
              <a:t>If no force: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228600" y="2743200"/>
            <a:ext cx="3471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chemeClr val="accent2"/>
                </a:solidFill>
                <a:latin typeface="Comic Sans MS" charset="0"/>
              </a:rPr>
              <a:t>If object is forced: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</TotalTime>
  <Words>1168</Words>
  <Application>Microsoft Macintosh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Microsoft Equation</vt:lpstr>
      <vt:lpstr>Equation</vt:lpstr>
      <vt:lpstr>PHY131H1S  - Class 24</vt:lpstr>
      <vt:lpstr>Slide 2</vt:lpstr>
      <vt:lpstr>Slide 3</vt:lpstr>
      <vt:lpstr>As the cart accelerates to the right, the heavier air molecules are left behind, to the left, creating a tilted pressure gradient</vt:lpstr>
      <vt:lpstr>Slide 5</vt:lpstr>
      <vt:lpstr>Slide 6</vt:lpstr>
      <vt:lpstr>What is a force?</vt:lpstr>
      <vt:lpstr>Isaac Newton</vt:lpstr>
      <vt:lpstr>Slide 9</vt:lpstr>
      <vt:lpstr>Slide 10</vt:lpstr>
      <vt:lpstr>Slide 11</vt:lpstr>
      <vt:lpstr>Simple Harmonic Motion:  Restoring Force provided by Hooke’s Law</vt:lpstr>
      <vt:lpstr>x,v,a for Simple Harmonic Motion</vt:lpstr>
      <vt:lpstr>Slide 14</vt:lpstr>
      <vt:lpstr>Simple Harmonic Motion notes…</vt:lpstr>
      <vt:lpstr>Gravitational Field Note: Prep for PHY132</vt:lpstr>
      <vt:lpstr>Gravitational Field Note: Prep for PHY132</vt:lpstr>
      <vt:lpstr>The Gravitational Field</vt:lpstr>
      <vt:lpstr>A former exam question…</vt:lpstr>
      <vt:lpstr>A former exam question…</vt:lpstr>
      <vt:lpstr>Between now and the Final Exam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144</cp:revision>
  <cp:lastPrinted>2011-03-09T15:54:22Z</cp:lastPrinted>
  <dcterms:created xsi:type="dcterms:W3CDTF">2011-03-22T17:07:54Z</dcterms:created>
  <dcterms:modified xsi:type="dcterms:W3CDTF">2011-03-22T17:17:49Z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