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3.xml" ContentType="application/inkml+xml"/>
  <Override PartName="/ppt/notesSlides/notesSlide36.xml" ContentType="application/vnd.openxmlformats-officedocument.presentationml.notesSlide+xml"/>
  <Override PartName="/ppt/ink/ink4.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handoutMasterIdLst>
    <p:handoutMasterId r:id="rId127"/>
  </p:handoutMasterIdLst>
  <p:sldIdLst>
    <p:sldId id="271" r:id="rId2"/>
    <p:sldId id="693" r:id="rId3"/>
    <p:sldId id="694" r:id="rId4"/>
    <p:sldId id="697" r:id="rId5"/>
    <p:sldId id="698" r:id="rId6"/>
    <p:sldId id="702" r:id="rId7"/>
    <p:sldId id="703" r:id="rId8"/>
    <p:sldId id="704" r:id="rId9"/>
    <p:sldId id="706" r:id="rId10"/>
    <p:sldId id="708" r:id="rId11"/>
    <p:sldId id="709" r:id="rId12"/>
    <p:sldId id="712" r:id="rId13"/>
    <p:sldId id="714" r:id="rId14"/>
    <p:sldId id="715" r:id="rId15"/>
    <p:sldId id="716" r:id="rId16"/>
    <p:sldId id="719" r:id="rId17"/>
    <p:sldId id="721" r:id="rId18"/>
    <p:sldId id="722" r:id="rId19"/>
    <p:sldId id="731" r:id="rId20"/>
    <p:sldId id="732" r:id="rId21"/>
    <p:sldId id="733" r:id="rId22"/>
    <p:sldId id="742" r:id="rId23"/>
    <p:sldId id="743" r:id="rId24"/>
    <p:sldId id="746" r:id="rId25"/>
    <p:sldId id="751" r:id="rId26"/>
    <p:sldId id="754" r:id="rId27"/>
    <p:sldId id="775" r:id="rId28"/>
    <p:sldId id="782" r:id="rId29"/>
    <p:sldId id="783" r:id="rId30"/>
    <p:sldId id="784" r:id="rId31"/>
    <p:sldId id="801" r:id="rId32"/>
    <p:sldId id="1102" r:id="rId33"/>
    <p:sldId id="803" r:id="rId34"/>
    <p:sldId id="811" r:id="rId35"/>
    <p:sldId id="813" r:id="rId36"/>
    <p:sldId id="814" r:id="rId37"/>
    <p:sldId id="815" r:id="rId38"/>
    <p:sldId id="818" r:id="rId39"/>
    <p:sldId id="823" r:id="rId40"/>
    <p:sldId id="824" r:id="rId41"/>
    <p:sldId id="825" r:id="rId42"/>
    <p:sldId id="831" r:id="rId43"/>
    <p:sldId id="846" r:id="rId44"/>
    <p:sldId id="847" r:id="rId45"/>
    <p:sldId id="850" r:id="rId46"/>
    <p:sldId id="852" r:id="rId47"/>
    <p:sldId id="857" r:id="rId48"/>
    <p:sldId id="858" r:id="rId49"/>
    <p:sldId id="862" r:id="rId50"/>
    <p:sldId id="876" r:id="rId51"/>
    <p:sldId id="887" r:id="rId52"/>
    <p:sldId id="888" r:id="rId53"/>
    <p:sldId id="889" r:id="rId54"/>
    <p:sldId id="890" r:id="rId55"/>
    <p:sldId id="892" r:id="rId56"/>
    <p:sldId id="893" r:id="rId57"/>
    <p:sldId id="894" r:id="rId58"/>
    <p:sldId id="895" r:id="rId59"/>
    <p:sldId id="896" r:id="rId60"/>
    <p:sldId id="901" r:id="rId61"/>
    <p:sldId id="902" r:id="rId62"/>
    <p:sldId id="903" r:id="rId63"/>
    <p:sldId id="906" r:id="rId64"/>
    <p:sldId id="907" r:id="rId65"/>
    <p:sldId id="908" r:id="rId66"/>
    <p:sldId id="909" r:id="rId67"/>
    <p:sldId id="912" r:id="rId68"/>
    <p:sldId id="913" r:id="rId69"/>
    <p:sldId id="914" r:id="rId70"/>
    <p:sldId id="683" r:id="rId71"/>
    <p:sldId id="679" r:id="rId72"/>
    <p:sldId id="685" r:id="rId73"/>
    <p:sldId id="680" r:id="rId74"/>
    <p:sldId id="940" r:id="rId75"/>
    <p:sldId id="941" r:id="rId76"/>
    <p:sldId id="942" r:id="rId77"/>
    <p:sldId id="943" r:id="rId78"/>
    <p:sldId id="944" r:id="rId79"/>
    <p:sldId id="945" r:id="rId80"/>
    <p:sldId id="946" r:id="rId81"/>
    <p:sldId id="955" r:id="rId82"/>
    <p:sldId id="933" r:id="rId83"/>
    <p:sldId id="934" r:id="rId84"/>
    <p:sldId id="959" r:id="rId85"/>
    <p:sldId id="970" r:id="rId86"/>
    <p:sldId id="972" r:id="rId87"/>
    <p:sldId id="973" r:id="rId88"/>
    <p:sldId id="975" r:id="rId89"/>
    <p:sldId id="976" r:id="rId90"/>
    <p:sldId id="977" r:id="rId91"/>
    <p:sldId id="978" r:id="rId92"/>
    <p:sldId id="979" r:id="rId93"/>
    <p:sldId id="982" r:id="rId94"/>
    <p:sldId id="988" r:id="rId95"/>
    <p:sldId id="999" r:id="rId96"/>
    <p:sldId id="1002" r:id="rId97"/>
    <p:sldId id="1006" r:id="rId98"/>
    <p:sldId id="1009" r:id="rId99"/>
    <p:sldId id="1010" r:id="rId100"/>
    <p:sldId id="1011" r:id="rId101"/>
    <p:sldId id="1013" r:id="rId102"/>
    <p:sldId id="1014" r:id="rId103"/>
    <p:sldId id="1015" r:id="rId104"/>
    <p:sldId id="1021" r:id="rId105"/>
    <p:sldId id="1022" r:id="rId106"/>
    <p:sldId id="1023" r:id="rId107"/>
    <p:sldId id="1024" r:id="rId108"/>
    <p:sldId id="1051" r:id="rId109"/>
    <p:sldId id="1053" r:id="rId110"/>
    <p:sldId id="1057" r:id="rId111"/>
    <p:sldId id="1062" r:id="rId112"/>
    <p:sldId id="1067" r:id="rId113"/>
    <p:sldId id="1070" r:id="rId114"/>
    <p:sldId id="1072" r:id="rId115"/>
    <p:sldId id="1073" r:id="rId116"/>
    <p:sldId id="1074" r:id="rId117"/>
    <p:sldId id="1078" r:id="rId118"/>
    <p:sldId id="1080" r:id="rId119"/>
    <p:sldId id="1081" r:id="rId120"/>
    <p:sldId id="1082" r:id="rId121"/>
    <p:sldId id="1083" r:id="rId122"/>
    <p:sldId id="1084" r:id="rId123"/>
    <p:sldId id="1101" r:id="rId124"/>
    <p:sldId id="684" r:id="rId125"/>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73" autoAdjust="0"/>
  </p:normalViewPr>
  <p:slideViewPr>
    <p:cSldViewPr>
      <p:cViewPr varScale="1">
        <p:scale>
          <a:sx n="64" d="100"/>
          <a:sy n="64" d="100"/>
        </p:scale>
        <p:origin x="-65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87316" tIns="43658" rIns="87316" bIns="43658" numCol="1" anchor="t" anchorCtr="0" compatLnSpc="1">
            <a:prstTxWarp prst="textNoShape">
              <a:avLst/>
            </a:prstTxWarp>
          </a:bodyPr>
          <a:lstStyle>
            <a:lvl1pPr>
              <a:defRPr sz="1100"/>
            </a:lvl1pPr>
          </a:lstStyle>
          <a:p>
            <a:endParaRPr lang="en-US"/>
          </a:p>
        </p:txBody>
      </p:sp>
      <p:sp>
        <p:nvSpPr>
          <p:cNvPr id="56323" name="Rectangle 3"/>
          <p:cNvSpPr>
            <a:spLocks noGrp="1" noChangeArrowheads="1"/>
          </p:cNvSpPr>
          <p:nvPr>
            <p:ph type="dt" sz="quarter" idx="1"/>
          </p:nvPr>
        </p:nvSpPr>
        <p:spPr bwMode="auto">
          <a:xfrm>
            <a:off x="3884414" y="1"/>
            <a:ext cx="2972098" cy="464205"/>
          </a:xfrm>
          <a:prstGeom prst="rect">
            <a:avLst/>
          </a:prstGeom>
          <a:noFill/>
          <a:ln w="9525">
            <a:noFill/>
            <a:miter lim="800000"/>
            <a:headEnd/>
            <a:tailEnd/>
          </a:ln>
          <a:effectLst/>
        </p:spPr>
        <p:txBody>
          <a:bodyPr vert="horz" wrap="square" lIns="87316" tIns="43658" rIns="87316" bIns="43658" numCol="1" anchor="t" anchorCtr="0" compatLnSpc="1">
            <a:prstTxWarp prst="textNoShape">
              <a:avLst/>
            </a:prstTxWarp>
          </a:bodyPr>
          <a:lstStyle>
            <a:lvl1pPr algn="r">
              <a:defRPr sz="1100"/>
            </a:lvl1pPr>
          </a:lstStyle>
          <a:p>
            <a:endParaRPr lang="en-US"/>
          </a:p>
        </p:txBody>
      </p:sp>
      <p:sp>
        <p:nvSpPr>
          <p:cNvPr id="56324" name="Rectangle 4"/>
          <p:cNvSpPr>
            <a:spLocks noGrp="1" noChangeArrowheads="1"/>
          </p:cNvSpPr>
          <p:nvPr>
            <p:ph type="ftr" sz="quarter" idx="2"/>
          </p:nvPr>
        </p:nvSpPr>
        <p:spPr bwMode="auto">
          <a:xfrm>
            <a:off x="0" y="8830659"/>
            <a:ext cx="2972098" cy="464205"/>
          </a:xfrm>
          <a:prstGeom prst="rect">
            <a:avLst/>
          </a:prstGeom>
          <a:noFill/>
          <a:ln w="9525">
            <a:noFill/>
            <a:miter lim="800000"/>
            <a:headEnd/>
            <a:tailEnd/>
          </a:ln>
          <a:effectLst/>
        </p:spPr>
        <p:txBody>
          <a:bodyPr vert="horz" wrap="square" lIns="87316" tIns="43658" rIns="87316" bIns="43658" numCol="1" anchor="b" anchorCtr="0" compatLnSpc="1">
            <a:prstTxWarp prst="textNoShape">
              <a:avLst/>
            </a:prstTxWarp>
          </a:bodyPr>
          <a:lstStyle>
            <a:lvl1pPr>
              <a:defRPr sz="1100"/>
            </a:lvl1pPr>
          </a:lstStyle>
          <a:p>
            <a:endParaRPr lang="en-US"/>
          </a:p>
        </p:txBody>
      </p:sp>
      <p:sp>
        <p:nvSpPr>
          <p:cNvPr id="56325" name="Rectangle 5"/>
          <p:cNvSpPr>
            <a:spLocks noGrp="1" noChangeArrowheads="1"/>
          </p:cNvSpPr>
          <p:nvPr>
            <p:ph type="sldNum" sz="quarter" idx="3"/>
          </p:nvPr>
        </p:nvSpPr>
        <p:spPr bwMode="auto">
          <a:xfrm>
            <a:off x="3884414" y="8830659"/>
            <a:ext cx="2972098" cy="464205"/>
          </a:xfrm>
          <a:prstGeom prst="rect">
            <a:avLst/>
          </a:prstGeom>
          <a:noFill/>
          <a:ln w="9525">
            <a:noFill/>
            <a:miter lim="800000"/>
            <a:headEnd/>
            <a:tailEnd/>
          </a:ln>
          <a:effectLst/>
        </p:spPr>
        <p:txBody>
          <a:bodyPr vert="horz" wrap="square" lIns="87316" tIns="43658" rIns="87316" bIns="43658" numCol="1" anchor="b" anchorCtr="0" compatLnSpc="1">
            <a:prstTxWarp prst="textNoShape">
              <a:avLst/>
            </a:prstTxWarp>
          </a:bodyPr>
          <a:lstStyle>
            <a:lvl1pPr algn="r">
              <a:defRPr sz="1100"/>
            </a:lvl1pPr>
          </a:lstStyle>
          <a:p>
            <a:fld id="{A2F1AC7A-A382-1944-9F1F-F30449D4AFF3}" type="slidenum">
              <a:rPr lang="en-US"/>
              <a:pPr/>
              <a:t>‹#›</a:t>
            </a:fld>
            <a:endParaRPr lang="en-US"/>
          </a:p>
        </p:txBody>
      </p:sp>
    </p:spTree>
    <p:extLst>
      <p:ext uri="{BB962C8B-B14F-4D97-AF65-F5344CB8AC3E}">
        <p14:creationId xmlns:p14="http://schemas.microsoft.com/office/powerpoint/2010/main" val="16523022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g"/>
        </inkml:traceFormat>
        <inkml:channelProperties>
          <inkml:channelProperty channel="X" name="resolution" value="2155.72363" units="1/cm"/>
          <inkml:channelProperty channel="Y" name="resolution" value="3449.15796" units="1/cm"/>
          <inkml:channelProperty channel="F" name="resolution" value="2.84167" units="1/deg"/>
        </inkml:channelProperties>
      </inkml:inkSource>
      <inkml:timestamp xml:id="ts0" timeString="2014-01-08T22:22:56.612"/>
    </inkml:context>
    <inkml:brush xml:id="br0">
      <inkml:brushProperty name="width" value="0.05292" units="cm"/>
      <inkml:brushProperty name="height" value="0.05292" units="cm"/>
    </inkml:brush>
  </inkml:definitions>
  <inkml:trace contextRef="#ctx0" brushRef="#br0">6435 8233 11,'-2'-4'9,"1"1"-6,1-2 0,-2 3 7,0 2-4,2 0-4,0 0-2,0 0-1,0 0-3,0 0 2,0-2 2,0 2 0,0 0 0,0 0 4,0 0 2,0 0 1,0 0 2,0 0-4,0-2 3,0 2 6,0-1 14,0 1 9,0 0 0,0 0-14,0 0-20,0 0-3,0 0-1,0 0-1,0 0 1,0 0-4,0 0-2,0 0 7,0 0 3,0 5 1,0 4-3,-3-4 1,3 2 1,-2-4-1,1 6 1,-3-1 0,0 4 3,-7 4 2,5-1 2,-4 5-7,-2 1-2,-2 0-1,2 2 2,-1 7-2,-1-4 0,-2-2 1,-4 2-1,2-2 1,-2 4-1,-8 0 3,5 6 0,-7 0-2,2 2 1,-3 3-2,0-3 0,1-2 1,0-5 3,6 4 5,0-8-2,1 0 6,1-5-7,0 0-5,-2 2 0,1 2-1,-2 4 0,-2 0 0,2 2-1,-1-2 1,0-1 0,5-5 0,4-1 0,-1-1 1,1-6-1,5-3 0,-1-1 4,-2 1 9,-5 1-2,0 5-8,0 5-3,-5 8 0,-4 2 0,-2 1 0,5-3 0,-4-2 0,1-7 0,8-2 0,-4 3 1,-4-3-1,5-2 1,-5 1 1,7 0-1,-3-6 1,5 0 3,0-4 9,0-3-1,-2 0 2,0-3-9,-1 3-1,-1 4-5,-4-1 0,1 4 0,2-2 1,-4-3-1,0 2 0,-1-4 1,0-5 3,2 0-1,-9 0 3,3 0 2,-8 0-1,8-7-4,-7 0-1,-1 2-1,3 1 2,2 4 0,5 0-2,-1 0-1,1 0 1,2 0-1,0 0 0,5 0 1,1 0 0,3 0 1,-3 0 3,0-8 8,-1-4-1,-4 0-7,3-2 0,0 6 0,0-4-2,2 2-1,0-2-1,0-2-1,-4 4 0,6-2 1,-6 2-2,5-7 1,-2-1 0,-3-3-1,-2 0 1,-3-1 0,0-2 1,-4 3-1,3 0 1,3 3-1,10 6 2,5 4-2,5 0 1,1-4-2,-1 0 0,-2-4-2,-3-9 3,1 0-1,-3-5 2,-2 0 0,-1-1 1,-2-1 0,-1 4 2,-2-4-4,-1 2 1,-1 0-1,2 4 0,1 1 0,5-2 0,0 1 1,-2 0-1,-1-2 0,3 2 0,-3-1 0,-1-4-1,1-8 1,-4 3 0,2-1 0,2-4-1,0 10 1,3-2-1,-2 5 1,1-1 0,2 3 2,-2-7-2,1-4 0,0 1 0,-2-6 0,1-4-1,-1-2 1,-1 0 1,-1 0-1,-3 2 0,2 4-1,-6 0 0,-1-2 1,-3-1 0,-4-5 0,1-7-1,1-6 1,-1-4 0,2 0-2,-2 4 2,7 9 0,4 13-13,0 16-24,0 9-63,-5 11-168</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4-01-22T16:33:13.824"/>
    </inkml:context>
    <inkml:brush xml:id="br0">
      <inkml:brushProperty name="width" value="0.05292" units="cm"/>
      <inkml:brushProperty name="height" value="0.05292" units="cm"/>
    </inkml:brush>
  </inkml:definitions>
  <inkml:trace contextRef="#ctx0" brushRef="#br0">24458 3944</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4-02-03T16:42:21.277"/>
    </inkml:context>
    <inkml:brush xml:id="br0">
      <inkml:brushProperty name="width" value="0.05292" units="cm"/>
      <inkml:brushProperty name="height" value="0.05292" units="cm"/>
    </inkml:brush>
  </inkml:definitions>
  <inkml:trace contextRef="#ctx0" brushRef="#br0">21729 13990</inkml:trace>
</inkml:ink>
</file>

<file path=ppt/ink/ink4.xml><?xml version="1.0" encoding="utf-8"?>
<inkml:ink xmlns:inkml="http://www.w3.org/2003/InkML">
  <inkml:definitions>
    <inkml:context xml:id="ctx0">
      <inkml:inkSource xml:id="inkSrc0">
        <inkml:traceFormat>
          <inkml:channel name="X" type="integer" max="2646" units="cm"/>
          <inkml:channel name="Y" type="integer" max="1024" units="cm"/>
        </inkml:traceFormat>
        <inkml:channelProperties>
          <inkml:channelProperty channel="X" name="resolution" value="76.9186" units="1/cm"/>
          <inkml:channelProperty channel="Y" name="resolution" value="53.057" units="1/cm"/>
        </inkml:channelProperties>
      </inkml:inkSource>
      <inkml:timestamp xml:id="ts0" timeString="2014-02-05T16:31:43.341"/>
    </inkml:context>
    <inkml:brush xml:id="br0">
      <inkml:brushProperty name="width" value="0.05292" units="cm"/>
      <inkml:brushProperty name="height" value="0.05292" units="cm"/>
    </inkml:brush>
  </inkml:definitions>
  <inkml:trace contextRef="#ctx0" brushRef="#br0">19026 7169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defTabSz="923186">
              <a:defRPr sz="1200"/>
            </a:lvl1pPr>
          </a:lstStyle>
          <a:p>
            <a:endParaRPr lang="en-US"/>
          </a:p>
        </p:txBody>
      </p:sp>
      <p:sp>
        <p:nvSpPr>
          <p:cNvPr id="26627"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defTabSz="923186">
              <a:defRPr sz="1200"/>
            </a:lvl1pPr>
          </a:lstStyle>
          <a:p>
            <a:endParaRPr lang="en-US"/>
          </a:p>
        </p:txBody>
      </p:sp>
      <p:sp>
        <p:nvSpPr>
          <p:cNvPr id="26628" name="Rectangle 4"/>
          <p:cNvSpPr>
            <a:spLocks noGrp="1" noRot="1" noChangeAspect="1" noChangeArrowheads="1" noTextEdit="1"/>
          </p:cNvSpPr>
          <p:nvPr>
            <p:ph type="sldImg" idx="2"/>
          </p:nvPr>
        </p:nvSpPr>
        <p:spPr bwMode="auto">
          <a:xfrm>
            <a:off x="1106488" y="698500"/>
            <a:ext cx="4646612" cy="348615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defTabSz="923186">
              <a:defRPr sz="1200"/>
            </a:lvl1pPr>
          </a:lstStyle>
          <a:p>
            <a:endParaRPr lang="en-US"/>
          </a:p>
        </p:txBody>
      </p:sp>
      <p:sp>
        <p:nvSpPr>
          <p:cNvPr id="26631"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defTabSz="923186">
              <a:defRPr sz="1200"/>
            </a:lvl1pPr>
          </a:lstStyle>
          <a:p>
            <a:fld id="{6FF646D4-3BFA-E74D-A4AF-6678D14BEF99}" type="slidenum">
              <a:rPr lang="en-US"/>
              <a:pPr/>
              <a:t>‹#›</a:t>
            </a:fld>
            <a:endParaRPr lang="en-US"/>
          </a:p>
        </p:txBody>
      </p:sp>
    </p:spTree>
    <p:extLst>
      <p:ext uri="{BB962C8B-B14F-4D97-AF65-F5344CB8AC3E}">
        <p14:creationId xmlns:p14="http://schemas.microsoft.com/office/powerpoint/2010/main" val="34876096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6FF646D4-3BFA-E74D-A4AF-6678D14BEF99}"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AA1E03-6880-3F48-B42E-31C478E6C0D5}"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685800" y="4416426"/>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itchFamily="34" charset="0"/>
              <a:ea typeface="ＭＳ Ｐゴシック" pitchFamily="34"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08FC918-70E7-4BCD-9D85-59BF09DB4D06}" type="slidenum">
              <a:rPr lang="en-US" altLang="en-US" sz="1200"/>
              <a:pPr eaLnBrk="1" hangingPunct="1"/>
              <a:t>42</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71</a:t>
            </a:fld>
            <a:endParaRPr lang="en-US"/>
          </a:p>
        </p:txBody>
      </p:sp>
    </p:spTree>
    <p:extLst>
      <p:ext uri="{BB962C8B-B14F-4D97-AF65-F5344CB8AC3E}">
        <p14:creationId xmlns:p14="http://schemas.microsoft.com/office/powerpoint/2010/main" val="130952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73</a:t>
            </a:fld>
            <a:endParaRPr lang="en-US"/>
          </a:p>
        </p:txBody>
      </p:sp>
    </p:spTree>
    <p:extLst>
      <p:ext uri="{BB962C8B-B14F-4D97-AF65-F5344CB8AC3E}">
        <p14:creationId xmlns:p14="http://schemas.microsoft.com/office/powerpoint/2010/main" val="1417233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C4FDEF01-2509-48D4-AEC2-7110DE5CF582}" type="slidenum">
              <a:rPr lang="en-US" altLang="en-US" sz="1200"/>
              <a:pPr/>
              <a:t>100</a:t>
            </a:fld>
            <a:endParaRPr lang="en-US" altLang="en-US" sz="1200"/>
          </a:p>
        </p:txBody>
      </p:sp>
      <p:sp>
        <p:nvSpPr>
          <p:cNvPr id="141315" name="Rectangle 7"/>
          <p:cNvSpPr txBox="1">
            <a:spLocks noGrp="1" noChangeArrowheads="1"/>
          </p:cNvSpPr>
          <p:nvPr/>
        </p:nvSpPr>
        <p:spPr bwMode="auto">
          <a:xfrm>
            <a:off x="3884614" y="8829966"/>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42567CC2-008C-4316-9232-E68E56BB5ECA}" type="slidenum">
              <a:rPr lang="en-US" altLang="en-US" sz="1200"/>
              <a:pPr algn="r" eaLnBrk="1" hangingPunct="1"/>
              <a:t>100</a:t>
            </a:fld>
            <a:endParaRPr lang="en-US" altLang="en-US" sz="1200"/>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E8128472-98EA-4A30-8E42-EFB9EB49BC62}" type="slidenum">
              <a:rPr lang="en-US" altLang="en-US" sz="1200"/>
              <a:pPr/>
              <a:t>107</a:t>
            </a:fld>
            <a:endParaRPr lang="en-US" altLang="en-US" sz="1200"/>
          </a:p>
        </p:txBody>
      </p:sp>
      <p:sp>
        <p:nvSpPr>
          <p:cNvPr id="145411" name="Rectangle 7"/>
          <p:cNvSpPr txBox="1">
            <a:spLocks noGrp="1" noChangeArrowheads="1"/>
          </p:cNvSpPr>
          <p:nvPr/>
        </p:nvSpPr>
        <p:spPr bwMode="auto">
          <a:xfrm>
            <a:off x="3884614" y="8829966"/>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E55FCBCC-0BD3-4D7E-A27F-10D5A33C1FA7}" type="slidenum">
              <a:rPr lang="en-US" altLang="en-US" sz="1200"/>
              <a:pPr algn="r" eaLnBrk="1" hangingPunct="1"/>
              <a:t>107</a:t>
            </a:fld>
            <a:endParaRPr lang="en-US" altLang="en-US" sz="1200"/>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AEFA30EE-8097-4AB2-B825-C93FB07FC99D}" type="slidenum">
              <a:rPr lang="en-US" altLang="en-US" sz="1200"/>
              <a:pPr/>
              <a:t>113</a:t>
            </a:fld>
            <a:endParaRPr lang="en-US" altLang="en-US" sz="1200"/>
          </a:p>
        </p:txBody>
      </p:sp>
      <p:sp>
        <p:nvSpPr>
          <p:cNvPr id="142339" name="Rectangle 7"/>
          <p:cNvSpPr txBox="1">
            <a:spLocks noGrp="1" noChangeArrowheads="1"/>
          </p:cNvSpPr>
          <p:nvPr/>
        </p:nvSpPr>
        <p:spPr bwMode="auto">
          <a:xfrm>
            <a:off x="3884614" y="8829966"/>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04819DA3-957E-484A-A518-D6ECF7E492C1}" type="slidenum">
              <a:rPr lang="en-US" altLang="en-US" sz="1200"/>
              <a:pPr algn="r" eaLnBrk="1" hangingPunct="1"/>
              <a:t>113</a:t>
            </a:fld>
            <a:endParaRPr lang="en-US" altLang="en-US" sz="1200"/>
          </a:p>
        </p:txBody>
      </p:sp>
      <p:sp>
        <p:nvSpPr>
          <p:cNvPr id="142340" name="Rectangle 2"/>
          <p:cNvSpPr>
            <a:spLocks noGrp="1" noRot="1" noChangeAspect="1" noChangeArrowheads="1" noTextEdit="1"/>
          </p:cNvSpPr>
          <p:nvPr>
            <p:ph type="sldImg"/>
          </p:nvPr>
        </p:nvSpPr>
        <p:spPr>
          <a:solidFill>
            <a:srgbClr val="FFFFFF"/>
          </a:solidFill>
          <a:ln/>
        </p:spPr>
      </p:sp>
      <p:sp>
        <p:nvSpPr>
          <p:cNvPr id="142341"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DBE86D64-108A-4A1E-99B0-7529503E500B}" type="slidenum">
              <a:rPr lang="en-US" altLang="en-US" sz="1200"/>
              <a:pPr/>
              <a:t>117</a:t>
            </a:fld>
            <a:endParaRPr lang="en-US" altLang="en-US" sz="1200"/>
          </a:p>
        </p:txBody>
      </p:sp>
      <p:sp>
        <p:nvSpPr>
          <p:cNvPr id="146435" name="Rectangle 7"/>
          <p:cNvSpPr txBox="1">
            <a:spLocks noGrp="1" noChangeArrowheads="1"/>
          </p:cNvSpPr>
          <p:nvPr/>
        </p:nvSpPr>
        <p:spPr bwMode="auto">
          <a:xfrm>
            <a:off x="3884614" y="8829966"/>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2C7926CA-3FA6-487D-8F63-CDFE4D224255}" type="slidenum">
              <a:rPr lang="en-US" altLang="en-US" sz="1200"/>
              <a:pPr algn="r" eaLnBrk="1" hangingPunct="1"/>
              <a:t>117</a:t>
            </a:fld>
            <a:endParaRPr lang="en-US" altLang="en-US" sz="1200"/>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C567124-345A-B241-9DCB-39B03EE3E61D}"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E6B245A9-6F8B-4065-9BEB-00B2EE45B577}" type="slidenum">
              <a:rPr lang="en-US" altLang="en-US" sz="1200"/>
              <a:pPr/>
              <a:t>122</a:t>
            </a:fld>
            <a:endParaRPr lang="en-US" altLang="en-US" sz="1200"/>
          </a:p>
        </p:txBody>
      </p:sp>
      <p:sp>
        <p:nvSpPr>
          <p:cNvPr id="148483" name="Rectangle 7"/>
          <p:cNvSpPr txBox="1">
            <a:spLocks noGrp="1" noChangeArrowheads="1"/>
          </p:cNvSpPr>
          <p:nvPr/>
        </p:nvSpPr>
        <p:spPr bwMode="auto">
          <a:xfrm>
            <a:off x="3884614" y="8829966"/>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8AF8DDD6-6982-41D1-B123-AF3E3E01E547}" type="slidenum">
              <a:rPr lang="en-US" altLang="en-US" sz="1200"/>
              <a:pPr algn="r" eaLnBrk="1" hangingPunct="1"/>
              <a:t>122</a:t>
            </a:fld>
            <a:endParaRPr lang="en-US" altLang="en-US" sz="1200"/>
          </a:p>
        </p:txBody>
      </p:sp>
      <p:sp>
        <p:nvSpPr>
          <p:cNvPr id="148484" name="Rectangle 2"/>
          <p:cNvSpPr>
            <a:spLocks noGrp="1" noRot="1" noChangeAspect="1" noChangeArrowheads="1" noTextEdit="1"/>
          </p:cNvSpPr>
          <p:nvPr>
            <p:ph type="sldImg"/>
          </p:nvPr>
        </p:nvSpPr>
        <p:spPr>
          <a:solidFill>
            <a:srgbClr val="FFFFFF"/>
          </a:solidFill>
          <a:ln/>
        </p:spPr>
      </p:sp>
      <p:sp>
        <p:nvSpPr>
          <p:cNvPr id="148485"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DCB2CD-F2D3-446F-81A5-B19974975DC4}" type="slidenum">
              <a:rPr lang="en-US"/>
              <a:pPr fontAlgn="base">
                <a:spcBef>
                  <a:spcPct val="0"/>
                </a:spcBef>
                <a:spcAft>
                  <a:spcPct val="0"/>
                </a:spcAft>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9952" indent="-288443">
              <a:defRPr sz="2400">
                <a:solidFill>
                  <a:schemeClr val="tx1"/>
                </a:solidFill>
                <a:latin typeface="Arial" charset="0"/>
                <a:ea typeface="ＭＳ Ｐゴシック" charset="0"/>
              </a:defRPr>
            </a:lvl2pPr>
            <a:lvl3pPr marL="1153772" indent="-230754">
              <a:defRPr sz="2400">
                <a:solidFill>
                  <a:schemeClr val="tx1"/>
                </a:solidFill>
                <a:latin typeface="Arial" charset="0"/>
                <a:ea typeface="ＭＳ Ｐゴシック" charset="0"/>
              </a:defRPr>
            </a:lvl3pPr>
            <a:lvl4pPr marL="1615281" indent="-230754">
              <a:defRPr sz="2400">
                <a:solidFill>
                  <a:schemeClr val="tx1"/>
                </a:solidFill>
                <a:latin typeface="Arial" charset="0"/>
                <a:ea typeface="ＭＳ Ｐゴシック" charset="0"/>
              </a:defRPr>
            </a:lvl4pPr>
            <a:lvl5pPr marL="2076791" indent="-230754">
              <a:defRPr sz="2400">
                <a:solidFill>
                  <a:schemeClr val="tx1"/>
                </a:solidFill>
                <a:latin typeface="Arial" charset="0"/>
                <a:ea typeface="ＭＳ Ｐゴシック" charset="0"/>
              </a:defRPr>
            </a:lvl5pPr>
            <a:lvl6pPr marL="2538300" indent="-230754" eaLnBrk="0" fontAlgn="base" hangingPunct="0">
              <a:spcBef>
                <a:spcPct val="0"/>
              </a:spcBef>
              <a:spcAft>
                <a:spcPct val="0"/>
              </a:spcAft>
              <a:defRPr sz="2400">
                <a:solidFill>
                  <a:schemeClr val="tx1"/>
                </a:solidFill>
                <a:latin typeface="Arial" charset="0"/>
                <a:ea typeface="ＭＳ Ｐゴシック" charset="0"/>
              </a:defRPr>
            </a:lvl6pPr>
            <a:lvl7pPr marL="2999809" indent="-230754" eaLnBrk="0" fontAlgn="base" hangingPunct="0">
              <a:spcBef>
                <a:spcPct val="0"/>
              </a:spcBef>
              <a:spcAft>
                <a:spcPct val="0"/>
              </a:spcAft>
              <a:defRPr sz="2400">
                <a:solidFill>
                  <a:schemeClr val="tx1"/>
                </a:solidFill>
                <a:latin typeface="Arial" charset="0"/>
                <a:ea typeface="ＭＳ Ｐゴシック" charset="0"/>
              </a:defRPr>
            </a:lvl7pPr>
            <a:lvl8pPr marL="3461318" indent="-230754" eaLnBrk="0" fontAlgn="base" hangingPunct="0">
              <a:spcBef>
                <a:spcPct val="0"/>
              </a:spcBef>
              <a:spcAft>
                <a:spcPct val="0"/>
              </a:spcAft>
              <a:defRPr sz="2400">
                <a:solidFill>
                  <a:schemeClr val="tx1"/>
                </a:solidFill>
                <a:latin typeface="Arial" charset="0"/>
                <a:ea typeface="ＭＳ Ｐゴシック" charset="0"/>
              </a:defRPr>
            </a:lvl8pPr>
            <a:lvl9pPr marL="3922827" indent="-230754" eaLnBrk="0" fontAlgn="base" hangingPunct="0">
              <a:spcBef>
                <a:spcPct val="0"/>
              </a:spcBef>
              <a:spcAft>
                <a:spcPct val="0"/>
              </a:spcAft>
              <a:defRPr sz="2400">
                <a:solidFill>
                  <a:schemeClr val="tx1"/>
                </a:solidFill>
                <a:latin typeface="Arial" charset="0"/>
                <a:ea typeface="ＭＳ Ｐゴシック" charset="0"/>
              </a:defRPr>
            </a:lvl9pPr>
          </a:lstStyle>
          <a:p>
            <a:fld id="{9D7760B3-40B7-E045-A9F2-EB0CAEFDD6DC}" type="slidenum">
              <a:rPr lang="en-US" sz="1200"/>
              <a:pPr/>
              <a:t>9</a:t>
            </a:fld>
            <a:endParaRPr lang="en-US" sz="1200"/>
          </a:p>
        </p:txBody>
      </p:sp>
      <p:sp>
        <p:nvSpPr>
          <p:cNvPr id="136195"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2" tIns="46151" rIns="92302" bIns="46151"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3667AB-5EC8-7844-9021-E01563DFEB3D}" type="slidenum">
              <a:rPr lang="en-US" sz="1200"/>
              <a:pPr algn="r" eaLnBrk="1" hangingPunct="1"/>
              <a:t>9</a:t>
            </a:fld>
            <a:endParaRPr lang="en-US" sz="1200"/>
          </a:p>
        </p:txBody>
      </p:sp>
      <p:sp>
        <p:nvSpPr>
          <p:cNvPr id="136196" name="Rectangle 2"/>
          <p:cNvSpPr>
            <a:spLocks noGrp="1" noRot="1" noChangeAspect="1" noChangeArrowheads="1" noTextEdit="1"/>
          </p:cNvSpPr>
          <p:nvPr>
            <p:ph type="sldImg"/>
          </p:nvPr>
        </p:nvSpPr>
        <p:spPr>
          <a:solidFill>
            <a:srgbClr val="FFFFFF"/>
          </a:solidFill>
          <a:ln/>
        </p:spPr>
      </p:sp>
      <p:sp>
        <p:nvSpPr>
          <p:cNvPr id="136197" name="Rectangle 3"/>
          <p:cNvSpPr>
            <a:spLocks noGrp="1" noChangeArrowheads="1"/>
          </p:cNvSpPr>
          <p:nvPr>
            <p:ph type="body" idx="1"/>
          </p:nvPr>
        </p:nvSpPr>
        <p:spPr>
          <a:xfrm>
            <a:off x="685800" y="4415790"/>
            <a:ext cx="5486400" cy="418338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D34CB0-890E-4D81-8119-A4D392E4A802}" type="slidenum">
              <a:rPr lang="en-US"/>
              <a:pPr fontAlgn="base">
                <a:spcBef>
                  <a:spcPct val="0"/>
                </a:spcBef>
                <a:spcAft>
                  <a:spcPct val="0"/>
                </a:spcAft>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D34CB0-890E-4D81-8119-A4D392E4A802}" type="slidenum">
              <a:rPr lang="en-US"/>
              <a:pPr fontAlgn="base">
                <a:spcBef>
                  <a:spcPct val="0"/>
                </a:spcBef>
                <a:spcAft>
                  <a:spcPct val="0"/>
                </a:spcAft>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A4F68FB-EE49-9343-A0ED-B0856B509A4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20A5F7B-88EF-7B45-8812-1532E15AA29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1F44708-FAB7-2045-8B3A-6927164A3E0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41DC41E4-161D-AD48-AF17-D1FE093EF1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ED8FF46A-E926-D546-BE79-04D6CFA6226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B1C2E7EE-3F0F-F04F-BC9B-A63CA1690A8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0576F906-14E8-7945-A91B-E55F877418F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DB662895-DC70-5E4D-8D80-ED8525636769}" type="slidenum">
              <a:rPr lang="en-US"/>
              <a:pPr/>
              <a:t>‹#›</a:t>
            </a:fld>
            <a:endParaRPr lang="en-US"/>
          </a:p>
        </p:txBody>
      </p:sp>
    </p:spTree>
    <p:extLst>
      <p:ext uri="{BB962C8B-B14F-4D97-AF65-F5344CB8AC3E}">
        <p14:creationId xmlns:p14="http://schemas.microsoft.com/office/powerpoint/2010/main" val="130530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8ED08B8-F681-A54C-8FFA-FC0952B85C2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727D9AC-3F73-A348-BDD5-1BA1C412213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FAA60D5-5E86-4146-B7DB-47C3ADEC7B9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222122C6-74C2-914D-A144-6F089015A48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126DD08A-62AC-B24A-8465-7668FA50572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96E55F0-21D3-514B-BCC5-621A064953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88BF4E4-0EF4-544A-89A3-67E2D5BDC67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01FEE343-5AAC-6B4F-B0C7-7D21E6D0674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E62B28E-DA43-FF4F-BBBD-88F512B7E9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fontAlgn="base">
        <a:spcBef>
          <a:spcPct val="0"/>
        </a:spcBef>
        <a:spcAft>
          <a:spcPct val="0"/>
        </a:spcAft>
        <a:defRPr sz="3200">
          <a:solidFill>
            <a:schemeClr val="tx2"/>
          </a:solidFill>
          <a:latin typeface="Times New Roman" pitchFamily="18" charset="0"/>
          <a:ea typeface="+mj-ea"/>
          <a:cs typeface="Times New Roman" pitchFamily="18" charset="0"/>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Times New Roman" pitchFamily="18" charset="0"/>
          <a:ea typeface="+mn-ea"/>
          <a:cs typeface="Times New Roman" pitchFamily="18" charset="0"/>
        </a:defRPr>
      </a:lvl1pPr>
      <a:lvl2pPr marL="742950" indent="-28575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2pPr>
      <a:lvl3pPr marL="11430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3pPr>
      <a:lvl4pPr marL="16002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4pPr>
      <a:lvl5pPr marL="20574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0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1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physicsclassroom.com/class/waves/u10l3d.cfm" TargetMode="External"/><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maths.gla.ac.uk/~fhg/waves/waves1.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physicsclassroom.com/mmedia/newtlaws/mb.cfm" TargetMode="External"/><Relationship Id="rId2" Type="http://schemas.openxmlformats.org/officeDocument/2006/relationships/image" Target="../media/image30.gif"/><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hyperlink" Target="http://www.acs.psu.edu/drussell/demos/superposition/superposition.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7.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aths.gla.ac.uk/~fhg/waves/waves1.html"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1.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2.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64.wmf"/><Relationship Id="rId5" Type="http://schemas.openxmlformats.org/officeDocument/2006/relationships/oleObject" Target="../embeddings/oleObject8.bin"/><Relationship Id="rId4" Type="http://schemas.openxmlformats.org/officeDocument/2006/relationships/image" Target="../media/image63.wmf"/></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4.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9.emf"/></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afetyoffice.uwaterloo.ca/hse/radiation/rad_sealed/matter/atom_structure.htm"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safetyoffice.uwaterloo.ca/hse/radiation/rad_sealed/matter/atom_structure.htm"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safetyoffice.uwaterloo.ca/hse/radiation/rad_sealed/matter/atom_structure.htm"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350.emf"/></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bwMode="auto">
          <a:xfrm>
            <a:off x="381000" y="3163138"/>
            <a:ext cx="8505016" cy="3390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r>
              <a:rPr lang="en-US" sz="2800" dirty="0" smtClean="0"/>
              <a:t>Position, Velocity, Acceleration</a:t>
            </a:r>
          </a:p>
          <a:p>
            <a:r>
              <a:rPr lang="en-US" sz="2800" dirty="0" smtClean="0"/>
              <a:t>Significant Figures, Measurements, Errors</a:t>
            </a:r>
          </a:p>
          <a:p>
            <a:r>
              <a:rPr lang="en-US" sz="2800" dirty="0" smtClean="0"/>
              <a:t>Vectors, Relative Motion</a:t>
            </a:r>
          </a:p>
          <a:p>
            <a:r>
              <a:rPr lang="en-US" sz="2800" dirty="0" smtClean="0"/>
              <a:t>Studying Tips</a:t>
            </a:r>
          </a:p>
          <a:p>
            <a:r>
              <a:rPr lang="en-US" sz="2800" dirty="0" smtClean="0"/>
              <a:t>Equilibrium and Non-equilibrium Problems</a:t>
            </a:r>
          </a:p>
          <a:p>
            <a:r>
              <a:rPr lang="en-US" sz="2800" dirty="0" smtClean="0"/>
              <a:t>Circular Motion, Centripetal Force</a:t>
            </a:r>
          </a:p>
        </p:txBody>
      </p:sp>
      <p:sp>
        <p:nvSpPr>
          <p:cNvPr id="4" name="Slide Number Placeholder 3"/>
          <p:cNvSpPr>
            <a:spLocks noGrp="1"/>
          </p:cNvSpPr>
          <p:nvPr>
            <p:ph type="sldNum" sz="quarter" idx="12"/>
          </p:nvPr>
        </p:nvSpPr>
        <p:spPr/>
        <p:txBody>
          <a:bodyPr/>
          <a:lstStyle/>
          <a:p>
            <a:fld id="{78ED08B8-F681-A54C-8FFA-FC0952B85C2C}" type="slidenum">
              <a:rPr lang="en-US" smtClean="0"/>
              <a:pPr/>
              <a:t>1</a:t>
            </a:fld>
            <a:endParaRPr lang="en-US"/>
          </a:p>
        </p:txBody>
      </p:sp>
      <p:pic>
        <p:nvPicPr>
          <p:cNvPr id="37890" name="Picture 2" descr="http://foodgirl.squarespace.com/storage/Jam.jpg?__SQUARESPACE_CACHEVERSION=12802721859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973" y="21660"/>
            <a:ext cx="3508069" cy="23405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822598"/>
            <a:ext cx="1015021" cy="646331"/>
          </a:xfrm>
          <a:custGeom>
            <a:avLst/>
            <a:gdLst>
              <a:gd name="connsiteX0" fmla="*/ 0 w 1043876"/>
              <a:gd name="connsiteY0" fmla="*/ 0 h 369332"/>
              <a:gd name="connsiteX1" fmla="*/ 1043876 w 1043876"/>
              <a:gd name="connsiteY1" fmla="*/ 0 h 369332"/>
              <a:gd name="connsiteX2" fmla="*/ 1043876 w 1043876"/>
              <a:gd name="connsiteY2" fmla="*/ 369332 h 369332"/>
              <a:gd name="connsiteX3" fmla="*/ 0 w 1043876"/>
              <a:gd name="connsiteY3" fmla="*/ 369332 h 369332"/>
              <a:gd name="connsiteX4" fmla="*/ 0 w 1043876"/>
              <a:gd name="connsiteY4" fmla="*/ 0 h 369332"/>
              <a:gd name="connsiteX0" fmla="*/ 0 w 1043876"/>
              <a:gd name="connsiteY0" fmla="*/ 18557 h 387889"/>
              <a:gd name="connsiteX1" fmla="*/ 549166 w 1043876"/>
              <a:gd name="connsiteY1" fmla="*/ 0 h 387889"/>
              <a:gd name="connsiteX2" fmla="*/ 1043876 w 1043876"/>
              <a:gd name="connsiteY2" fmla="*/ 18557 h 387889"/>
              <a:gd name="connsiteX3" fmla="*/ 1043876 w 1043876"/>
              <a:gd name="connsiteY3" fmla="*/ 387889 h 387889"/>
              <a:gd name="connsiteX4" fmla="*/ 0 w 1043876"/>
              <a:gd name="connsiteY4" fmla="*/ 387889 h 387889"/>
              <a:gd name="connsiteX5" fmla="*/ 0 w 1043876"/>
              <a:gd name="connsiteY5" fmla="*/ 18557 h 387889"/>
              <a:gd name="connsiteX0" fmla="*/ 0 w 1043876"/>
              <a:gd name="connsiteY0" fmla="*/ 0 h 369332"/>
              <a:gd name="connsiteX1" fmla="*/ 549166 w 1043876"/>
              <a:gd name="connsiteY1" fmla="*/ 44505 h 369332"/>
              <a:gd name="connsiteX2" fmla="*/ 1043876 w 1043876"/>
              <a:gd name="connsiteY2" fmla="*/ 0 h 369332"/>
              <a:gd name="connsiteX3" fmla="*/ 1043876 w 1043876"/>
              <a:gd name="connsiteY3" fmla="*/ 369332 h 369332"/>
              <a:gd name="connsiteX4" fmla="*/ 0 w 1043876"/>
              <a:gd name="connsiteY4" fmla="*/ 369332 h 369332"/>
              <a:gd name="connsiteX5" fmla="*/ 0 w 1043876"/>
              <a:gd name="connsiteY5" fmla="*/ 0 h 369332"/>
              <a:gd name="connsiteX0" fmla="*/ 0 w 1043876"/>
              <a:gd name="connsiteY0" fmla="*/ 0 h 404366"/>
              <a:gd name="connsiteX1" fmla="*/ 549166 w 1043876"/>
              <a:gd name="connsiteY1" fmla="*/ 44505 h 404366"/>
              <a:gd name="connsiteX2" fmla="*/ 1043876 w 1043876"/>
              <a:gd name="connsiteY2" fmla="*/ 0 h 404366"/>
              <a:gd name="connsiteX3" fmla="*/ 1043876 w 1043876"/>
              <a:gd name="connsiteY3" fmla="*/ 369332 h 404366"/>
              <a:gd name="connsiteX4" fmla="*/ 0 w 1043876"/>
              <a:gd name="connsiteY4" fmla="*/ 369332 h 404366"/>
              <a:gd name="connsiteX5" fmla="*/ 0 w 1043876"/>
              <a:gd name="connsiteY5" fmla="*/ 0 h 404366"/>
              <a:gd name="connsiteX0" fmla="*/ 0 w 1043876"/>
              <a:gd name="connsiteY0" fmla="*/ 0 h 434498"/>
              <a:gd name="connsiteX1" fmla="*/ 549166 w 1043876"/>
              <a:gd name="connsiteY1" fmla="*/ 44505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123333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28739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91801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38808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876" h="434498">
                <a:moveTo>
                  <a:pt x="0" y="0"/>
                </a:moveTo>
                <a:lnTo>
                  <a:pt x="549166" y="38808"/>
                </a:lnTo>
                <a:lnTo>
                  <a:pt x="1043876" y="0"/>
                </a:lnTo>
                <a:lnTo>
                  <a:pt x="1043876" y="369332"/>
                </a:lnTo>
                <a:cubicBezTo>
                  <a:pt x="695917" y="448159"/>
                  <a:pt x="379490" y="463925"/>
                  <a:pt x="0" y="369332"/>
                </a:cubicBezTo>
                <a:lnTo>
                  <a:pt x="0" y="0"/>
                </a:lnTo>
                <a:close/>
              </a:path>
            </a:pathLst>
          </a:custGeom>
          <a:solidFill>
            <a:schemeClr val="bg1"/>
          </a:solidFill>
        </p:spPr>
        <p:txBody>
          <a:bodyPr wrap="none" rtlCol="0">
            <a:spAutoFit/>
          </a:bodyPr>
          <a:lstStyle/>
          <a:p>
            <a:r>
              <a:rPr lang="en-CA" dirty="0" smtClean="0">
                <a:latin typeface="Comic Sans MS" pitchFamily="66" charset="0"/>
              </a:rPr>
              <a:t>PHY132</a:t>
            </a:r>
          </a:p>
          <a:p>
            <a:r>
              <a:rPr lang="en-CA" dirty="0" smtClean="0">
                <a:latin typeface="Comic Sans MS" pitchFamily="66" charset="0"/>
              </a:rPr>
              <a:t>1</a:t>
            </a:r>
            <a:r>
              <a:rPr lang="en-CA" baseline="30000" dirty="0" smtClean="0">
                <a:latin typeface="Comic Sans MS" pitchFamily="66" charset="0"/>
              </a:rPr>
              <a:t>st</a:t>
            </a:r>
            <a:r>
              <a:rPr lang="en-CA" dirty="0" smtClean="0">
                <a:latin typeface="Comic Sans MS" pitchFamily="66" charset="0"/>
              </a:rPr>
              <a:t> half</a:t>
            </a:r>
            <a:endParaRPr lang="en-CA" dirty="0">
              <a:latin typeface="Comic Sans MS" pitchFamily="66" charset="0"/>
            </a:endParaRPr>
          </a:p>
        </p:txBody>
      </p:sp>
      <p:sp>
        <p:nvSpPr>
          <p:cNvPr id="10" name="TextBox 9"/>
          <p:cNvSpPr txBox="1"/>
          <p:nvPr/>
        </p:nvSpPr>
        <p:spPr>
          <a:xfrm>
            <a:off x="4730011" y="979091"/>
            <a:ext cx="763349" cy="646331"/>
          </a:xfrm>
          <a:custGeom>
            <a:avLst/>
            <a:gdLst>
              <a:gd name="connsiteX0" fmla="*/ 0 w 774571"/>
              <a:gd name="connsiteY0" fmla="*/ 0 h 646331"/>
              <a:gd name="connsiteX1" fmla="*/ 774571 w 774571"/>
              <a:gd name="connsiteY1" fmla="*/ 0 h 646331"/>
              <a:gd name="connsiteX2" fmla="*/ 774571 w 774571"/>
              <a:gd name="connsiteY2" fmla="*/ 646331 h 646331"/>
              <a:gd name="connsiteX3" fmla="*/ 0 w 774571"/>
              <a:gd name="connsiteY3" fmla="*/ 646331 h 646331"/>
              <a:gd name="connsiteX4" fmla="*/ 0 w 774571"/>
              <a:gd name="connsiteY4" fmla="*/ 0 h 646331"/>
              <a:gd name="connsiteX0" fmla="*/ 0 w 774571"/>
              <a:gd name="connsiteY0" fmla="*/ 0 h 681365"/>
              <a:gd name="connsiteX1" fmla="*/ 774571 w 774571"/>
              <a:gd name="connsiteY1" fmla="*/ 0 h 681365"/>
              <a:gd name="connsiteX2" fmla="*/ 774571 w 774571"/>
              <a:gd name="connsiteY2" fmla="*/ 646331 h 681365"/>
              <a:gd name="connsiteX3" fmla="*/ 0 w 774571"/>
              <a:gd name="connsiteY3" fmla="*/ 646331 h 681365"/>
              <a:gd name="connsiteX4" fmla="*/ 0 w 774571"/>
              <a:gd name="connsiteY4" fmla="*/ 0 h 681365"/>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571" h="699702">
                <a:moveTo>
                  <a:pt x="0" y="0"/>
                </a:moveTo>
                <a:cubicBezTo>
                  <a:pt x="226659" y="47296"/>
                  <a:pt x="516381" y="78828"/>
                  <a:pt x="774571" y="0"/>
                </a:cubicBezTo>
                <a:lnTo>
                  <a:pt x="774571" y="646331"/>
                </a:lnTo>
                <a:cubicBezTo>
                  <a:pt x="500615" y="725158"/>
                  <a:pt x="242425" y="709393"/>
                  <a:pt x="0" y="646331"/>
                </a:cubicBezTo>
                <a:lnTo>
                  <a:pt x="0" y="0"/>
                </a:lnTo>
                <a:close/>
              </a:path>
            </a:pathLst>
          </a:custGeom>
          <a:solidFill>
            <a:schemeClr val="bg1"/>
          </a:solidFill>
        </p:spPr>
        <p:txBody>
          <a:bodyPr wrap="none" rtlCol="0">
            <a:spAutoFit/>
          </a:bodyPr>
          <a:lstStyle/>
          <a:p>
            <a:pPr algn="ctr"/>
            <a:r>
              <a:rPr lang="en-CA" dirty="0" smtClean="0">
                <a:latin typeface="Comic Sans MS" pitchFamily="66" charset="0"/>
              </a:rPr>
              <a:t>Exam</a:t>
            </a:r>
          </a:p>
          <a:p>
            <a:pPr algn="ctr"/>
            <a:r>
              <a:rPr lang="en-CA" dirty="0" smtClean="0">
                <a:latin typeface="Comic Sans MS" pitchFamily="66" charset="0"/>
              </a:rPr>
              <a:t>Jam</a:t>
            </a:r>
            <a:endParaRPr lang="en-CA" dirty="0">
              <a:latin typeface="Comic Sans MS" pitchFamily="66" charset="0"/>
            </a:endParaRPr>
          </a:p>
        </p:txBody>
      </p:sp>
      <p:pic>
        <p:nvPicPr>
          <p:cNvPr id="56322" name="Picture 2" descr="Exam J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660"/>
            <a:ext cx="2019300" cy="2895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838" y="345905"/>
            <a:ext cx="2152833" cy="1569660"/>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CA" sz="2400" dirty="0" smtClean="0"/>
              <a:t>Jason Harlow</a:t>
            </a:r>
          </a:p>
          <a:p>
            <a:r>
              <a:rPr lang="en-CA" sz="2400" dirty="0" smtClean="0"/>
              <a:t>Monday Apr. 7</a:t>
            </a:r>
          </a:p>
          <a:p>
            <a:r>
              <a:rPr lang="en-CA" sz="2400" dirty="0" smtClean="0"/>
              <a:t>11:00-12:00</a:t>
            </a:r>
          </a:p>
          <a:p>
            <a:r>
              <a:rPr lang="en-CA" sz="2400" dirty="0" smtClean="0"/>
              <a:t>SS2118</a:t>
            </a:r>
            <a:endParaRPr lang="en-CA"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Grp="1" noChangeArrowheads="1"/>
          </p:cNvSpPr>
          <p:nvPr>
            <p:ph type="title"/>
          </p:nvPr>
        </p:nvSpPr>
        <p:spPr>
          <a:xfrm>
            <a:off x="473075" y="293688"/>
            <a:ext cx="8229600" cy="538868"/>
          </a:xfrm>
        </p:spPr>
        <p:txBody>
          <a:bodyPr/>
          <a:lstStyle/>
          <a:p>
            <a:r>
              <a:rPr lang="en-US" sz="3600" dirty="0" smtClean="0">
                <a:solidFill>
                  <a:schemeClr val="hlink"/>
                </a:solidFill>
                <a:latin typeface="Arial" charset="0"/>
              </a:rPr>
              <a:t>The Index of Refraction</a:t>
            </a:r>
          </a:p>
        </p:txBody>
      </p:sp>
      <p:sp>
        <p:nvSpPr>
          <p:cNvPr id="37890" name="Text Box 7"/>
          <p:cNvSpPr txBox="1">
            <a:spLocks noChangeArrowheads="1"/>
          </p:cNvSpPr>
          <p:nvPr/>
        </p:nvSpPr>
        <p:spPr bwMode="auto">
          <a:xfrm>
            <a:off x="365125" y="888072"/>
            <a:ext cx="8337550" cy="2793072"/>
          </a:xfrm>
          <a:prstGeom prst="rect">
            <a:avLst/>
          </a:prstGeom>
          <a:noFill/>
          <a:ln w="9525">
            <a:noFill/>
            <a:miter lim="800000"/>
            <a:headEnd/>
            <a:tailEnd/>
          </a:ln>
        </p:spPr>
        <p:txBody>
          <a:bodyPr>
            <a:spAutoFit/>
          </a:bodyPr>
          <a:lstStyle/>
          <a:p>
            <a:pPr marL="225425" indent="-225425">
              <a:lnSpc>
                <a:spcPts val="3000"/>
              </a:lnSpc>
              <a:buFontTx/>
              <a:buChar char="•"/>
            </a:pPr>
            <a:r>
              <a:rPr lang="en-US" sz="2800" dirty="0" smtClean="0">
                <a:latin typeface="Times New Roman" pitchFamily="18" charset="0"/>
                <a:ea typeface="ＭＳ Ｐゴシック"/>
                <a:cs typeface="Arial" charset="0"/>
              </a:rPr>
              <a:t>Light </a:t>
            </a:r>
            <a:r>
              <a:rPr lang="en-US" sz="2800" dirty="0">
                <a:latin typeface="Times New Roman" pitchFamily="18" charset="0"/>
                <a:ea typeface="ＭＳ Ｐゴシック"/>
                <a:cs typeface="Arial" charset="0"/>
              </a:rPr>
              <a:t>waves travel with speed </a:t>
            </a:r>
            <a:r>
              <a:rPr lang="en-US" sz="2800" i="1" dirty="0">
                <a:latin typeface="Times New Roman" pitchFamily="18" charset="0"/>
                <a:ea typeface="ＭＳ Ｐゴシック"/>
                <a:cs typeface="Arial" charset="0"/>
              </a:rPr>
              <a:t>c</a:t>
            </a:r>
            <a:r>
              <a:rPr lang="en-US" sz="2800" dirty="0">
                <a:latin typeface="Times New Roman" pitchFamily="18" charset="0"/>
                <a:ea typeface="ＭＳ Ｐゴシック"/>
                <a:cs typeface="Arial" charset="0"/>
              </a:rPr>
              <a:t> in a vacuum, but they slow down as they pass through transparent materials such as water or glass or even, to a very slight extent, </a:t>
            </a:r>
            <a:r>
              <a:rPr lang="en-US" sz="2800" dirty="0" smtClean="0">
                <a:latin typeface="Times New Roman" pitchFamily="18" charset="0"/>
                <a:ea typeface="ＭＳ Ｐゴシック"/>
                <a:cs typeface="Arial" charset="0"/>
              </a:rPr>
              <a:t>air.</a:t>
            </a:r>
          </a:p>
          <a:p>
            <a:pPr marL="225425" indent="-225425">
              <a:lnSpc>
                <a:spcPts val="3000"/>
              </a:lnSpc>
              <a:buFontTx/>
              <a:buChar char="•"/>
            </a:pPr>
            <a:endParaRPr lang="en-US" sz="2800" dirty="0">
              <a:latin typeface="Times New Roman" pitchFamily="18" charset="0"/>
              <a:ea typeface="ＭＳ Ｐゴシック"/>
              <a:cs typeface="Arial" charset="0"/>
            </a:endParaRPr>
          </a:p>
          <a:p>
            <a:pPr marL="225425" indent="-225425">
              <a:lnSpc>
                <a:spcPts val="3000"/>
              </a:lnSpc>
              <a:buFontTx/>
              <a:buChar char="•"/>
            </a:pPr>
            <a:r>
              <a:rPr lang="en-US" sz="2800" dirty="0" smtClean="0">
                <a:latin typeface="Times New Roman" pitchFamily="18" charset="0"/>
                <a:ea typeface="ＭＳ Ｐゴシック"/>
                <a:cs typeface="Arial" charset="0"/>
              </a:rPr>
              <a:t>The </a:t>
            </a:r>
            <a:r>
              <a:rPr lang="en-US" sz="2800" dirty="0">
                <a:latin typeface="Times New Roman" pitchFamily="18" charset="0"/>
                <a:ea typeface="ＭＳ Ｐゴシック"/>
                <a:cs typeface="Arial" charset="0"/>
              </a:rPr>
              <a:t>speed of light in a material is characterized by the material</a:t>
            </a:r>
            <a:r>
              <a:rPr lang="ja-JP" altLang="en-US" sz="2800" dirty="0">
                <a:latin typeface="Times New Roman" pitchFamily="18" charset="0"/>
                <a:ea typeface="ＭＳ Ｐゴシック"/>
                <a:cs typeface="Arial" charset="0"/>
              </a:rPr>
              <a:t>’</a:t>
            </a:r>
            <a:r>
              <a:rPr lang="en-US" sz="2800" dirty="0">
                <a:latin typeface="Times New Roman" pitchFamily="18" charset="0"/>
                <a:ea typeface="ＭＳ Ｐゴシック"/>
                <a:cs typeface="Arial" charset="0"/>
              </a:rPr>
              <a:t>s index of refraction </a:t>
            </a:r>
            <a:r>
              <a:rPr lang="en-US" sz="2800" i="1" dirty="0">
                <a:latin typeface="Times New Roman" pitchFamily="18" charset="0"/>
                <a:ea typeface="ＭＳ Ｐゴシック"/>
                <a:cs typeface="Arial" charset="0"/>
              </a:rPr>
              <a:t>n</a:t>
            </a:r>
            <a:r>
              <a:rPr lang="en-US" sz="2800" dirty="0">
                <a:latin typeface="Times New Roman" pitchFamily="18" charset="0"/>
                <a:ea typeface="ＭＳ Ｐゴシック"/>
                <a:cs typeface="Arial" charset="0"/>
              </a:rPr>
              <a:t>, defined as</a:t>
            </a:r>
          </a:p>
        </p:txBody>
      </p:sp>
      <p:pic>
        <p:nvPicPr>
          <p:cNvPr id="37891" name="Picture 8"/>
          <p:cNvPicPr>
            <a:picLocks noChangeAspect="1" noChangeArrowheads="1"/>
          </p:cNvPicPr>
          <p:nvPr/>
        </p:nvPicPr>
        <p:blipFill>
          <a:blip r:embed="rId3"/>
          <a:srcRect/>
          <a:stretch>
            <a:fillRect/>
          </a:stretch>
        </p:blipFill>
        <p:spPr bwMode="auto">
          <a:xfrm>
            <a:off x="148053" y="3681143"/>
            <a:ext cx="7735498" cy="1580173"/>
          </a:xfrm>
          <a:prstGeom prst="rect">
            <a:avLst/>
          </a:prstGeom>
          <a:noFill/>
          <a:ln w="9525">
            <a:noFill/>
            <a:miter lim="800000"/>
            <a:headEnd/>
            <a:tailEnd/>
          </a:ln>
        </p:spPr>
      </p:pic>
    </p:spTree>
    <p:extLst>
      <p:ext uri="{BB962C8B-B14F-4D97-AF65-F5344CB8AC3E}">
        <p14:creationId xmlns:p14="http://schemas.microsoft.com/office/powerpoint/2010/main" val="24596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p:cNvSpPr>
          <p:nvPr/>
        </p:nvSpPr>
        <p:spPr bwMode="auto">
          <a:xfrm>
            <a:off x="442913" y="1028700"/>
            <a:ext cx="395446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pPr>
            <a:r>
              <a:rPr lang="en-US" altLang="en-US"/>
              <a:t>Two protons, A and B, are next to an infinite plane of positive charge. Proton B is twice as far from the plane as proton A. Which proton has the larger acceleration?</a:t>
            </a:r>
          </a:p>
          <a:p>
            <a:pPr eaLnBrk="1" hangingPunct="1">
              <a:lnSpc>
                <a:spcPct val="90000"/>
              </a:lnSpc>
              <a:spcBef>
                <a:spcPct val="20000"/>
              </a:spcBef>
              <a:spcAft>
                <a:spcPct val="20000"/>
              </a:spcAft>
              <a:buFont typeface="Arial" charset="0"/>
              <a:buNone/>
            </a:pPr>
            <a:endParaRPr lang="en-US" altLang="en-US"/>
          </a:p>
        </p:txBody>
      </p:sp>
      <p:sp>
        <p:nvSpPr>
          <p:cNvPr id="64515" name="Rectangle 3"/>
          <p:cNvSpPr>
            <a:spLocks noChangeArrowheads="1"/>
          </p:cNvSpPr>
          <p:nvPr/>
        </p:nvSpPr>
        <p:spPr bwMode="auto">
          <a:xfrm>
            <a:off x="76200" y="95250"/>
            <a:ext cx="39131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solidFill>
                  <a:schemeClr val="bg1"/>
                </a:solidFill>
              </a:rPr>
              <a:t>QuickCheck 26.9 </a:t>
            </a:r>
          </a:p>
        </p:txBody>
      </p:sp>
      <p:sp>
        <p:nvSpPr>
          <p:cNvPr id="64516" name="Rectangle 2"/>
          <p:cNvSpPr>
            <a:spLocks/>
          </p:cNvSpPr>
          <p:nvPr/>
        </p:nvSpPr>
        <p:spPr bwMode="auto">
          <a:xfrm>
            <a:off x="446088" y="3000375"/>
            <a:ext cx="618331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pPr>
            <a:endParaRPr lang="en-US" altLang="en-US"/>
          </a:p>
          <a:p>
            <a:pPr eaLnBrk="1" hangingPunct="1">
              <a:lnSpc>
                <a:spcPct val="90000"/>
              </a:lnSpc>
              <a:spcBef>
                <a:spcPct val="20000"/>
              </a:spcBef>
              <a:spcAft>
                <a:spcPct val="20000"/>
              </a:spcAft>
              <a:buFont typeface="Arial" charset="0"/>
              <a:buAutoNum type="alphaUcPeriod"/>
            </a:pPr>
            <a:r>
              <a:rPr lang="en-US" altLang="en-US"/>
              <a:t>   Proton A.</a:t>
            </a:r>
          </a:p>
          <a:p>
            <a:pPr eaLnBrk="1" hangingPunct="1">
              <a:lnSpc>
                <a:spcPct val="90000"/>
              </a:lnSpc>
              <a:spcBef>
                <a:spcPct val="20000"/>
              </a:spcBef>
              <a:spcAft>
                <a:spcPct val="20000"/>
              </a:spcAft>
              <a:buFont typeface="Arial" charset="0"/>
              <a:buAutoNum type="alphaUcPeriod"/>
            </a:pPr>
            <a:r>
              <a:rPr lang="en-US" altLang="en-US"/>
              <a:t>   Proton B.</a:t>
            </a:r>
          </a:p>
          <a:p>
            <a:pPr eaLnBrk="1" hangingPunct="1">
              <a:lnSpc>
                <a:spcPct val="90000"/>
              </a:lnSpc>
              <a:spcBef>
                <a:spcPct val="20000"/>
              </a:spcBef>
              <a:spcAft>
                <a:spcPct val="20000"/>
              </a:spcAft>
              <a:buFont typeface="Arial" charset="0"/>
              <a:buAutoNum type="alphaUcPeriod"/>
            </a:pPr>
            <a:r>
              <a:rPr lang="en-US" altLang="en-US"/>
              <a:t>   Both have the same acceleration.</a:t>
            </a:r>
          </a:p>
          <a:p>
            <a:pPr eaLnBrk="1" hangingPunct="1">
              <a:lnSpc>
                <a:spcPct val="90000"/>
              </a:lnSpc>
              <a:spcBef>
                <a:spcPct val="20000"/>
              </a:spcBef>
              <a:spcAft>
                <a:spcPct val="20000"/>
              </a:spcAft>
            </a:pPr>
            <a:r>
              <a:rPr lang="en-US" altLang="en-US"/>
              <a:t> </a:t>
            </a:r>
          </a:p>
        </p:txBody>
      </p:sp>
      <p:pic>
        <p:nvPicPr>
          <p:cNvPr id="64518" name="Picture 116" descr="CH26_PPT_Slide_60-61"/>
          <p:cNvPicPr>
            <a:picLocks noChangeAspect="1" noChangeArrowheads="1"/>
          </p:cNvPicPr>
          <p:nvPr/>
        </p:nvPicPr>
        <p:blipFill>
          <a:blip r:embed="rId3">
            <a:extLst>
              <a:ext uri="{28A0092B-C50C-407E-A947-70E740481C1C}">
                <a14:useLocalDpi xmlns:a14="http://schemas.microsoft.com/office/drawing/2010/main" val="0"/>
              </a:ext>
            </a:extLst>
          </a:blip>
          <a:srcRect t="19092" b="19092"/>
          <a:stretch>
            <a:fillRect/>
          </a:stretch>
        </p:blipFill>
        <p:spPr bwMode="auto">
          <a:xfrm>
            <a:off x="4492625" y="946150"/>
            <a:ext cx="44227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99984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76200" y="762000"/>
            <a:ext cx="44958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t>The figure shows two electrodes, one with charge </a:t>
            </a:r>
            <a:r>
              <a:rPr lang="en-US" altLang="en-US" sz="2600" dirty="0">
                <a:latin typeface="Symbol" pitchFamily="84" charset="2"/>
                <a:sym typeface="Symbol" pitchFamily="84" charset="2"/>
              </a:rPr>
              <a:t></a:t>
            </a:r>
            <a:r>
              <a:rPr lang="en-US" altLang="en-US" sz="2600" i="1" dirty="0">
                <a:latin typeface="Times New Roman" pitchFamily="84" charset="0"/>
              </a:rPr>
              <a:t>Q</a:t>
            </a:r>
            <a:r>
              <a:rPr lang="en-US" altLang="en-US" sz="2600" dirty="0"/>
              <a:t> and the other with </a:t>
            </a:r>
            <a:r>
              <a:rPr lang="en-US" altLang="en-US" sz="2600" dirty="0">
                <a:latin typeface="Symbol" pitchFamily="84" charset="2"/>
                <a:sym typeface="Symbol" pitchFamily="84" charset="2"/>
              </a:rPr>
              <a:t></a:t>
            </a:r>
            <a:r>
              <a:rPr lang="en-US" altLang="en-US" sz="2600" i="1" dirty="0">
                <a:latin typeface="Times New Roman" pitchFamily="84" charset="0"/>
              </a:rPr>
              <a:t>Q</a:t>
            </a:r>
            <a:r>
              <a:rPr lang="en-US" altLang="en-US" sz="2600" dirty="0"/>
              <a:t> placed face-to-face a distance </a:t>
            </a:r>
            <a:r>
              <a:rPr lang="en-US" altLang="en-US" sz="2600" i="1" dirty="0">
                <a:latin typeface="Times New Roman" pitchFamily="84" charset="0"/>
              </a:rPr>
              <a:t>d</a:t>
            </a:r>
            <a:r>
              <a:rPr lang="en-US" altLang="en-US" sz="2600" i="1" dirty="0"/>
              <a:t> </a:t>
            </a:r>
            <a:r>
              <a:rPr lang="en-US" altLang="en-US" sz="2600" dirty="0"/>
              <a:t>apart.</a:t>
            </a:r>
          </a:p>
          <a:p>
            <a:pPr eaLnBrk="1" hangingPunct="1">
              <a:spcBef>
                <a:spcPct val="20000"/>
              </a:spcBef>
              <a:spcAft>
                <a:spcPct val="20000"/>
              </a:spcAft>
              <a:buClr>
                <a:srgbClr val="93001B"/>
              </a:buClr>
              <a:buFont typeface="Wingdings" pitchFamily="84" charset="2"/>
              <a:buChar char="§"/>
            </a:pPr>
            <a:r>
              <a:rPr lang="en-US" altLang="en-US" sz="2600" dirty="0"/>
              <a:t>This arrangement of two electrodes, charged equally but oppositely, is called a </a:t>
            </a:r>
            <a:r>
              <a:rPr lang="en-US" altLang="en-US" sz="2600" b="1" dirty="0"/>
              <a:t>parallel-plate capacitor.</a:t>
            </a:r>
          </a:p>
          <a:p>
            <a:pPr eaLnBrk="1" hangingPunct="1">
              <a:spcBef>
                <a:spcPct val="20000"/>
              </a:spcBef>
              <a:spcAft>
                <a:spcPct val="20000"/>
              </a:spcAft>
              <a:buClr>
                <a:srgbClr val="93001B"/>
              </a:buClr>
              <a:buFont typeface="Wingdings" pitchFamily="84" charset="2"/>
              <a:buChar char="§"/>
            </a:pPr>
            <a:r>
              <a:rPr lang="en-US" altLang="en-US" sz="2600" dirty="0"/>
              <a:t>Capacitors play important roles in many electric circuits.</a:t>
            </a:r>
          </a:p>
        </p:txBody>
      </p:sp>
      <p:sp>
        <p:nvSpPr>
          <p:cNvPr id="67587" name="Rectangle 2"/>
          <p:cNvSpPr>
            <a:spLocks noGrp="1" noChangeArrowheads="1"/>
          </p:cNvSpPr>
          <p:nvPr>
            <p:ph type="title" idx="4294967295"/>
          </p:nvPr>
        </p:nvSpPr>
        <p:spPr>
          <a:xfrm>
            <a:off x="52388" y="23813"/>
            <a:ext cx="7772400" cy="533400"/>
          </a:xfrm>
        </p:spPr>
        <p:txBody>
          <a:bodyPr/>
          <a:lstStyle/>
          <a:p>
            <a:pPr algn="l" eaLnBrk="1" hangingPunct="1"/>
            <a:r>
              <a:rPr lang="en-US" altLang="en-US" sz="3200" smtClean="0">
                <a:solidFill>
                  <a:schemeClr val="tx1"/>
                </a:solidFill>
              </a:rPr>
              <a:t>The Parallel-Plate Capacitor</a:t>
            </a:r>
          </a:p>
        </p:txBody>
      </p:sp>
      <p:pic>
        <p:nvPicPr>
          <p:cNvPr id="67589" name="Picture 6" descr="26_19_Figure"/>
          <p:cNvPicPr>
            <a:picLocks noChangeAspect="1" noChangeArrowheads="1"/>
          </p:cNvPicPr>
          <p:nvPr/>
        </p:nvPicPr>
        <p:blipFill>
          <a:blip r:embed="rId2">
            <a:extLst>
              <a:ext uri="{28A0092B-C50C-407E-A947-70E740481C1C}">
                <a14:useLocalDpi xmlns:a14="http://schemas.microsoft.com/office/drawing/2010/main" val="0"/>
              </a:ext>
            </a:extLst>
          </a:blip>
          <a:srcRect b="4715"/>
          <a:stretch>
            <a:fillRect/>
          </a:stretch>
        </p:blipFill>
        <p:spPr bwMode="auto">
          <a:xfrm>
            <a:off x="4611688" y="1403350"/>
            <a:ext cx="430371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5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76200" y="762000"/>
            <a:ext cx="38862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The figure shows two capacitor plates, seen from the side.</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t>Because opposite charges attract, all of the charge is on the </a:t>
            </a:r>
            <a:r>
              <a:rPr lang="en-US" altLang="en-US" sz="2600" i="1" dirty="0"/>
              <a:t>inner </a:t>
            </a:r>
            <a:r>
              <a:rPr lang="en-US" altLang="en-US" sz="2600" dirty="0"/>
              <a:t>surfaces of the two plates.</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t>Inside the capacitor, the net field points toward the negative plate.</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t>Outside the capacitor, the net field is zero.</a:t>
            </a:r>
          </a:p>
        </p:txBody>
      </p:sp>
      <p:sp>
        <p:nvSpPr>
          <p:cNvPr id="68611" name="Rectangle 2"/>
          <p:cNvSpPr>
            <a:spLocks noChangeArrowheads="1"/>
          </p:cNvSpPr>
          <p:nvPr/>
        </p:nvSpPr>
        <p:spPr bwMode="auto">
          <a:xfrm>
            <a:off x="95250" y="176213"/>
            <a:ext cx="77724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The Parallel-Plate Capacitor</a:t>
            </a:r>
          </a:p>
        </p:txBody>
      </p:sp>
      <p:pic>
        <p:nvPicPr>
          <p:cNvPr id="68613" name="Picture 7" descr="26_20_Figure"/>
          <p:cNvPicPr>
            <a:picLocks noChangeAspect="1" noChangeArrowheads="1"/>
          </p:cNvPicPr>
          <p:nvPr/>
        </p:nvPicPr>
        <p:blipFill>
          <a:blip r:embed="rId2">
            <a:extLst>
              <a:ext uri="{28A0092B-C50C-407E-A947-70E740481C1C}">
                <a14:useLocalDpi xmlns:a14="http://schemas.microsoft.com/office/drawing/2010/main" val="0"/>
              </a:ext>
            </a:extLst>
          </a:blip>
          <a:srcRect b="2548"/>
          <a:stretch>
            <a:fillRect/>
          </a:stretch>
        </p:blipFill>
        <p:spPr bwMode="auto">
          <a:xfrm>
            <a:off x="4194175" y="1276350"/>
            <a:ext cx="45688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6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81000" y="1066800"/>
            <a:ext cx="8134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cs typeface="Arial" charset="0"/>
              </a:rPr>
              <a:t>The electric field inside a capacitor is</a:t>
            </a:r>
          </a:p>
        </p:txBody>
      </p:sp>
      <p:sp>
        <p:nvSpPr>
          <p:cNvPr id="69635" name="Text Box 4"/>
          <p:cNvSpPr txBox="1">
            <a:spLocks noChangeArrowheads="1"/>
          </p:cNvSpPr>
          <p:nvPr/>
        </p:nvSpPr>
        <p:spPr bwMode="auto">
          <a:xfrm>
            <a:off x="452438" y="4208463"/>
            <a:ext cx="81343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t>where </a:t>
            </a:r>
            <a:r>
              <a:rPr lang="en-US" altLang="en-US" sz="2600" i="1">
                <a:latin typeface="Times New Roman" pitchFamily="84" charset="0"/>
              </a:rPr>
              <a:t>A</a:t>
            </a:r>
            <a:r>
              <a:rPr lang="en-US" altLang="en-US" sz="2600" i="1"/>
              <a:t> </a:t>
            </a:r>
            <a:r>
              <a:rPr lang="en-US" altLang="en-US" sz="2600"/>
              <a:t>is the surface area of each electrode. Outside the capacitor plates, where </a:t>
            </a:r>
            <a:r>
              <a:rPr lang="en-US" altLang="en-US" sz="2600" i="1">
                <a:latin typeface="Times New Roman" pitchFamily="84" charset="0"/>
              </a:rPr>
              <a:t>E</a:t>
            </a:r>
            <a:r>
              <a:rPr lang="en-US" altLang="en-US" sz="2600" baseline="-25000">
                <a:latin typeface="Symbol" pitchFamily="84" charset="2"/>
                <a:sym typeface="Symbol" pitchFamily="84" charset="2"/>
              </a:rPr>
              <a:t></a:t>
            </a:r>
            <a:r>
              <a:rPr lang="en-US" altLang="en-US" sz="2600"/>
              <a:t> and </a:t>
            </a:r>
            <a:r>
              <a:rPr lang="en-US" altLang="en-US" sz="2600" i="1">
                <a:latin typeface="Times New Roman" pitchFamily="84" charset="0"/>
              </a:rPr>
              <a:t>E</a:t>
            </a:r>
            <a:r>
              <a:rPr lang="en-US" altLang="en-US" sz="2600" baseline="-25000">
                <a:latin typeface="Symbol" pitchFamily="84" charset="2"/>
                <a:sym typeface="Symbol" pitchFamily="84" charset="2"/>
              </a:rPr>
              <a:t></a:t>
            </a:r>
            <a:r>
              <a:rPr lang="en-US" altLang="en-US" sz="2600"/>
              <a:t> have equal magnitudes but </a:t>
            </a:r>
            <a:r>
              <a:rPr lang="en-US" altLang="en-US" sz="2600" i="1"/>
              <a:t>opposite </a:t>
            </a:r>
            <a:r>
              <a:rPr lang="en-US" altLang="en-US" sz="2600"/>
              <a:t>directions, the electric field is zero.</a:t>
            </a:r>
          </a:p>
        </p:txBody>
      </p:sp>
      <p:sp>
        <p:nvSpPr>
          <p:cNvPr id="69636" name="Rectangle 2"/>
          <p:cNvSpPr>
            <a:spLocks noChangeArrowheads="1"/>
          </p:cNvSpPr>
          <p:nvPr/>
        </p:nvSpPr>
        <p:spPr bwMode="auto">
          <a:xfrm>
            <a:off x="95250" y="176213"/>
            <a:ext cx="77724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The Parallel-Plate Capacitor</a:t>
            </a:r>
          </a:p>
        </p:txBody>
      </p:sp>
      <p:pic>
        <p:nvPicPr>
          <p:cNvPr id="69638" name="Picture 8" descr="26_KeyEquation_07"/>
          <p:cNvPicPr>
            <a:picLocks noChangeAspect="1" noChangeArrowheads="1"/>
          </p:cNvPicPr>
          <p:nvPr/>
        </p:nvPicPr>
        <p:blipFill>
          <a:blip r:embed="rId2">
            <a:extLst>
              <a:ext uri="{28A0092B-C50C-407E-A947-70E740481C1C}">
                <a14:useLocalDpi xmlns:a14="http://schemas.microsoft.com/office/drawing/2010/main" val="0"/>
              </a:ext>
            </a:extLst>
          </a:blip>
          <a:srcRect l="10789" r="20575" b="8815"/>
          <a:stretch>
            <a:fillRect/>
          </a:stretch>
        </p:blipFill>
        <p:spPr bwMode="auto">
          <a:xfrm>
            <a:off x="939800" y="1676400"/>
            <a:ext cx="7213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49360" y="2580840"/>
              <a:ext cx="360" cy="360"/>
            </p14:xfrm>
          </p:contentPart>
        </mc:Choice>
        <mc:Fallback xmlns="">
          <p:pic>
            <p:nvPicPr>
              <p:cNvPr id="2" name="Ink 1"/>
              <p:cNvPicPr/>
              <p:nvPr/>
            </p:nvPicPr>
            <p:blipFill>
              <a:blip r:embed="rId4"/>
              <a:stretch>
                <a:fillRect/>
              </a:stretch>
            </p:blipFill>
            <p:spPr>
              <a:xfrm>
                <a:off x="6840000" y="2571480"/>
                <a:ext cx="19080" cy="19080"/>
              </a:xfrm>
              <a:prstGeom prst="rect">
                <a:avLst/>
              </a:prstGeom>
            </p:spPr>
          </p:pic>
        </mc:Fallback>
      </mc:AlternateContent>
    </p:spTree>
    <p:extLst>
      <p:ext uri="{BB962C8B-B14F-4D97-AF65-F5344CB8AC3E}">
        <p14:creationId xmlns:p14="http://schemas.microsoft.com/office/powerpoint/2010/main" val="30286649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54" name="Group 10"/>
          <p:cNvGrpSpPr>
            <a:grpSpLocks/>
          </p:cNvGrpSpPr>
          <p:nvPr/>
        </p:nvGrpSpPr>
        <p:grpSpPr bwMode="auto">
          <a:xfrm>
            <a:off x="61913" y="1074738"/>
            <a:ext cx="8134350" cy="1917700"/>
            <a:chOff x="39" y="677"/>
            <a:chExt cx="5124" cy="1208"/>
          </a:xfrm>
        </p:grpSpPr>
        <p:pic>
          <p:nvPicPr>
            <p:cNvPr id="82951" name="Picture 8"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68587" b="56766"/>
            <a:stretch>
              <a:fillRect/>
            </a:stretch>
          </p:blipFill>
          <p:spPr bwMode="auto">
            <a:xfrm>
              <a:off x="3177" y="1507"/>
              <a:ext cx="19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9"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68587" b="56766"/>
            <a:stretch>
              <a:fillRect/>
            </a:stretch>
          </p:blipFill>
          <p:spPr bwMode="auto">
            <a:xfrm>
              <a:off x="3906" y="1510"/>
              <a:ext cx="19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7"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76192" b="56766"/>
            <a:stretch>
              <a:fillRect/>
            </a:stretch>
          </p:blipFill>
          <p:spPr bwMode="auto">
            <a:xfrm>
              <a:off x="2880" y="903"/>
              <a:ext cx="14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3"/>
            <p:cNvSpPr txBox="1">
              <a:spLocks noChangeArrowheads="1"/>
            </p:cNvSpPr>
            <p:nvPr/>
          </p:nvSpPr>
          <p:spPr bwMode="auto">
            <a:xfrm>
              <a:off x="39" y="677"/>
              <a:ext cx="512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Consider a particle of charge </a:t>
              </a:r>
              <a:r>
                <a:rPr lang="en-US" altLang="en-US" sz="2600" i="1" dirty="0">
                  <a:latin typeface="Times New Roman" pitchFamily="84" charset="0"/>
                  <a:cs typeface="Arial" charset="0"/>
                </a:rPr>
                <a:t>q</a:t>
              </a:r>
              <a:r>
                <a:rPr lang="en-US" altLang="en-US" sz="2600" dirty="0">
                  <a:cs typeface="Arial" charset="0"/>
                </a:rPr>
                <a:t> and mass </a:t>
              </a:r>
              <a:r>
                <a:rPr lang="en-US" altLang="en-US" sz="2600" i="1" dirty="0">
                  <a:latin typeface="Times New Roman" pitchFamily="84" charset="0"/>
                  <a:cs typeface="Arial" charset="0"/>
                </a:rPr>
                <a:t>m</a:t>
              </a:r>
              <a:r>
                <a:rPr lang="en-US" altLang="en-US" sz="2600" dirty="0">
                  <a:cs typeface="Arial" charset="0"/>
                </a:rPr>
                <a:t> at a point where an electric field </a:t>
              </a:r>
              <a:r>
                <a:rPr lang="en-US" altLang="en-US" sz="2600" i="1" dirty="0">
                  <a:latin typeface="Times New Roman" pitchFamily="84" charset="0"/>
                  <a:cs typeface="Arial" charset="0"/>
                </a:rPr>
                <a:t>E</a:t>
              </a:r>
              <a:r>
                <a:rPr lang="en-US" altLang="en-US" sz="2600" dirty="0">
                  <a:cs typeface="Arial" charset="0"/>
                </a:rPr>
                <a:t> has been produced by </a:t>
              </a:r>
              <a:r>
                <a:rPr lang="en-US" altLang="en-US" sz="2600" i="1" dirty="0">
                  <a:cs typeface="Arial" charset="0"/>
                </a:rPr>
                <a:t>other </a:t>
              </a:r>
              <a:r>
                <a:rPr lang="en-US" altLang="en-US" sz="2600" dirty="0">
                  <a:cs typeface="Arial" charset="0"/>
                </a:rPr>
                <a:t>charges, the source charges.</a:t>
              </a:r>
            </a:p>
            <a:p>
              <a:pPr eaLnBrk="1" hangingPunct="1">
                <a:spcBef>
                  <a:spcPct val="20000"/>
                </a:spcBef>
                <a:spcAft>
                  <a:spcPct val="20000"/>
                </a:spcAft>
                <a:buClr>
                  <a:srgbClr val="93001B"/>
                </a:buClr>
                <a:buFont typeface="Wingdings" pitchFamily="84" charset="2"/>
                <a:buChar char="§"/>
              </a:pPr>
              <a:r>
                <a:rPr lang="en-US" altLang="en-US" sz="2600" dirty="0">
                  <a:cs typeface="Arial" charset="0"/>
                </a:rPr>
                <a:t>The electric field exerts a force </a:t>
              </a:r>
              <a:r>
                <a:rPr lang="en-US" altLang="en-US" sz="2600" i="1" dirty="0" err="1">
                  <a:latin typeface="Times New Roman" pitchFamily="84" charset="0"/>
                  <a:cs typeface="Arial" charset="0"/>
                </a:rPr>
                <a:t>F</a:t>
              </a:r>
              <a:r>
                <a:rPr lang="en-US" altLang="en-US" sz="2600" baseline="-25000" dirty="0" err="1">
                  <a:latin typeface="Times New Roman" pitchFamily="84" charset="0"/>
                  <a:cs typeface="Arial" charset="0"/>
                </a:rPr>
                <a:t>on</a:t>
              </a:r>
              <a:r>
                <a:rPr lang="en-US" altLang="en-US" sz="2600" i="1" baseline="-25000" dirty="0">
                  <a:latin typeface="Times New Roman" pitchFamily="84" charset="0"/>
                  <a:cs typeface="Arial" charset="0"/>
                </a:rPr>
                <a:t> q</a:t>
              </a:r>
              <a:r>
                <a:rPr lang="en-US" altLang="en-US" sz="2600" i="1" dirty="0">
                  <a:latin typeface="Times New Roman" pitchFamily="84" charset="0"/>
                  <a:cs typeface="Arial" charset="0"/>
                </a:rPr>
                <a:t> </a:t>
              </a:r>
              <a:r>
                <a:rPr lang="en-US" altLang="en-US" sz="2600" dirty="0">
                  <a:latin typeface="Symbol" pitchFamily="84" charset="2"/>
                  <a:cs typeface="Arial" charset="0"/>
                  <a:sym typeface="Symbol" pitchFamily="84" charset="2"/>
                </a:rPr>
                <a:t></a:t>
              </a:r>
              <a:r>
                <a:rPr lang="en-US" altLang="en-US" sz="2600" i="1" dirty="0">
                  <a:latin typeface="Times New Roman" pitchFamily="84" charset="0"/>
                  <a:cs typeface="Arial" charset="0"/>
                </a:rPr>
                <a:t> </a:t>
              </a:r>
              <a:r>
                <a:rPr lang="en-US" altLang="en-US" sz="2600" i="1" dirty="0" err="1">
                  <a:latin typeface="Times New Roman" pitchFamily="84" charset="0"/>
                  <a:cs typeface="Arial" charset="0"/>
                </a:rPr>
                <a:t>qE</a:t>
              </a:r>
              <a:r>
                <a:rPr lang="en-US" altLang="en-US" sz="2600" i="1" dirty="0">
                  <a:cs typeface="Arial" charset="0"/>
                </a:rPr>
                <a:t>.</a:t>
              </a:r>
              <a:endParaRPr lang="en-US" altLang="en-US" sz="2600" dirty="0">
                <a:cs typeface="Arial" charset="0"/>
              </a:endParaRPr>
            </a:p>
          </p:txBody>
        </p:sp>
      </p:grpSp>
      <p:sp>
        <p:nvSpPr>
          <p:cNvPr id="82947" name="Rectangle 2"/>
          <p:cNvSpPr>
            <a:spLocks noGrp="1" noChangeArrowheads="1"/>
          </p:cNvSpPr>
          <p:nvPr>
            <p:ph type="title" idx="4294967295"/>
          </p:nvPr>
        </p:nvSpPr>
        <p:spPr>
          <a:xfrm>
            <a:off x="76200" y="100013"/>
            <a:ext cx="8839200" cy="381000"/>
          </a:xfrm>
        </p:spPr>
        <p:txBody>
          <a:bodyPr/>
          <a:lstStyle/>
          <a:p>
            <a:pPr algn="l" eaLnBrk="1" hangingPunct="1"/>
            <a:r>
              <a:rPr lang="en-US" altLang="en-US" sz="3200" dirty="0" smtClean="0">
                <a:solidFill>
                  <a:schemeClr val="tx1"/>
                </a:solidFill>
              </a:rPr>
              <a:t>Motion of a Charged Particle in an Electric Field</a:t>
            </a:r>
          </a:p>
        </p:txBody>
      </p:sp>
      <p:pic>
        <p:nvPicPr>
          <p:cNvPr id="82949" name="Picture 12" descr="26_24_Figure"/>
          <p:cNvPicPr>
            <a:picLocks noChangeAspect="1" noChangeArrowheads="1"/>
          </p:cNvPicPr>
          <p:nvPr/>
        </p:nvPicPr>
        <p:blipFill>
          <a:blip r:embed="rId3">
            <a:extLst>
              <a:ext uri="{28A0092B-C50C-407E-A947-70E740481C1C}">
                <a14:useLocalDpi xmlns:a14="http://schemas.microsoft.com/office/drawing/2010/main" val="0"/>
              </a:ext>
            </a:extLst>
          </a:blip>
          <a:srcRect b="4869"/>
          <a:stretch>
            <a:fillRect/>
          </a:stretch>
        </p:blipFill>
        <p:spPr bwMode="auto">
          <a:xfrm>
            <a:off x="296863" y="3429000"/>
            <a:ext cx="85486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8863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1"/>
          <p:cNvGrpSpPr>
            <a:grpSpLocks/>
          </p:cNvGrpSpPr>
          <p:nvPr/>
        </p:nvGrpSpPr>
        <p:grpSpPr bwMode="auto">
          <a:xfrm>
            <a:off x="44450" y="1389063"/>
            <a:ext cx="8718550" cy="1971675"/>
            <a:chOff x="28" y="875"/>
            <a:chExt cx="5492" cy="1242"/>
          </a:xfrm>
        </p:grpSpPr>
        <p:pic>
          <p:nvPicPr>
            <p:cNvPr id="83976" name="Picture 8"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68587" b="56766"/>
            <a:stretch>
              <a:fillRect/>
            </a:stretch>
          </p:blipFill>
          <p:spPr bwMode="auto">
            <a:xfrm>
              <a:off x="3218" y="875"/>
              <a:ext cx="19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68587" b="56766"/>
            <a:stretch>
              <a:fillRect/>
            </a:stretch>
          </p:blipFill>
          <p:spPr bwMode="auto">
            <a:xfrm>
              <a:off x="3938" y="875"/>
              <a:ext cx="19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 Box 3"/>
            <p:cNvSpPr txBox="1">
              <a:spLocks noChangeArrowheads="1"/>
            </p:cNvSpPr>
            <p:nvPr/>
          </p:nvSpPr>
          <p:spPr bwMode="auto">
            <a:xfrm>
              <a:off x="28" y="909"/>
              <a:ext cx="549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The electric field exerts a force</a:t>
              </a:r>
              <a:r>
                <a:rPr lang="en-US" altLang="en-US" sz="2600" dirty="0">
                  <a:latin typeface="Times New Roman" pitchFamily="84" charset="0"/>
                  <a:cs typeface="Arial" charset="0"/>
                </a:rPr>
                <a:t> </a:t>
              </a:r>
              <a:r>
                <a:rPr lang="en-US" altLang="en-US" sz="2600" i="1" dirty="0" err="1">
                  <a:latin typeface="Times New Roman" pitchFamily="84" charset="0"/>
                  <a:cs typeface="Arial" charset="0"/>
                </a:rPr>
                <a:t>F</a:t>
              </a:r>
              <a:r>
                <a:rPr lang="en-US" altLang="en-US" sz="2600" baseline="-25000" dirty="0" err="1">
                  <a:latin typeface="Times New Roman" pitchFamily="84" charset="0"/>
                  <a:cs typeface="Arial" charset="0"/>
                </a:rPr>
                <a:t>on</a:t>
              </a:r>
              <a:r>
                <a:rPr lang="en-US" altLang="en-US" sz="2600" i="1" baseline="-25000" dirty="0">
                  <a:latin typeface="Times New Roman" pitchFamily="84" charset="0"/>
                  <a:cs typeface="Arial" charset="0"/>
                </a:rPr>
                <a:t> q</a:t>
              </a:r>
              <a:r>
                <a:rPr lang="en-US" altLang="en-US" sz="2600" i="1" dirty="0">
                  <a:latin typeface="Times New Roman" pitchFamily="84" charset="0"/>
                  <a:cs typeface="Arial" charset="0"/>
                </a:rPr>
                <a:t> </a:t>
              </a:r>
              <a:r>
                <a:rPr lang="en-US" altLang="en-US" sz="2600" dirty="0">
                  <a:latin typeface="Symbol" pitchFamily="84" charset="2"/>
                  <a:cs typeface="Arial" charset="0"/>
                  <a:sym typeface="Symbol" pitchFamily="84" charset="2"/>
                </a:rPr>
                <a:t></a:t>
              </a:r>
              <a:r>
                <a:rPr lang="en-US" altLang="en-US" sz="2600" i="1" dirty="0">
                  <a:latin typeface="Times New Roman" pitchFamily="84" charset="0"/>
                  <a:cs typeface="Arial" charset="0"/>
                </a:rPr>
                <a:t> </a:t>
              </a:r>
              <a:r>
                <a:rPr lang="en-US" altLang="en-US" sz="2600" i="1" dirty="0" err="1">
                  <a:latin typeface="Times New Roman" pitchFamily="84" charset="0"/>
                  <a:cs typeface="Arial" charset="0"/>
                </a:rPr>
                <a:t>qE</a:t>
              </a:r>
              <a:r>
                <a:rPr lang="en-US" altLang="en-US" sz="2600" dirty="0">
                  <a:latin typeface="Times New Roman" pitchFamily="84" charset="0"/>
                  <a:cs typeface="Arial" charset="0"/>
                </a:rPr>
                <a:t> </a:t>
              </a:r>
              <a:r>
                <a:rPr lang="en-US" altLang="en-US" sz="2600" dirty="0">
                  <a:cs typeface="Arial" charset="0"/>
                </a:rPr>
                <a:t>on a charged particle.</a:t>
              </a:r>
              <a:endParaRPr lang="en-US" altLang="en-US" sz="2600" dirty="0">
                <a:latin typeface="Times New Roman" pitchFamily="84" charset="0"/>
                <a:cs typeface="Arial" charset="0"/>
              </a:endParaRPr>
            </a:p>
            <a:p>
              <a:pPr eaLnBrk="1" hangingPunct="1">
                <a:spcBef>
                  <a:spcPct val="20000"/>
                </a:spcBef>
                <a:spcAft>
                  <a:spcPct val="20000"/>
                </a:spcAft>
                <a:buClr>
                  <a:srgbClr val="93001B"/>
                </a:buClr>
                <a:buFont typeface="Wingdings" pitchFamily="84" charset="2"/>
                <a:buChar char="§"/>
              </a:pPr>
              <a:r>
                <a:rPr lang="en-US" altLang="en-US" sz="2600" dirty="0">
                  <a:cs typeface="Arial" charset="0"/>
                </a:rPr>
                <a:t>If this is the only force acting on </a:t>
              </a:r>
              <a:r>
                <a:rPr lang="en-US" altLang="en-US" sz="2600" i="1" dirty="0">
                  <a:latin typeface="Times New Roman" pitchFamily="84" charset="0"/>
                  <a:cs typeface="Arial" charset="0"/>
                </a:rPr>
                <a:t>q</a:t>
              </a:r>
              <a:r>
                <a:rPr lang="en-US" altLang="en-US" sz="2600" dirty="0">
                  <a:cs typeface="Arial" charset="0"/>
                </a:rPr>
                <a:t>, it causes the charged particle to accelerate with</a:t>
              </a:r>
              <a:endParaRPr lang="en-US" altLang="en-US" sz="2600" dirty="0">
                <a:latin typeface="Times New Roman" pitchFamily="84" charset="0"/>
                <a:cs typeface="Arial" charset="0"/>
              </a:endParaRPr>
            </a:p>
          </p:txBody>
        </p:sp>
      </p:grpSp>
      <p:sp>
        <p:nvSpPr>
          <p:cNvPr id="83971" name="Rectangle 2"/>
          <p:cNvSpPr>
            <a:spLocks noGrp="1" noChangeArrowheads="1"/>
          </p:cNvSpPr>
          <p:nvPr>
            <p:ph type="title" idx="4294967295"/>
          </p:nvPr>
        </p:nvSpPr>
        <p:spPr>
          <a:xfrm>
            <a:off x="61913" y="100013"/>
            <a:ext cx="8929687" cy="381000"/>
          </a:xfrm>
        </p:spPr>
        <p:txBody>
          <a:bodyPr/>
          <a:lstStyle/>
          <a:p>
            <a:pPr algn="l" eaLnBrk="1" hangingPunct="1"/>
            <a:r>
              <a:rPr lang="en-US" altLang="en-US" sz="3200" dirty="0" smtClean="0">
                <a:solidFill>
                  <a:schemeClr val="tx1"/>
                </a:solidFill>
              </a:rPr>
              <a:t>Motion of a Charged Particle in an Electric Field</a:t>
            </a:r>
          </a:p>
        </p:txBody>
      </p:sp>
      <p:sp>
        <p:nvSpPr>
          <p:cNvPr id="316420" name="Text Box 5"/>
          <p:cNvSpPr txBox="1">
            <a:spLocks noChangeArrowheads="1"/>
          </p:cNvSpPr>
          <p:nvPr/>
        </p:nvSpPr>
        <p:spPr bwMode="auto">
          <a:xfrm>
            <a:off x="28575" y="4364038"/>
            <a:ext cx="8134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37992050" indent="-37474525">
              <a:defRPr sz="2400">
                <a:solidFill>
                  <a:schemeClr val="tx1"/>
                </a:solidFill>
                <a:latin typeface="Arial" charset="0"/>
                <a:ea typeface="ＭＳ Ｐゴシック" pitchFamily="84" charset="-128"/>
              </a:defRPr>
            </a:lvl2pPr>
            <a:lvl3pPr marL="38046025" indent="-50787300">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defRPr/>
            </a:pPr>
            <a:r>
              <a:rPr lang="en-US" sz="2600" dirty="0" smtClean="0">
                <a:latin typeface="+mn-lt"/>
                <a:cs typeface="Arial" charset="0"/>
              </a:rPr>
              <a:t>In a uniform field, the acceleration is constant:</a:t>
            </a:r>
            <a:endParaRPr lang="en-US" dirty="0" smtClean="0">
              <a:latin typeface="+mn-lt"/>
              <a:cs typeface="Arial" charset="0"/>
            </a:endParaRPr>
          </a:p>
        </p:txBody>
      </p:sp>
      <p:pic>
        <p:nvPicPr>
          <p:cNvPr id="83974" name="Picture 13" descr="26_KeyEquation_08"/>
          <p:cNvPicPr>
            <a:picLocks noChangeAspect="1" noChangeArrowheads="1"/>
          </p:cNvPicPr>
          <p:nvPr/>
        </p:nvPicPr>
        <p:blipFill>
          <a:blip r:embed="rId3">
            <a:extLst>
              <a:ext uri="{28A0092B-C50C-407E-A947-70E740481C1C}">
                <a14:useLocalDpi xmlns:a14="http://schemas.microsoft.com/office/drawing/2010/main" val="0"/>
              </a:ext>
            </a:extLst>
          </a:blip>
          <a:srcRect l="33965" r="39294"/>
          <a:stretch>
            <a:fillRect/>
          </a:stretch>
        </p:blipFill>
        <p:spPr bwMode="auto">
          <a:xfrm>
            <a:off x="3100388" y="5129213"/>
            <a:ext cx="29432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15" descr="CH26_PPT_Slide_26-79b"/>
          <p:cNvPicPr>
            <a:picLocks noChangeAspect="1" noChangeArrowheads="1"/>
          </p:cNvPicPr>
          <p:nvPr/>
        </p:nvPicPr>
        <p:blipFill>
          <a:blip r:embed="rId4">
            <a:extLst>
              <a:ext uri="{28A0092B-C50C-407E-A947-70E740481C1C}">
                <a14:useLocalDpi xmlns:a14="http://schemas.microsoft.com/office/drawing/2010/main" val="0"/>
              </a:ext>
            </a:extLst>
          </a:blip>
          <a:srcRect r="60687"/>
          <a:stretch>
            <a:fillRect/>
          </a:stretch>
        </p:blipFill>
        <p:spPr bwMode="auto">
          <a:xfrm>
            <a:off x="3121025" y="3321050"/>
            <a:ext cx="28987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4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64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4724400" y="768350"/>
            <a:ext cx="4300538"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“DNA fingerprints” are measured with the technique of </a:t>
            </a:r>
            <a:r>
              <a:rPr lang="en-US" altLang="en-US" sz="2600" i="1" dirty="0">
                <a:cs typeface="Arial" charset="0"/>
              </a:rPr>
              <a:t>gel electrophoresis.</a:t>
            </a:r>
            <a:endParaRPr lang="en-US" altLang="en-US" sz="2600" dirty="0">
              <a:cs typeface="Arial" charset="0"/>
            </a:endParaRPr>
          </a:p>
          <a:p>
            <a:pPr eaLnBrk="1" hangingPunct="1">
              <a:spcBef>
                <a:spcPct val="20000"/>
              </a:spcBef>
              <a:spcAft>
                <a:spcPct val="20000"/>
              </a:spcAft>
              <a:buClr>
                <a:srgbClr val="93001B"/>
              </a:buClr>
              <a:buFont typeface="Wingdings" pitchFamily="84" charset="2"/>
              <a:buChar char="§"/>
            </a:pPr>
            <a:r>
              <a:rPr lang="en-US" altLang="en-US" sz="2600" dirty="0">
                <a:cs typeface="Arial" charset="0"/>
              </a:rPr>
              <a:t>A solution of negatively charged DNA fragments migrate through the gel when placed in a uniform electric field.</a:t>
            </a:r>
          </a:p>
          <a:p>
            <a:pPr eaLnBrk="1" hangingPunct="1">
              <a:spcBef>
                <a:spcPct val="20000"/>
              </a:spcBef>
              <a:spcAft>
                <a:spcPct val="20000"/>
              </a:spcAft>
              <a:buClr>
                <a:srgbClr val="93001B"/>
              </a:buClr>
              <a:buFont typeface="Wingdings" pitchFamily="84" charset="2"/>
              <a:buChar char="§"/>
            </a:pPr>
            <a:r>
              <a:rPr lang="en-US" altLang="en-US" sz="2600" dirty="0">
                <a:cs typeface="Arial" charset="0"/>
              </a:rPr>
              <a:t>Because the gel exerts a drag force, the fragments move at a terminal speed inversely proportional to their size.</a:t>
            </a:r>
          </a:p>
        </p:txBody>
      </p:sp>
      <p:sp>
        <p:nvSpPr>
          <p:cNvPr id="84995" name="Rectangle 2"/>
          <p:cNvSpPr>
            <a:spLocks noChangeArrowheads="1"/>
          </p:cNvSpPr>
          <p:nvPr/>
        </p:nvSpPr>
        <p:spPr bwMode="auto">
          <a:xfrm>
            <a:off x="61913" y="100013"/>
            <a:ext cx="8929687"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Motion of a Charged Particle in an Electric Field</a:t>
            </a:r>
          </a:p>
        </p:txBody>
      </p:sp>
      <p:pic>
        <p:nvPicPr>
          <p:cNvPr id="84997" name="Picture 7" descr="26_Pg767_UnPhoto"/>
          <p:cNvPicPr>
            <a:picLocks noChangeAspect="1" noChangeArrowheads="1"/>
          </p:cNvPicPr>
          <p:nvPr/>
        </p:nvPicPr>
        <p:blipFill>
          <a:blip r:embed="rId2">
            <a:extLst>
              <a:ext uri="{28A0092B-C50C-407E-A947-70E740481C1C}">
                <a14:useLocalDpi xmlns:a14="http://schemas.microsoft.com/office/drawing/2010/main" val="0"/>
              </a:ext>
            </a:extLst>
          </a:blip>
          <a:srcRect b="3712"/>
          <a:stretch>
            <a:fillRect/>
          </a:stretch>
        </p:blipFill>
        <p:spPr bwMode="auto">
          <a:xfrm>
            <a:off x="117475" y="1050925"/>
            <a:ext cx="45307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5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56" name="Picture 40" descr="CH26_PPT_Slide_81"/>
          <p:cNvPicPr>
            <a:picLocks noChangeAspect="1" noChangeArrowheads="1"/>
          </p:cNvPicPr>
          <p:nvPr/>
        </p:nvPicPr>
        <p:blipFill>
          <a:blip r:embed="rId3">
            <a:extLst>
              <a:ext uri="{28A0092B-C50C-407E-A947-70E740481C1C}">
                <a14:useLocalDpi xmlns:a14="http://schemas.microsoft.com/office/drawing/2010/main" val="0"/>
              </a:ext>
            </a:extLst>
          </a:blip>
          <a:srcRect t="9258" b="8871"/>
          <a:stretch>
            <a:fillRect/>
          </a:stretch>
        </p:blipFill>
        <p:spPr bwMode="auto">
          <a:xfrm>
            <a:off x="341603" y="620688"/>
            <a:ext cx="8548687" cy="5391150"/>
          </a:xfrm>
          <a:prstGeom prst="rect">
            <a:avLst/>
          </a:prstGeom>
          <a:noFill/>
          <a:extLst>
            <a:ext uri="{909E8E84-426E-40DD-AFC4-6F175D3DCCD1}">
              <a14:hiddenFill xmlns:a14="http://schemas.microsoft.com/office/drawing/2010/main">
                <a:solidFill>
                  <a:srgbClr val="FFFFFF"/>
                </a:solidFill>
              </a14:hiddenFill>
            </a:ext>
          </a:extLst>
        </p:spPr>
      </p:pic>
      <p:sp>
        <p:nvSpPr>
          <p:cNvPr id="86019" name="Rectangle 2"/>
          <p:cNvSpPr>
            <a:spLocks/>
          </p:cNvSpPr>
          <p:nvPr/>
        </p:nvSpPr>
        <p:spPr bwMode="auto">
          <a:xfrm>
            <a:off x="457200" y="1028700"/>
            <a:ext cx="52990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pPr>
            <a:r>
              <a:rPr lang="en-US" altLang="en-US" sz="2600" dirty="0"/>
              <a:t>A proton is moving to the right in a vertical electric field. A very short time later, the proton’s velocity is </a:t>
            </a:r>
          </a:p>
        </p:txBody>
      </p:sp>
      <p:sp>
        <p:nvSpPr>
          <p:cNvPr id="86020" name="Rectangle 3"/>
          <p:cNvSpPr>
            <a:spLocks noChangeArrowheads="1"/>
          </p:cNvSpPr>
          <p:nvPr/>
        </p:nvSpPr>
        <p:spPr bwMode="auto">
          <a:xfrm>
            <a:off x="76200" y="187325"/>
            <a:ext cx="39131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solidFill>
                  <a:schemeClr val="bg1"/>
                </a:solidFill>
              </a:rPr>
              <a:t>QuickCheck 26.11 </a:t>
            </a:r>
          </a:p>
        </p:txBody>
      </p:sp>
    </p:spTree>
    <p:extLst>
      <p:ext uri="{BB962C8B-B14F-4D97-AF65-F5344CB8AC3E}">
        <p14:creationId xmlns:p14="http://schemas.microsoft.com/office/powerpoint/2010/main" val="263816574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317500" y="2319338"/>
            <a:ext cx="33591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t>A positively charged particle gains kinetic energy as it moves in the direction of decreasing potential energy.</a:t>
            </a:r>
          </a:p>
        </p:txBody>
      </p:sp>
      <p:sp>
        <p:nvSpPr>
          <p:cNvPr id="32771" name="Rectangle 2"/>
          <p:cNvSpPr>
            <a:spLocks noGrp="1" noChangeArrowheads="1"/>
          </p:cNvSpPr>
          <p:nvPr>
            <p:ph type="title" idx="4294967295"/>
          </p:nvPr>
        </p:nvSpPr>
        <p:spPr>
          <a:xfrm>
            <a:off x="61913" y="176213"/>
            <a:ext cx="8229600" cy="266700"/>
          </a:xfrm>
        </p:spPr>
        <p:txBody>
          <a:bodyPr/>
          <a:lstStyle/>
          <a:p>
            <a:pPr algn="l" eaLnBrk="1" hangingPunct="1"/>
            <a:r>
              <a:rPr lang="en-US" altLang="en-US" sz="3200" dirty="0" smtClean="0">
                <a:solidFill>
                  <a:schemeClr val="tx1"/>
                </a:solidFill>
              </a:rPr>
              <a:t>Electric Potential Energy in a Uniform Field</a:t>
            </a:r>
          </a:p>
        </p:txBody>
      </p:sp>
      <p:pic>
        <p:nvPicPr>
          <p:cNvPr id="32773" name="Picture 7" descr="28_05_Figure_S1"/>
          <p:cNvPicPr>
            <a:picLocks noChangeAspect="1" noChangeArrowheads="1"/>
          </p:cNvPicPr>
          <p:nvPr/>
        </p:nvPicPr>
        <p:blipFill>
          <a:blip r:embed="rId2">
            <a:extLst>
              <a:ext uri="{28A0092B-C50C-407E-A947-70E740481C1C}">
                <a14:useLocalDpi xmlns:a14="http://schemas.microsoft.com/office/drawing/2010/main" val="0"/>
              </a:ext>
            </a:extLst>
          </a:blip>
          <a:srcRect b="2687"/>
          <a:stretch>
            <a:fillRect/>
          </a:stretch>
        </p:blipFill>
        <p:spPr bwMode="auto">
          <a:xfrm>
            <a:off x="4105275" y="914400"/>
            <a:ext cx="45815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28_KeyEquation_01"/>
          <p:cNvPicPr>
            <a:picLocks noChangeAspect="1" noChangeArrowheads="1"/>
          </p:cNvPicPr>
          <p:nvPr/>
        </p:nvPicPr>
        <p:blipFill>
          <a:blip r:embed="rId3">
            <a:extLst>
              <a:ext uri="{28A0092B-C50C-407E-A947-70E740481C1C}">
                <a14:useLocalDpi xmlns:a14="http://schemas.microsoft.com/office/drawing/2010/main" val="0"/>
              </a:ext>
            </a:extLst>
          </a:blip>
          <a:srcRect l="35655" r="41077"/>
          <a:stretch>
            <a:fillRect/>
          </a:stretch>
        </p:blipFill>
        <p:spPr bwMode="auto">
          <a:xfrm>
            <a:off x="457200" y="1270000"/>
            <a:ext cx="3016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6349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61913" y="762000"/>
            <a:ext cx="3290887"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sz="2600" dirty="0"/>
              <a:t>The figure shows the </a:t>
            </a:r>
            <a:r>
              <a:rPr lang="en-US" altLang="en-US" sz="2600" b="1" dirty="0"/>
              <a:t>energy diagram </a:t>
            </a:r>
            <a:r>
              <a:rPr lang="en-US" altLang="en-US" sz="2600" dirty="0"/>
              <a:t>for a positively charged particle in a uniform electric field.</a:t>
            </a:r>
          </a:p>
          <a:p>
            <a:pPr eaLnBrk="1" hangingPunct="1">
              <a:buClr>
                <a:srgbClr val="93001B"/>
              </a:buClr>
              <a:buFont typeface="Wingdings" pitchFamily="84" charset="2"/>
              <a:buChar char="§"/>
            </a:pPr>
            <a:r>
              <a:rPr lang="en-US" altLang="en-US" sz="2600" dirty="0"/>
              <a:t>The potential energy increases linearly with distance, but the total mechanical energy </a:t>
            </a:r>
            <a:r>
              <a:rPr lang="en-US" altLang="en-US" sz="2600" i="1" dirty="0" err="1">
                <a:latin typeface="Times New Roman" pitchFamily="84" charset="0"/>
              </a:rPr>
              <a:t>E</a:t>
            </a:r>
            <a:r>
              <a:rPr lang="en-US" altLang="en-US" sz="2600" baseline="-25000" dirty="0" err="1">
                <a:latin typeface="Times New Roman" pitchFamily="84" charset="0"/>
              </a:rPr>
              <a:t>mech</a:t>
            </a:r>
            <a:r>
              <a:rPr lang="en-US" altLang="en-US" sz="2600" dirty="0"/>
              <a:t> is fixed.</a:t>
            </a:r>
          </a:p>
        </p:txBody>
      </p:sp>
      <p:sp>
        <p:nvSpPr>
          <p:cNvPr id="34819" name="Rectangle 2"/>
          <p:cNvSpPr>
            <a:spLocks noChangeArrowheads="1"/>
          </p:cNvSpPr>
          <p:nvPr/>
        </p:nvSpPr>
        <p:spPr bwMode="auto">
          <a:xfrm>
            <a:off x="61913" y="176213"/>
            <a:ext cx="8229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Electric Potential Energy in a Uniform Field</a:t>
            </a:r>
          </a:p>
        </p:txBody>
      </p:sp>
      <p:pic>
        <p:nvPicPr>
          <p:cNvPr id="34821" name="Picture 8" descr="28_06_Figure"/>
          <p:cNvPicPr>
            <a:picLocks noChangeAspect="1" noChangeArrowheads="1"/>
          </p:cNvPicPr>
          <p:nvPr/>
        </p:nvPicPr>
        <p:blipFill>
          <a:blip r:embed="rId2">
            <a:extLst>
              <a:ext uri="{28A0092B-C50C-407E-A947-70E740481C1C}">
                <a14:useLocalDpi xmlns:a14="http://schemas.microsoft.com/office/drawing/2010/main" val="0"/>
              </a:ext>
            </a:extLst>
          </a:blip>
          <a:srcRect b="2284"/>
          <a:stretch>
            <a:fillRect/>
          </a:stretch>
        </p:blipFill>
        <p:spPr bwMode="auto">
          <a:xfrm>
            <a:off x="3654425" y="936625"/>
            <a:ext cx="5184775"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0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Grp="1" noChangeArrowheads="1"/>
          </p:cNvSpPr>
          <p:nvPr>
            <p:ph type="title"/>
          </p:nvPr>
        </p:nvSpPr>
        <p:spPr>
          <a:xfrm>
            <a:off x="473075" y="293688"/>
            <a:ext cx="8229600" cy="538868"/>
          </a:xfrm>
        </p:spPr>
        <p:txBody>
          <a:bodyPr/>
          <a:lstStyle/>
          <a:p>
            <a:r>
              <a:rPr lang="en-US" sz="3600" dirty="0" smtClean="0">
                <a:solidFill>
                  <a:schemeClr val="hlink"/>
                </a:solidFill>
                <a:latin typeface="Arial" charset="0"/>
              </a:rPr>
              <a:t>The Index of Refraction</a:t>
            </a:r>
          </a:p>
        </p:txBody>
      </p:sp>
      <p:pic>
        <p:nvPicPr>
          <p:cNvPr id="37892" name="Picture 9"/>
          <p:cNvPicPr>
            <a:picLocks noChangeAspect="1" noChangeArrowheads="1"/>
          </p:cNvPicPr>
          <p:nvPr/>
        </p:nvPicPr>
        <p:blipFill>
          <a:blip r:embed="rId3"/>
          <a:srcRect/>
          <a:stretch>
            <a:fillRect/>
          </a:stretch>
        </p:blipFill>
        <p:spPr bwMode="auto">
          <a:xfrm>
            <a:off x="872197" y="1140264"/>
            <a:ext cx="7441441" cy="4906082"/>
          </a:xfrm>
          <a:prstGeom prst="rect">
            <a:avLst/>
          </a:prstGeom>
          <a:noFill/>
          <a:ln w="9525">
            <a:noFill/>
            <a:miter lim="800000"/>
            <a:headEnd/>
            <a:tailEnd/>
          </a:ln>
        </p:spPr>
      </p:pic>
    </p:spTree>
    <p:extLst>
      <p:ext uri="{BB962C8B-B14F-4D97-AF65-F5344CB8AC3E}">
        <p14:creationId xmlns:p14="http://schemas.microsoft.com/office/powerpoint/2010/main" val="31487212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685800" y="711200"/>
            <a:ext cx="7772400" cy="1143000"/>
          </a:xfrm>
        </p:spPr>
        <p:txBody>
          <a:bodyPr/>
          <a:lstStyle/>
          <a:p>
            <a:pPr algn="l" eaLnBrk="1" hangingPunct="1"/>
            <a:r>
              <a:rPr lang="en-US" altLang="en-US" sz="3200" smtClean="0">
                <a:solidFill>
                  <a:schemeClr val="bg1"/>
                </a:solidFill>
              </a:rPr>
              <a:t>The Potential Energy of Point Charges</a:t>
            </a:r>
          </a:p>
        </p:txBody>
      </p:sp>
      <p:sp>
        <p:nvSpPr>
          <p:cNvPr id="40963" name="Text Box 3"/>
          <p:cNvSpPr txBox="1">
            <a:spLocks noChangeArrowheads="1"/>
          </p:cNvSpPr>
          <p:nvPr/>
        </p:nvSpPr>
        <p:spPr bwMode="auto">
          <a:xfrm>
            <a:off x="379413" y="838200"/>
            <a:ext cx="8134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cs typeface="Arial" charset="0"/>
              </a:rPr>
              <a:t>Consider two point charges, </a:t>
            </a:r>
            <a:r>
              <a:rPr lang="en-US" altLang="en-US" sz="2600" i="1">
                <a:latin typeface="Times New Roman" pitchFamily="84" charset="0"/>
                <a:cs typeface="Arial" charset="0"/>
              </a:rPr>
              <a:t>q</a:t>
            </a:r>
            <a:r>
              <a:rPr lang="en-US" altLang="en-US" sz="2600" baseline="-25000">
                <a:latin typeface="Times New Roman" pitchFamily="84" charset="0"/>
                <a:cs typeface="Arial" charset="0"/>
              </a:rPr>
              <a:t>1</a:t>
            </a:r>
            <a:r>
              <a:rPr lang="en-US" altLang="en-US" sz="2600">
                <a:cs typeface="Arial" charset="0"/>
              </a:rPr>
              <a:t> and </a:t>
            </a:r>
            <a:r>
              <a:rPr lang="en-US" altLang="en-US" sz="2600" i="1">
                <a:latin typeface="Times New Roman" pitchFamily="84" charset="0"/>
                <a:cs typeface="Arial" charset="0"/>
              </a:rPr>
              <a:t>q</a:t>
            </a:r>
            <a:r>
              <a:rPr lang="en-US" altLang="en-US" sz="2600" baseline="-25000">
                <a:latin typeface="Times New Roman" pitchFamily="84" charset="0"/>
                <a:cs typeface="Arial" charset="0"/>
              </a:rPr>
              <a:t>2</a:t>
            </a:r>
            <a:r>
              <a:rPr lang="en-US" altLang="en-US" sz="2600">
                <a:cs typeface="Arial" charset="0"/>
              </a:rPr>
              <a:t>, separated by a distance </a:t>
            </a:r>
            <a:r>
              <a:rPr lang="en-US" altLang="en-US" sz="2600" i="1">
                <a:latin typeface="Times New Roman" pitchFamily="84" charset="0"/>
                <a:cs typeface="Arial" charset="0"/>
              </a:rPr>
              <a:t>r</a:t>
            </a:r>
            <a:r>
              <a:rPr lang="en-US" altLang="en-US" sz="2600">
                <a:cs typeface="Arial" charset="0"/>
              </a:rPr>
              <a:t>.  The electric potential energy is</a:t>
            </a:r>
          </a:p>
        </p:txBody>
      </p:sp>
      <p:sp>
        <p:nvSpPr>
          <p:cNvPr id="40964" name="Text Box 5"/>
          <p:cNvSpPr txBox="1">
            <a:spLocks noChangeArrowheads="1"/>
          </p:cNvSpPr>
          <p:nvPr/>
        </p:nvSpPr>
        <p:spPr bwMode="auto">
          <a:xfrm>
            <a:off x="366713" y="3324225"/>
            <a:ext cx="81343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marL="457200" indent="-457200" eaLnBrk="1" hangingPunct="1">
              <a:buFont typeface="Arial" panose="020B0604020202020204" pitchFamily="34" charset="0"/>
              <a:buChar char="•"/>
            </a:pPr>
            <a:r>
              <a:rPr lang="en-US" altLang="en-US" sz="2600" dirty="0">
                <a:cs typeface="Arial" charset="0"/>
              </a:rPr>
              <a:t>This is explicitly the energy of </a:t>
            </a:r>
            <a:r>
              <a:rPr lang="en-US" altLang="en-US" sz="2600" i="1" dirty="0">
                <a:cs typeface="Arial" charset="0"/>
              </a:rPr>
              <a:t>the system</a:t>
            </a:r>
            <a:r>
              <a:rPr lang="en-US" altLang="en-US" sz="2600" dirty="0">
                <a:cs typeface="Arial" charset="0"/>
              </a:rPr>
              <a:t>, not the energy of just </a:t>
            </a:r>
            <a:r>
              <a:rPr lang="en-US" altLang="en-US" sz="2600" i="1" dirty="0">
                <a:latin typeface="Times New Roman" pitchFamily="84" charset="0"/>
                <a:cs typeface="Arial" charset="0"/>
              </a:rPr>
              <a:t>q</a:t>
            </a:r>
            <a:r>
              <a:rPr lang="en-US" altLang="en-US" sz="2600" baseline="-25000" dirty="0">
                <a:latin typeface="Times New Roman" pitchFamily="84" charset="0"/>
                <a:cs typeface="Arial" charset="0"/>
              </a:rPr>
              <a:t>1</a:t>
            </a:r>
            <a:r>
              <a:rPr lang="en-US" altLang="en-US" sz="2600" dirty="0">
                <a:cs typeface="Arial" charset="0"/>
              </a:rPr>
              <a:t> or </a:t>
            </a:r>
            <a:r>
              <a:rPr lang="en-US" altLang="en-US" sz="2600" i="1" dirty="0">
                <a:latin typeface="Times New Roman" pitchFamily="84" charset="0"/>
                <a:cs typeface="Arial" charset="0"/>
              </a:rPr>
              <a:t>q</a:t>
            </a:r>
            <a:r>
              <a:rPr lang="en-US" altLang="en-US" sz="2600" baseline="-25000" dirty="0">
                <a:latin typeface="Times New Roman" pitchFamily="84" charset="0"/>
                <a:cs typeface="Arial" charset="0"/>
              </a:rPr>
              <a:t>2</a:t>
            </a:r>
            <a:r>
              <a:rPr lang="en-US" altLang="en-US" sz="2600" dirty="0">
                <a:cs typeface="Arial" charset="0"/>
              </a:rPr>
              <a:t>.</a:t>
            </a:r>
          </a:p>
          <a:p>
            <a:pPr marL="457200" indent="-457200" eaLnBrk="1" hangingPunct="1">
              <a:buFont typeface="Arial" panose="020B0604020202020204" pitchFamily="34" charset="0"/>
              <a:buChar char="•"/>
            </a:pPr>
            <a:r>
              <a:rPr lang="en-US" altLang="en-US" sz="2600" dirty="0">
                <a:cs typeface="Arial" charset="0"/>
              </a:rPr>
              <a:t>Note that the potential energy of two charged particles approaches zero as </a:t>
            </a:r>
            <a:r>
              <a:rPr lang="en-US" altLang="en-US" sz="2600" i="1" dirty="0">
                <a:latin typeface="Times New Roman" pitchFamily="84" charset="0"/>
                <a:cs typeface="Arial" charset="0"/>
              </a:rPr>
              <a:t>r</a:t>
            </a:r>
            <a:r>
              <a:rPr lang="en-US" altLang="en-US" sz="2600" dirty="0">
                <a:cs typeface="Arial" charset="0"/>
              </a:rPr>
              <a:t> </a:t>
            </a:r>
            <a:r>
              <a:rPr lang="en-US" altLang="en-US" sz="2600" dirty="0">
                <a:latin typeface="Symbol" pitchFamily="84" charset="2"/>
                <a:cs typeface="Arial" charset="0"/>
                <a:sym typeface="Symbol" pitchFamily="84" charset="2"/>
              </a:rPr>
              <a:t></a:t>
            </a:r>
            <a:r>
              <a:rPr lang="en-US" altLang="en-US" sz="2600" dirty="0">
                <a:cs typeface="Arial" charset="0"/>
              </a:rPr>
              <a:t>.</a:t>
            </a:r>
          </a:p>
        </p:txBody>
      </p:sp>
      <p:pic>
        <p:nvPicPr>
          <p:cNvPr id="40966" name="Picture 8" descr="28_KeyEquation_02"/>
          <p:cNvPicPr>
            <a:picLocks noChangeAspect="1" noChangeArrowheads="1"/>
          </p:cNvPicPr>
          <p:nvPr/>
        </p:nvPicPr>
        <p:blipFill>
          <a:blip r:embed="rId2">
            <a:extLst>
              <a:ext uri="{28A0092B-C50C-407E-A947-70E740481C1C}">
                <a14:useLocalDpi xmlns:a14="http://schemas.microsoft.com/office/drawing/2010/main" val="0"/>
              </a:ext>
            </a:extLst>
          </a:blip>
          <a:srcRect l="16045" r="21559" b="22466"/>
          <a:stretch>
            <a:fillRect/>
          </a:stretch>
        </p:blipFill>
        <p:spPr bwMode="auto">
          <a:xfrm>
            <a:off x="762000" y="1992313"/>
            <a:ext cx="685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2"/>
          <p:cNvSpPr txBox="1">
            <a:spLocks noChangeArrowheads="1"/>
          </p:cNvSpPr>
          <p:nvPr/>
        </p:nvSpPr>
        <p:spPr bwMode="auto">
          <a:xfrm>
            <a:off x="61913" y="12700"/>
            <a:ext cx="8853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altLang="en-US" sz="3200" dirty="0"/>
              <a:t>The Potential Energy of Two Point Charges</a:t>
            </a:r>
          </a:p>
        </p:txBody>
      </p:sp>
    </p:spTree>
    <p:extLst>
      <p:ext uri="{BB962C8B-B14F-4D97-AF65-F5344CB8AC3E}">
        <p14:creationId xmlns:p14="http://schemas.microsoft.com/office/powerpoint/2010/main" val="4070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57200" y="1112838"/>
            <a:ext cx="8229600" cy="1143000"/>
          </a:xfrm>
        </p:spPr>
        <p:txBody>
          <a:bodyPr/>
          <a:lstStyle/>
          <a:p>
            <a:pPr algn="l" eaLnBrk="1" hangingPunct="1"/>
            <a:r>
              <a:rPr lang="en-US" altLang="en-US" sz="3200" smtClean="0">
                <a:solidFill>
                  <a:schemeClr val="bg1"/>
                </a:solidFill>
              </a:rPr>
              <a:t>The Potential Energy of Multiple Point Charges</a:t>
            </a:r>
          </a:p>
        </p:txBody>
      </p:sp>
      <p:sp>
        <p:nvSpPr>
          <p:cNvPr id="54275" name="Text Box 3"/>
          <p:cNvSpPr txBox="1">
            <a:spLocks noChangeArrowheads="1"/>
          </p:cNvSpPr>
          <p:nvPr/>
        </p:nvSpPr>
        <p:spPr bwMode="auto">
          <a:xfrm>
            <a:off x="379413" y="1828800"/>
            <a:ext cx="81343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cs typeface="Arial" charset="0"/>
              </a:rPr>
              <a:t>Consider more than two point charges, the potential energy is the sum of the potential energies due to all pairs of charges:</a:t>
            </a:r>
          </a:p>
        </p:txBody>
      </p:sp>
      <p:sp>
        <p:nvSpPr>
          <p:cNvPr id="54276" name="Text Box 5"/>
          <p:cNvSpPr txBox="1">
            <a:spLocks noChangeArrowheads="1"/>
          </p:cNvSpPr>
          <p:nvPr/>
        </p:nvSpPr>
        <p:spPr bwMode="auto">
          <a:xfrm>
            <a:off x="482600" y="4314825"/>
            <a:ext cx="81343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where </a:t>
            </a:r>
            <a:r>
              <a:rPr lang="en-US" altLang="en-US" sz="2600" i="1" dirty="0" err="1">
                <a:latin typeface="Times New Roman" pitchFamily="84" charset="0"/>
                <a:cs typeface="Arial" charset="0"/>
              </a:rPr>
              <a:t>r</a:t>
            </a:r>
            <a:r>
              <a:rPr lang="en-US" altLang="en-US" sz="2600" i="1" baseline="-25000" dirty="0" err="1">
                <a:latin typeface="Times New Roman" pitchFamily="84" charset="0"/>
                <a:cs typeface="Arial" charset="0"/>
              </a:rPr>
              <a:t>ij</a:t>
            </a:r>
            <a:r>
              <a:rPr lang="en-US" altLang="en-US" sz="2600" dirty="0">
                <a:cs typeface="Arial" charset="0"/>
              </a:rPr>
              <a:t> is the distance between </a:t>
            </a:r>
            <a:r>
              <a:rPr lang="en-US" altLang="en-US" sz="2600" i="1" dirty="0">
                <a:latin typeface="Times New Roman" pitchFamily="84" charset="0"/>
                <a:cs typeface="Arial" charset="0"/>
              </a:rPr>
              <a:t>q</a:t>
            </a:r>
            <a:r>
              <a:rPr lang="en-US" altLang="en-US" sz="2600" i="1" baseline="-25000" dirty="0">
                <a:latin typeface="Times New Roman" pitchFamily="84" charset="0"/>
                <a:cs typeface="Arial" charset="0"/>
              </a:rPr>
              <a:t>i</a:t>
            </a:r>
            <a:r>
              <a:rPr lang="en-US" altLang="en-US" sz="2600" i="1" dirty="0">
                <a:cs typeface="Arial" charset="0"/>
              </a:rPr>
              <a:t> </a:t>
            </a:r>
            <a:r>
              <a:rPr lang="en-US" altLang="en-US" sz="2600" dirty="0">
                <a:cs typeface="Arial" charset="0"/>
              </a:rPr>
              <a:t>and </a:t>
            </a:r>
            <a:r>
              <a:rPr lang="en-US" altLang="en-US" sz="2600" i="1" dirty="0" err="1">
                <a:latin typeface="Times New Roman" pitchFamily="84" charset="0"/>
                <a:cs typeface="Arial" charset="0"/>
              </a:rPr>
              <a:t>q</a:t>
            </a:r>
            <a:r>
              <a:rPr lang="en-US" altLang="en-US" sz="2600" i="1" baseline="-25000" dirty="0" err="1">
                <a:cs typeface="Arial" charset="0"/>
              </a:rPr>
              <a:t>j</a:t>
            </a:r>
            <a:r>
              <a:rPr lang="en-US" altLang="en-US" sz="2600" dirty="0">
                <a:cs typeface="Arial" charset="0"/>
              </a:rPr>
              <a:t>.</a:t>
            </a:r>
          </a:p>
          <a:p>
            <a:pPr eaLnBrk="1" hangingPunct="1"/>
            <a:r>
              <a:rPr lang="en-US" altLang="en-US" sz="2600" dirty="0">
                <a:cs typeface="Arial" charset="0"/>
              </a:rPr>
              <a:t>The summation contains the </a:t>
            </a:r>
            <a:r>
              <a:rPr lang="en-US" altLang="en-US" sz="2600" i="1" dirty="0" err="1">
                <a:latin typeface="Times New Roman" pitchFamily="84" charset="0"/>
                <a:cs typeface="Arial" charset="0"/>
              </a:rPr>
              <a:t>i</a:t>
            </a:r>
            <a:r>
              <a:rPr lang="en-US" altLang="en-US" sz="2600" dirty="0">
                <a:latin typeface="Times New Roman" pitchFamily="84" charset="0"/>
                <a:cs typeface="Arial" charset="0"/>
              </a:rPr>
              <a:t> </a:t>
            </a:r>
            <a:r>
              <a:rPr lang="en-US" altLang="en-US" sz="2600" dirty="0">
                <a:latin typeface="Symbol" pitchFamily="84" charset="2"/>
                <a:cs typeface="Arial" charset="0"/>
                <a:sym typeface="Symbol" pitchFamily="84" charset="2"/>
              </a:rPr>
              <a:t></a:t>
            </a:r>
            <a:r>
              <a:rPr lang="en-US" altLang="en-US" sz="2600" dirty="0">
                <a:latin typeface="Times New Roman" pitchFamily="84" charset="0"/>
                <a:cs typeface="Arial" charset="0"/>
              </a:rPr>
              <a:t> </a:t>
            </a:r>
            <a:r>
              <a:rPr lang="en-US" altLang="en-US" sz="2600" i="1" dirty="0">
                <a:latin typeface="Times New Roman" pitchFamily="84" charset="0"/>
                <a:cs typeface="Arial" charset="0"/>
              </a:rPr>
              <a:t>j</a:t>
            </a:r>
            <a:r>
              <a:rPr lang="en-US" altLang="en-US" sz="2600" i="1" dirty="0">
                <a:cs typeface="Arial" charset="0"/>
              </a:rPr>
              <a:t> </a:t>
            </a:r>
            <a:r>
              <a:rPr lang="en-US" altLang="en-US" sz="2600" dirty="0">
                <a:cs typeface="Arial" charset="0"/>
              </a:rPr>
              <a:t>restriction to ensure that each pair of charges is counted only once.</a:t>
            </a:r>
          </a:p>
        </p:txBody>
      </p:sp>
      <p:pic>
        <p:nvPicPr>
          <p:cNvPr id="54278" name="Picture 7" descr="CH28_PPT_Slide_28-50"/>
          <p:cNvPicPr>
            <a:picLocks noChangeAspect="1" noChangeArrowheads="1"/>
          </p:cNvPicPr>
          <p:nvPr/>
        </p:nvPicPr>
        <p:blipFill>
          <a:blip r:embed="rId2">
            <a:extLst>
              <a:ext uri="{28A0092B-C50C-407E-A947-70E740481C1C}">
                <a14:useLocalDpi xmlns:a14="http://schemas.microsoft.com/office/drawing/2010/main" val="0"/>
              </a:ext>
            </a:extLst>
          </a:blip>
          <a:srcRect r="63361"/>
          <a:stretch>
            <a:fillRect/>
          </a:stretch>
        </p:blipFill>
        <p:spPr bwMode="auto">
          <a:xfrm>
            <a:off x="3394075" y="3124200"/>
            <a:ext cx="23558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2"/>
          <p:cNvSpPr txBox="1">
            <a:spLocks noChangeArrowheads="1"/>
          </p:cNvSpPr>
          <p:nvPr/>
        </p:nvSpPr>
        <p:spPr bwMode="auto">
          <a:xfrm>
            <a:off x="61913" y="838200"/>
            <a:ext cx="87772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altLang="en-US" sz="3200" dirty="0"/>
              <a:t>The Potential Energy of Multiple Point Charges</a:t>
            </a:r>
          </a:p>
        </p:txBody>
      </p:sp>
    </p:spTree>
    <p:extLst>
      <p:ext uri="{BB962C8B-B14F-4D97-AF65-F5344CB8AC3E}">
        <p14:creationId xmlns:p14="http://schemas.microsoft.com/office/powerpoint/2010/main" val="26322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76200" y="188640"/>
            <a:ext cx="8672264" cy="576064"/>
          </a:xfrm>
        </p:spPr>
        <p:txBody>
          <a:bodyPr/>
          <a:lstStyle/>
          <a:p>
            <a:pPr eaLnBrk="1" hangingPunct="1"/>
            <a:r>
              <a:rPr lang="en-US" altLang="en-US" sz="3200" dirty="0" smtClean="0">
                <a:solidFill>
                  <a:schemeClr val="tx1"/>
                </a:solidFill>
              </a:rPr>
              <a:t>The Electric Potential</a:t>
            </a:r>
          </a:p>
        </p:txBody>
      </p:sp>
      <p:sp>
        <p:nvSpPr>
          <p:cNvPr id="63491" name="Text Box 3"/>
          <p:cNvSpPr txBox="1">
            <a:spLocks noChangeArrowheads="1"/>
          </p:cNvSpPr>
          <p:nvPr/>
        </p:nvSpPr>
        <p:spPr bwMode="auto">
          <a:xfrm>
            <a:off x="172591" y="1157288"/>
            <a:ext cx="83598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We define the electric potential </a:t>
            </a:r>
            <a:r>
              <a:rPr lang="en-US" altLang="en-US" sz="2600" i="1" dirty="0">
                <a:latin typeface="Times New Roman" pitchFamily="84" charset="0"/>
                <a:cs typeface="Arial" charset="0"/>
              </a:rPr>
              <a:t>V</a:t>
            </a:r>
            <a:r>
              <a:rPr lang="en-US" altLang="en-US" sz="2600" dirty="0">
                <a:cs typeface="Arial" charset="0"/>
              </a:rPr>
              <a:t> (or, for brevity, just the potential) as</a:t>
            </a:r>
          </a:p>
        </p:txBody>
      </p:sp>
      <p:sp>
        <p:nvSpPr>
          <p:cNvPr id="63492" name="Text Box 5"/>
          <p:cNvSpPr txBox="1">
            <a:spLocks noChangeArrowheads="1"/>
          </p:cNvSpPr>
          <p:nvPr/>
        </p:nvSpPr>
        <p:spPr bwMode="auto">
          <a:xfrm>
            <a:off x="179512" y="3645024"/>
            <a:ext cx="8662168"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smtClean="0"/>
              <a:t>This is NOT the same as electric potential energy. (different units, for one thing).</a:t>
            </a:r>
          </a:p>
          <a:p>
            <a:pPr eaLnBrk="1" hangingPunct="1">
              <a:spcBef>
                <a:spcPct val="20000"/>
              </a:spcBef>
              <a:spcAft>
                <a:spcPct val="20000"/>
              </a:spcAft>
              <a:buClr>
                <a:srgbClr val="93001B"/>
              </a:buClr>
              <a:buFont typeface="Wingdings" pitchFamily="84" charset="2"/>
              <a:buChar char="§"/>
            </a:pPr>
            <a:r>
              <a:rPr lang="en-US" altLang="en-US" sz="2600" dirty="0" smtClean="0"/>
              <a:t>The </a:t>
            </a:r>
            <a:r>
              <a:rPr lang="en-US" altLang="en-US" sz="2600" dirty="0"/>
              <a:t>unit of electric potential is the joule per coulomb, which is called the volt </a:t>
            </a:r>
            <a:r>
              <a:rPr lang="en-US" altLang="en-US" sz="2600" dirty="0">
                <a:latin typeface="Times New Roman" pitchFamily="84" charset="0"/>
              </a:rPr>
              <a:t>V</a:t>
            </a:r>
            <a:r>
              <a:rPr lang="en-US" altLang="en-US" sz="2600" dirty="0"/>
              <a:t>:</a:t>
            </a:r>
          </a:p>
        </p:txBody>
      </p:sp>
      <p:pic>
        <p:nvPicPr>
          <p:cNvPr id="63495" name="Picture 11" descr="CH28_PPT_Slide_28-59a"/>
          <p:cNvPicPr>
            <a:picLocks noChangeAspect="1" noChangeArrowheads="1"/>
          </p:cNvPicPr>
          <p:nvPr/>
        </p:nvPicPr>
        <p:blipFill>
          <a:blip r:embed="rId2">
            <a:extLst>
              <a:ext uri="{28A0092B-C50C-407E-A947-70E740481C1C}">
                <a14:useLocalDpi xmlns:a14="http://schemas.microsoft.com/office/drawing/2010/main" val="0"/>
              </a:ext>
            </a:extLst>
          </a:blip>
          <a:srcRect r="66927"/>
          <a:stretch>
            <a:fillRect/>
          </a:stretch>
        </p:blipFill>
        <p:spPr bwMode="auto">
          <a:xfrm>
            <a:off x="2847916" y="2038651"/>
            <a:ext cx="2994912" cy="12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2" descr="CH28_PPT_Slide_28-5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791944"/>
            <a:ext cx="4279461" cy="45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12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p:cNvSpPr>
          <p:nvPr/>
        </p:nvSpPr>
        <p:spPr bwMode="auto">
          <a:xfrm>
            <a:off x="434975" y="1143000"/>
            <a:ext cx="35210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pPr>
            <a:r>
              <a:rPr lang="en-US" altLang="en-US" sz="2600"/>
              <a:t>A proton is released from rest at the dot. Afterward, the proton</a:t>
            </a:r>
          </a:p>
          <a:p>
            <a:pPr eaLnBrk="1" hangingPunct="1">
              <a:lnSpc>
                <a:spcPct val="90000"/>
              </a:lnSpc>
              <a:spcBef>
                <a:spcPct val="20000"/>
              </a:spcBef>
              <a:spcAft>
                <a:spcPct val="20000"/>
              </a:spcAft>
              <a:buFont typeface="Arial" charset="0"/>
              <a:buAutoNum type="alphaUcPeriod"/>
            </a:pPr>
            <a:endParaRPr lang="en-US" altLang="en-US" sz="2600"/>
          </a:p>
          <a:p>
            <a:pPr eaLnBrk="1" hangingPunct="1">
              <a:lnSpc>
                <a:spcPct val="90000"/>
              </a:lnSpc>
              <a:spcBef>
                <a:spcPct val="20000"/>
              </a:spcBef>
              <a:spcAft>
                <a:spcPct val="20000"/>
              </a:spcAft>
            </a:pPr>
            <a:endParaRPr lang="en-US" altLang="en-US" sz="2600"/>
          </a:p>
          <a:p>
            <a:pPr eaLnBrk="1" hangingPunct="1">
              <a:lnSpc>
                <a:spcPct val="90000"/>
              </a:lnSpc>
              <a:spcBef>
                <a:spcPct val="20000"/>
              </a:spcBef>
              <a:spcAft>
                <a:spcPct val="20000"/>
              </a:spcAft>
              <a:buFont typeface="Arial" charset="0"/>
              <a:buNone/>
            </a:pPr>
            <a:endParaRPr lang="en-US" altLang="en-US" sz="2600"/>
          </a:p>
          <a:p>
            <a:pPr eaLnBrk="1" hangingPunct="1">
              <a:lnSpc>
                <a:spcPct val="90000"/>
              </a:lnSpc>
              <a:spcBef>
                <a:spcPct val="20000"/>
              </a:spcBef>
              <a:spcAft>
                <a:spcPct val="20000"/>
              </a:spcAft>
            </a:pPr>
            <a:endParaRPr lang="en-US" altLang="en-US" sz="2600"/>
          </a:p>
        </p:txBody>
      </p:sp>
      <p:sp>
        <p:nvSpPr>
          <p:cNvPr id="66564" name="Rectangle 14"/>
          <p:cNvSpPr>
            <a:spLocks/>
          </p:cNvSpPr>
          <p:nvPr/>
        </p:nvSpPr>
        <p:spPr bwMode="auto">
          <a:xfrm>
            <a:off x="361950" y="3132138"/>
            <a:ext cx="71882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82296" tIns="41148" rIns="82296" bIns="41148">
            <a:spAutoFit/>
          </a:bodyPr>
          <a:lstStyle>
            <a:lvl1pPr marL="635000" indent="-6350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Font typeface="Arial" charset="0"/>
              <a:buAutoNum type="alphaUcPeriod"/>
            </a:pPr>
            <a:r>
              <a:rPr lang="en-US" altLang="en-US" sz="2600"/>
              <a:t>Remains at the dot.</a:t>
            </a:r>
          </a:p>
          <a:p>
            <a:pPr eaLnBrk="1" hangingPunct="1">
              <a:lnSpc>
                <a:spcPct val="90000"/>
              </a:lnSpc>
              <a:spcBef>
                <a:spcPct val="20000"/>
              </a:spcBef>
              <a:spcAft>
                <a:spcPct val="20000"/>
              </a:spcAft>
              <a:buFont typeface="Arial" charset="0"/>
              <a:buAutoNum type="alphaUcPeriod"/>
            </a:pPr>
            <a:r>
              <a:rPr lang="en-US" altLang="en-US" sz="2600"/>
              <a:t>Moves upward with steady </a:t>
            </a:r>
            <a:br>
              <a:rPr lang="en-US" altLang="en-US" sz="2600"/>
            </a:br>
            <a:r>
              <a:rPr lang="en-US" altLang="en-US" sz="2600"/>
              <a:t>speed.</a:t>
            </a:r>
          </a:p>
          <a:p>
            <a:pPr eaLnBrk="1" hangingPunct="1">
              <a:lnSpc>
                <a:spcPct val="90000"/>
              </a:lnSpc>
              <a:spcBef>
                <a:spcPct val="20000"/>
              </a:spcBef>
              <a:spcAft>
                <a:spcPct val="20000"/>
              </a:spcAft>
              <a:buFont typeface="Arial" charset="0"/>
              <a:buAutoNum type="alphaUcPeriod"/>
            </a:pPr>
            <a:r>
              <a:rPr lang="en-US" altLang="en-US" sz="2600"/>
              <a:t>Moves upward with an increasing speed.</a:t>
            </a:r>
          </a:p>
          <a:p>
            <a:pPr eaLnBrk="1" hangingPunct="1">
              <a:lnSpc>
                <a:spcPct val="90000"/>
              </a:lnSpc>
              <a:spcBef>
                <a:spcPct val="20000"/>
              </a:spcBef>
              <a:spcAft>
                <a:spcPct val="20000"/>
              </a:spcAft>
              <a:buFont typeface="Arial" charset="0"/>
              <a:buAutoNum type="alphaUcPeriod"/>
            </a:pPr>
            <a:r>
              <a:rPr lang="en-US" altLang="en-US" sz="2600"/>
              <a:t>Moves downward with a steady speed.</a:t>
            </a:r>
          </a:p>
          <a:p>
            <a:pPr eaLnBrk="1" hangingPunct="1">
              <a:lnSpc>
                <a:spcPct val="90000"/>
              </a:lnSpc>
              <a:spcBef>
                <a:spcPct val="20000"/>
              </a:spcBef>
              <a:spcAft>
                <a:spcPct val="20000"/>
              </a:spcAft>
              <a:buFont typeface="Arial" charset="0"/>
              <a:buAutoNum type="alphaUcPeriod"/>
            </a:pPr>
            <a:r>
              <a:rPr lang="en-US" altLang="en-US" sz="2600"/>
              <a:t>Moves downward with an increasing speed.</a:t>
            </a:r>
          </a:p>
        </p:txBody>
      </p:sp>
      <p:pic>
        <p:nvPicPr>
          <p:cNvPr id="66566" name="Picture 8" descr="CH28_PPT_Slide-62"/>
          <p:cNvPicPr>
            <a:picLocks noChangeAspect="1" noChangeArrowheads="1"/>
          </p:cNvPicPr>
          <p:nvPr/>
        </p:nvPicPr>
        <p:blipFill>
          <a:blip r:embed="rId3">
            <a:extLst>
              <a:ext uri="{28A0092B-C50C-407E-A947-70E740481C1C}">
                <a14:useLocalDpi xmlns:a14="http://schemas.microsoft.com/office/drawing/2010/main" val="0"/>
              </a:ext>
            </a:extLst>
          </a:blip>
          <a:srcRect t="12277" b="11684"/>
          <a:stretch>
            <a:fillRect/>
          </a:stretch>
        </p:blipFill>
        <p:spPr bwMode="auto">
          <a:xfrm>
            <a:off x="4789488" y="838200"/>
            <a:ext cx="4162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116017"/>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3500" y="101600"/>
            <a:ext cx="9055100" cy="422275"/>
          </a:xfrm>
        </p:spPr>
        <p:txBody>
          <a:bodyPr/>
          <a:lstStyle/>
          <a:p>
            <a:pPr algn="l" eaLnBrk="1" hangingPunct="1"/>
            <a:r>
              <a:rPr lang="en-US" altLang="en-US" sz="3100" dirty="0" smtClean="0">
                <a:solidFill>
                  <a:schemeClr val="tx1"/>
                </a:solidFill>
              </a:rPr>
              <a:t>The Electric Field Inside a Parallel-Plate Capacitor</a:t>
            </a:r>
          </a:p>
        </p:txBody>
      </p:sp>
      <p:sp>
        <p:nvSpPr>
          <p:cNvPr id="77827" name="Text Box 3"/>
          <p:cNvSpPr txBox="1">
            <a:spLocks noChangeArrowheads="1"/>
          </p:cNvSpPr>
          <p:nvPr/>
        </p:nvSpPr>
        <p:spPr bwMode="auto">
          <a:xfrm>
            <a:off x="303213" y="1441450"/>
            <a:ext cx="27305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3363" algn="l"/>
              </a:tabLst>
              <a:defRPr sz="2400">
                <a:solidFill>
                  <a:schemeClr val="tx1"/>
                </a:solidFill>
                <a:latin typeface="Arial" charset="0"/>
                <a:ea typeface="ＭＳ Ｐゴシック" pitchFamily="84" charset="-128"/>
              </a:defRPr>
            </a:lvl1pPr>
            <a:lvl2pPr marL="742950" indent="-285750">
              <a:tabLst>
                <a:tab pos="233363" algn="l"/>
              </a:tabLst>
              <a:defRPr sz="2400">
                <a:solidFill>
                  <a:schemeClr val="tx1"/>
                </a:solidFill>
                <a:latin typeface="Arial" charset="0"/>
                <a:ea typeface="ＭＳ Ｐゴシック" pitchFamily="84" charset="-128"/>
              </a:defRPr>
            </a:lvl2pPr>
            <a:lvl3pPr marL="1143000" indent="-228600">
              <a:tabLst>
                <a:tab pos="233363" algn="l"/>
              </a:tabLst>
              <a:defRPr sz="2400">
                <a:solidFill>
                  <a:schemeClr val="tx1"/>
                </a:solidFill>
                <a:latin typeface="Arial" charset="0"/>
                <a:ea typeface="ＭＳ Ｐゴシック" pitchFamily="84" charset="-128"/>
              </a:defRPr>
            </a:lvl3pPr>
            <a:lvl4pPr marL="1600200" indent="-228600">
              <a:tabLst>
                <a:tab pos="233363" algn="l"/>
              </a:tabLst>
              <a:defRPr sz="2400">
                <a:solidFill>
                  <a:schemeClr val="tx1"/>
                </a:solidFill>
                <a:latin typeface="Arial" charset="0"/>
                <a:ea typeface="ＭＳ Ｐゴシック" pitchFamily="84" charset="-128"/>
              </a:defRPr>
            </a:lvl4pPr>
            <a:lvl5pPr marL="2057400" indent="-228600">
              <a:tabLst>
                <a:tab pos="233363"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9pPr>
          </a:lstStyle>
          <a:p>
            <a:pPr eaLnBrk="1" hangingPunct="1">
              <a:spcAft>
                <a:spcPct val="10000"/>
              </a:spcAft>
              <a:buClr>
                <a:srgbClr val="FF0000"/>
              </a:buClr>
            </a:pPr>
            <a:r>
              <a:rPr lang="en-US" altLang="en-US" sz="2600">
                <a:cs typeface="Arial" charset="0"/>
              </a:rPr>
              <a:t>This is a review of Chapter 26.</a:t>
            </a:r>
          </a:p>
        </p:txBody>
      </p:sp>
      <p:pic>
        <p:nvPicPr>
          <p:cNvPr id="77829" name="Picture 7" descr="28_19_Figure"/>
          <p:cNvPicPr>
            <a:picLocks noChangeAspect="1" noChangeArrowheads="1"/>
          </p:cNvPicPr>
          <p:nvPr/>
        </p:nvPicPr>
        <p:blipFill>
          <a:blip r:embed="rId2">
            <a:extLst>
              <a:ext uri="{28A0092B-C50C-407E-A947-70E740481C1C}">
                <a14:useLocalDpi xmlns:a14="http://schemas.microsoft.com/office/drawing/2010/main" val="0"/>
              </a:ext>
            </a:extLst>
          </a:blip>
          <a:srcRect b="3586"/>
          <a:stretch>
            <a:fillRect/>
          </a:stretch>
        </p:blipFill>
        <p:spPr bwMode="auto">
          <a:xfrm>
            <a:off x="3782359" y="620688"/>
            <a:ext cx="5333206"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9" descr="CH28_PPT_Slide_28-73"/>
          <p:cNvPicPr>
            <a:picLocks noChangeAspect="1" noChangeArrowheads="1"/>
          </p:cNvPicPr>
          <p:nvPr/>
        </p:nvPicPr>
        <p:blipFill>
          <a:blip r:embed="rId3">
            <a:extLst>
              <a:ext uri="{28A0092B-C50C-407E-A947-70E740481C1C}">
                <a14:useLocalDpi xmlns:a14="http://schemas.microsoft.com/office/drawing/2010/main" val="0"/>
              </a:ext>
            </a:extLst>
          </a:blip>
          <a:srcRect r="29489"/>
          <a:stretch>
            <a:fillRect/>
          </a:stretch>
        </p:blipFill>
        <p:spPr bwMode="auto">
          <a:xfrm>
            <a:off x="467544" y="5013176"/>
            <a:ext cx="53784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36023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1" descr="28_20_Figure"/>
          <p:cNvPicPr>
            <a:picLocks noChangeAspect="1" noChangeArrowheads="1"/>
          </p:cNvPicPr>
          <p:nvPr/>
        </p:nvPicPr>
        <p:blipFill>
          <a:blip r:embed="rId2">
            <a:extLst>
              <a:ext uri="{28A0092B-C50C-407E-A947-70E740481C1C}">
                <a14:useLocalDpi xmlns:a14="http://schemas.microsoft.com/office/drawing/2010/main" val="0"/>
              </a:ext>
            </a:extLst>
          </a:blip>
          <a:srcRect b="3062"/>
          <a:stretch>
            <a:fillRect/>
          </a:stretch>
        </p:blipFill>
        <p:spPr bwMode="auto">
          <a:xfrm>
            <a:off x="5013325" y="2562225"/>
            <a:ext cx="3673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2"/>
          <p:cNvSpPr>
            <a:spLocks noGrp="1" noChangeArrowheads="1"/>
          </p:cNvSpPr>
          <p:nvPr>
            <p:ph type="title" idx="4294967295"/>
          </p:nvPr>
        </p:nvSpPr>
        <p:spPr>
          <a:xfrm>
            <a:off x="76200" y="0"/>
            <a:ext cx="8229600" cy="1143000"/>
          </a:xfrm>
        </p:spPr>
        <p:txBody>
          <a:bodyPr/>
          <a:lstStyle/>
          <a:p>
            <a:pPr algn="l" eaLnBrk="1" hangingPunct="1"/>
            <a:r>
              <a:rPr lang="en-US" altLang="en-US" sz="3200" dirty="0" smtClean="0">
                <a:solidFill>
                  <a:schemeClr val="tx1"/>
                </a:solidFill>
              </a:rPr>
              <a:t>The Electric Potential Inside a Parallel-Plate Capacitor</a:t>
            </a:r>
          </a:p>
        </p:txBody>
      </p:sp>
      <p:sp>
        <p:nvSpPr>
          <p:cNvPr id="78853" name="Text Box 3"/>
          <p:cNvSpPr txBox="1">
            <a:spLocks noChangeArrowheads="1"/>
          </p:cNvSpPr>
          <p:nvPr/>
        </p:nvSpPr>
        <p:spPr bwMode="auto">
          <a:xfrm>
            <a:off x="58738" y="1365250"/>
            <a:ext cx="87804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a:cs typeface="Arial" charset="0"/>
              </a:rPr>
              <a:t>The electric potential inside a parallel-plate capacitor is </a:t>
            </a:r>
          </a:p>
        </p:txBody>
      </p:sp>
      <p:sp>
        <p:nvSpPr>
          <p:cNvPr id="78854" name="Text Box 5"/>
          <p:cNvSpPr txBox="1">
            <a:spLocks noChangeArrowheads="1"/>
          </p:cNvSpPr>
          <p:nvPr/>
        </p:nvSpPr>
        <p:spPr bwMode="auto">
          <a:xfrm>
            <a:off x="47625" y="2682875"/>
            <a:ext cx="44275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FF0000"/>
              </a:buClr>
            </a:pPr>
            <a:r>
              <a:rPr lang="en-US" altLang="en-US" sz="2600" dirty="0"/>
              <a:t>   where </a:t>
            </a:r>
            <a:r>
              <a:rPr lang="en-US" altLang="en-US" sz="2600" b="1" i="1" dirty="0">
                <a:latin typeface="Times New Roman" pitchFamily="84" charset="0"/>
              </a:rPr>
              <a:t>s</a:t>
            </a:r>
            <a:r>
              <a:rPr lang="en-US" altLang="en-US" sz="2600" b="1" i="1" dirty="0"/>
              <a:t> </a:t>
            </a:r>
            <a:r>
              <a:rPr lang="en-US" altLang="en-US" sz="2600" b="1" dirty="0"/>
              <a:t>is the distance from the </a:t>
            </a:r>
            <a:r>
              <a:rPr lang="en-US" altLang="en-US" sz="2600" b="1" i="1" dirty="0"/>
              <a:t>negative </a:t>
            </a:r>
            <a:r>
              <a:rPr lang="en-US" altLang="en-US" sz="2600" b="1" dirty="0"/>
              <a:t>electrode.</a:t>
            </a:r>
            <a:endParaRPr lang="en-US" altLang="en-US" sz="2600" dirty="0"/>
          </a:p>
          <a:p>
            <a:pPr eaLnBrk="1" hangingPunct="1">
              <a:spcBef>
                <a:spcPct val="20000"/>
              </a:spcBef>
              <a:spcAft>
                <a:spcPct val="20000"/>
              </a:spcAft>
              <a:buClr>
                <a:srgbClr val="93001B"/>
              </a:buClr>
              <a:buFont typeface="Wingdings" pitchFamily="84" charset="2"/>
              <a:buChar char="§"/>
            </a:pPr>
            <a:r>
              <a:rPr lang="en-US" altLang="en-US" sz="2600" dirty="0"/>
              <a:t>The </a:t>
            </a:r>
            <a:r>
              <a:rPr lang="en-US" altLang="en-US" sz="2600" i="1" dirty="0"/>
              <a:t>potential difference </a:t>
            </a:r>
            <a:r>
              <a:rPr lang="en-US" altLang="en-US" sz="2600" dirty="0">
                <a:latin typeface="Lucida Grande" pitchFamily="84" charset="0"/>
                <a:sym typeface="Symbol" pitchFamily="84" charset="2"/>
              </a:rPr>
              <a:t></a:t>
            </a:r>
            <a:r>
              <a:rPr lang="en-US" altLang="en-US" sz="2600" i="1" dirty="0">
                <a:latin typeface="Times New Roman" pitchFamily="84" charset="0"/>
              </a:rPr>
              <a:t>V</a:t>
            </a:r>
            <a:r>
              <a:rPr lang="en-US" altLang="en-US" sz="2600" baseline="-25000" dirty="0">
                <a:latin typeface="Times New Roman" pitchFamily="84" charset="0"/>
              </a:rPr>
              <a:t>C</a:t>
            </a:r>
            <a:r>
              <a:rPr lang="en-US" altLang="en-US" sz="2600" dirty="0"/>
              <a:t>, or “voltage” between the two capacitor plates is</a:t>
            </a:r>
          </a:p>
        </p:txBody>
      </p:sp>
      <p:pic>
        <p:nvPicPr>
          <p:cNvPr id="78856" name="Picture 13" descr="28_KeyEquation_05"/>
          <p:cNvPicPr>
            <a:picLocks noChangeAspect="1" noChangeArrowheads="1"/>
          </p:cNvPicPr>
          <p:nvPr/>
        </p:nvPicPr>
        <p:blipFill>
          <a:blip r:embed="rId3">
            <a:extLst>
              <a:ext uri="{28A0092B-C50C-407E-A947-70E740481C1C}">
                <a14:useLocalDpi xmlns:a14="http://schemas.microsoft.com/office/drawing/2010/main" val="0"/>
              </a:ext>
            </a:extLst>
          </a:blip>
          <a:srcRect l="10789" r="16119" b="27464"/>
          <a:stretch>
            <a:fillRect/>
          </a:stretch>
        </p:blipFill>
        <p:spPr bwMode="auto">
          <a:xfrm>
            <a:off x="609600" y="1838325"/>
            <a:ext cx="792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4" descr="CH28_PPT_Slide_28-74"/>
          <p:cNvPicPr>
            <a:picLocks noChangeAspect="1" noChangeArrowheads="1"/>
          </p:cNvPicPr>
          <p:nvPr/>
        </p:nvPicPr>
        <p:blipFill>
          <a:blip r:embed="rId4">
            <a:extLst>
              <a:ext uri="{28A0092B-C50C-407E-A947-70E740481C1C}">
                <a14:useLocalDpi xmlns:a14="http://schemas.microsoft.com/office/drawing/2010/main" val="0"/>
              </a:ext>
            </a:extLst>
          </a:blip>
          <a:srcRect r="55339"/>
          <a:stretch>
            <a:fillRect/>
          </a:stretch>
        </p:blipFill>
        <p:spPr bwMode="auto">
          <a:xfrm>
            <a:off x="692150" y="5603875"/>
            <a:ext cx="33464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44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61913" y="123825"/>
            <a:ext cx="8351837" cy="411163"/>
          </a:xfrm>
        </p:spPr>
        <p:txBody>
          <a:bodyPr/>
          <a:lstStyle/>
          <a:p>
            <a:pPr algn="l" eaLnBrk="1" hangingPunct="1"/>
            <a:r>
              <a:rPr lang="en-US" altLang="en-US" sz="3200" dirty="0" smtClean="0">
                <a:solidFill>
                  <a:schemeClr val="tx1"/>
                </a:solidFill>
              </a:rPr>
              <a:t>Units of Electric Field</a:t>
            </a:r>
          </a:p>
        </p:txBody>
      </p:sp>
      <p:sp>
        <p:nvSpPr>
          <p:cNvPr id="79875" name="Rectangle 8"/>
          <p:cNvSpPr>
            <a:spLocks noChangeArrowheads="1"/>
          </p:cNvSpPr>
          <p:nvPr/>
        </p:nvSpPr>
        <p:spPr bwMode="auto">
          <a:xfrm>
            <a:off x="3349625" y="2613025"/>
            <a:ext cx="1319213" cy="8588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a:latin typeface="Times New Roman" pitchFamily="84" charset="0"/>
            </a:endParaRPr>
          </a:p>
        </p:txBody>
      </p:sp>
      <p:sp>
        <p:nvSpPr>
          <p:cNvPr id="79876" name="Rectangle 9"/>
          <p:cNvSpPr>
            <a:spLocks noChangeArrowheads="1"/>
          </p:cNvSpPr>
          <p:nvPr/>
        </p:nvSpPr>
        <p:spPr bwMode="auto">
          <a:xfrm>
            <a:off x="6834188" y="3810000"/>
            <a:ext cx="1801812" cy="3270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a:latin typeface="Times New Roman" pitchFamily="84" charset="0"/>
            </a:endParaRPr>
          </a:p>
        </p:txBody>
      </p:sp>
      <p:sp>
        <p:nvSpPr>
          <p:cNvPr id="79877" name="Text Box 3"/>
          <p:cNvSpPr txBox="1">
            <a:spLocks noChangeArrowheads="1"/>
          </p:cNvSpPr>
          <p:nvPr/>
        </p:nvSpPr>
        <p:spPr bwMode="auto">
          <a:xfrm>
            <a:off x="57150" y="914400"/>
            <a:ext cx="84772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tabLst>
                <a:tab pos="233363" algn="l"/>
              </a:tabLst>
              <a:defRPr sz="2400">
                <a:solidFill>
                  <a:schemeClr val="tx1"/>
                </a:solidFill>
                <a:latin typeface="Arial" charset="0"/>
                <a:ea typeface="ＭＳ Ｐゴシック" pitchFamily="84" charset="-128"/>
              </a:defRPr>
            </a:lvl1pPr>
            <a:lvl2pPr marL="742950" indent="-285750">
              <a:tabLst>
                <a:tab pos="233363" algn="l"/>
              </a:tabLst>
              <a:defRPr sz="2400">
                <a:solidFill>
                  <a:schemeClr val="tx1"/>
                </a:solidFill>
                <a:latin typeface="Arial" charset="0"/>
                <a:ea typeface="ＭＳ Ｐゴシック" pitchFamily="84" charset="-128"/>
              </a:defRPr>
            </a:lvl2pPr>
            <a:lvl3pPr marL="1143000" indent="-228600">
              <a:tabLst>
                <a:tab pos="233363" algn="l"/>
              </a:tabLst>
              <a:defRPr sz="2400">
                <a:solidFill>
                  <a:schemeClr val="tx1"/>
                </a:solidFill>
                <a:latin typeface="Arial" charset="0"/>
                <a:ea typeface="ＭＳ Ｐゴシック" pitchFamily="84" charset="-128"/>
              </a:defRPr>
            </a:lvl3pPr>
            <a:lvl4pPr marL="1600200" indent="-228600">
              <a:tabLst>
                <a:tab pos="233363" algn="l"/>
              </a:tabLst>
              <a:defRPr sz="2400">
                <a:solidFill>
                  <a:schemeClr val="tx1"/>
                </a:solidFill>
                <a:latin typeface="Arial" charset="0"/>
                <a:ea typeface="ＭＳ Ｐゴシック" pitchFamily="84" charset="-128"/>
              </a:defRPr>
            </a:lvl4pPr>
            <a:lvl5pPr marL="2057400" indent="-228600">
              <a:tabLst>
                <a:tab pos="233363"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a:cs typeface="Arial" charset="0"/>
              </a:rPr>
              <a:t>If we know a capacitor’s voltage </a:t>
            </a:r>
            <a:r>
              <a:rPr lang="en-US" altLang="en-US" sz="2600">
                <a:latin typeface="Lucida Grande" pitchFamily="84" charset="0"/>
                <a:cs typeface="Arial" charset="0"/>
                <a:sym typeface="Symbol" pitchFamily="84" charset="2"/>
              </a:rPr>
              <a:t></a:t>
            </a:r>
            <a:r>
              <a:rPr lang="en-US" altLang="en-US" sz="2600" i="1">
                <a:latin typeface="Times New Roman" pitchFamily="84" charset="0"/>
                <a:cs typeface="Arial" charset="0"/>
              </a:rPr>
              <a:t>V</a:t>
            </a:r>
            <a:r>
              <a:rPr lang="en-US" altLang="en-US" sz="2600">
                <a:cs typeface="Arial" charset="0"/>
              </a:rPr>
              <a:t> and the distance between the plates </a:t>
            </a:r>
            <a:r>
              <a:rPr lang="en-US" altLang="en-US" sz="2600" i="1">
                <a:latin typeface="Times New Roman" pitchFamily="84" charset="0"/>
                <a:cs typeface="Arial" charset="0"/>
              </a:rPr>
              <a:t>d</a:t>
            </a:r>
            <a:r>
              <a:rPr lang="en-US" altLang="en-US" sz="2600">
                <a:cs typeface="Arial" charset="0"/>
              </a:rPr>
              <a:t>, then the electric field strength within the capacitor is: </a:t>
            </a:r>
          </a:p>
        </p:txBody>
      </p:sp>
      <p:sp>
        <p:nvSpPr>
          <p:cNvPr id="79878" name="Text Box 3"/>
          <p:cNvSpPr txBox="1">
            <a:spLocks noChangeArrowheads="1"/>
          </p:cNvSpPr>
          <p:nvPr/>
        </p:nvSpPr>
        <p:spPr bwMode="auto">
          <a:xfrm>
            <a:off x="58738" y="3127375"/>
            <a:ext cx="8307387"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tabLst>
                <a:tab pos="233363" algn="l"/>
              </a:tabLst>
              <a:defRPr sz="2400">
                <a:solidFill>
                  <a:schemeClr val="tx1"/>
                </a:solidFill>
                <a:latin typeface="Arial" charset="0"/>
                <a:ea typeface="ＭＳ Ｐゴシック" pitchFamily="84" charset="-128"/>
              </a:defRPr>
            </a:lvl1pPr>
            <a:lvl2pPr marL="742950" indent="-285750">
              <a:tabLst>
                <a:tab pos="233363" algn="l"/>
              </a:tabLst>
              <a:defRPr sz="2400">
                <a:solidFill>
                  <a:schemeClr val="tx1"/>
                </a:solidFill>
                <a:latin typeface="Arial" charset="0"/>
                <a:ea typeface="ＭＳ Ｐゴシック" pitchFamily="84" charset="-128"/>
              </a:defRPr>
            </a:lvl2pPr>
            <a:lvl3pPr marL="1143000" indent="-228600">
              <a:tabLst>
                <a:tab pos="233363" algn="l"/>
              </a:tabLst>
              <a:defRPr sz="2400">
                <a:solidFill>
                  <a:schemeClr val="tx1"/>
                </a:solidFill>
                <a:latin typeface="Arial" charset="0"/>
                <a:ea typeface="ＭＳ Ｐゴシック" pitchFamily="84" charset="-128"/>
              </a:defRPr>
            </a:lvl3pPr>
            <a:lvl4pPr marL="1600200" indent="-228600">
              <a:tabLst>
                <a:tab pos="233363" algn="l"/>
              </a:tabLst>
              <a:defRPr sz="2400">
                <a:solidFill>
                  <a:schemeClr val="tx1"/>
                </a:solidFill>
                <a:latin typeface="Arial" charset="0"/>
                <a:ea typeface="ＭＳ Ｐゴシック" pitchFamily="84" charset="-128"/>
              </a:defRPr>
            </a:lvl4pPr>
            <a:lvl5pPr marL="2057400" indent="-228600">
              <a:tabLst>
                <a:tab pos="233363"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This implies that the units of electric field are volts per meter, or </a:t>
            </a:r>
            <a:r>
              <a:rPr lang="en-US" altLang="en-US" sz="2600" dirty="0">
                <a:latin typeface="Times New Roman" pitchFamily="84" charset="0"/>
                <a:cs typeface="Arial" charset="0"/>
              </a:rPr>
              <a:t>V/m.</a:t>
            </a:r>
            <a:endParaRPr lang="en-US" altLang="en-US" sz="2600" dirty="0">
              <a:cs typeface="Arial" charset="0"/>
            </a:endParaRPr>
          </a:p>
          <a:p>
            <a:pPr eaLnBrk="1" hangingPunct="1">
              <a:spcBef>
                <a:spcPct val="20000"/>
              </a:spcBef>
              <a:spcAft>
                <a:spcPct val="20000"/>
              </a:spcAft>
              <a:buClr>
                <a:srgbClr val="93001B"/>
              </a:buClr>
              <a:buFont typeface="Wingdings" pitchFamily="84" charset="2"/>
              <a:buChar char="§"/>
            </a:pPr>
            <a:r>
              <a:rPr lang="en-US" altLang="en-US" sz="2600" dirty="0">
                <a:cs typeface="Arial" charset="0"/>
              </a:rPr>
              <a:t>Previously, we have been using electric field units of </a:t>
            </a:r>
            <a:r>
              <a:rPr lang="en-US" altLang="en-US" sz="2600" dirty="0" err="1">
                <a:cs typeface="Arial" charset="0"/>
              </a:rPr>
              <a:t>newtons</a:t>
            </a:r>
            <a:r>
              <a:rPr lang="en-US" altLang="en-US" sz="2600" dirty="0">
                <a:cs typeface="Arial" charset="0"/>
              </a:rPr>
              <a:t> per coulomb.</a:t>
            </a:r>
          </a:p>
          <a:p>
            <a:pPr eaLnBrk="1" hangingPunct="1">
              <a:spcBef>
                <a:spcPct val="20000"/>
              </a:spcBef>
              <a:spcAft>
                <a:spcPct val="20000"/>
              </a:spcAft>
              <a:buClr>
                <a:srgbClr val="93001B"/>
              </a:buClr>
              <a:buFont typeface="Wingdings" pitchFamily="84" charset="2"/>
              <a:buChar char="§"/>
            </a:pPr>
            <a:r>
              <a:rPr lang="en-US" altLang="en-US" sz="2600" dirty="0">
                <a:cs typeface="Arial" charset="0"/>
              </a:rPr>
              <a:t>In fact, </a:t>
            </a:r>
            <a:r>
              <a:rPr lang="en-US" altLang="en-US" sz="2600" dirty="0" smtClean="0">
                <a:cs typeface="Arial" charset="0"/>
              </a:rPr>
              <a:t>these </a:t>
            </a:r>
            <a:r>
              <a:rPr lang="en-US" altLang="en-US" sz="2600" dirty="0">
                <a:cs typeface="Arial" charset="0"/>
              </a:rPr>
              <a:t>units are equivalent to each other:</a:t>
            </a:r>
          </a:p>
          <a:p>
            <a:pPr algn="ctr" eaLnBrk="1" hangingPunct="1">
              <a:spcBef>
                <a:spcPct val="20000"/>
              </a:spcBef>
              <a:spcAft>
                <a:spcPct val="20000"/>
              </a:spcAft>
              <a:buClr>
                <a:srgbClr val="FF0000"/>
              </a:buClr>
            </a:pPr>
            <a:r>
              <a:rPr lang="en-US" altLang="en-US" sz="2600" dirty="0">
                <a:latin typeface="Times New Roman" pitchFamily="84" charset="0"/>
                <a:cs typeface="Arial" charset="0"/>
              </a:rPr>
              <a:t>1 N/C </a:t>
            </a:r>
            <a:r>
              <a:rPr lang="en-US" altLang="en-US" sz="2600" dirty="0">
                <a:latin typeface="Symbol" pitchFamily="84" charset="2"/>
                <a:cs typeface="Arial" charset="0"/>
                <a:sym typeface="Symbol" pitchFamily="84" charset="2"/>
              </a:rPr>
              <a:t></a:t>
            </a:r>
            <a:r>
              <a:rPr lang="en-US" altLang="en-US" sz="2600" dirty="0">
                <a:latin typeface="Times New Roman" pitchFamily="84" charset="0"/>
                <a:cs typeface="Arial" charset="0"/>
              </a:rPr>
              <a:t> 1 V/m</a:t>
            </a:r>
            <a:endParaRPr lang="en-US" altLang="en-US" sz="2600" dirty="0">
              <a:cs typeface="Arial" charset="0"/>
            </a:endParaRPr>
          </a:p>
        </p:txBody>
      </p:sp>
      <p:pic>
        <p:nvPicPr>
          <p:cNvPr id="79880" name="Picture 9" descr="CH28_PPT_Slide_28-75"/>
          <p:cNvPicPr>
            <a:picLocks noChangeAspect="1" noChangeArrowheads="1"/>
          </p:cNvPicPr>
          <p:nvPr/>
        </p:nvPicPr>
        <p:blipFill>
          <a:blip r:embed="rId2">
            <a:extLst>
              <a:ext uri="{28A0092B-C50C-407E-A947-70E740481C1C}">
                <a14:useLocalDpi xmlns:a14="http://schemas.microsoft.com/office/drawing/2010/main" val="0"/>
              </a:ext>
            </a:extLst>
          </a:blip>
          <a:srcRect r="76732"/>
          <a:stretch>
            <a:fillRect/>
          </a:stretch>
        </p:blipFill>
        <p:spPr bwMode="auto">
          <a:xfrm>
            <a:off x="3511550" y="2225675"/>
            <a:ext cx="15176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9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p:cNvSpPr>
          <p:nvPr/>
        </p:nvSpPr>
        <p:spPr bwMode="auto">
          <a:xfrm>
            <a:off x="457200" y="952500"/>
            <a:ext cx="4648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110000"/>
              </a:lnSpc>
            </a:pPr>
            <a:r>
              <a:rPr lang="en-US" altLang="en-US" sz="2600"/>
              <a:t>Two protons, one after the other, are launched from point </a:t>
            </a:r>
            <a:r>
              <a:rPr lang="en-US" altLang="en-US" sz="2600">
                <a:latin typeface="Times New Roman" pitchFamily="84" charset="0"/>
              </a:rPr>
              <a:t>1</a:t>
            </a:r>
            <a:r>
              <a:rPr lang="en-US" altLang="en-US" sz="2600"/>
              <a:t> with the same speed. They follow the two trajectories shown. The protons’ speeds at points </a:t>
            </a:r>
            <a:r>
              <a:rPr lang="en-US" altLang="en-US" sz="2600">
                <a:latin typeface="Times New Roman" pitchFamily="84" charset="0"/>
              </a:rPr>
              <a:t>2</a:t>
            </a:r>
            <a:r>
              <a:rPr lang="en-US" altLang="en-US" sz="2600"/>
              <a:t> and </a:t>
            </a:r>
            <a:r>
              <a:rPr lang="en-US" altLang="en-US" sz="2600">
                <a:latin typeface="Times New Roman" pitchFamily="84" charset="0"/>
              </a:rPr>
              <a:t>3</a:t>
            </a:r>
            <a:r>
              <a:rPr lang="en-US" altLang="en-US" sz="2600"/>
              <a:t> are related by</a:t>
            </a:r>
          </a:p>
        </p:txBody>
      </p:sp>
      <p:sp>
        <p:nvSpPr>
          <p:cNvPr id="82947" name="Rectangle 3"/>
          <p:cNvSpPr>
            <a:spLocks noChangeArrowheads="1"/>
          </p:cNvSpPr>
          <p:nvPr/>
        </p:nvSpPr>
        <p:spPr bwMode="auto">
          <a:xfrm>
            <a:off x="80963" y="200025"/>
            <a:ext cx="33909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solidFill>
                  <a:schemeClr val="bg1"/>
                </a:solidFill>
              </a:rPr>
              <a:t>QuickCheck 28.9 </a:t>
            </a:r>
          </a:p>
        </p:txBody>
      </p:sp>
      <p:sp>
        <p:nvSpPr>
          <p:cNvPr id="82948" name="Rectangle 2"/>
          <p:cNvSpPr>
            <a:spLocks/>
          </p:cNvSpPr>
          <p:nvPr/>
        </p:nvSpPr>
        <p:spPr bwMode="auto">
          <a:xfrm>
            <a:off x="457200" y="3451225"/>
            <a:ext cx="8001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77850" indent="-57785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110000"/>
              </a:lnSpc>
            </a:pPr>
            <a:endParaRPr lang="en-US" altLang="en-US"/>
          </a:p>
          <a:p>
            <a:pPr eaLnBrk="1" hangingPunct="1">
              <a:lnSpc>
                <a:spcPct val="110000"/>
              </a:lnSpc>
              <a:buFont typeface="Arial" charset="0"/>
              <a:buAutoNum type="alphaUcPeriod"/>
            </a:pPr>
            <a:r>
              <a:rPr lang="en-US" altLang="en-US"/>
              <a:t> </a:t>
            </a:r>
            <a:r>
              <a:rPr lang="en-US" altLang="en-US" i="1">
                <a:latin typeface="Times New Roman" pitchFamily="84" charset="0"/>
              </a:rPr>
              <a:t>v</a:t>
            </a:r>
            <a:r>
              <a:rPr lang="en-US" altLang="en-US" baseline="-25000">
                <a:latin typeface="Times New Roman" pitchFamily="84" charset="0"/>
              </a:rPr>
              <a:t>2</a:t>
            </a:r>
            <a:r>
              <a:rPr lang="en-US" altLang="en-US">
                <a:latin typeface="Times New Roman" pitchFamily="84" charset="0"/>
              </a:rPr>
              <a:t> &gt; </a:t>
            </a:r>
            <a:r>
              <a:rPr lang="en-US" altLang="en-US" i="1">
                <a:latin typeface="Times New Roman" pitchFamily="84" charset="0"/>
              </a:rPr>
              <a:t>v</a:t>
            </a:r>
            <a:r>
              <a:rPr lang="en-US" altLang="en-US" baseline="-25000">
                <a:latin typeface="Times New Roman" pitchFamily="84" charset="0"/>
              </a:rPr>
              <a:t>3</a:t>
            </a:r>
            <a:r>
              <a:rPr lang="en-US" altLang="en-US"/>
              <a:t>.</a:t>
            </a:r>
          </a:p>
          <a:p>
            <a:pPr eaLnBrk="1" hangingPunct="1">
              <a:lnSpc>
                <a:spcPct val="110000"/>
              </a:lnSpc>
              <a:buFont typeface="Arial" charset="0"/>
              <a:buAutoNum type="alphaUcPeriod"/>
            </a:pPr>
            <a:r>
              <a:rPr lang="en-US" altLang="en-US"/>
              <a:t> </a:t>
            </a:r>
            <a:r>
              <a:rPr lang="en-US" altLang="en-US" i="1">
                <a:latin typeface="Times New Roman" pitchFamily="84" charset="0"/>
              </a:rPr>
              <a:t>v</a:t>
            </a:r>
            <a:r>
              <a:rPr lang="en-US" altLang="en-US" baseline="-25000">
                <a:latin typeface="Times New Roman" pitchFamily="84" charset="0"/>
              </a:rPr>
              <a:t>2</a:t>
            </a:r>
            <a:r>
              <a:rPr lang="en-US" altLang="en-US">
                <a:latin typeface="Times New Roman" pitchFamily="84" charset="0"/>
              </a:rPr>
              <a:t> = </a:t>
            </a:r>
            <a:r>
              <a:rPr lang="en-US" altLang="en-US" i="1">
                <a:latin typeface="Times New Roman" pitchFamily="84" charset="0"/>
              </a:rPr>
              <a:t>v</a:t>
            </a:r>
            <a:r>
              <a:rPr lang="en-US" altLang="en-US" baseline="-25000">
                <a:latin typeface="Times New Roman" pitchFamily="84" charset="0"/>
              </a:rPr>
              <a:t>3</a:t>
            </a:r>
            <a:r>
              <a:rPr lang="en-US" altLang="en-US"/>
              <a:t>.</a:t>
            </a:r>
          </a:p>
          <a:p>
            <a:pPr eaLnBrk="1" hangingPunct="1">
              <a:lnSpc>
                <a:spcPct val="110000"/>
              </a:lnSpc>
              <a:buFont typeface="Arial" charset="0"/>
              <a:buAutoNum type="alphaUcPeriod"/>
            </a:pPr>
            <a:r>
              <a:rPr lang="en-US" altLang="en-US"/>
              <a:t> </a:t>
            </a:r>
            <a:r>
              <a:rPr lang="en-US" altLang="en-US" i="1">
                <a:latin typeface="Times New Roman" pitchFamily="84" charset="0"/>
              </a:rPr>
              <a:t>v</a:t>
            </a:r>
            <a:r>
              <a:rPr lang="en-US" altLang="en-US" baseline="-25000">
                <a:latin typeface="Times New Roman" pitchFamily="84" charset="0"/>
              </a:rPr>
              <a:t>2</a:t>
            </a:r>
            <a:r>
              <a:rPr lang="en-US" altLang="en-US">
                <a:latin typeface="Times New Roman" pitchFamily="84" charset="0"/>
              </a:rPr>
              <a:t> &lt; </a:t>
            </a:r>
            <a:r>
              <a:rPr lang="en-US" altLang="en-US" i="1">
                <a:latin typeface="Times New Roman" pitchFamily="84" charset="0"/>
              </a:rPr>
              <a:t>v</a:t>
            </a:r>
            <a:r>
              <a:rPr lang="en-US" altLang="en-US" baseline="-25000">
                <a:latin typeface="Times New Roman" pitchFamily="84" charset="0"/>
              </a:rPr>
              <a:t>3</a:t>
            </a:r>
            <a:r>
              <a:rPr lang="en-US" altLang="en-US"/>
              <a:t>.</a:t>
            </a:r>
          </a:p>
          <a:p>
            <a:pPr eaLnBrk="1" hangingPunct="1">
              <a:lnSpc>
                <a:spcPct val="110000"/>
              </a:lnSpc>
              <a:buFont typeface="Arial" charset="0"/>
              <a:buAutoNum type="alphaUcPeriod" startAt="4"/>
            </a:pPr>
            <a:r>
              <a:rPr lang="en-US" altLang="en-US"/>
              <a:t> Not enough information to compare their speeds.</a:t>
            </a:r>
          </a:p>
        </p:txBody>
      </p:sp>
      <p:pic>
        <p:nvPicPr>
          <p:cNvPr id="82950" name="Picture 7" descr="CH28_PPT_Slide-78-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844550"/>
            <a:ext cx="33559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40973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95250" y="85725"/>
            <a:ext cx="8229600" cy="457200"/>
          </a:xfrm>
        </p:spPr>
        <p:txBody>
          <a:bodyPr/>
          <a:lstStyle/>
          <a:p>
            <a:pPr algn="l" eaLnBrk="1" hangingPunct="1"/>
            <a:r>
              <a:rPr lang="en-US" altLang="en-US" sz="3200" smtClean="0">
                <a:solidFill>
                  <a:schemeClr val="tx1"/>
                </a:solidFill>
              </a:rPr>
              <a:t>The Parallel-Plate Capacitor</a:t>
            </a:r>
          </a:p>
        </p:txBody>
      </p:sp>
      <p:sp>
        <p:nvSpPr>
          <p:cNvPr id="84995" name="Text Box 3"/>
          <p:cNvSpPr txBox="1">
            <a:spLocks noChangeArrowheads="1"/>
          </p:cNvSpPr>
          <p:nvPr/>
        </p:nvSpPr>
        <p:spPr bwMode="auto">
          <a:xfrm>
            <a:off x="100013" y="954088"/>
            <a:ext cx="835818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a:cs typeface="Arial" charset="0"/>
              </a:rPr>
              <a:t>The figure shows the contour lines of the electric potential and the electric field vectors inside a parallel-plate capacitor.</a:t>
            </a:r>
          </a:p>
        </p:txBody>
      </p:sp>
      <p:sp>
        <p:nvSpPr>
          <p:cNvPr id="84996" name="Text Box 3"/>
          <p:cNvSpPr txBox="1">
            <a:spLocks noChangeArrowheads="1"/>
          </p:cNvSpPr>
          <p:nvPr/>
        </p:nvSpPr>
        <p:spPr bwMode="auto">
          <a:xfrm>
            <a:off x="100013" y="2362200"/>
            <a:ext cx="39385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cs typeface="Arial" charset="0"/>
              </a:rPr>
              <a:t>The electric field vectors are </a:t>
            </a:r>
            <a:r>
              <a:rPr lang="en-US" altLang="en-US" sz="2600" i="1" dirty="0">
                <a:cs typeface="Arial" charset="0"/>
              </a:rPr>
              <a:t>perpendicular </a:t>
            </a:r>
            <a:r>
              <a:rPr lang="en-US" altLang="en-US" sz="2600" dirty="0">
                <a:cs typeface="Arial" charset="0"/>
              </a:rPr>
              <a:t>to the equipotential surfaces.</a:t>
            </a:r>
          </a:p>
          <a:p>
            <a:pPr eaLnBrk="1" hangingPunct="1">
              <a:spcBef>
                <a:spcPct val="20000"/>
              </a:spcBef>
              <a:spcAft>
                <a:spcPct val="20000"/>
              </a:spcAft>
              <a:buClr>
                <a:srgbClr val="93001B"/>
              </a:buClr>
              <a:buFont typeface="Wingdings" pitchFamily="84" charset="2"/>
              <a:buChar char="§"/>
            </a:pPr>
            <a:r>
              <a:rPr lang="en-US" altLang="en-US" sz="2600" dirty="0">
                <a:cs typeface="Arial" charset="0"/>
              </a:rPr>
              <a:t>The electric field points in the direction of </a:t>
            </a:r>
            <a:r>
              <a:rPr lang="en-US" altLang="en-US" sz="2600" i="1" dirty="0">
                <a:cs typeface="Arial" charset="0"/>
              </a:rPr>
              <a:t>decreasing </a:t>
            </a:r>
            <a:r>
              <a:rPr lang="en-US" altLang="en-US" sz="2600" dirty="0">
                <a:cs typeface="Arial" charset="0"/>
              </a:rPr>
              <a:t>potential.</a:t>
            </a:r>
          </a:p>
        </p:txBody>
      </p:sp>
      <p:pic>
        <p:nvPicPr>
          <p:cNvPr id="84998" name="Picture 7" descr="28_21_Figure"/>
          <p:cNvPicPr>
            <a:picLocks noChangeAspect="1" noChangeArrowheads="1"/>
          </p:cNvPicPr>
          <p:nvPr/>
        </p:nvPicPr>
        <p:blipFill>
          <a:blip r:embed="rId2">
            <a:extLst>
              <a:ext uri="{28A0092B-C50C-407E-A947-70E740481C1C}">
                <a14:useLocalDpi xmlns:a14="http://schemas.microsoft.com/office/drawing/2010/main" val="0"/>
              </a:ext>
            </a:extLst>
          </a:blip>
          <a:srcRect b="2252"/>
          <a:stretch>
            <a:fillRect/>
          </a:stretch>
        </p:blipFill>
        <p:spPr bwMode="auto">
          <a:xfrm>
            <a:off x="3895725" y="2127250"/>
            <a:ext cx="494347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8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109538" y="166688"/>
            <a:ext cx="8229600" cy="276225"/>
          </a:xfrm>
        </p:spPr>
        <p:txBody>
          <a:bodyPr/>
          <a:lstStyle/>
          <a:p>
            <a:pPr algn="l" eaLnBrk="1" hangingPunct="1"/>
            <a:r>
              <a:rPr lang="en-US" altLang="en-US" sz="3200" smtClean="0">
                <a:solidFill>
                  <a:schemeClr val="tx1"/>
                </a:solidFill>
              </a:rPr>
              <a:t>The Zero Point of Electric Potential</a:t>
            </a:r>
          </a:p>
        </p:txBody>
      </p:sp>
      <p:sp>
        <p:nvSpPr>
          <p:cNvPr id="86019" name="Text Box 3"/>
          <p:cNvSpPr txBox="1">
            <a:spLocks noChangeArrowheads="1"/>
          </p:cNvSpPr>
          <p:nvPr/>
        </p:nvSpPr>
        <p:spPr bwMode="auto">
          <a:xfrm>
            <a:off x="384175" y="788988"/>
            <a:ext cx="86074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buClr>
                <a:srgbClr val="FF0000"/>
              </a:buClr>
            </a:pPr>
            <a:r>
              <a:rPr lang="en-US" altLang="en-US" sz="2600">
                <a:cs typeface="Arial" charset="0"/>
              </a:rPr>
              <a:t>Where you choose </a:t>
            </a:r>
            <a:r>
              <a:rPr lang="en-US" altLang="en-US" sz="2600" i="1">
                <a:latin typeface="Times New Roman" pitchFamily="84" charset="0"/>
                <a:cs typeface="Arial" charset="0"/>
              </a:rPr>
              <a:t>V</a:t>
            </a:r>
            <a:r>
              <a:rPr lang="en-US" altLang="en-US" sz="2600">
                <a:latin typeface="Times New Roman" pitchFamily="84" charset="0"/>
                <a:cs typeface="Arial" charset="0"/>
              </a:rPr>
              <a:t> </a:t>
            </a:r>
            <a:r>
              <a:rPr lang="en-US" altLang="en-US" sz="2600">
                <a:latin typeface="Symbol" pitchFamily="84" charset="2"/>
                <a:cs typeface="Arial" charset="0"/>
                <a:sym typeface="Symbol" pitchFamily="84" charset="2"/>
              </a:rPr>
              <a:t></a:t>
            </a:r>
            <a:r>
              <a:rPr lang="en-US" altLang="en-US" sz="2600">
                <a:latin typeface="Times New Roman" pitchFamily="84" charset="0"/>
                <a:cs typeface="Arial" charset="0"/>
              </a:rPr>
              <a:t> 0</a:t>
            </a:r>
            <a:r>
              <a:rPr lang="en-US" altLang="en-US" sz="2600">
                <a:cs typeface="Arial" charset="0"/>
              </a:rPr>
              <a:t> is arbitrary. The three contour maps below represent the </a:t>
            </a:r>
            <a:r>
              <a:rPr lang="en-US" altLang="en-US" sz="2600" i="1">
                <a:cs typeface="Arial" charset="0"/>
              </a:rPr>
              <a:t>same physical situation</a:t>
            </a:r>
            <a:r>
              <a:rPr lang="en-US" altLang="en-US" sz="2600">
                <a:cs typeface="Arial" charset="0"/>
              </a:rPr>
              <a:t>.</a:t>
            </a:r>
          </a:p>
        </p:txBody>
      </p:sp>
      <p:pic>
        <p:nvPicPr>
          <p:cNvPr id="86021" name="Picture 6" descr="28_25_Figure"/>
          <p:cNvPicPr>
            <a:picLocks noChangeAspect="1" noChangeArrowheads="1"/>
          </p:cNvPicPr>
          <p:nvPr/>
        </p:nvPicPr>
        <p:blipFill>
          <a:blip r:embed="rId2">
            <a:extLst>
              <a:ext uri="{28A0092B-C50C-407E-A947-70E740481C1C}">
                <a14:useLocalDpi xmlns:a14="http://schemas.microsoft.com/office/drawing/2010/main" val="0"/>
              </a:ext>
            </a:extLst>
          </a:blip>
          <a:srcRect b="2475"/>
          <a:stretch>
            <a:fillRect/>
          </a:stretch>
        </p:blipFill>
        <p:spPr bwMode="auto">
          <a:xfrm>
            <a:off x="377825" y="1876425"/>
            <a:ext cx="83851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603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60325" y="152399"/>
            <a:ext cx="8229600" cy="536917"/>
          </a:xfrm>
        </p:spPr>
        <p:txBody>
          <a:bodyPr/>
          <a:lstStyle/>
          <a:p>
            <a:pPr eaLnBrk="1" hangingPunct="1"/>
            <a:r>
              <a:rPr lang="en-US" altLang="en-US" sz="3600" smtClean="0"/>
              <a:t>Power and Intensity</a:t>
            </a:r>
          </a:p>
        </p:txBody>
      </p:sp>
      <p:sp>
        <p:nvSpPr>
          <p:cNvPr id="82947" name="Text Box 3"/>
          <p:cNvSpPr txBox="1">
            <a:spLocks noChangeArrowheads="1"/>
          </p:cNvSpPr>
          <p:nvPr/>
        </p:nvSpPr>
        <p:spPr bwMode="auto">
          <a:xfrm>
            <a:off x="76200" y="838200"/>
            <a:ext cx="32004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ts val="3000"/>
              </a:lnSpc>
              <a:spcBef>
                <a:spcPct val="20000"/>
              </a:spcBef>
              <a:spcAft>
                <a:spcPct val="20000"/>
              </a:spcAft>
              <a:buClr>
                <a:srgbClr val="93001B"/>
              </a:buClr>
              <a:buFont typeface="Wingdings" pitchFamily="84" charset="2"/>
              <a:buChar char="§"/>
            </a:pPr>
            <a:r>
              <a:rPr lang="en-US" altLang="en-US" sz="2600" dirty="0">
                <a:cs typeface="Arial" charset="0"/>
              </a:rPr>
              <a:t>The </a:t>
            </a:r>
            <a:r>
              <a:rPr lang="en-US" altLang="en-US" sz="2600" i="1" dirty="0">
                <a:cs typeface="Arial" charset="0"/>
              </a:rPr>
              <a:t>power </a:t>
            </a:r>
            <a:r>
              <a:rPr lang="en-US" altLang="en-US" sz="2600" dirty="0">
                <a:cs typeface="Arial" charset="0"/>
              </a:rPr>
              <a:t>of a wave is the rate, in joules per second, at which the wave transfers energy.</a:t>
            </a:r>
          </a:p>
          <a:p>
            <a:pPr eaLnBrk="1" hangingPunct="1">
              <a:lnSpc>
                <a:spcPts val="3000"/>
              </a:lnSpc>
              <a:spcBef>
                <a:spcPct val="20000"/>
              </a:spcBef>
              <a:spcAft>
                <a:spcPct val="20000"/>
              </a:spcAft>
              <a:buClr>
                <a:srgbClr val="93001B"/>
              </a:buClr>
              <a:buFont typeface="Wingdings" pitchFamily="84" charset="2"/>
              <a:buChar char="§"/>
            </a:pPr>
            <a:r>
              <a:rPr lang="en-US" altLang="en-US" sz="2600" dirty="0">
                <a:cs typeface="Arial" charset="0"/>
              </a:rPr>
              <a:t>When plane waves of power </a:t>
            </a:r>
            <a:r>
              <a:rPr lang="en-US" altLang="en-US" sz="2600" i="1" dirty="0">
                <a:latin typeface="Times New Roman" pitchFamily="84" charset="0"/>
                <a:cs typeface="Arial" charset="0"/>
              </a:rPr>
              <a:t>P</a:t>
            </a:r>
            <a:r>
              <a:rPr lang="en-US" altLang="en-US" sz="2600" dirty="0">
                <a:cs typeface="Arial" charset="0"/>
              </a:rPr>
              <a:t> impinge on area </a:t>
            </a:r>
            <a:r>
              <a:rPr lang="en-US" altLang="en-US" sz="2600" i="1" dirty="0">
                <a:latin typeface="Times New Roman" pitchFamily="84" charset="0"/>
                <a:cs typeface="Arial" charset="0"/>
              </a:rPr>
              <a:t>a</a:t>
            </a:r>
            <a:r>
              <a:rPr lang="en-US" altLang="en-US" sz="2600" dirty="0">
                <a:cs typeface="Arial" charset="0"/>
              </a:rPr>
              <a:t>, we define the </a:t>
            </a:r>
            <a:r>
              <a:rPr lang="en-US" altLang="en-US" sz="2600" b="1" dirty="0">
                <a:cs typeface="Arial" charset="0"/>
              </a:rPr>
              <a:t>intensity </a:t>
            </a:r>
            <a:r>
              <a:rPr lang="en-US" altLang="en-US" sz="2600" i="1" dirty="0">
                <a:latin typeface="Times New Roman" pitchFamily="84" charset="0"/>
                <a:cs typeface="Arial" charset="0"/>
              </a:rPr>
              <a:t>I</a:t>
            </a:r>
            <a:r>
              <a:rPr lang="en-US" altLang="en-US" sz="2600" dirty="0">
                <a:cs typeface="Arial" charset="0"/>
              </a:rPr>
              <a:t> to be:</a:t>
            </a:r>
          </a:p>
        </p:txBody>
      </p:sp>
      <p:pic>
        <p:nvPicPr>
          <p:cNvPr id="82949" name="Picture 7" descr="CH20_PPT_Slide_20-78"/>
          <p:cNvPicPr>
            <a:picLocks noChangeAspect="1" noChangeArrowheads="1"/>
          </p:cNvPicPr>
          <p:nvPr/>
        </p:nvPicPr>
        <p:blipFill>
          <a:blip r:embed="rId2">
            <a:extLst>
              <a:ext uri="{28A0092B-C50C-407E-A947-70E740481C1C}">
                <a14:useLocalDpi xmlns:a14="http://schemas.microsoft.com/office/drawing/2010/main" val="0"/>
              </a:ext>
            </a:extLst>
          </a:blip>
          <a:srcRect r="46425"/>
          <a:stretch>
            <a:fillRect/>
          </a:stretch>
        </p:blipFill>
        <p:spPr bwMode="auto">
          <a:xfrm>
            <a:off x="387350" y="5451475"/>
            <a:ext cx="41084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8" descr="20_25_Figure"/>
          <p:cNvPicPr>
            <a:picLocks noChangeAspect="1" noChangeArrowheads="1"/>
          </p:cNvPicPr>
          <p:nvPr/>
        </p:nvPicPr>
        <p:blipFill>
          <a:blip r:embed="rId3">
            <a:extLst>
              <a:ext uri="{28A0092B-C50C-407E-A947-70E740481C1C}">
                <a14:useLocalDpi xmlns:a14="http://schemas.microsoft.com/office/drawing/2010/main" val="0"/>
              </a:ext>
            </a:extLst>
          </a:blip>
          <a:srcRect b="3687"/>
          <a:stretch>
            <a:fillRect/>
          </a:stretch>
        </p:blipFill>
        <p:spPr bwMode="auto">
          <a:xfrm>
            <a:off x="3581400" y="936625"/>
            <a:ext cx="51847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3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76200" y="109538"/>
            <a:ext cx="7772400" cy="381000"/>
          </a:xfrm>
        </p:spPr>
        <p:txBody>
          <a:bodyPr/>
          <a:lstStyle/>
          <a:p>
            <a:pPr algn="l" eaLnBrk="1" hangingPunct="1"/>
            <a:r>
              <a:rPr lang="en-US" altLang="en-US" sz="3200" smtClean="0">
                <a:solidFill>
                  <a:schemeClr val="tx1"/>
                </a:solidFill>
              </a:rPr>
              <a:t>The Electric Potential of a Point Charge</a:t>
            </a:r>
          </a:p>
        </p:txBody>
      </p:sp>
      <p:sp>
        <p:nvSpPr>
          <p:cNvPr id="91139" name="Text Box 3"/>
          <p:cNvSpPr txBox="1">
            <a:spLocks noChangeArrowheads="1"/>
          </p:cNvSpPr>
          <p:nvPr/>
        </p:nvSpPr>
        <p:spPr bwMode="auto">
          <a:xfrm>
            <a:off x="80963" y="790575"/>
            <a:ext cx="30067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t>Let </a:t>
            </a:r>
            <a:r>
              <a:rPr lang="en-US" altLang="en-US" sz="2600" i="1" dirty="0">
                <a:latin typeface="Times New Roman" pitchFamily="84" charset="0"/>
              </a:rPr>
              <a:t>q</a:t>
            </a:r>
            <a:r>
              <a:rPr lang="en-US" altLang="en-US" sz="2600" i="1" dirty="0"/>
              <a:t> </a:t>
            </a:r>
            <a:r>
              <a:rPr lang="en-US" altLang="en-US" sz="2600" dirty="0"/>
              <a:t>in the figure be the source charge, and let a second charge </a:t>
            </a:r>
            <a:r>
              <a:rPr lang="en-US" altLang="en-US" sz="2600" i="1" dirty="0">
                <a:latin typeface="Times New Roman" pitchFamily="84" charset="0"/>
              </a:rPr>
              <a:t>q</a:t>
            </a:r>
            <a:r>
              <a:rPr lang="en-US" altLang="en-US" sz="2600" i="1" dirty="0">
                <a:latin typeface="Times New Roman" pitchFamily="84" charset="0"/>
                <a:cs typeface="Times New Roman" pitchFamily="84" charset="0"/>
              </a:rPr>
              <a:t>'</a:t>
            </a:r>
            <a:r>
              <a:rPr lang="en-US" altLang="en-US" sz="2600" i="1" dirty="0">
                <a:cs typeface="Times New Roman" pitchFamily="84" charset="0"/>
              </a:rPr>
              <a:t>,</a:t>
            </a:r>
            <a:r>
              <a:rPr lang="en-US" altLang="en-US" sz="2600" dirty="0">
                <a:cs typeface="Times New Roman" pitchFamily="84" charset="0"/>
              </a:rPr>
              <a:t> a distance </a:t>
            </a:r>
            <a:r>
              <a:rPr lang="en-US" altLang="en-US" sz="2600" i="1" dirty="0">
                <a:latin typeface="Times New Roman" pitchFamily="84" charset="0"/>
                <a:cs typeface="Times New Roman" pitchFamily="84" charset="0"/>
              </a:rPr>
              <a:t>r</a:t>
            </a:r>
            <a:r>
              <a:rPr lang="en-US" altLang="en-US" sz="2600" dirty="0">
                <a:cs typeface="Times New Roman" pitchFamily="84" charset="0"/>
              </a:rPr>
              <a:t> away, probe the electric potential of </a:t>
            </a:r>
            <a:r>
              <a:rPr lang="en-US" altLang="en-US" sz="2600" i="1" dirty="0">
                <a:latin typeface="Times New Roman" pitchFamily="84" charset="0"/>
                <a:cs typeface="Times New Roman" pitchFamily="84" charset="0"/>
              </a:rPr>
              <a:t>q</a:t>
            </a:r>
            <a:r>
              <a:rPr lang="en-US" altLang="en-US" sz="2600" dirty="0">
                <a:cs typeface="Times New Roman" pitchFamily="84" charset="0"/>
              </a:rPr>
              <a:t>.</a:t>
            </a:r>
            <a:endParaRPr lang="en-US" altLang="en-US" sz="2600" i="1" dirty="0">
              <a:cs typeface="Times New Roman" pitchFamily="84" charset="0"/>
            </a:endParaRPr>
          </a:p>
          <a:p>
            <a:pPr eaLnBrk="1" hangingPunct="1">
              <a:spcBef>
                <a:spcPct val="20000"/>
              </a:spcBef>
              <a:spcAft>
                <a:spcPct val="20000"/>
              </a:spcAft>
              <a:buClr>
                <a:srgbClr val="93001B"/>
              </a:buClr>
              <a:buFont typeface="Wingdings" pitchFamily="84" charset="2"/>
              <a:buChar char="§"/>
            </a:pPr>
            <a:r>
              <a:rPr lang="en-US" altLang="en-US" sz="2600" dirty="0">
                <a:cs typeface="Times New Roman" pitchFamily="84" charset="0"/>
              </a:rPr>
              <a:t>The potential energy of the two point charges is</a:t>
            </a:r>
          </a:p>
        </p:txBody>
      </p:sp>
      <p:pic>
        <p:nvPicPr>
          <p:cNvPr id="91141" name="Picture 7" descr="28_26_Figure"/>
          <p:cNvPicPr>
            <a:picLocks noChangeAspect="1" noChangeArrowheads="1"/>
          </p:cNvPicPr>
          <p:nvPr/>
        </p:nvPicPr>
        <p:blipFill>
          <a:blip r:embed="rId2">
            <a:extLst>
              <a:ext uri="{28A0092B-C50C-407E-A947-70E740481C1C}">
                <a14:useLocalDpi xmlns:a14="http://schemas.microsoft.com/office/drawing/2010/main" val="0"/>
              </a:ext>
            </a:extLst>
          </a:blip>
          <a:srcRect b="2995"/>
          <a:stretch>
            <a:fillRect/>
          </a:stretch>
        </p:blipFill>
        <p:spPr bwMode="auto">
          <a:xfrm>
            <a:off x="3733800" y="838200"/>
            <a:ext cx="518477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CH28_PPT_Slide_28-86"/>
          <p:cNvPicPr>
            <a:picLocks noChangeAspect="1" noChangeArrowheads="1"/>
          </p:cNvPicPr>
          <p:nvPr/>
        </p:nvPicPr>
        <p:blipFill>
          <a:blip r:embed="rId3">
            <a:extLst>
              <a:ext uri="{28A0092B-C50C-407E-A947-70E740481C1C}">
                <a14:useLocalDpi xmlns:a14="http://schemas.microsoft.com/office/drawing/2010/main" val="0"/>
              </a:ext>
            </a:extLst>
          </a:blip>
          <a:srcRect r="61578"/>
          <a:stretch>
            <a:fillRect/>
          </a:stretch>
        </p:blipFill>
        <p:spPr bwMode="auto">
          <a:xfrm>
            <a:off x="609600" y="5562600"/>
            <a:ext cx="3092497" cy="103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0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5"/>
          <p:cNvSpPr txBox="1">
            <a:spLocks noChangeArrowheads="1"/>
          </p:cNvSpPr>
          <p:nvPr/>
        </p:nvSpPr>
        <p:spPr bwMode="auto">
          <a:xfrm>
            <a:off x="71438" y="1143000"/>
            <a:ext cx="8134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sz="2600">
                <a:cs typeface="Arial" charset="0"/>
              </a:rPr>
              <a:t>The electric potential due to a point charge </a:t>
            </a:r>
            <a:r>
              <a:rPr lang="en-US" altLang="en-US" sz="2600" i="1">
                <a:latin typeface="Times New Roman" pitchFamily="84" charset="0"/>
                <a:cs typeface="Arial" charset="0"/>
              </a:rPr>
              <a:t>q</a:t>
            </a:r>
            <a:r>
              <a:rPr lang="en-US" altLang="en-US" sz="2600">
                <a:cs typeface="Arial" charset="0"/>
              </a:rPr>
              <a:t> is</a:t>
            </a:r>
          </a:p>
        </p:txBody>
      </p:sp>
      <p:sp>
        <p:nvSpPr>
          <p:cNvPr id="92163" name="Text Box 7"/>
          <p:cNvSpPr txBox="1">
            <a:spLocks noChangeArrowheads="1"/>
          </p:cNvSpPr>
          <p:nvPr/>
        </p:nvSpPr>
        <p:spPr bwMode="auto">
          <a:xfrm>
            <a:off x="77788" y="3313113"/>
            <a:ext cx="81343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sz="2600" dirty="0"/>
              <a:t>The potential extends through all of space, showing the influence of charge </a:t>
            </a:r>
            <a:r>
              <a:rPr lang="en-US" altLang="en-US" sz="2600" i="1" dirty="0">
                <a:latin typeface="Times New Roman" pitchFamily="84" charset="0"/>
              </a:rPr>
              <a:t>q</a:t>
            </a:r>
            <a:r>
              <a:rPr lang="en-US" altLang="en-US" sz="2600" dirty="0"/>
              <a:t>, but it weakens with distance as </a:t>
            </a:r>
            <a:r>
              <a:rPr lang="en-US" altLang="en-US" sz="2600" dirty="0">
                <a:latin typeface="Times New Roman" pitchFamily="84" charset="0"/>
              </a:rPr>
              <a:t>1/</a:t>
            </a:r>
            <a:r>
              <a:rPr lang="en-US" altLang="en-US" sz="2600" i="1" dirty="0">
                <a:latin typeface="Times New Roman" pitchFamily="84" charset="0"/>
              </a:rPr>
              <a:t>r</a:t>
            </a:r>
            <a:r>
              <a:rPr lang="en-US" altLang="en-US" sz="2600" dirty="0"/>
              <a:t>.</a:t>
            </a:r>
          </a:p>
          <a:p>
            <a:pPr eaLnBrk="1" hangingPunct="1">
              <a:buClr>
                <a:srgbClr val="93001B"/>
              </a:buClr>
              <a:buFont typeface="Wingdings" pitchFamily="84" charset="2"/>
              <a:buChar char="§"/>
            </a:pPr>
            <a:r>
              <a:rPr lang="en-US" altLang="en-US" sz="2600" dirty="0"/>
              <a:t>This expression for </a:t>
            </a:r>
            <a:r>
              <a:rPr lang="en-US" altLang="en-US" sz="2600" i="1" dirty="0">
                <a:latin typeface="Times New Roman" pitchFamily="84" charset="0"/>
              </a:rPr>
              <a:t>V</a:t>
            </a:r>
            <a:r>
              <a:rPr lang="en-US" altLang="en-US" sz="2600" i="1" dirty="0"/>
              <a:t> </a:t>
            </a:r>
            <a:r>
              <a:rPr lang="en-US" altLang="en-US" sz="2600" dirty="0"/>
              <a:t>assumes that we have chosen </a:t>
            </a:r>
            <a:r>
              <a:rPr lang="en-US" altLang="en-US" sz="2600" i="1" dirty="0">
                <a:latin typeface="Times New Roman" pitchFamily="84" charset="0"/>
              </a:rPr>
              <a:t>V</a:t>
            </a:r>
            <a:r>
              <a:rPr lang="en-US" altLang="en-US" sz="2600" dirty="0">
                <a:latin typeface="Times New Roman" pitchFamily="84" charset="0"/>
              </a:rPr>
              <a:t> = 0</a:t>
            </a:r>
            <a:r>
              <a:rPr lang="en-US" altLang="en-US" sz="2600" dirty="0"/>
              <a:t> to be at </a:t>
            </a:r>
            <a:r>
              <a:rPr lang="en-US" altLang="en-US" sz="2600" i="1" dirty="0">
                <a:latin typeface="Times New Roman" pitchFamily="84" charset="0"/>
              </a:rPr>
              <a:t>r</a:t>
            </a:r>
            <a:r>
              <a:rPr lang="en-US" altLang="en-US" sz="2600" dirty="0">
                <a:latin typeface="Times New Roman" pitchFamily="84" charset="0"/>
              </a:rPr>
              <a:t> = </a:t>
            </a:r>
            <a:r>
              <a:rPr lang="en-US" altLang="en-US" sz="2600" dirty="0">
                <a:latin typeface="Times New Roman" pitchFamily="84" charset="0"/>
                <a:sym typeface="Symbol" pitchFamily="84" charset="2"/>
              </a:rPr>
              <a:t></a:t>
            </a:r>
            <a:r>
              <a:rPr lang="en-US" altLang="en-US" sz="2600" dirty="0">
                <a:latin typeface="Times New Roman" pitchFamily="84" charset="0"/>
              </a:rPr>
              <a:t>.</a:t>
            </a:r>
            <a:endParaRPr lang="en-US" altLang="en-US" sz="2600" dirty="0"/>
          </a:p>
        </p:txBody>
      </p:sp>
      <p:sp>
        <p:nvSpPr>
          <p:cNvPr id="92164" name="Rectangle 2"/>
          <p:cNvSpPr>
            <a:spLocks noChangeArrowheads="1"/>
          </p:cNvSpPr>
          <p:nvPr/>
        </p:nvSpPr>
        <p:spPr bwMode="auto">
          <a:xfrm>
            <a:off x="76200" y="109538"/>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t>The Electric Potential of a Point Charge</a:t>
            </a:r>
          </a:p>
        </p:txBody>
      </p:sp>
      <p:pic>
        <p:nvPicPr>
          <p:cNvPr id="92166" name="Picture 8" descr="28_KeyEquation_06"/>
          <p:cNvPicPr>
            <a:picLocks noChangeAspect="1" noChangeArrowheads="1"/>
          </p:cNvPicPr>
          <p:nvPr/>
        </p:nvPicPr>
        <p:blipFill>
          <a:blip r:embed="rId2">
            <a:extLst>
              <a:ext uri="{28A0092B-C50C-407E-A947-70E740481C1C}">
                <a14:useLocalDpi xmlns:a14="http://schemas.microsoft.com/office/drawing/2010/main" val="0"/>
              </a:ext>
            </a:extLst>
          </a:blip>
          <a:srcRect l="10789" r="16119" b="22650"/>
          <a:stretch>
            <a:fillRect/>
          </a:stretch>
        </p:blipFill>
        <p:spPr bwMode="auto">
          <a:xfrm>
            <a:off x="457200" y="1833563"/>
            <a:ext cx="8077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1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p:cNvSpPr>
          <p:nvPr/>
        </p:nvSpPr>
        <p:spPr bwMode="auto">
          <a:xfrm>
            <a:off x="495300" y="1027113"/>
            <a:ext cx="52197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110000"/>
              </a:lnSpc>
            </a:pPr>
            <a:r>
              <a:rPr lang="en-US" altLang="en-US" sz="2800"/>
              <a:t>What is the ratio </a:t>
            </a:r>
            <a:r>
              <a:rPr lang="en-US" altLang="en-US" sz="2800" i="1">
                <a:latin typeface="Times New Roman" pitchFamily="84" charset="0"/>
              </a:rPr>
              <a:t>V</a:t>
            </a:r>
            <a:r>
              <a:rPr lang="en-US" altLang="en-US" sz="2800" baseline="-25000">
                <a:latin typeface="Times New Roman" pitchFamily="84" charset="0"/>
              </a:rPr>
              <a:t>B</a:t>
            </a:r>
            <a:r>
              <a:rPr lang="en-US" altLang="en-US" sz="2800">
                <a:latin typeface="Times New Roman" pitchFamily="84" charset="0"/>
              </a:rPr>
              <a:t>/</a:t>
            </a:r>
            <a:r>
              <a:rPr lang="en-US" altLang="en-US" sz="2800" i="1">
                <a:latin typeface="Times New Roman" pitchFamily="84" charset="0"/>
              </a:rPr>
              <a:t>V</a:t>
            </a:r>
            <a:r>
              <a:rPr lang="en-US" altLang="en-US" sz="2800" baseline="-25000">
                <a:latin typeface="Times New Roman" pitchFamily="84" charset="0"/>
              </a:rPr>
              <a:t>A</a:t>
            </a:r>
            <a:r>
              <a:rPr lang="en-US" altLang="en-US" sz="2800"/>
              <a:t> of the electric potentials at the two points?</a:t>
            </a:r>
          </a:p>
        </p:txBody>
      </p:sp>
      <p:sp>
        <p:nvSpPr>
          <p:cNvPr id="93187" name="Rectangle 3"/>
          <p:cNvSpPr>
            <a:spLocks noChangeArrowheads="1"/>
          </p:cNvSpPr>
          <p:nvPr/>
        </p:nvSpPr>
        <p:spPr bwMode="auto">
          <a:xfrm>
            <a:off x="80963" y="204788"/>
            <a:ext cx="4498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solidFill>
                  <a:schemeClr val="bg1"/>
                </a:solidFill>
              </a:rPr>
              <a:t>QuickCheck 28.10 </a:t>
            </a:r>
          </a:p>
        </p:txBody>
      </p:sp>
      <p:sp>
        <p:nvSpPr>
          <p:cNvPr id="93188" name="Rectangle 2"/>
          <p:cNvSpPr>
            <a:spLocks/>
          </p:cNvSpPr>
          <p:nvPr/>
        </p:nvSpPr>
        <p:spPr bwMode="auto">
          <a:xfrm>
            <a:off x="490538" y="2438400"/>
            <a:ext cx="712946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77850" indent="-57785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110000"/>
              </a:lnSpc>
            </a:pPr>
            <a:endParaRPr lang="en-US" altLang="en-US" sz="2800"/>
          </a:p>
          <a:p>
            <a:pPr eaLnBrk="1" hangingPunct="1">
              <a:lnSpc>
                <a:spcPct val="110000"/>
              </a:lnSpc>
              <a:buFont typeface="Arial" charset="0"/>
              <a:buAutoNum type="alphaUcPeriod"/>
            </a:pPr>
            <a:r>
              <a:rPr lang="en-US" altLang="en-US" sz="2800"/>
              <a:t>9.</a:t>
            </a:r>
          </a:p>
          <a:p>
            <a:pPr eaLnBrk="1" hangingPunct="1">
              <a:lnSpc>
                <a:spcPct val="110000"/>
              </a:lnSpc>
              <a:buFont typeface="Arial" charset="0"/>
              <a:buAutoNum type="alphaUcPeriod"/>
            </a:pPr>
            <a:r>
              <a:rPr lang="en-US" altLang="en-US" sz="2800"/>
              <a:t>3.</a:t>
            </a:r>
          </a:p>
          <a:p>
            <a:pPr eaLnBrk="1" hangingPunct="1">
              <a:lnSpc>
                <a:spcPct val="110000"/>
              </a:lnSpc>
              <a:buFont typeface="Arial" charset="0"/>
              <a:buAutoNum type="alphaUcPeriod"/>
            </a:pPr>
            <a:r>
              <a:rPr lang="en-US" altLang="en-US" sz="2800"/>
              <a:t>1/3.</a:t>
            </a:r>
          </a:p>
          <a:p>
            <a:pPr eaLnBrk="1" hangingPunct="1">
              <a:lnSpc>
                <a:spcPct val="110000"/>
              </a:lnSpc>
              <a:buFont typeface="Arial" charset="0"/>
              <a:buAutoNum type="alphaUcPeriod"/>
            </a:pPr>
            <a:r>
              <a:rPr lang="en-US" altLang="en-US" sz="2800"/>
              <a:t>1/9.</a:t>
            </a:r>
          </a:p>
          <a:p>
            <a:pPr eaLnBrk="1" hangingPunct="1">
              <a:lnSpc>
                <a:spcPct val="110000"/>
              </a:lnSpc>
              <a:buFont typeface="Arial" charset="0"/>
              <a:buAutoNum type="alphaUcPeriod"/>
            </a:pPr>
            <a:r>
              <a:rPr lang="en-US" altLang="en-US" sz="2800"/>
              <a:t>Undefined without knowing the charge.</a:t>
            </a:r>
          </a:p>
          <a:p>
            <a:pPr eaLnBrk="1" hangingPunct="1">
              <a:lnSpc>
                <a:spcPct val="80000"/>
              </a:lnSpc>
            </a:pPr>
            <a:endParaRPr lang="en-US" altLang="en-US" sz="2800"/>
          </a:p>
          <a:p>
            <a:pPr eaLnBrk="1" hangingPunct="1">
              <a:lnSpc>
                <a:spcPct val="110000"/>
              </a:lnSpc>
              <a:buFont typeface="Arial" charset="0"/>
              <a:buNone/>
            </a:pPr>
            <a:endParaRPr lang="en-US" altLang="en-US" sz="2800"/>
          </a:p>
          <a:p>
            <a:pPr eaLnBrk="1" hangingPunct="1">
              <a:lnSpc>
                <a:spcPct val="80000"/>
              </a:lnSpc>
            </a:pPr>
            <a:endParaRPr lang="en-US" altLang="en-US" sz="2800"/>
          </a:p>
        </p:txBody>
      </p:sp>
      <p:pic>
        <p:nvPicPr>
          <p:cNvPr id="93190" name="Picture 8" descr="CH28_PPT_Slide-88-89"/>
          <p:cNvPicPr>
            <a:picLocks noChangeAspect="1" noChangeArrowheads="1"/>
          </p:cNvPicPr>
          <p:nvPr/>
        </p:nvPicPr>
        <p:blipFill>
          <a:blip r:embed="rId3">
            <a:extLst>
              <a:ext uri="{28A0092B-C50C-407E-A947-70E740481C1C}">
                <a14:useLocalDpi xmlns:a14="http://schemas.microsoft.com/office/drawing/2010/main" val="0"/>
              </a:ext>
            </a:extLst>
          </a:blip>
          <a:srcRect l="5200" r="7280"/>
          <a:stretch>
            <a:fillRect/>
          </a:stretch>
        </p:blipFill>
        <p:spPr bwMode="auto">
          <a:xfrm>
            <a:off x="5672138" y="1181100"/>
            <a:ext cx="303847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283956"/>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p:txBody>
          <a:bodyPr/>
          <a:lstStyle/>
          <a:p>
            <a:pPr algn="l" eaLnBrk="1" hangingPunct="1"/>
            <a:r>
              <a:rPr lang="en-US" altLang="en-US" sz="3200" smtClean="0">
                <a:solidFill>
                  <a:schemeClr val="bg1"/>
                </a:solidFill>
              </a:rPr>
              <a:t>The Electric Potential of Many Charges</a:t>
            </a:r>
          </a:p>
        </p:txBody>
      </p:sp>
      <p:sp>
        <p:nvSpPr>
          <p:cNvPr id="107523" name="Text Box 3"/>
          <p:cNvSpPr txBox="1">
            <a:spLocks noChangeArrowheads="1"/>
          </p:cNvSpPr>
          <p:nvPr/>
        </p:nvSpPr>
        <p:spPr bwMode="auto">
          <a:xfrm>
            <a:off x="82550" y="1219200"/>
            <a:ext cx="87566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a:t>The electric potential </a:t>
            </a:r>
            <a:r>
              <a:rPr lang="en-US" altLang="en-US" sz="2600" i="1">
                <a:latin typeface="Times New Roman" pitchFamily="84" charset="0"/>
              </a:rPr>
              <a:t>V</a:t>
            </a:r>
            <a:r>
              <a:rPr lang="en-US" altLang="en-US" sz="2600" i="1"/>
              <a:t> </a:t>
            </a:r>
            <a:r>
              <a:rPr lang="en-US" altLang="en-US" sz="2600"/>
              <a:t>at a point in space is the sum of the potentials due to each charge:</a:t>
            </a:r>
            <a:endParaRPr lang="en-US" altLang="en-US" sz="2600">
              <a:cs typeface="Arial" charset="0"/>
            </a:endParaRPr>
          </a:p>
        </p:txBody>
      </p:sp>
      <p:sp>
        <p:nvSpPr>
          <p:cNvPr id="107524" name="Text Box 5"/>
          <p:cNvSpPr txBox="1">
            <a:spLocks noChangeArrowheads="1"/>
          </p:cNvSpPr>
          <p:nvPr/>
        </p:nvSpPr>
        <p:spPr bwMode="auto">
          <a:xfrm>
            <a:off x="76200" y="3867150"/>
            <a:ext cx="8686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pPr>
            <a:r>
              <a:rPr lang="en-US" altLang="en-US" sz="2600" dirty="0"/>
              <a:t>   where </a:t>
            </a:r>
            <a:r>
              <a:rPr lang="en-US" altLang="en-US" sz="2600" i="1" dirty="0" err="1">
                <a:latin typeface="Times New Roman" pitchFamily="84" charset="0"/>
              </a:rPr>
              <a:t>r</a:t>
            </a:r>
            <a:r>
              <a:rPr lang="en-US" altLang="en-US" sz="2600" i="1" baseline="-25000" dirty="0" err="1">
                <a:latin typeface="Times New Roman" pitchFamily="84" charset="0"/>
              </a:rPr>
              <a:t>i</a:t>
            </a:r>
            <a:r>
              <a:rPr lang="en-US" altLang="en-US" sz="2600" dirty="0"/>
              <a:t> is the distance from charge </a:t>
            </a:r>
            <a:r>
              <a:rPr lang="en-US" altLang="en-US" sz="2600" i="1" dirty="0">
                <a:latin typeface="Times New Roman" pitchFamily="84" charset="0"/>
              </a:rPr>
              <a:t>q</a:t>
            </a:r>
            <a:r>
              <a:rPr lang="en-US" altLang="en-US" sz="2600" i="1" baseline="-25000" dirty="0">
                <a:latin typeface="Times New Roman" pitchFamily="84" charset="0"/>
              </a:rPr>
              <a:t>i</a:t>
            </a:r>
            <a:r>
              <a:rPr lang="en-US" altLang="en-US" sz="2600" dirty="0"/>
              <a:t> to the point in space where the potential is being calculated.</a:t>
            </a:r>
          </a:p>
          <a:p>
            <a:pPr eaLnBrk="1" hangingPunct="1">
              <a:spcBef>
                <a:spcPct val="20000"/>
              </a:spcBef>
              <a:spcAft>
                <a:spcPct val="20000"/>
              </a:spcAft>
              <a:buClr>
                <a:srgbClr val="93001B"/>
              </a:buClr>
              <a:buFont typeface="Wingdings" pitchFamily="84" charset="2"/>
              <a:buChar char="§"/>
            </a:pPr>
            <a:r>
              <a:rPr lang="en-US" altLang="en-US" sz="2600" b="1" dirty="0"/>
              <a:t>The electric potential, like the electric field, obeys the principle of superposition.</a:t>
            </a:r>
            <a:endParaRPr lang="en-US" altLang="en-US" sz="2600" dirty="0"/>
          </a:p>
        </p:txBody>
      </p:sp>
      <p:pic>
        <p:nvPicPr>
          <p:cNvPr id="107526" name="Picture 7" descr="CH28_PPT_Slide_28-102"/>
          <p:cNvPicPr>
            <a:picLocks noChangeAspect="1" noChangeArrowheads="1"/>
          </p:cNvPicPr>
          <p:nvPr/>
        </p:nvPicPr>
        <p:blipFill>
          <a:blip r:embed="rId2">
            <a:extLst>
              <a:ext uri="{28A0092B-C50C-407E-A947-70E740481C1C}">
                <a14:useLocalDpi xmlns:a14="http://schemas.microsoft.com/office/drawing/2010/main" val="0"/>
              </a:ext>
            </a:extLst>
          </a:blip>
          <a:srcRect r="64253"/>
          <a:stretch>
            <a:fillRect/>
          </a:stretch>
        </p:blipFill>
        <p:spPr bwMode="auto">
          <a:xfrm>
            <a:off x="3197225" y="2460625"/>
            <a:ext cx="2746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Rectangle 2"/>
          <p:cNvSpPr>
            <a:spLocks noChangeArrowheads="1"/>
          </p:cNvSpPr>
          <p:nvPr/>
        </p:nvSpPr>
        <p:spPr bwMode="auto">
          <a:xfrm>
            <a:off x="61913" y="103188"/>
            <a:ext cx="90820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The Electric Potential of Many Charges</a:t>
            </a:r>
          </a:p>
        </p:txBody>
      </p:sp>
    </p:spTree>
    <p:extLst>
      <p:ext uri="{BB962C8B-B14F-4D97-AF65-F5344CB8AC3E}">
        <p14:creationId xmlns:p14="http://schemas.microsoft.com/office/powerpoint/2010/main" val="4366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72147" y="-57206"/>
            <a:ext cx="1471853" cy="1953646"/>
          </a:xfrm>
          <a:prstGeom prst="rect">
            <a:avLst/>
          </a:prstGeom>
        </p:spPr>
      </p:pic>
      <p:sp>
        <p:nvSpPr>
          <p:cNvPr id="2" name="Title 1"/>
          <p:cNvSpPr>
            <a:spLocks noGrp="1"/>
          </p:cNvSpPr>
          <p:nvPr>
            <p:ph type="title"/>
          </p:nvPr>
        </p:nvSpPr>
        <p:spPr/>
        <p:txBody>
          <a:bodyPr/>
          <a:lstStyle/>
          <a:p>
            <a:r>
              <a:rPr lang="en-CA" dirty="0" smtClean="0"/>
              <a:t>Good Luck!!</a:t>
            </a:r>
            <a:endParaRPr lang="en-CA" dirty="0"/>
          </a:p>
        </p:txBody>
      </p:sp>
      <p:sp>
        <p:nvSpPr>
          <p:cNvPr id="3" name="Text Placeholder 2"/>
          <p:cNvSpPr>
            <a:spLocks noGrp="1"/>
          </p:cNvSpPr>
          <p:nvPr>
            <p:ph type="body" sz="half" idx="1"/>
          </p:nvPr>
        </p:nvSpPr>
        <p:spPr>
          <a:xfrm>
            <a:off x="189359" y="1292225"/>
            <a:ext cx="8218714" cy="4953000"/>
          </a:xfrm>
        </p:spPr>
        <p:txBody>
          <a:bodyPr/>
          <a:lstStyle/>
          <a:p>
            <a:r>
              <a:rPr lang="en-CA" dirty="0" smtClean="0"/>
              <a:t>I’ll see you on Monday, Apr. 14 at 7:00pm</a:t>
            </a:r>
          </a:p>
          <a:p>
            <a:r>
              <a:rPr lang="en-CA" dirty="0" smtClean="0"/>
              <a:t>Then I hope to see you again in the future – please say hi if you see me around campus, and feel free to stop by my office any time you see my open door.</a:t>
            </a:r>
          </a:p>
          <a:p>
            <a:r>
              <a:rPr lang="en-CA" dirty="0" smtClean="0"/>
              <a:t>It’s been a lot of fun teaching you physics this year – have a fantastic rest of your life!!!!</a:t>
            </a:r>
          </a:p>
          <a:p>
            <a:r>
              <a:rPr lang="en-CA" dirty="0" smtClean="0"/>
              <a:t>Next up: Andrew at 12:00pm</a:t>
            </a:r>
            <a:endParaRPr lang="en-CA" dirty="0"/>
          </a:p>
        </p:txBody>
      </p:sp>
      <p:sp>
        <p:nvSpPr>
          <p:cNvPr id="5" name="Slide Number Placeholder 4"/>
          <p:cNvSpPr>
            <a:spLocks noGrp="1"/>
          </p:cNvSpPr>
          <p:nvPr>
            <p:ph type="sldNum" sz="quarter" idx="12"/>
          </p:nvPr>
        </p:nvSpPr>
        <p:spPr/>
        <p:txBody>
          <a:bodyPr/>
          <a:lstStyle/>
          <a:p>
            <a:fld id="{41DC41E4-161D-AD48-AF17-D1FE093EF1F0}" type="slidenum">
              <a:rPr lang="en-US" smtClean="0"/>
              <a:pPr/>
              <a:t>124</a:t>
            </a:fld>
            <a:endParaRPr lang="en-US"/>
          </a:p>
        </p:txBody>
      </p:sp>
      <p:sp>
        <p:nvSpPr>
          <p:cNvPr id="6" name="AutoShape 2" descr="data:image/jpeg;base64,/9j/4AAQSkZJRgABAQAAAQABAAD/2wCEAAkGBhQRERQUExQWFRUWGB0XGBgXGBoXGhgdGBgXHRoaGhoaHCYeFx0jHBUcIC8gIycpLCwsHB4xNTAqNSYrLCkBCQoKDgwOGg8PGiwkHyQvNDQsNCwsLDIsLCkvNCwsLiwsLC0wLC0sNCosKiwsLC0sLDQsLCosLCwsLCwsLCwsLP/AABEIAPoAyQMBIgACEQEDEQH/xAAcAAEAAwEAAwEAAAAAAAAAAAAABQYHBAIDCAH/xABEEAACAQIEAwUFBQYEBQQDAAABAhEAAwQSITEFBkETIlFhcQcygZGhQlKxwdEUI2JygpJT4fDxFTOiwtIWQ4OyJTRj/8QAGgEAAgMBAQAAAAAAAAAAAAAAAAQCAwUBBv/EADQRAAEEAQIDBQcDBAMAAAAAAAEAAgMRBBIhMUFRBRNhcfAigZGhsdHhMsHxFBUjQjNSYv/aAAwDAQACEQMRAD8A3GlKUISlKUISlKgOaOdsNw8DtWLXG921bGa4wmJy9B5mBpXCQBZXQLU/Ss+wntQv3CSOGX1tdHdwPmMsD5mpzl7n3D4tuz71q7/h3NCf5Ts3pvVDcmJztLXC1Pun1dKy0pSmFWlKUoQlKVEcw81YfApmv3ApPuqNWb0Hh5mB51wkAWV0Ak0FL0qh2vaPfuDOmCYWjs1x8hb07sfWpvl3nWzi2Nsg2rw3tPE+qkaNS7MqGR2hrham6JzRZCsNKUplVpSlKEJSlKEJSlKEJSlKEJSlKEJSlDQhQ/NfMAweGa5pmPdQMYBYzv5AAsfIGvnHi3M9y7ca4HIZjJb7TeZPw2Gw0EARWge3rih7SxYB2UufVzH4L9ayR1rPm9t9HgFpYcIcLKk8JzTirLZrWJuKTuCxKnyIJqfwvGRjveAt4pBMjTMB1B/1HptSor24a+VZWU5WUyreB/SlpcZrhYFEcD65Jt8Nbs4r6H9nfOpxK9hfP79BoTvcA8f4h18d6vFfPfD+KybeLtSCpi4q7iIzR5g94ei1ufAeLDEWg4IJ0zRtqJBHkQZH+VNYeR3g0u/UFlTMo6gpGlfk16cZjFtIzsYVRJp8mkuoPnjnO3w2xnIz3X7tq2N3b9B1rGXxrC4cXjD22IcyqHVLfhp1joNvhXZxnjX7VefG3dR7thD0UkhYHi0E/wAo86qHE8ebjGT61iTynJdob+kcfHwWljQEqU4pztiLzZjcPhsD/wDYH6QPKvThuaLudHJGZNmACld4YZQBInw1FQZr8tPDA10QMA2C0TAwigF9T8s8aXF4W1eUg5hDRsGUlXH9ympSsx9h2MPY37B2VhcX+oFW+tuf6q06taJ2pgK8+9ulxCUpSrFBKUpQhKUpQhKUpQhKUpQhK/Ir9oBQhYB7aWJ4nHhbT8z+NUJlrRPbZYjiSH71lT8mcflWfEVmybPK3+zxcS52FethXcMON2MD6n0FfhvKNAk+p/SK4H9E29o5ld3LHFOyugEwrwp8m+w35fEVqvKHHxhic0Ki6bjVCenmjEgDwIHWs45d4GLzBr6rbs7knNmbyVQwY+ug8xUzxi29+4OxUWranQE6nzJ7xGw/OsyWUNnDmGjz6euSzpmNvwWxrzzgyY7ZfmB9Zqp+0TmdL9lbFhwQ5hoIPdiXJg6AID/dVdXhyOsGPOCR+les8FRHUhXAPcdlliEPvRvHQ7eNcf2qXgt/b8qlsEbTYtUnG41mJJ0AkKvQdJ+QA9B61GzU/wAycOt2ruVC5XoxIObU6zGs1Dm0vQkeo/Sm4XtLQQtGBmltc16CK8QK6WwxiRqPLX/avTlq4OtMBq1H2K4mMW6/esz8mWtorCfZA8cQtjxt3B9J/wC2t2pzE/R7153LFSlKUpTSVSlKUISlKUISlKUISlKUISvwGv2lCFi3t4sxicK/jbYf2sT/AN1ZtZtEkQJJ2H5+lax7dMPnfB//ACA+k2/1qh8NwihxO56zABQ94egH51kZUmhxWvhz93HS9K8utmAc5mOpA6ep/SrTwTk1dCQAf9dary8z9m2ZyCPejVTGuvdBjpvOkxG9enE+0iCYtgf1OY08NPx+VZMsWZMKYh89n2itawPKtkDUr8xUwnKFkjQr8DNfPGJ58uMe6xHw/wBz9a6OHc/Xp1MKu5G/46/MVTF2RKy3Te17yKS7pLNArdMZygq/aFRlzAC2dGU1VOD8zftLdnnuE5c2/d0IBA6n5Vz83cWOGzLaUXHtEdtPupIHcBnvMJE9BtqazzhSPlLW7Dod69+ysDqG5Vj4jwuxiFyv3W8R4/gfjVK41yS9nvBsyfeGoHhmG6/UVw4X2i2yQL1rKOrWtSP6GZf/ALVYeHcxWLofssUgEGLd+bfaDKJAmVndYzax509Fi5mNwuuikMgDmqX+wuhJiMv4ePpXu7DPuIbxEQZAInoNCDNWS/cRbpRla2yn3LmWP6CCQwg6byD16w3EcFFoNYPeUZQNy8j3p2GVV66aCK0GTFxpwopluU5virR7KnC4y2Do2crBEH/lX8w+i/MVudfP3s6YjHYVyDJIDEmQSZAZNOo0MztX0ADWvhfpd5/ZZeUbfq6rl4rxNMPaa7cPdUdNSfAAdSayNvari8bfKYcLaSCVMS06xJ/Sr9z5cIt2x0zMfiF0/Gsm4bx23hLihsrG8mhymbTE792Sw7ugG0+RlTPyZGkxxjel2Fg06iuq5xrGvbN0Xr4K++BcYeGoj/QrpXnbH4UC4LzXbZMAXQHHoTow+DCobh3PHZo+HbVbgzA5SSDBhB1A6fLpXssc3W7mGbDlFzKcwkEl5IhfhM/Os4SZUZsDa+vL8JhzGbjoaWuckc8pxBXUr2d+3GdJkEHZ0PVfqDp4E2isS5a5itPjsHcsjK8rZvAHfMqqxbyLEEeg8K22t/EmMrLcKI4pGVmh1JSlKbVSUpShCUpShCyL29v/APqIJzuWC+WqSfoKzfi9/KVtr7qCPiRr+JFaF7azOPwA6ZLh+q1mnEred7m5MnQecfrWVkbygH1yTUX6V34LldCA99mc3UzqiMFyzIBd4JgjYLrprXLb4rgFuBTYtQoKki27KSSO8SbuYkRv5mrNgOXLt7ALew4zoqBHAMsCFAJA6jyFU3glhsOb1tsML5uLlErqu+2hI3G0HQUrF/k1a3HbgLrqPkrH0KpTvMPLGEbDPdtW+ydVzq1tmZHjWCrE5ZHUVT+BWg+dfIH5TWj8A5VxLWUtupQZcoze8ZH3ZkDXrFcN3k48PvIGILNr8DIEjWOtUw5rGB0JfqPLe1Lu7INLo5Gt/sjtiLghLSMdZgmcyjXWCVC+siq9xLEns8mr3cS6s7eZLM2n8xrU8Vwi2mAssB3gpzHowAAXTw2NU7hfD0ui8CskkBXgZkg6lSfdOn46a0rDmNcXPd1H4+HNTDei6sJw3DYW3AVJUTcu3FzweoUSJI8Tp+FV2/zWrs0IWtHuljaskDePdtiNzoGBqX4zyziOxZQrFWBHiR0nTeYmq5hbWMGGOCyRbZpJyNm94NHzA6TTOG2F4L5HBxvr8/woSl10FNcR4DZvKX7tohQRk9wgbkAmVMH3Z2Gh3Fc3DmZSEtsA05LmfvSAwJB6lWhTU7b5NuXcI5uEWbaqAM+7RGgG42mTFVey6Fr62pZRd/dufeddVQknXoNKhE7WwjVde+uXoK5tB9AcQrnycCLttG3S6h8d21jyrcawrlTH9piwsQyZVbzIO/1rdAK0uy7AeD1HzCVy6sUqxz+YsWz/AP0y/NH/ADArGm4rZttdAS2e4WDRLZjIGp2iToPGtf8Aaaw/Y9fvr/r61k/FeIYDC5i9rO5aCB0PgNdBSvaAByK0k2BsFOB1R2eq/eEWLAs5mw69oAcpnMzSB/bJ6dK88Jw63bw8dmO3ICll1JJbQ+EAn6V68Fz7hGgC0V6AGKl8dxi0LRNsAsQYXT6+VZUhma+nNIs9fWyvDgRsrHybyoHu2LgQLbsGS2gzsogDxMGGJPgB100yovlnhgw+Es2gIyoJ6Sx1Y/FiTUpXrMXHEEYaPf5rNkeXmylKUppVpSlKEJSlKELIPblYIxGAudB2i/gaze4+S8xHRs3z1/Otf9unDy+Bt3VGtm6r/A90/jWLcVgEGN1nXxHr5R86zMhlyJqI7LROR+JdkgFtiTOq+IygR6jLIHgTGoNTXEuLDV5CxE9DqY/E1jaY1VXSA3QwdOoPd16R1Gu3Ud2E4uxJJu94g5gJZXEaZsz5pk+GlYU3ZWuQyX8kyJBwWvcExsmVgnx3qm8w4tr2OuXLkhLWVRHUwQN/Aya4OVuZOwujPOUkAwe6PFj1Gnh49amOZcPZxF0X8M3aSO/b31H2gNmInako8f8Ap8g6hsRQPrgpg6uCsOO4zZuYNEtPmKpDkbLqIk+EjfzqD5TBGJurGjqXU9DDAMPmzfCKh+0Ck5mAaMpU6N5qV3+EVNcGKYYdroJkabKJEgnbcbdKJIRFE5rRx+qlpI3Ksd9GRTHyqFvcdKmBvUVxrnxQ/ccuBsoORP6mOrnyAIqqX+Z7jmQyoGP2VYkT46Ex8fhRi9myOFvCrdIAp3mjj7G3lZpLaROgEw3z931PlUdy7gwz5j7q/vD55DI+bsT6CoRW7W+M7EpI1bRnidxJyjTrsI8dbPZNtMPdeEljkXRdlGpHhqSPQCtV0Qgj7tvE/uuNeSdS6PZkhucQunp2ij5H/KvoSsN9iWCzXA5HvMX+UxW5Vs4Q3efGvgAEpOdx5Kje1e9GGUepPwGn1r585yuZr93wDz8wB+Vbh7V8XPc/lX+5h+tYTx15fEH+MD/XyqhrtWU49NvoraqEKN4XrdQfxj8a0nB21a/kHgoP9VxVH0J+dZ3wdR2tv+dfxrReWxmxIPjdtD/rSo527x65hci2aV9EgV+0pWwk0pSlCEpSlCEpSlCFGcy8KGJwt20wkMpr5x5g4LluNmHu906/2kDz8POvqGsv554Ha/aTkdBcyi5lJA7pLCT4QQ0Gs7NDm1K3lxTWORekrD8MNQjDrEHxnT4zVlxXI2IyhlsDUe6GWR6gkEfjVn4fwfB27/bvettcGsF1yg9Gg7nwM+dWy1eVxKsGHipBH0rByu03MIMbfO7TAj5LJcFyRi3YKbTIswSzAD1iZI9BXRgvZ7jkve+qpM5kfpIMD7S7Ve+OYbE5T2IzktIm61vIIAgKsB9ZMlp8qheHXcSHyvjEHSJFzXyY5gfmfyqLc+eRhc0t8qJ+66Ixa5uO8gXLg/duCxDZizNqxkg6yWk9Sa5OAcn45EdLlxraXFysguCCJ+1kmRqdPM1dXwd1hpiY/lVfqZg+kCuLHYnFWV0u4d4+/CH5bUrHnTlvdhzT5g2puY07lVX/ANEXQdLTRrtfRQZOmkEgfOvRf5OvBiDhzqABlu6bAdE30+dXrgz4lznvZFQjRQNTPXyH1qXK1x3aczHUaPkT91wMHRZXjeBXEj9y9ojSVZIOgGkR4b9a9HFuLRh1shCptplkn3i0AH4zNavcSfOqDzraN0qttQLVth2rmFVWIOUeLQCxIAOsDem8XL757Q8cPH15DzRp6K++xnh8WnuD3R3FPiBufiRWlVQvZNzHbxFm7ZRMnYsMviyEaMfAypkelXTiOI7O1cb7qk/TSvT4wDIh8SkZ77wgrJOb8WL+NVZ07Rm+FtTH1Zaxnitz/mH710/Sf1q/4Tiw/acXcb7KXGE+WWfnlFZxjD3UHlmP9R/QCs7DBMzifD52fsmcgaGhq93L9stiLQ/in5f7VovKqRilU/41n6sv6VSuTrIF4sfsj6k1feUbebG2j43LH0c/pXcp1zBvl9VXGP8AGSt/pSlbSTSlKUISlKUISlK8L14IpZjAGpNCF44nErbUsxgCvnn2qY83OIPc2BRAB/CAfzmr3zHzut692aGYmB0WNJPidfyrOuYMH21xmz97p4GOh/WsmXMa+TuxwT0DRH7T1XbHGXURow8GAqdvc6o9kI2Cw4ca9oAyt8wT+NV3HoRlBTKQIJ+951yqh6UGCN+5Ce7vULCt/AudexLSohjurvI0j3XZlYHwhT/EKmcVjsBiGzPns3TEugKNPiQJB9ZJqh4HC53VWYKCYJOw+deFxQpIABgkSNJ89KVfhRufqaSD4FQOO7hfxV9tcNwqMP8A8hlH3SFU/KR49QakrK4HDntC/av9498yPAAQDWYpcjUFh8TXmbviSfUk/nVL8Bz9jIfkPop9yVpGM58H/tIYG5ZT/sKjL/PFyNWj0gVVMHZV1cl1XKJAInMfATXOwP2foAPwrrOzIW8lAQOJ/UfgrP8A+uLgDDM+oMEETPqwIjyFQGL4ncvQGYkDYSSBFc4wzHf61N8G4Y+NvWrK5VhYLRGgkkn7xq7uoYAX0BXFXta1nEqV5A4zfwN3tbds3A8KyRBZQZbKxICsAQ2v51o/tC57tW8G2SWJAJGxiRI/z/GoHD2FVbWE7NHUE9ncIh17zEqSND19Zrw5p5Ca9h3cEDs1JKjdlEyB4kdBSDe1bcITwd8a9fBKzNa9+tZRicU11Gue72qkmNoLwR81NQV589zTaYHoNvoK6cRmt28hJ00H9RJ+HXTzru5S4T2j522GgHia3wWwsL+XJKyOMrwFP8q8BbKTGpBP0qzci4Rv+JYRJkZi7f8Axo5H1NTfDsALVuI1O/6VJ+z/AIMP265d6W7cDyNxtPorfSsPEyTkZVHr9Fa+mxkBaXSlK9Ws5KUpQhKUpQhKy/2r835btvB23yk9+7GpI+ynlJ+e1ahXzrxxjc4tjbja9ncKj0QSf9edK5b9MZVsQty4+N8ILWAytDMQW31AkgfA61zYW7lUhycqqpJ3MuAVHwAn1Jqfxls9hbBEEb/KojF8OItXSATn7xnpEREeABHxrz8M1t0uPPb4/ZPkA7LixaRpoysJU9GHj+XkZFcgwanpHpXRgszAC7IRyQG3ysNzp8JHhr0Feu6jWmKOII+PxnqCNZrYiLXbHismUS4x9gmuS6cLwUPoHj1H6Guq/wApMqZyykaCAYYz4A1y2cZl2rrxXFmyLlM7jad1I/BvhXZY9LSW8V2DtHKdK1hIrnsujg3I1/EKzpZXIBMs40jwCsJP6GufH8ui3cyMpA0Icd5YPU9RrM77da93Cefhh/3Z9yCDJIkH0MadB89q7MTxFb1xEQ9rZKhiVD6Ft7ZJA6xJ21iscuyWvtw29eqWwMhx/wBlHf8AA0X3iT6R+deq5hrY2B+Jn8ql8TvFRXELRGtegjxtQteYd2rkOdpL/guW7aUCYqT5NxJTFAj7jfh/nULcvdKkuVhN1j4LHzIFJ57AIHA9Exiue+UFxtWO/wAS7Ps2YxDkyN47xP0iuTF+0izlZUuXGJBjovx6kVF8Sx2cgDXKHP8A1R+g+dSWH9l+GIBzPJ8/mKwO6xowHZF+FLccDQIWZ8UftbxyEsCek9euutaFyJy4yqGcEDfXy2FWHhfJGFw5zKmZvFtamjptU8ztQSs7qIbdSq2M0m+a8LrVdeS+GdlYLt715s58hACD+0T6k1XeAcEOIuSw/dqZY+P8Px6+VaCBT3YmIWAzO58PuqZ3/wCoSlKV6NKpSlKEJSlKEJWEc84H9nx+KMaXJceeZf8AI1u9Z17T7Ni7ctWswGIZWKKftBdcvqR+FJZrNUd9FdAadSzu1iw1trn3LnZkTuCJXTps0HyNW3lbAWsSI2B2DRJ/WswLtaZ7ZJHeEj+UNB+TGpng3MptuVTZe9kiC0L3ipnMHAG2oIGgrzuTiOcw6CnQ7qrNzL7PbuDzXLAN60TmuYc76fatnxHz9RtXCbeMQ2wQtxNLLNpI/wAJ9suux+y0/ZMrsPLfMgxVtVfUsoZGiMwOx9azfm7kx7WJuOnuE5tATA8GAnQSYYaACDsCIRZDWvrV5E8b/wCruRPjzCqezvG6XLOrrFCQZBBgg6EEbgjoQa91jHiIP+3hU3zVwYsqXRBuFFYgbusdfC4vukHUx4iTShdNejglbOy/issxFjr6K/cKxvDnRf2qwO1XTMEMEdJyEZoBjvD5713Y3m5I7PDoLdsaagAn0A0UfX0rOFxBr32sUaqZ2fF3oe4k9ATsPIKySd5YWhX7hzB9Zr38Vwo7MnwqrcH4rkOu1S3FOPBkKr1r07CzQvFzY8wyAR1VbxB70CrDwdxYw128f5V8zsI+Jn4VDYfhrXG0/wBTUvzZltWcPh17xjtCvrIUn+Yyf5YP2hXl85wlcIhzO/kF7PCbXtdPquThtnupnIHaECfuoCWY/wBoP9wqQxPFsQ9wXbecI5OVQCdFgAkdC2/yr84Nw0uyvdUnQJbTqx3gAbk7k7D5V2Y1r4vKyZmYHKbeoGnQAbRB38KyZHtMlbE+PD1w3Wy0EK08sWMViFnsXI2zaAT/AFEVccByaxIN1gB91dT6TsPhVV9nXN032QrlUnL5GND/AFK2hHgRWrU7hdn47xrc32uY5JSeRwdQ4L12LCooVQABsBXspSt4CkolKUoQlKUoQlKUoQvyvn7mLG9vxPE32lltMbdsDQ9yBA8CW0mvoB2gH0r5o4ziWtlt5Lsfjr+bVn5zjQYOaYgHErp5qwJu2VxOUBwBnj7a6DOPiY/3qBwtoO2YkBguknKCRtJ8CJHTfepS9xmWzEFkS0tplkDMioqMB5mCw84qLfg95bhtWgXJGa2QJDoYIYeWXf4is+KwynGvsmHVal8LzwmGY5Mw1ka+4RI7kE6HTQ+RmKslrnA37Zv52LqCSsgmBG06GZGnjpO1ZPeypiIuo2RTDKe60TqNtKvvBeSJJuYXFstt1KsjDvhXGqGNCCOsDYEbTVWXi4zGhz9vHiD4IY5zt62XVir1u46qiN+9ykMEZV1jYsoIjqOkaGKkMb7P7f7ztVsOSf3bYd+zIE/bB0Y+eutR3EOVcYFSzbvAWi03GkgAAEliDG0bA6mNt69HCuJW4uGy2Ia1a9687YcISNO6l1lzT0AM0n7Rbqx3/X3WdqvpzUnNZe4tR3FeQXt6ocy+cT6BgSpPlofKoH/hDTABkdNjV9wXHRcDFCt0HdLYbtEUTIayQM0d0CA3Xc615XsCpGdNgxWSDlkGIB6ToYOuo3p2HPmj9mYWlJMYOFxlUfD8KuT7pqfwXAT9v5VMW8UiiXBXQ7gkd3eCN9/XWqzxvnDP+7sA66T1PkK0hlOlFMWX/TyudThSmsJxaxad5XMltTopjO591FjWTrJGwk7xPlhrBvZ8TiAFX33aNyBARB0VVhFHlX7ydygQouXxvrlPXb6aa+MAbb9vNWPUXLdski2hDPlE6jbQbhRqfVaxZpw+Uxx7nmfLotuCERNVj4FwF1w/7XeGRnH7q3/h2+gP8TbmobjmtztF0DDUjow6/KPrXss80ftAFntRAjLv3pmI841iobjfE/2cBCGy3BKOQQskkAjxEqfkKzmQvdMTW/Tw/nf8q/VtuV6OE40ribz6w15nk+LnMfLZt/SvoHhmK7Wzbf7ygn1jX61894S+rWHbYoRc1+62n4rW3ch4rtOH4dvFevqa9J2e4945vrb+UtkNAAVgpSlbKTSlKUISlKUISlKUIXiyzWAe0DgTKTdUEhWJYDp0J9JE19A1ReY8Hkvtpo3eHx3+s1l9pamtbI3kfqmIDuQvnprsqoiZ0mYjzq4cgc2rmbCXm3P7tmO5PvJPrJX1I8Ku3/BbEz2NufHIv6VHYrkDBXTJshT/AAEp9AYrEk7RglaY5GkeVGj8kzocDYUi7BCBcXODoLhUNp4N1+OxryxHC1bW2ezeIDLp8CBEiv3C4VbcqNANNydBtv8AjUdzJzAMHZBS2Wkd2B3BMRJHjIgdfKsZoe94bHxKYsN3Vf8AaJzEQv7KjEAj98/XL9wde918tOpqjcP4c7Ib4XRTltg7ZvvHyWR6sVGutTNzlfFYoG/fK2EJmbpyzP8ACBPzAqO4e9281vB50VVZlzzoF1LGZgwA8Hc5iJ1r1mKxkMOiMgkfq/f7eASLzqdZXv4Bw5yHCAELBe9rnVgZC2mnun7zCTE+U2Dh/G2IW0zJ2zXUI7zIuIy9Ly2zCMRC9qQZBPrXNj+IdoRgsCoWzbHfdtBp7z3CRoJ8dzGkwo/eF37VgXP2W0+JuouZ78bZSD10VTBIAJYxr4VVI5zwXOG/IcwOrjwF9P5UxXD17l043Eh9LTB9XYlTmW3lIgGfswYEksQNda7eSeAWFLOy/vCZUMZgeXpX5L4zD9uht4e2+YXZUS2YFGYHYkzl1g7ajWuTAYoKzrYLMqqOzf3ocrsGIAMk9Oo00NJP1Ojcxpo8/DzPD8K1tc/ctDuvAn5VinNnMPb3nKHugwh1mNZO8d467bR4VoXDuZ/2iwrMpYk9m6gEDaHb5HYeI2qSw/J+DUaYa1BHVc31aaUxZW4TyZmkngK+a7I0ltNWJ2+JPpJMAgx5iOu+wq38U4xe4k1u5fKplQhDlAVYYH3conyJJ6+lXm7yRhDqtpU/lAH4gxXVb4DZUQLan1AP41oSdqxOFsbRVIi3slUDheDvX/3bGFZVViNZCtmknbX5VvvI2H7PBW16Cfxqj28IF0UAegArSuC4fJYtr/DPz1/Omuy5TNK51UAPX0UcigAu2lKVvpNKUpQhKUpQhKUpQhKrvOVsZEbrMfT/ACqxVVfaPaLYQgbmR/0mlsuu5dasi/WFWTdA6j515JiB4j51RluBkKscwhVAOomJ66T0nyr8scoW7p91lO0ZiPLqDXi340dkudXu/IWmCrnfvjOFmC4MERMrG0yJgk/Co/DYp0Fyyri9dQl7ZcmSpYe80QWQkjTWMu010cG9l9u2oe32pvDVCXLKCB1GkAxB9a8cebhUXBcS2EggMBrHvI7se4Dqugnzpcd3wYbHUitx8fLii7VLu8IxeOJuYtv2awPvaMfILp9Y/qqt8ZtYXOlvChgQ2U3HfRpgSdgus/Cr/wAwcHt4tRfOJdLOuYASDqFhZjLqCIgyTMVUMVw63i7iYbAWdEMtdYkk9JZui+Q3O1ehwpwdzsByAprfMniUtI3b18l6bds3YwmFIFsd67d2DZfeuOeiL9lfDzY1b8HzBg8JbXD2ZueSrmZ2O5KjcnwMaabVEYmytlRgMGO0uXCO1ubZyOk/ZRdz+cmfzCYO9wt3tpaW9evLFq5bBJUg95YIkd05p/lnSoTBk4onxAui7/0en2+Q32T62VnsYq6ERFs2cJaEAi44zQxJEW1EITqYZj1mufiGDYAZzas2y0gITmJWZIkAAeMydhOwrk4Vwq0bLtjLJa+s5hdOYHNJXIAcsGIn3pBEzArvwCK6k2lF/IxsozaquQnvGdPdZRMEmDvMVnupjiW8jv087JN+Z5cFcF6OWriurxoQ2ZhEakCT6Eg1acHd0g9Nqrd3CNaN24HDMVXMY0BBA+Iyg+e3jXp4pyKuIt274Z7lxl7wN5UAjYBWt7QPvbzVEkccr9TnUD9fkrb9lXOa9TOKo/CuXXSzfBtOLmUhNrmbT7xEW/UDzrh5e4Xmu2xe7qMygwzMdWEa7D1gxXBhspxEl14flQtaTgrHaXFSYzED9a0lVgRWLeya493FLn3UFvAaHTTptW1V6rsuERRuHO0jkGyEpSlaqXSlKUISlKUISlKUISoXmyxmw5P3SD+X51NV6cXhxcRkOzAj51XKzWwt6hSaaIK+duPYG5YulVBNu9cBWBOusJ82Omx08NPfw3mwYRil4arB0HjrqxY5pEazV6xWEa3cKOIZT/sw8j0NVXEcmWcX2Vy4WBAUMBEMF6GRI2iR0ryBlZvHkNoDj1v0Fp0dOpqsWG9rtsJkUZXInvKZGm8D6VX+B8cS/euqwDMGLqrBSwaTnAnQSdR8a5r3JdvFFbvaNbZCyHKAQQrtGh2gGPSK9mI5aL3luYdgj2HCMDMOoAiSOsE6+flUCccs7sOOw58G/wA9fiu6HNcdvypprptkvd7NLbHvKTqDAhyxMMdIKgecmobH8JxKKbdgYexY3Z1bINfERmOnnrtpVha0FbPkLvsOu/hJhQetc2LwgZOzvMgzf8siB2ZKwMuY94iZDQPQaUlFLpIPrzA8OpXXBV7haraJs4L97fYfvL7Dp5A6Is+On8xio/iXCb+Dc4gYpGuIDca2c2qsVVtW3zd3cAmNNhUhypijgbzYPEKAbjZrd0A/vCdACTv5TsZB317cVyYHv5jcZl0Y5tYP3tZFxzrBOiDodK0jM2KYh59ki7IvWPPkOVDh8lTVt2/hQmLxS48KcVcXDZSzW1EvdOeMswvcQADcS0k6CDU/yrYt2cM6942Q7ZXdSDcDHokZogKNu8c0CN57D4a3ZUKihRPQSWJ3J6sTuSdepNdFITZge3u2ght7C+Hlt9SVMMo2eKg+KXJwt4i2UCoSAwgnLr7v2Rp6118O54RbNu0wTMAAdesSd9PGum5bzLlJDSY8vPTXwNVYckWVJsZnY3Fdy5IzLBXJHkCSY6yZqEbYJWlst7GxXz9c1OieClb/ABppzKIkwNRBPgNdTodvA1CcSxdsMxVoY6lPukka6ab6j1r24PlBbCph2uFzcZ2zwFKlVBVlEnUNBnyHQV3NwrLctm8/bvdbKzMqjurbeFCjQAaaU00QRn2Dfu4gfwUAONWrH7KMIDdu3RsUUD4AAn+4t8q02qvyLgclt2CwphV6aLO3lrVor1eACIGk89/XuWdMbeUpSlPKlKUpQhKUpQhKUpQhKUpQhcXEuD2sQALiyRswJDL6Ea1Vr/It63pYuqyzoLoIYT0zKIPyFXalKz4kM/8AyNtWMkczgVnVjk3GWgYFtszFtDliemrV44fknGguw7BS5khixiBH2QZ+daPSlf7TjWSRxVv9VIqKnIGInO+JTMBoi2yEPkWLFviBUNisMLGbt17OTBNw90+QY90jyFanXHxPhdvEWzburmUmY9PxqvJ7IhkbUY0kdP3QzIcDvusgvcOsuRGKICnMq57VzKfFDcVmT4Gpiy6AABw0CJLST5k9TVpb2aYE72V/tT/wr0t7K8Af/YX+y3/4VmP7GmcAC76fhXDIYoIOv3l+denF3bYWXZI82AH41YB7KMB/gr/Zb/8ACvOz7K8ApnsV/stj8F0qodhSXx+i7/UtVLOMuZ1NnDu9oiQ4BUNPVSVhhA3kV4i7eOI7X9nfKLeTRrZMkzMZ9um9bJbthQFAgAQAOgGwryrT/ssQ4HlXP7hVjLcOSxp/2i5iLbrhrhCBgZKT3o2AY+FTvDeVL+JvW3up2Nu2SxnVmkEQOg0Pn+ukUq2LsiJjg529eup6rjspxGy8LNkIoVRAAgAV50pWxwSiUpShCUpShCUpShCUpShCUpShCUpShCUpShCUpShCUpShCUpShCUpShCUpShCUpShCUpShCUpShCUpShC/9k="/>
          <p:cNvSpPr>
            <a:spLocks noChangeAspect="1" noChangeArrowheads="1"/>
          </p:cNvSpPr>
          <p:nvPr/>
        </p:nvSpPr>
        <p:spPr bwMode="auto">
          <a:xfrm>
            <a:off x="155575" y="-1790700"/>
            <a:ext cx="30099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600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2" name="Picture 8" descr="20_26_Figure"/>
          <p:cNvPicPr>
            <a:picLocks noChangeAspect="1" noChangeArrowheads="1"/>
          </p:cNvPicPr>
          <p:nvPr/>
        </p:nvPicPr>
        <p:blipFill>
          <a:blip r:embed="rId2">
            <a:extLst>
              <a:ext uri="{28A0092B-C50C-407E-A947-70E740481C1C}">
                <a14:useLocalDpi xmlns:a14="http://schemas.microsoft.com/office/drawing/2010/main" val="0"/>
              </a:ext>
            </a:extLst>
          </a:blip>
          <a:srcRect b="2556"/>
          <a:stretch>
            <a:fillRect/>
          </a:stretch>
        </p:blipFill>
        <p:spPr bwMode="auto">
          <a:xfrm>
            <a:off x="3812346" y="594800"/>
            <a:ext cx="5264094" cy="591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2"/>
          <p:cNvSpPr>
            <a:spLocks noGrp="1" noChangeArrowheads="1"/>
          </p:cNvSpPr>
          <p:nvPr>
            <p:ph type="title" idx="4294967295"/>
          </p:nvPr>
        </p:nvSpPr>
        <p:spPr>
          <a:xfrm>
            <a:off x="60325" y="136525"/>
            <a:ext cx="8229600" cy="381000"/>
          </a:xfrm>
        </p:spPr>
        <p:txBody>
          <a:bodyPr/>
          <a:lstStyle/>
          <a:p>
            <a:pPr algn="l" eaLnBrk="1" hangingPunct="1"/>
            <a:r>
              <a:rPr lang="en-US" altLang="en-US" sz="3200" smtClean="0"/>
              <a:t>Intensity of Spherical Waves</a:t>
            </a:r>
          </a:p>
        </p:txBody>
      </p:sp>
      <p:sp>
        <p:nvSpPr>
          <p:cNvPr id="86019" name="Text Box 3"/>
          <p:cNvSpPr txBox="1">
            <a:spLocks noChangeArrowheads="1"/>
          </p:cNvSpPr>
          <p:nvPr/>
        </p:nvSpPr>
        <p:spPr bwMode="auto">
          <a:xfrm>
            <a:off x="76200" y="946150"/>
            <a:ext cx="38862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ts val="3000"/>
              </a:lnSpc>
              <a:spcBef>
                <a:spcPct val="20000"/>
              </a:spcBef>
              <a:spcAft>
                <a:spcPct val="20000"/>
              </a:spcAft>
              <a:buClr>
                <a:srgbClr val="93001B"/>
              </a:buClr>
              <a:buFont typeface="Wingdings" pitchFamily="84" charset="2"/>
              <a:buChar char="§"/>
            </a:pPr>
            <a:r>
              <a:rPr lang="en-US" altLang="en-US" sz="2600" dirty="0">
                <a:cs typeface="Arial" charset="0"/>
              </a:rPr>
              <a:t>If a source of spherical waves radiates uniformly in all directions, then the power at distance </a:t>
            </a:r>
            <a:r>
              <a:rPr lang="en-US" altLang="en-US" sz="2600" i="1" dirty="0">
                <a:latin typeface="Times New Roman" pitchFamily="84" charset="0"/>
                <a:cs typeface="Arial" charset="0"/>
              </a:rPr>
              <a:t>r</a:t>
            </a:r>
            <a:r>
              <a:rPr lang="en-US" altLang="en-US" sz="2600" dirty="0">
                <a:cs typeface="Arial" charset="0"/>
              </a:rPr>
              <a:t> is spread uniformly over the surface of a sphere of radius </a:t>
            </a:r>
            <a:r>
              <a:rPr lang="en-US" altLang="en-US" sz="2600" i="1" dirty="0">
                <a:latin typeface="Times New Roman" pitchFamily="84" charset="0"/>
                <a:cs typeface="Arial" charset="0"/>
              </a:rPr>
              <a:t>r</a:t>
            </a:r>
            <a:r>
              <a:rPr lang="en-US" altLang="en-US" sz="2600" i="1" dirty="0">
                <a:cs typeface="Arial" charset="0"/>
              </a:rPr>
              <a:t>.</a:t>
            </a:r>
          </a:p>
          <a:p>
            <a:pPr eaLnBrk="1" hangingPunct="1">
              <a:lnSpc>
                <a:spcPts val="3000"/>
              </a:lnSpc>
              <a:spcBef>
                <a:spcPct val="20000"/>
              </a:spcBef>
              <a:spcAft>
                <a:spcPct val="20000"/>
              </a:spcAft>
              <a:buClr>
                <a:srgbClr val="93001B"/>
              </a:buClr>
              <a:buFont typeface="Wingdings" pitchFamily="84" charset="2"/>
              <a:buChar char="§"/>
            </a:pPr>
            <a:r>
              <a:rPr lang="en-US" altLang="en-US" sz="2600" dirty="0">
                <a:cs typeface="Arial" charset="0"/>
              </a:rPr>
              <a:t>The intensity of a uniform spherical wave is:</a:t>
            </a:r>
          </a:p>
        </p:txBody>
      </p:sp>
      <p:pic>
        <p:nvPicPr>
          <p:cNvPr id="86021" name="Picture 7" descr="CH20_PPT_Slide_20-81"/>
          <p:cNvPicPr>
            <a:picLocks noChangeAspect="1" noChangeArrowheads="1"/>
          </p:cNvPicPr>
          <p:nvPr/>
        </p:nvPicPr>
        <p:blipFill>
          <a:blip r:embed="rId3">
            <a:extLst>
              <a:ext uri="{28A0092B-C50C-407E-A947-70E740481C1C}">
                <a14:useLocalDpi xmlns:a14="http://schemas.microsoft.com/office/drawing/2010/main" val="0"/>
              </a:ext>
            </a:extLst>
          </a:blip>
          <a:srcRect r="74950"/>
          <a:stretch>
            <a:fillRect/>
          </a:stretch>
        </p:blipFill>
        <p:spPr bwMode="auto">
          <a:xfrm>
            <a:off x="1079500" y="5257800"/>
            <a:ext cx="16414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2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palmbeachdentist.com/wp-content/uploads/2012/04/e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75723">
            <a:off x="7748137" y="81818"/>
            <a:ext cx="1331326" cy="209328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idx="4294967295"/>
          </p:nvPr>
        </p:nvSpPr>
        <p:spPr>
          <a:xfrm>
            <a:off x="60325" y="152400"/>
            <a:ext cx="7772400" cy="466578"/>
          </a:xfrm>
        </p:spPr>
        <p:txBody>
          <a:bodyPr/>
          <a:lstStyle/>
          <a:p>
            <a:pPr algn="l" eaLnBrk="1" hangingPunct="1"/>
            <a:r>
              <a:rPr lang="en-US" altLang="en-US" sz="3200" smtClean="0"/>
              <a:t>Intensity and Decibels</a:t>
            </a:r>
          </a:p>
        </p:txBody>
      </p:sp>
      <p:sp>
        <p:nvSpPr>
          <p:cNvPr id="87043" name="Text Box 3"/>
          <p:cNvSpPr txBox="1">
            <a:spLocks noChangeArrowheads="1"/>
          </p:cNvSpPr>
          <p:nvPr/>
        </p:nvSpPr>
        <p:spPr bwMode="auto">
          <a:xfrm>
            <a:off x="57150" y="990600"/>
            <a:ext cx="88582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ts val="2800"/>
              </a:lnSpc>
              <a:spcBef>
                <a:spcPct val="20000"/>
              </a:spcBef>
              <a:spcAft>
                <a:spcPct val="20000"/>
              </a:spcAft>
              <a:buClr>
                <a:srgbClr val="93001B"/>
              </a:buClr>
              <a:buFont typeface="Wingdings" pitchFamily="84" charset="2"/>
              <a:buChar char="§"/>
            </a:pPr>
            <a:r>
              <a:rPr lang="en-US" altLang="en-US" sz="2600" dirty="0">
                <a:cs typeface="Arial" charset="0"/>
              </a:rPr>
              <a:t>Human hearing spans an extremely wide range of intensities, from the </a:t>
            </a:r>
            <a:r>
              <a:rPr lang="en-US" altLang="en-US" sz="2600" i="1" dirty="0">
                <a:cs typeface="Arial" charset="0"/>
              </a:rPr>
              <a:t>threshold of hearing</a:t>
            </a:r>
            <a:r>
              <a:rPr lang="en-US" altLang="en-US" sz="2600" dirty="0">
                <a:cs typeface="Arial" charset="0"/>
              </a:rPr>
              <a:t> at </a:t>
            </a:r>
            <a:br>
              <a:rPr lang="en-US" altLang="en-US" sz="2600" dirty="0">
                <a:cs typeface="Arial" charset="0"/>
              </a:rPr>
            </a:br>
            <a:r>
              <a:rPr lang="en-US" altLang="en-US" sz="2600" dirty="0">
                <a:latin typeface="Times New Roman" pitchFamily="84" charset="0"/>
                <a:cs typeface="Arial" charset="0"/>
                <a:sym typeface="Symbol" pitchFamily="84" charset="2"/>
              </a:rPr>
              <a:t></a:t>
            </a:r>
            <a:r>
              <a:rPr lang="en-US" altLang="en-US" sz="2600" dirty="0">
                <a:latin typeface="Times New Roman" pitchFamily="84" charset="0"/>
                <a:cs typeface="Arial" charset="0"/>
              </a:rPr>
              <a:t> 1 </a:t>
            </a:r>
            <a:r>
              <a:rPr lang="en-US" altLang="en-US" sz="2600" dirty="0">
                <a:latin typeface="Times New Roman" pitchFamily="84" charset="0"/>
                <a:cs typeface="Times New Roman" pitchFamily="84" charset="0"/>
              </a:rPr>
              <a:t>× 10</a:t>
            </a:r>
            <a:r>
              <a:rPr lang="en-US" altLang="en-US" sz="2600" baseline="30000" dirty="0">
                <a:latin typeface="Times New Roman" pitchFamily="84" charset="0"/>
                <a:cs typeface="Times New Roman" pitchFamily="84" charset="0"/>
                <a:sym typeface="Symbol" pitchFamily="84" charset="2"/>
              </a:rPr>
              <a:t></a:t>
            </a:r>
            <a:r>
              <a:rPr lang="en-US" altLang="en-US" sz="2600" baseline="30000" dirty="0">
                <a:latin typeface="Times New Roman" pitchFamily="84" charset="0"/>
                <a:cs typeface="Times New Roman" pitchFamily="84" charset="0"/>
              </a:rPr>
              <a:t>12</a:t>
            </a:r>
            <a:r>
              <a:rPr lang="en-US" altLang="en-US" sz="2600" dirty="0">
                <a:latin typeface="Times New Roman" pitchFamily="84" charset="0"/>
                <a:cs typeface="Times New Roman" pitchFamily="84" charset="0"/>
              </a:rPr>
              <a:t> W/m</a:t>
            </a:r>
            <a:r>
              <a:rPr lang="en-US" altLang="en-US" sz="2600" baseline="30000" dirty="0">
                <a:latin typeface="Times New Roman" pitchFamily="84" charset="0"/>
                <a:cs typeface="Times New Roman" pitchFamily="84" charset="0"/>
              </a:rPr>
              <a:t>2</a:t>
            </a:r>
            <a:r>
              <a:rPr lang="en-US" altLang="en-US" sz="2600" dirty="0">
                <a:cs typeface="Times New Roman" pitchFamily="84" charset="0"/>
              </a:rPr>
              <a:t> </a:t>
            </a:r>
            <a:r>
              <a:rPr lang="en-US" altLang="en-US" sz="2600" dirty="0">
                <a:cs typeface="Arial" charset="0"/>
              </a:rPr>
              <a:t>(at midrange frequencies) to the </a:t>
            </a:r>
            <a:r>
              <a:rPr lang="en-US" altLang="en-US" sz="2600" i="1" dirty="0">
                <a:cs typeface="Arial" charset="0"/>
              </a:rPr>
              <a:t>threshold of pain</a:t>
            </a:r>
            <a:r>
              <a:rPr lang="en-US" altLang="en-US" sz="2600" dirty="0">
                <a:cs typeface="Arial" charset="0"/>
              </a:rPr>
              <a:t> at </a:t>
            </a:r>
            <a:r>
              <a:rPr lang="en-US" altLang="en-US" sz="2600" dirty="0">
                <a:latin typeface="Times New Roman" pitchFamily="84" charset="0"/>
                <a:cs typeface="Arial" charset="0"/>
                <a:sym typeface="Symbol" pitchFamily="84" charset="2"/>
              </a:rPr>
              <a:t></a:t>
            </a:r>
            <a:r>
              <a:rPr lang="en-US" altLang="en-US" sz="2600" dirty="0">
                <a:latin typeface="Times New Roman" pitchFamily="84" charset="0"/>
                <a:cs typeface="Arial" charset="0"/>
              </a:rPr>
              <a:t> 10 W/m</a:t>
            </a:r>
            <a:r>
              <a:rPr lang="en-US" altLang="en-US" sz="2600" baseline="30000" dirty="0">
                <a:latin typeface="Times New Roman" pitchFamily="84" charset="0"/>
                <a:cs typeface="Arial" charset="0"/>
              </a:rPr>
              <a:t>2</a:t>
            </a:r>
            <a:r>
              <a:rPr lang="en-US" altLang="en-US" sz="2600" dirty="0">
                <a:cs typeface="Arial" charset="0"/>
              </a:rPr>
              <a:t>.</a:t>
            </a:r>
          </a:p>
          <a:p>
            <a:pPr eaLnBrk="1" hangingPunct="1">
              <a:lnSpc>
                <a:spcPts val="2800"/>
              </a:lnSpc>
              <a:spcBef>
                <a:spcPct val="20000"/>
              </a:spcBef>
              <a:spcAft>
                <a:spcPct val="20000"/>
              </a:spcAft>
              <a:buClr>
                <a:srgbClr val="93001B"/>
              </a:buClr>
              <a:buFont typeface="Wingdings" pitchFamily="84" charset="2"/>
              <a:buChar char="§"/>
            </a:pPr>
            <a:r>
              <a:rPr lang="en-US" altLang="en-US" sz="2600" dirty="0">
                <a:cs typeface="Arial" charset="0"/>
              </a:rPr>
              <a:t>If we want to make a scale of loudness, it’s convenient and logical to place the zero of our scale at the threshold of hearing.</a:t>
            </a:r>
          </a:p>
          <a:p>
            <a:pPr eaLnBrk="1" hangingPunct="1">
              <a:lnSpc>
                <a:spcPts val="2800"/>
              </a:lnSpc>
              <a:spcBef>
                <a:spcPct val="20000"/>
              </a:spcBef>
              <a:spcAft>
                <a:spcPct val="20000"/>
              </a:spcAft>
              <a:buClr>
                <a:srgbClr val="93001B"/>
              </a:buClr>
              <a:buFont typeface="Wingdings" pitchFamily="84" charset="2"/>
              <a:buChar char="§"/>
            </a:pPr>
            <a:r>
              <a:rPr lang="en-US" altLang="en-US" sz="2600" dirty="0">
                <a:cs typeface="Arial" charset="0"/>
              </a:rPr>
              <a:t>To do so, we define the </a:t>
            </a:r>
            <a:r>
              <a:rPr lang="en-US" altLang="en-US" sz="2600" b="1" dirty="0">
                <a:cs typeface="Arial" charset="0"/>
              </a:rPr>
              <a:t>sound intensity level</a:t>
            </a:r>
            <a:r>
              <a:rPr lang="en-US" altLang="en-US" sz="2600" dirty="0">
                <a:cs typeface="Arial" charset="0"/>
              </a:rPr>
              <a:t>, expressed in </a:t>
            </a:r>
            <a:r>
              <a:rPr lang="en-US" altLang="en-US" sz="2600" b="1" dirty="0">
                <a:cs typeface="Arial" charset="0"/>
              </a:rPr>
              <a:t>decibels</a:t>
            </a:r>
            <a:r>
              <a:rPr lang="en-US" altLang="en-US" sz="2600" dirty="0">
                <a:cs typeface="Arial" charset="0"/>
              </a:rPr>
              <a:t> (dB), as:</a:t>
            </a:r>
          </a:p>
        </p:txBody>
      </p:sp>
      <p:sp>
        <p:nvSpPr>
          <p:cNvPr id="87044" name="Text Box 5"/>
          <p:cNvSpPr txBox="1">
            <a:spLocks noChangeArrowheads="1"/>
          </p:cNvSpPr>
          <p:nvPr/>
        </p:nvSpPr>
        <p:spPr bwMode="auto">
          <a:xfrm>
            <a:off x="381000" y="5835650"/>
            <a:ext cx="8201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where </a:t>
            </a:r>
            <a:r>
              <a:rPr lang="en-US" altLang="en-US" sz="2600" i="1" dirty="0">
                <a:latin typeface="Times New Roman" pitchFamily="84" charset="0"/>
                <a:cs typeface="Arial" charset="0"/>
              </a:rPr>
              <a:t>I</a:t>
            </a:r>
            <a:r>
              <a:rPr lang="en-US" altLang="en-US" sz="2600" baseline="-25000" dirty="0">
                <a:latin typeface="Times New Roman" pitchFamily="84" charset="0"/>
                <a:cs typeface="Arial" charset="0"/>
              </a:rPr>
              <a:t>0</a:t>
            </a:r>
            <a:r>
              <a:rPr lang="en-US" altLang="en-US" sz="2600" dirty="0">
                <a:latin typeface="Times New Roman" pitchFamily="84" charset="0"/>
                <a:cs typeface="Arial" charset="0"/>
              </a:rPr>
              <a:t> = 1 </a:t>
            </a:r>
            <a:r>
              <a:rPr lang="en-US" altLang="en-US" sz="2600" dirty="0">
                <a:latin typeface="Times New Roman" pitchFamily="84" charset="0"/>
                <a:cs typeface="Arial" charset="0"/>
                <a:sym typeface="Symbol" pitchFamily="84" charset="2"/>
              </a:rPr>
              <a:t></a:t>
            </a:r>
            <a:r>
              <a:rPr lang="en-US" altLang="en-US" sz="2600" dirty="0">
                <a:latin typeface="Times New Roman" pitchFamily="84" charset="0"/>
                <a:cs typeface="Arial" charset="0"/>
              </a:rPr>
              <a:t> 10</a:t>
            </a:r>
            <a:r>
              <a:rPr lang="en-US" altLang="en-US" sz="2600" baseline="30000" dirty="0">
                <a:latin typeface="Times New Roman" pitchFamily="84" charset="0"/>
                <a:cs typeface="Arial" charset="0"/>
                <a:sym typeface="Symbol" pitchFamily="84" charset="2"/>
              </a:rPr>
              <a:t></a:t>
            </a:r>
            <a:r>
              <a:rPr lang="en-US" altLang="en-US" sz="2600" baseline="30000" dirty="0">
                <a:latin typeface="Times New Roman" pitchFamily="84" charset="0"/>
                <a:cs typeface="Arial" charset="0"/>
              </a:rPr>
              <a:t>12</a:t>
            </a:r>
            <a:r>
              <a:rPr lang="en-US" altLang="en-US" sz="2600" dirty="0">
                <a:latin typeface="Times New Roman" pitchFamily="84" charset="0"/>
                <a:cs typeface="Arial" charset="0"/>
              </a:rPr>
              <a:t> W/m</a:t>
            </a:r>
            <a:r>
              <a:rPr lang="en-US" altLang="en-US" sz="2600" baseline="30000" dirty="0">
                <a:latin typeface="Times New Roman" pitchFamily="84" charset="0"/>
                <a:cs typeface="Arial" charset="0"/>
              </a:rPr>
              <a:t>2</a:t>
            </a:r>
            <a:r>
              <a:rPr lang="en-US" altLang="en-US" sz="2600" dirty="0">
                <a:cs typeface="Arial" charset="0"/>
              </a:rPr>
              <a:t>. </a:t>
            </a:r>
          </a:p>
        </p:txBody>
      </p:sp>
      <p:pic>
        <p:nvPicPr>
          <p:cNvPr id="87046" name="Picture 8" descr="CH20_PPT_Slide_20-82"/>
          <p:cNvPicPr>
            <a:picLocks noChangeAspect="1" noChangeArrowheads="1"/>
          </p:cNvPicPr>
          <p:nvPr/>
        </p:nvPicPr>
        <p:blipFill>
          <a:blip r:embed="rId3">
            <a:extLst>
              <a:ext uri="{28A0092B-C50C-407E-A947-70E740481C1C}">
                <a14:useLocalDpi xmlns:a14="http://schemas.microsoft.com/office/drawing/2010/main" val="0"/>
              </a:ext>
            </a:extLst>
          </a:blip>
          <a:srcRect r="53557"/>
          <a:stretch>
            <a:fillRect/>
          </a:stretch>
        </p:blipFill>
        <p:spPr bwMode="auto">
          <a:xfrm>
            <a:off x="2355850" y="4616450"/>
            <a:ext cx="35115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2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325" y="152400"/>
            <a:ext cx="7772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solidFill>
                  <a:schemeClr val="bg1"/>
                </a:solidFill>
              </a:rPr>
              <a:t>Intensity and Decibels</a:t>
            </a:r>
          </a:p>
        </p:txBody>
      </p:sp>
      <p:pic>
        <p:nvPicPr>
          <p:cNvPr id="88068" name="Picture 6" descr="20_03_Table"/>
          <p:cNvPicPr>
            <a:picLocks noChangeAspect="1" noChangeArrowheads="1"/>
          </p:cNvPicPr>
          <p:nvPr/>
        </p:nvPicPr>
        <p:blipFill>
          <a:blip r:embed="rId2">
            <a:extLst>
              <a:ext uri="{28A0092B-C50C-407E-A947-70E740481C1C}">
                <a14:useLocalDpi xmlns:a14="http://schemas.microsoft.com/office/drawing/2010/main" val="0"/>
              </a:ext>
            </a:extLst>
          </a:blip>
          <a:srcRect b="2797"/>
          <a:stretch>
            <a:fillRect/>
          </a:stretch>
        </p:blipFill>
        <p:spPr bwMode="auto">
          <a:xfrm>
            <a:off x="2471215" y="24808"/>
            <a:ext cx="4590767" cy="669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791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753" y="1089212"/>
            <a:ext cx="8229600" cy="5190564"/>
          </a:xfrm>
        </p:spPr>
        <p:txBody>
          <a:bodyPr/>
          <a:lstStyle/>
          <a:p>
            <a:r>
              <a:rPr lang="en-US" sz="2800" dirty="0" smtClean="0"/>
              <a:t>When you turn up the volume on your </a:t>
            </a:r>
            <a:r>
              <a:rPr lang="en-US" sz="2800" dirty="0" err="1" smtClean="0"/>
              <a:t>ipod</a:t>
            </a:r>
            <a:r>
              <a:rPr lang="en-US" sz="2800" dirty="0" smtClean="0"/>
              <a:t>, the sound originally entering your ears at 50 decibels is boosted to 80 decibels. By what factor is the intensity of the sound has increased?</a:t>
            </a:r>
          </a:p>
          <a:p>
            <a:pPr marL="514350" indent="-514350">
              <a:buFont typeface="+mj-lt"/>
              <a:buAutoNum type="alphaUcPeriod"/>
            </a:pPr>
            <a:r>
              <a:rPr lang="en-CA" sz="2800" dirty="0" smtClean="0"/>
              <a:t>1 (no increase)</a:t>
            </a:r>
          </a:p>
          <a:p>
            <a:pPr marL="514350" indent="-514350">
              <a:buFont typeface="+mj-lt"/>
              <a:buAutoNum type="alphaUcPeriod"/>
            </a:pPr>
            <a:r>
              <a:rPr lang="en-CA" sz="2800" dirty="0"/>
              <a:t>3</a:t>
            </a:r>
            <a:r>
              <a:rPr lang="en-CA" sz="2800" dirty="0" smtClean="0"/>
              <a:t>0</a:t>
            </a:r>
          </a:p>
          <a:p>
            <a:pPr marL="514350" indent="-514350">
              <a:buFont typeface="+mj-lt"/>
              <a:buAutoNum type="alphaUcPeriod"/>
            </a:pPr>
            <a:r>
              <a:rPr lang="en-CA" sz="2800" dirty="0" smtClean="0"/>
              <a:t>100</a:t>
            </a:r>
          </a:p>
          <a:p>
            <a:pPr marL="514350" indent="-514350">
              <a:buFont typeface="+mj-lt"/>
              <a:buAutoNum type="alphaUcPeriod"/>
            </a:pPr>
            <a:r>
              <a:rPr lang="en-CA" sz="2800" dirty="0"/>
              <a:t>3</a:t>
            </a:r>
            <a:r>
              <a:rPr lang="en-CA" sz="2800" dirty="0" smtClean="0"/>
              <a:t>00</a:t>
            </a:r>
          </a:p>
          <a:p>
            <a:pPr marL="514350" indent="-514350">
              <a:buFont typeface="+mj-lt"/>
              <a:buAutoNum type="alphaUcPeriod"/>
            </a:pPr>
            <a:r>
              <a:rPr lang="en-CA" sz="2800" dirty="0" smtClean="0"/>
              <a:t>1000</a:t>
            </a:r>
          </a:p>
          <a:p>
            <a:pPr marL="514350" indent="-514350">
              <a:buFont typeface="+mj-lt"/>
              <a:buAutoNum type="alphaUcPeriod"/>
            </a:pPr>
            <a:endParaRPr lang="en-CA" sz="2800" dirty="0"/>
          </a:p>
          <a:p>
            <a:pPr marL="514350" indent="-514350">
              <a:buFont typeface="+mj-lt"/>
              <a:buAutoNum type="alphaUcPeriod"/>
            </a:pPr>
            <a:endParaRPr lang="en-CA" sz="2800" dirty="0"/>
          </a:p>
          <a:p>
            <a:pPr marL="514350" indent="-514350">
              <a:buFont typeface="+mj-lt"/>
              <a:buAutoNum type="alphaUcPeriod"/>
            </a:pPr>
            <a:endParaRPr lang="en-CA" sz="2800" dirty="0" smtClean="0"/>
          </a:p>
        </p:txBody>
      </p:sp>
    </p:spTree>
    <p:extLst>
      <p:ext uri="{BB962C8B-B14F-4D97-AF65-F5344CB8AC3E}">
        <p14:creationId xmlns:p14="http://schemas.microsoft.com/office/powerpoint/2010/main" val="110688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72966" y="132748"/>
            <a:ext cx="8229600" cy="623996"/>
          </a:xfrm>
        </p:spPr>
        <p:txBody>
          <a:bodyPr/>
          <a:lstStyle/>
          <a:p>
            <a:r>
              <a:rPr lang="en-US" dirty="0" smtClean="0"/>
              <a:t>Doppler Effect</a:t>
            </a:r>
          </a:p>
        </p:txBody>
      </p:sp>
      <p:sp>
        <p:nvSpPr>
          <p:cNvPr id="45059" name="Rectangle 3"/>
          <p:cNvSpPr>
            <a:spLocks noGrp="1" noChangeArrowheads="1"/>
          </p:cNvSpPr>
          <p:nvPr>
            <p:ph type="body" idx="1"/>
          </p:nvPr>
        </p:nvSpPr>
        <p:spPr>
          <a:xfrm>
            <a:off x="261258" y="953815"/>
            <a:ext cx="8551666" cy="2941092"/>
          </a:xfrm>
        </p:spPr>
        <p:txBody>
          <a:bodyPr/>
          <a:lstStyle/>
          <a:p>
            <a:pPr>
              <a:lnSpc>
                <a:spcPct val="90000"/>
              </a:lnSpc>
            </a:pPr>
            <a:r>
              <a:rPr lang="en-US" sz="2800" dirty="0" smtClean="0"/>
              <a:t>If a sound source is not moving relative to you, you hear the “rest frequency” of the emitted sound.</a:t>
            </a:r>
          </a:p>
          <a:p>
            <a:pPr>
              <a:lnSpc>
                <a:spcPct val="90000"/>
              </a:lnSpc>
            </a:pPr>
            <a:r>
              <a:rPr lang="en-US" sz="2800" dirty="0" smtClean="0"/>
              <a:t>If the source is moving toward you, you will hear a frequency that is higher than the rest frequency.</a:t>
            </a:r>
          </a:p>
          <a:p>
            <a:pPr>
              <a:lnSpc>
                <a:spcPct val="90000"/>
              </a:lnSpc>
            </a:pPr>
            <a:r>
              <a:rPr lang="en-US" sz="2800" dirty="0" smtClean="0"/>
              <a:t>If the source is moving away from you, you will hear a frequency that is lower than the rest frequency.</a:t>
            </a:r>
          </a:p>
        </p:txBody>
      </p:sp>
      <p:pic>
        <p:nvPicPr>
          <p:cNvPr id="450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94906"/>
            <a:ext cx="44767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315310" y="3894906"/>
            <a:ext cx="4256689" cy="27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800" dirty="0" smtClean="0"/>
              <a:t>By measuring the difference between the observed and known rest frequencies, you can determine the speed of the source.</a:t>
            </a:r>
          </a:p>
        </p:txBody>
      </p:sp>
    </p:spTree>
    <p:extLst>
      <p:ext uri="{BB962C8B-B14F-4D97-AF65-F5344CB8AC3E}">
        <p14:creationId xmlns:p14="http://schemas.microsoft.com/office/powerpoint/2010/main" val="28560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457200" y="152400"/>
            <a:ext cx="8229600" cy="334963"/>
          </a:xfrm>
        </p:spPr>
        <p:txBody>
          <a:bodyPr/>
          <a:lstStyle/>
          <a:p>
            <a:r>
              <a:rPr lang="en-US" sz="4000"/>
              <a:t>Doppler Effect</a:t>
            </a:r>
          </a:p>
        </p:txBody>
      </p:sp>
      <p:pic>
        <p:nvPicPr>
          <p:cNvPr id="131074" name="Picture 2" descr="http://www.physicsclassroom.com/class/waves/u10l3d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45" y="1193289"/>
            <a:ext cx="6777459" cy="3689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57799" y="6593138"/>
            <a:ext cx="5086201" cy="276999"/>
          </a:xfrm>
          <a:prstGeom prst="rect">
            <a:avLst/>
          </a:prstGeom>
          <a:noFill/>
        </p:spPr>
        <p:txBody>
          <a:bodyPr wrap="none" rtlCol="0">
            <a:spAutoFit/>
          </a:bodyPr>
          <a:lstStyle/>
          <a:p>
            <a:r>
              <a:rPr lang="en-CA" sz="1200" dirty="0" smtClean="0"/>
              <a:t>[image from </a:t>
            </a:r>
            <a:r>
              <a:rPr lang="en-CA" sz="1200" dirty="0" smtClean="0">
                <a:hlinkClick r:id="rId3"/>
              </a:rPr>
              <a:t>http://www.physicsclassroom.com/class/waves/u10l3d.cfm</a:t>
            </a:r>
            <a:r>
              <a:rPr lang="en-CA" sz="1200" dirty="0" smtClean="0"/>
              <a:t> ]</a:t>
            </a:r>
            <a:endParaRPr lang="en-CA" sz="1200" dirty="0"/>
          </a:p>
        </p:txBody>
      </p:sp>
    </p:spTree>
    <p:extLst>
      <p:ext uri="{BB962C8B-B14F-4D97-AF65-F5344CB8AC3E}">
        <p14:creationId xmlns:p14="http://schemas.microsoft.com/office/powerpoint/2010/main" val="4238799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4" y="140353"/>
            <a:ext cx="8229600" cy="578162"/>
          </a:xfrm>
        </p:spPr>
        <p:txBody>
          <a:bodyPr>
            <a:normAutofit fontScale="90000"/>
          </a:bodyPr>
          <a:lstStyle/>
          <a:p>
            <a:r>
              <a:rPr lang="en-US" dirty="0" smtClean="0"/>
              <a:t>Doppler Shift for Light</a:t>
            </a:r>
            <a:endParaRPr lang="en-US" dirty="0"/>
          </a:p>
        </p:txBody>
      </p:sp>
      <p:sp>
        <p:nvSpPr>
          <p:cNvPr id="6" name="Content Placeholder 2"/>
          <p:cNvSpPr txBox="1">
            <a:spLocks/>
          </p:cNvSpPr>
          <p:nvPr/>
        </p:nvSpPr>
        <p:spPr>
          <a:xfrm>
            <a:off x="87727" y="4373216"/>
            <a:ext cx="8665092" cy="2116857"/>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Doppler</a:t>
            </a:r>
            <a:r>
              <a:rPr kumimoji="0" lang="en-US" sz="3200" b="0" i="0" u="none" strike="noStrike" kern="1200" cap="none" spc="0" normalizeH="0" noProof="0" dirty="0" smtClean="0">
                <a:ln>
                  <a:noFill/>
                </a:ln>
                <a:solidFill>
                  <a:schemeClr val="tx1"/>
                </a:solidFill>
                <a:effectLst/>
                <a:uLnTx/>
                <a:uFillTx/>
                <a:latin typeface="+mn-lt"/>
                <a:ea typeface="+mn-ea"/>
                <a:cs typeface="+mn-cs"/>
              </a:rPr>
              <a:t> shift can be observed with carefully obtained spectra of very fast moving objects like stars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latin typeface="+mn-lt"/>
              </a:rPr>
              <a:t>There</a:t>
            </a:r>
            <a:r>
              <a:rPr lang="en-US" sz="3200" dirty="0" smtClean="0">
                <a:latin typeface="+mn-lt"/>
              </a:rPr>
              <a:t> is a slight shift in “absorption lines”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4338" name="Picture 2" descr="http://snap.lbl.gov/images/redsh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132" y="887165"/>
            <a:ext cx="4714599" cy="317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4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http://www.maths.gla.ac.uk/%7Efhg/waves/transver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834" y="4355279"/>
            <a:ext cx="5631120" cy="2502721"/>
          </a:xfrm>
          <a:prstGeom prst="rect">
            <a:avLst/>
          </a:prstGeom>
          <a:noFill/>
          <a:extLst>
            <a:ext uri="{909E8E84-426E-40DD-AFC4-6F175D3DCCD1}">
              <a14:hiddenFill xmlns:a14="http://schemas.microsoft.com/office/drawing/2010/main">
                <a:solidFill>
                  <a:srgbClr val="FFFFFF"/>
                </a:solidFill>
              </a14:hiddenFill>
            </a:ext>
          </a:extLst>
        </p:spPr>
      </p:pic>
      <p:sp>
        <p:nvSpPr>
          <p:cNvPr id="28675" name="Rectangle 3"/>
          <p:cNvSpPr>
            <a:spLocks noGrp="1" noChangeArrowheads="1"/>
          </p:cNvSpPr>
          <p:nvPr>
            <p:ph type="body" idx="1"/>
          </p:nvPr>
        </p:nvSpPr>
        <p:spPr>
          <a:xfrm>
            <a:off x="362607" y="672860"/>
            <a:ext cx="8229600" cy="4113234"/>
          </a:xfrm>
        </p:spPr>
        <p:txBody>
          <a:bodyPr/>
          <a:lstStyle/>
          <a:p>
            <a:pPr>
              <a:lnSpc>
                <a:spcPct val="90000"/>
              </a:lnSpc>
              <a:buFontTx/>
              <a:buNone/>
            </a:pPr>
            <a:r>
              <a:rPr lang="en-US" sz="4000" dirty="0" smtClean="0"/>
              <a:t>Transverse waves</a:t>
            </a:r>
          </a:p>
          <a:p>
            <a:pPr>
              <a:lnSpc>
                <a:spcPct val="90000"/>
              </a:lnSpc>
            </a:pPr>
            <a:r>
              <a:rPr lang="en-US" sz="2800" dirty="0" smtClean="0"/>
              <a:t>Medium vibrates perpendicularly to direction of energy transfer</a:t>
            </a:r>
          </a:p>
          <a:p>
            <a:pPr>
              <a:lnSpc>
                <a:spcPct val="90000"/>
              </a:lnSpc>
            </a:pPr>
            <a:r>
              <a:rPr lang="en-US" sz="2800" dirty="0" smtClean="0"/>
              <a:t>Side-to-side movement</a:t>
            </a:r>
          </a:p>
          <a:p>
            <a:pPr>
              <a:lnSpc>
                <a:spcPct val="90000"/>
              </a:lnSpc>
              <a:buFontTx/>
              <a:buNone/>
            </a:pPr>
            <a:r>
              <a:rPr lang="en-US" sz="2800" dirty="0" smtClean="0"/>
              <a:t>	Example:</a:t>
            </a:r>
          </a:p>
          <a:p>
            <a:pPr lvl="1">
              <a:lnSpc>
                <a:spcPct val="90000"/>
              </a:lnSpc>
              <a:buFontTx/>
              <a:buChar char="•"/>
            </a:pPr>
            <a:r>
              <a:rPr lang="en-US" sz="2400" dirty="0" smtClean="0"/>
              <a:t>Vibrations in stretched strings of musical instruments</a:t>
            </a:r>
          </a:p>
        </p:txBody>
      </p:sp>
      <p:sp>
        <p:nvSpPr>
          <p:cNvPr id="3" name="TextBox 2"/>
          <p:cNvSpPr txBox="1"/>
          <p:nvPr/>
        </p:nvSpPr>
        <p:spPr>
          <a:xfrm rot="16200000">
            <a:off x="7435519" y="5149520"/>
            <a:ext cx="3201517" cy="215444"/>
          </a:xfrm>
          <a:prstGeom prst="rect">
            <a:avLst/>
          </a:prstGeom>
          <a:noFill/>
        </p:spPr>
        <p:txBody>
          <a:bodyPr wrap="none" rtlCol="0">
            <a:spAutoFit/>
          </a:bodyPr>
          <a:lstStyle/>
          <a:p>
            <a:r>
              <a:rPr lang="en-CA" sz="800" dirty="0" smtClean="0"/>
              <a:t>[image from </a:t>
            </a:r>
            <a:r>
              <a:rPr lang="en-CA" sz="800" dirty="0" smtClean="0">
                <a:hlinkClick r:id="rId4"/>
              </a:rPr>
              <a:t>http://www.maths.gla.ac.uk/~fhg/waves/waves1.html</a:t>
            </a:r>
            <a:r>
              <a:rPr lang="en-CA" sz="800" dirty="0" smtClean="0"/>
              <a:t> ]</a:t>
            </a:r>
            <a:endParaRPr lang="en-CA" sz="800" dirty="0"/>
          </a:p>
        </p:txBody>
      </p:sp>
    </p:spTree>
    <p:extLst>
      <p:ext uri="{BB962C8B-B14F-4D97-AF65-F5344CB8AC3E}">
        <p14:creationId xmlns:p14="http://schemas.microsoft.com/office/powerpoint/2010/main" val="13685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im'n of motorcycke-wall collis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444" y="304800"/>
            <a:ext cx="8790776" cy="2461419"/>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3"/>
          <p:cNvSpPr>
            <a:spLocks noGrp="1" noChangeArrowheads="1"/>
          </p:cNvSpPr>
          <p:nvPr>
            <p:ph type="title" idx="4294967295"/>
          </p:nvPr>
        </p:nvSpPr>
        <p:spPr>
          <a:xfrm>
            <a:off x="66675" y="123825"/>
            <a:ext cx="7924800" cy="381000"/>
          </a:xfrm>
          <a:noFill/>
        </p:spPr>
        <p:txBody>
          <a:bodyPr/>
          <a:lstStyle/>
          <a:p>
            <a:pPr algn="l" eaLnBrk="1" hangingPunct="1"/>
            <a:r>
              <a:rPr lang="en-US" sz="3200">
                <a:solidFill>
                  <a:schemeClr val="bg1"/>
                </a:solidFill>
                <a:latin typeface="Arial" charset="0"/>
                <a:ea typeface="ＭＳ Ｐゴシック" charset="0"/>
              </a:rPr>
              <a:t>Waves in Two and Three Dimensions</a:t>
            </a:r>
            <a:endParaRPr lang="en-US" b="1">
              <a:solidFill>
                <a:srgbClr val="336699"/>
              </a:solidFill>
              <a:latin typeface="Arial" charset="0"/>
              <a:ea typeface="ＭＳ Ｐゴシック" charset="0"/>
            </a:endParaRPr>
          </a:p>
        </p:txBody>
      </p:sp>
      <p:sp>
        <p:nvSpPr>
          <p:cNvPr id="63492" name="Text Box 3"/>
          <p:cNvSpPr txBox="1">
            <a:spLocks noChangeArrowheads="1"/>
          </p:cNvSpPr>
          <p:nvPr/>
        </p:nvSpPr>
        <p:spPr bwMode="auto">
          <a:xfrm>
            <a:off x="74613" y="914400"/>
            <a:ext cx="874586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4963" indent="-3349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000"/>
              </a:lnSpc>
              <a:spcBef>
                <a:spcPct val="20000"/>
              </a:spcBef>
              <a:spcAft>
                <a:spcPct val="20000"/>
              </a:spcAft>
              <a:buClr>
                <a:srgbClr val="93001B"/>
              </a:buClr>
              <a:buFont typeface="Wingdings" charset="0"/>
              <a:buChar char="§"/>
            </a:pPr>
            <a:r>
              <a:rPr lang="en-US" dirty="0" smtClean="0">
                <a:cs typeface="Arial" charset="0"/>
              </a:rPr>
              <a:t>Particles cannot occupy the same space.  They </a:t>
            </a:r>
            <a:r>
              <a:rPr lang="en-US" b="1" dirty="0" smtClean="0">
                <a:cs typeface="Arial" charset="0"/>
              </a:rPr>
              <a:t>collide</a:t>
            </a:r>
            <a:r>
              <a:rPr lang="en-US" dirty="0" smtClean="0">
                <a:cs typeface="Arial" charset="0"/>
              </a:rPr>
              <a:t>.</a:t>
            </a:r>
            <a:endParaRPr lang="en-US" dirty="0">
              <a:cs typeface="Arial" charset="0"/>
            </a:endParaRPr>
          </a:p>
        </p:txBody>
      </p:sp>
      <p:sp>
        <p:nvSpPr>
          <p:cNvPr id="6" name="Rectangle 2"/>
          <p:cNvSpPr txBox="1">
            <a:spLocks noChangeArrowheads="1"/>
          </p:cNvSpPr>
          <p:nvPr/>
        </p:nvSpPr>
        <p:spPr>
          <a:xfrm>
            <a:off x="457200" y="0"/>
            <a:ext cx="8229600" cy="8683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en-US" sz="4000" b="1" dirty="0" smtClean="0">
                <a:solidFill>
                  <a:srgbClr val="3366FF"/>
                </a:solidFill>
                <a:latin typeface="Calibri" pitchFamily="34" charset="0"/>
                <a:ea typeface="Arial" charset="0"/>
                <a:cs typeface="Arial" charset="0"/>
              </a:rPr>
              <a:t>Particles and Waves</a:t>
            </a:r>
            <a:endParaRPr lang="en-US" sz="4000" b="1" dirty="0">
              <a:solidFill>
                <a:srgbClr val="3366FF"/>
              </a:solidFill>
              <a:latin typeface="Calibri" pitchFamily="34" charset="0"/>
              <a:ea typeface="Arial" charset="0"/>
              <a:cs typeface="Arial" charset="0"/>
            </a:endParaRPr>
          </a:p>
        </p:txBody>
      </p:sp>
      <p:sp>
        <p:nvSpPr>
          <p:cNvPr id="11" name="TextBox 10"/>
          <p:cNvSpPr txBox="1"/>
          <p:nvPr/>
        </p:nvSpPr>
        <p:spPr>
          <a:xfrm>
            <a:off x="132732" y="6334780"/>
            <a:ext cx="8153400" cy="523220"/>
          </a:xfrm>
          <a:prstGeom prst="rect">
            <a:avLst/>
          </a:prstGeom>
          <a:noFill/>
        </p:spPr>
        <p:txBody>
          <a:bodyPr wrap="square" rtlCol="0">
            <a:spAutoFit/>
          </a:bodyPr>
          <a:lstStyle/>
          <a:p>
            <a:r>
              <a:rPr lang="en-US" sz="1400" dirty="0" smtClean="0"/>
              <a:t>[Animations from </a:t>
            </a:r>
            <a:r>
              <a:rPr lang="en-US" sz="1400" dirty="0">
                <a:hlinkClick r:id="rId3"/>
              </a:rPr>
              <a:t>http://</a:t>
            </a:r>
            <a:r>
              <a:rPr lang="en-US" sz="1400" dirty="0" smtClean="0">
                <a:hlinkClick r:id="rId3"/>
              </a:rPr>
              <a:t>www.physicsclassroom.com/mmedia/newtlaws/mb.cfm</a:t>
            </a:r>
            <a:r>
              <a:rPr lang="en-US" sz="1400" dirty="0"/>
              <a:t> and </a:t>
            </a:r>
            <a:r>
              <a:rPr lang="en-US" sz="1400" dirty="0">
                <a:hlinkClick r:id="rId4"/>
              </a:rPr>
              <a:t>http://</a:t>
            </a:r>
            <a:r>
              <a:rPr lang="en-US" sz="1400" dirty="0" smtClean="0">
                <a:hlinkClick r:id="rId4"/>
              </a:rPr>
              <a:t>www.acs.psu.edu/drussell/demos/superposition/superposition.html</a:t>
            </a:r>
            <a:r>
              <a:rPr lang="en-US" sz="1400" dirty="0" smtClean="0"/>
              <a:t> ]</a:t>
            </a:r>
            <a:endParaRPr lang="en-US" sz="1400" dirty="0"/>
          </a:p>
        </p:txBody>
      </p:sp>
      <p:pic>
        <p:nvPicPr>
          <p:cNvPr id="10244" name="Picture 4" descr="http://www.acs.psu.edu/drussell/Demos/superposition/pulse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5433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28600" y="3004746"/>
            <a:ext cx="874586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4963" indent="-3349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000"/>
              </a:lnSpc>
              <a:spcBef>
                <a:spcPct val="20000"/>
              </a:spcBef>
              <a:spcAft>
                <a:spcPct val="20000"/>
              </a:spcAft>
              <a:buClr>
                <a:srgbClr val="93001B"/>
              </a:buClr>
              <a:buFont typeface="Wingdings" charset="0"/>
              <a:buChar char="§"/>
            </a:pPr>
            <a:r>
              <a:rPr lang="en-US" dirty="0" smtClean="0">
                <a:cs typeface="Arial" charset="0"/>
              </a:rPr>
              <a:t>Waves pass right through each other.  They </a:t>
            </a:r>
            <a:r>
              <a:rPr lang="en-US" b="1" dirty="0" smtClean="0">
                <a:cs typeface="Arial" charset="0"/>
              </a:rPr>
              <a:t>interfere</a:t>
            </a:r>
            <a:r>
              <a:rPr lang="en-US" dirty="0" smtClean="0">
                <a:cs typeface="Arial" charset="0"/>
              </a:rPr>
              <a:t>.</a:t>
            </a:r>
            <a:endParaRPr lang="en-US" dirty="0">
              <a:cs typeface="Arial" charset="0"/>
            </a:endParaRPr>
          </a:p>
        </p:txBody>
      </p:sp>
    </p:spTree>
    <p:extLst>
      <p:ext uri="{BB962C8B-B14F-4D97-AF65-F5344CB8AC3E}">
        <p14:creationId xmlns:p14="http://schemas.microsoft.com/office/powerpoint/2010/main" val="30037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idx="4294967295"/>
          </p:nvPr>
        </p:nvSpPr>
        <p:spPr>
          <a:xfrm>
            <a:off x="66675" y="123825"/>
            <a:ext cx="7924800" cy="381000"/>
          </a:xfrm>
          <a:noFill/>
        </p:spPr>
        <p:txBody>
          <a:bodyPr/>
          <a:lstStyle/>
          <a:p>
            <a:pPr algn="l" eaLnBrk="1" hangingPunct="1"/>
            <a:r>
              <a:rPr lang="en-US" sz="3200">
                <a:solidFill>
                  <a:schemeClr val="bg1"/>
                </a:solidFill>
                <a:latin typeface="Arial" charset="0"/>
                <a:ea typeface="ＭＳ Ｐゴシック" charset="0"/>
              </a:rPr>
              <a:t>Waves in Two and Three Dimensions</a:t>
            </a:r>
            <a:endParaRPr lang="en-US" b="1">
              <a:solidFill>
                <a:srgbClr val="336699"/>
              </a:solidFill>
              <a:latin typeface="Arial" charset="0"/>
              <a:ea typeface="ＭＳ Ｐゴシック" charset="0"/>
            </a:endParaRPr>
          </a:p>
        </p:txBody>
      </p:sp>
      <p:sp>
        <p:nvSpPr>
          <p:cNvPr id="63492" name="Text Box 3"/>
          <p:cNvSpPr txBox="1">
            <a:spLocks noChangeArrowheads="1"/>
          </p:cNvSpPr>
          <p:nvPr/>
        </p:nvSpPr>
        <p:spPr bwMode="auto">
          <a:xfrm>
            <a:off x="457200" y="2514600"/>
            <a:ext cx="832500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4963" indent="-3349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If two or more waves combine at a given point, the resulting disturbance is the </a:t>
            </a:r>
            <a:r>
              <a:rPr lang="en-US" sz="3200" i="1" dirty="0"/>
              <a:t>sum</a:t>
            </a:r>
            <a:r>
              <a:rPr lang="en-US" sz="3200" dirty="0"/>
              <a:t> of the disturbances of the individual waves.</a:t>
            </a:r>
          </a:p>
        </p:txBody>
      </p:sp>
      <p:sp>
        <p:nvSpPr>
          <p:cNvPr id="6" name="Rectangle 2"/>
          <p:cNvSpPr txBox="1">
            <a:spLocks noChangeArrowheads="1"/>
          </p:cNvSpPr>
          <p:nvPr/>
        </p:nvSpPr>
        <p:spPr>
          <a:xfrm>
            <a:off x="457200" y="304800"/>
            <a:ext cx="8229600" cy="9144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r>
              <a:rPr lang="en-US" sz="4000" b="1" dirty="0" smtClean="0">
                <a:solidFill>
                  <a:srgbClr val="3366FF"/>
                </a:solidFill>
                <a:latin typeface="Calibri" pitchFamily="34" charset="0"/>
                <a:ea typeface="Arial" charset="0"/>
                <a:cs typeface="Arial" charset="0"/>
              </a:rPr>
              <a:t>The Principle of Superposition</a:t>
            </a:r>
            <a:endParaRPr lang="en-US" sz="4000" b="1" dirty="0">
              <a:solidFill>
                <a:srgbClr val="3366FF"/>
              </a:solidFill>
              <a:latin typeface="Calibri" pitchFamily="34" charset="0"/>
              <a:ea typeface="Arial" charset="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a:off x="3172482" y="4782234"/>
                <a:ext cx="279903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a:rPr>
                        <m:t>𝐷</m:t>
                      </m:r>
                      <m:r>
                        <a:rPr lang="en-CA" sz="3600" b="0" i="1" smtClean="0">
                          <a:latin typeface="Cambria Math"/>
                        </a:rPr>
                        <m:t>=</m:t>
                      </m:r>
                      <m:sSub>
                        <m:sSubPr>
                          <m:ctrlPr>
                            <a:rPr lang="en-CA" sz="3600" b="0" i="1" smtClean="0">
                              <a:latin typeface="Cambria Math"/>
                            </a:rPr>
                          </m:ctrlPr>
                        </m:sSubPr>
                        <m:e>
                          <m:r>
                            <a:rPr lang="en-CA" sz="3600" b="0" i="1" smtClean="0">
                              <a:latin typeface="Cambria Math"/>
                            </a:rPr>
                            <m:t>𝐷</m:t>
                          </m:r>
                        </m:e>
                        <m:sub>
                          <m:r>
                            <a:rPr lang="en-CA" sz="3600" b="0" i="1" smtClean="0">
                              <a:latin typeface="Cambria Math"/>
                            </a:rPr>
                            <m:t>1</m:t>
                          </m:r>
                        </m:sub>
                      </m:sSub>
                      <m:r>
                        <a:rPr lang="en-CA" sz="3600" b="0" i="1" smtClean="0">
                          <a:latin typeface="Cambria Math"/>
                        </a:rPr>
                        <m:t>+</m:t>
                      </m:r>
                      <m:sSub>
                        <m:sSubPr>
                          <m:ctrlPr>
                            <a:rPr lang="en-CA" sz="3600" b="0" i="1" smtClean="0">
                              <a:latin typeface="Cambria Math"/>
                            </a:rPr>
                          </m:ctrlPr>
                        </m:sSubPr>
                        <m:e>
                          <m:r>
                            <a:rPr lang="en-CA" sz="3600" b="0" i="1" smtClean="0">
                              <a:latin typeface="Cambria Math"/>
                            </a:rPr>
                            <m:t>𝐷</m:t>
                          </m:r>
                        </m:e>
                        <m:sub>
                          <m:r>
                            <a:rPr lang="en-CA" sz="3600" b="0" i="1" smtClean="0">
                              <a:latin typeface="Cambria Math"/>
                            </a:rPr>
                            <m:t>2</m:t>
                          </m:r>
                        </m:sub>
                      </m:sSub>
                    </m:oMath>
                  </m:oMathPara>
                </a14:m>
                <a:endParaRPr lang="en-CA" sz="3600" dirty="0"/>
              </a:p>
            </p:txBody>
          </p:sp>
        </mc:Choice>
        <mc:Fallback xmlns="">
          <p:sp>
            <p:nvSpPr>
              <p:cNvPr id="2" name="TextBox 1"/>
              <p:cNvSpPr txBox="1">
                <a:spLocks noRot="1" noChangeAspect="1" noMove="1" noResize="1" noEditPoints="1" noAdjustHandles="1" noChangeArrowheads="1" noChangeShapeType="1" noTextEdit="1"/>
              </p:cNvSpPr>
              <p:nvPr/>
            </p:nvSpPr>
            <p:spPr>
              <a:xfrm>
                <a:off x="3172482" y="4782234"/>
                <a:ext cx="2799036" cy="646331"/>
              </a:xfrm>
              <a:prstGeom prst="rect">
                <a:avLst/>
              </a:prstGeom>
              <a:blipFill rotWithShape="1">
                <a:blip r:embed="rId2"/>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042348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4000" b="1" kern="1200" dirty="0">
                <a:solidFill>
                  <a:srgbClr val="3366FF"/>
                </a:solidFill>
                <a:latin typeface="Calibri" pitchFamily="34" charset="0"/>
                <a:ea typeface="Arial" charset="0"/>
                <a:cs typeface="Arial" charset="0"/>
              </a:rPr>
              <a:t>Standing Wave:</a:t>
            </a:r>
          </a:p>
        </p:txBody>
      </p:sp>
      <p:sp>
        <p:nvSpPr>
          <p:cNvPr id="59396" name="Text Box 4"/>
          <p:cNvSpPr txBox="1">
            <a:spLocks noChangeArrowheads="1"/>
          </p:cNvSpPr>
          <p:nvPr/>
        </p:nvSpPr>
        <p:spPr bwMode="auto">
          <a:xfrm>
            <a:off x="939800" y="1196975"/>
            <a:ext cx="7381875" cy="1066800"/>
          </a:xfrm>
          <a:prstGeom prst="rect">
            <a:avLst/>
          </a:prstGeom>
          <a:noFill/>
          <a:ln w="9525">
            <a:noFill/>
            <a:miter lim="800000"/>
            <a:headEnd/>
            <a:tailEnd/>
          </a:ln>
          <a:effectLst/>
        </p:spPr>
        <p:txBody>
          <a:bodyPr>
            <a:prstTxWarp prst="textNoShape">
              <a:avLst/>
            </a:prstTxWarp>
            <a:spAutoFit/>
          </a:bodyPr>
          <a:lstStyle/>
          <a:p>
            <a:r>
              <a:rPr lang="en-US" sz="3200"/>
              <a:t>The superposition of two 1-D sinusoidal waves traveling in opposite directions.</a:t>
            </a:r>
          </a:p>
        </p:txBody>
      </p:sp>
      <p:pic>
        <p:nvPicPr>
          <p:cNvPr id="3" name="Picture 2" descr="stand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209800"/>
            <a:ext cx="5969000" cy="4476750"/>
          </a:xfrm>
          <a:prstGeom prst="rect">
            <a:avLst/>
          </a:prstGeom>
        </p:spPr>
      </p:pic>
      <p:grpSp>
        <p:nvGrpSpPr>
          <p:cNvPr id="11" name="Group 10"/>
          <p:cNvGrpSpPr/>
          <p:nvPr/>
        </p:nvGrpSpPr>
        <p:grpSpPr>
          <a:xfrm>
            <a:off x="1676400" y="2667000"/>
            <a:ext cx="5867400" cy="3581400"/>
            <a:chOff x="1676400" y="2667000"/>
            <a:chExt cx="5867400" cy="3581400"/>
          </a:xfrm>
        </p:grpSpPr>
        <p:cxnSp>
          <p:nvCxnSpPr>
            <p:cNvPr id="5" name="Straight Connector 4"/>
            <p:cNvCxnSpPr/>
            <p:nvPr/>
          </p:nvCxnSpPr>
          <p:spPr>
            <a:xfrm>
              <a:off x="1676400" y="3886200"/>
              <a:ext cx="58674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676400" y="3048000"/>
              <a:ext cx="58674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876800" y="2667000"/>
              <a:ext cx="0" cy="3581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03520" y="2667000"/>
              <a:ext cx="0" cy="3581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2667000" y="6400800"/>
            <a:ext cx="4016732" cy="307777"/>
          </a:xfrm>
          <a:prstGeom prst="rect">
            <a:avLst/>
          </a:prstGeom>
          <a:noFill/>
        </p:spPr>
        <p:txBody>
          <a:bodyPr wrap="none" rtlCol="0">
            <a:spAutoFit/>
          </a:bodyPr>
          <a:lstStyle/>
          <a:p>
            <a:r>
              <a:rPr lang="en-US" sz="1400" dirty="0" smtClean="0"/>
              <a:t>[</a:t>
            </a:r>
            <a:r>
              <a:rPr lang="en-US" sz="1400" dirty="0"/>
              <a:t>Animation courtesy of </a:t>
            </a:r>
            <a:r>
              <a:rPr lang="en-US" sz="1400" dirty="0" smtClean="0"/>
              <a:t>Dan Russell, Penn State]</a:t>
            </a:r>
            <a:endParaRPr lang="en-US" sz="1400" dirty="0"/>
          </a:p>
        </p:txBody>
      </p:sp>
    </p:spTree>
    <p:extLst>
      <p:ext uri="{BB962C8B-B14F-4D97-AF65-F5344CB8AC3E}">
        <p14:creationId xmlns:p14="http://schemas.microsoft.com/office/powerpoint/2010/main" val="16764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p:cNvSpPr>
            <a:spLocks noGrp="1" noChangeArrowheads="1"/>
          </p:cNvSpPr>
          <p:nvPr>
            <p:ph type="title"/>
          </p:nvPr>
        </p:nvSpPr>
        <p:spPr>
          <a:xfrm>
            <a:off x="457200" y="274638"/>
            <a:ext cx="8229600" cy="762000"/>
          </a:xfrm>
          <a:noFill/>
        </p:spPr>
        <p:txBody>
          <a:bodyPr/>
          <a:lstStyle/>
          <a:p>
            <a:pPr eaLnBrk="1" hangingPunct="1"/>
            <a:r>
              <a:rPr lang="en-US" sz="3600" b="1" kern="1200" dirty="0">
                <a:solidFill>
                  <a:srgbClr val="3366FF"/>
                </a:solidFill>
                <a:latin typeface="Calibri" pitchFamily="34" charset="0"/>
                <a:ea typeface="Arial" charset="0"/>
                <a:cs typeface="Arial" charset="0"/>
              </a:rPr>
              <a:t>The Mathematics of Standing Waves</a:t>
            </a:r>
          </a:p>
        </p:txBody>
      </p:sp>
      <p:sp>
        <p:nvSpPr>
          <p:cNvPr id="7174" name="Text Box 14"/>
          <p:cNvSpPr txBox="1">
            <a:spLocks noChangeArrowheads="1"/>
          </p:cNvSpPr>
          <p:nvPr/>
        </p:nvSpPr>
        <p:spPr bwMode="auto">
          <a:xfrm>
            <a:off x="304800" y="1106992"/>
            <a:ext cx="8686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dirty="0">
                <a:latin typeface="Times New Roman" charset="0"/>
                <a:cs typeface="Arial" charset="0"/>
              </a:rPr>
              <a:t>The amplitude reaches a maximum value of </a:t>
            </a:r>
            <a:r>
              <a:rPr lang="en-US" sz="2600" i="1" dirty="0">
                <a:latin typeface="Times New Roman" charset="0"/>
                <a:cs typeface="Arial" charset="0"/>
              </a:rPr>
              <a:t>A</a:t>
            </a:r>
            <a:r>
              <a:rPr lang="en-US" sz="2600" baseline="-25000" dirty="0">
                <a:latin typeface="Times New Roman" charset="0"/>
                <a:cs typeface="Arial" charset="0"/>
              </a:rPr>
              <a:t>max</a:t>
            </a:r>
            <a:r>
              <a:rPr lang="en-US" sz="2600" dirty="0">
                <a:latin typeface="Times New Roman" charset="0"/>
                <a:cs typeface="Arial" charset="0"/>
              </a:rPr>
              <a:t> = 2</a:t>
            </a:r>
            <a:r>
              <a:rPr lang="en-US" sz="2600" i="1" dirty="0">
                <a:latin typeface="Times New Roman" charset="0"/>
                <a:cs typeface="Arial" charset="0"/>
              </a:rPr>
              <a:t>a</a:t>
            </a:r>
            <a:r>
              <a:rPr lang="en-US" sz="2600" dirty="0">
                <a:latin typeface="Times New Roman" charset="0"/>
                <a:cs typeface="Arial" charset="0"/>
              </a:rPr>
              <a:t> at points where sin </a:t>
            </a:r>
            <a:r>
              <a:rPr lang="en-US" sz="2600" dirty="0" smtClean="0">
                <a:latin typeface="Times New Roman" charset="0"/>
                <a:cs typeface="Arial" charset="0"/>
              </a:rPr>
              <a:t>(</a:t>
            </a:r>
            <a:r>
              <a:rPr lang="en-US" sz="2600" i="1" dirty="0" err="1" smtClean="0">
                <a:latin typeface="Times New Roman" charset="0"/>
                <a:cs typeface="Arial" charset="0"/>
              </a:rPr>
              <a:t>kx</a:t>
            </a:r>
            <a:r>
              <a:rPr lang="en-US" sz="2600" dirty="0">
                <a:latin typeface="Times New Roman" charset="0"/>
              </a:rPr>
              <a:t>)</a:t>
            </a:r>
            <a:r>
              <a:rPr lang="en-US" sz="2600" i="1" dirty="0" smtClean="0">
                <a:latin typeface="Times New Roman" charset="0"/>
                <a:cs typeface="Arial" charset="0"/>
              </a:rPr>
              <a:t> </a:t>
            </a:r>
            <a:r>
              <a:rPr lang="en-US" sz="2600" dirty="0">
                <a:latin typeface="Times New Roman" charset="0"/>
                <a:cs typeface="Arial" charset="0"/>
              </a:rPr>
              <a:t>= </a:t>
            </a:r>
            <a:r>
              <a:rPr lang="en-US" sz="2600" dirty="0" smtClean="0">
                <a:latin typeface="Times New Roman" charset="0"/>
                <a:cs typeface="Arial" charset="0"/>
              </a:rPr>
              <a:t>1</a:t>
            </a:r>
            <a:r>
              <a:rPr lang="en-US" sz="2600" dirty="0">
                <a:latin typeface="Times New Roman" charset="0"/>
                <a:cs typeface="Arial" charset="0"/>
              </a:rPr>
              <a:t>.</a:t>
            </a:r>
          </a:p>
        </p:txBody>
      </p:sp>
      <p:pic>
        <p:nvPicPr>
          <p:cNvPr id="16" name="Picture 9" descr="21_07_Figure"/>
          <p:cNvPicPr>
            <a:picLocks noChangeAspect="1" noChangeArrowheads="1"/>
          </p:cNvPicPr>
          <p:nvPr/>
        </p:nvPicPr>
        <p:blipFill>
          <a:blip r:embed="rId2">
            <a:extLst>
              <a:ext uri="{28A0092B-C50C-407E-A947-70E740481C1C}">
                <a14:useLocalDpi xmlns:a14="http://schemas.microsoft.com/office/drawing/2010/main" val="0"/>
              </a:ext>
            </a:extLst>
          </a:blip>
          <a:srcRect b="3700"/>
          <a:stretch>
            <a:fillRect/>
          </a:stretch>
        </p:blipFill>
        <p:spPr bwMode="auto">
          <a:xfrm>
            <a:off x="1672631" y="2209800"/>
            <a:ext cx="59511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17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685800"/>
          </a:xfrm>
        </p:spPr>
        <p:txBody>
          <a:bodyPr/>
          <a:lstStyle/>
          <a:p>
            <a:r>
              <a:rPr lang="en-US" sz="3600" b="1" kern="1200" dirty="0" smtClean="0">
                <a:solidFill>
                  <a:srgbClr val="3366FF"/>
                </a:solidFill>
                <a:latin typeface="Calibri" pitchFamily="34" charset="0"/>
                <a:ea typeface="Arial" charset="0"/>
                <a:cs typeface="Arial" charset="0"/>
              </a:rPr>
              <a:t>Node Spacing on a String</a:t>
            </a:r>
            <a:endParaRPr lang="en-US" sz="3600" b="1" kern="1200" dirty="0">
              <a:solidFill>
                <a:srgbClr val="3366FF"/>
              </a:solidFill>
              <a:latin typeface="Calibri" pitchFamily="34" charset="0"/>
              <a:ea typeface="Arial" charset="0"/>
              <a:cs typeface="Arial" charset="0"/>
            </a:endParaRPr>
          </a:p>
        </p:txBody>
      </p:sp>
      <p:pic>
        <p:nvPicPr>
          <p:cNvPr id="5124" name="Picture 5" descr="21_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3743" y="1051112"/>
            <a:ext cx="6362457" cy="5578288"/>
          </a:xfrm>
          <a:noFill/>
        </p:spPr>
      </p:pic>
    </p:spTree>
    <p:extLst>
      <p:ext uri="{BB962C8B-B14F-4D97-AF65-F5344CB8AC3E}">
        <p14:creationId xmlns:p14="http://schemas.microsoft.com/office/powerpoint/2010/main" val="3795178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14"/>
          <p:cNvSpPr txBox="1">
            <a:spLocks noChangeArrowheads="1"/>
          </p:cNvSpPr>
          <p:nvPr/>
        </p:nvSpPr>
        <p:spPr bwMode="auto">
          <a:xfrm>
            <a:off x="5694859" y="989531"/>
            <a:ext cx="355944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dirty="0" smtClean="0">
                <a:latin typeface="Times New Roman" charset="0"/>
                <a:cs typeface="Arial" charset="0"/>
              </a:rPr>
              <a:t>On a string of length </a:t>
            </a:r>
            <a:r>
              <a:rPr lang="en-US" sz="2600" i="1" dirty="0" smtClean="0">
                <a:latin typeface="Times New Roman" charset="0"/>
                <a:cs typeface="Arial" charset="0"/>
              </a:rPr>
              <a:t>L</a:t>
            </a:r>
            <a:r>
              <a:rPr lang="en-US" sz="2600" dirty="0" smtClean="0">
                <a:latin typeface="Times New Roman" charset="0"/>
                <a:cs typeface="Arial" charset="0"/>
              </a:rPr>
              <a:t> with fixed end points, </a:t>
            </a:r>
            <a:endParaRPr lang="en-US" sz="2600" dirty="0">
              <a:latin typeface="Times New Roman" charset="0"/>
              <a:cs typeface="Arial" charset="0"/>
            </a:endParaRPr>
          </a:p>
        </p:txBody>
      </p:sp>
      <p:pic>
        <p:nvPicPr>
          <p:cNvPr id="19" name="Picture 7" descr="21_11_Figure"/>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28600" y="235639"/>
            <a:ext cx="5303957" cy="836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Object 19"/>
          <p:cNvGraphicFramePr>
            <a:graphicFrameLocks noChangeAspect="1"/>
          </p:cNvGraphicFramePr>
          <p:nvPr>
            <p:extLst>
              <p:ext uri="{D42A27DB-BD31-4B8C-83A1-F6EECF244321}">
                <p14:modId xmlns:p14="http://schemas.microsoft.com/office/powerpoint/2010/main" val="3514490742"/>
              </p:ext>
            </p:extLst>
          </p:nvPr>
        </p:nvGraphicFramePr>
        <p:xfrm>
          <a:off x="5690984" y="1980131"/>
          <a:ext cx="3352800" cy="403008"/>
        </p:xfrm>
        <a:graphic>
          <a:graphicData uri="http://schemas.openxmlformats.org/presentationml/2006/ole">
            <mc:AlternateContent xmlns:mc="http://schemas.openxmlformats.org/markup-compatibility/2006">
              <mc:Choice xmlns:v="urn:schemas-microsoft-com:vml" Requires="v">
                <p:oleObj spid="_x0000_s60446" name="Equation" r:id="rId4" imgW="1689100" imgH="203200" progId="Equation.3">
                  <p:embed/>
                </p:oleObj>
              </mc:Choice>
              <mc:Fallback>
                <p:oleObj name="Equation" r:id="rId4" imgW="1689100" imgH="203200" progId="Equation.3">
                  <p:embed/>
                  <p:pic>
                    <p:nvPicPr>
                      <p:cNvPr id="0" name=""/>
                      <p:cNvPicPr/>
                      <p:nvPr/>
                    </p:nvPicPr>
                    <p:blipFill>
                      <a:blip r:embed="rId5"/>
                      <a:stretch>
                        <a:fillRect/>
                      </a:stretch>
                    </p:blipFill>
                    <p:spPr>
                      <a:xfrm>
                        <a:off x="5690984" y="1980131"/>
                        <a:ext cx="3352800" cy="403008"/>
                      </a:xfrm>
                      <a:prstGeom prst="rect">
                        <a:avLst/>
                      </a:prstGeom>
                    </p:spPr>
                  </p:pic>
                </p:oleObj>
              </mc:Fallback>
            </mc:AlternateContent>
          </a:graphicData>
        </a:graphic>
      </p:graphicFrame>
      <p:sp>
        <p:nvSpPr>
          <p:cNvPr id="17" name="Text Box 3"/>
          <p:cNvSpPr txBox="1">
            <a:spLocks noChangeArrowheads="1"/>
          </p:cNvSpPr>
          <p:nvPr/>
        </p:nvSpPr>
        <p:spPr bwMode="auto">
          <a:xfrm>
            <a:off x="5684527" y="3124200"/>
            <a:ext cx="345947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7500" indent="-317500">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marL="0" indent="0" eaLnBrk="1" hangingPunct="1">
              <a:spcBef>
                <a:spcPct val="20000"/>
              </a:spcBef>
              <a:buClr>
                <a:srgbClr val="93001B"/>
              </a:buClr>
            </a:pPr>
            <a:r>
              <a:rPr lang="en-US" dirty="0" smtClean="0">
                <a:latin typeface="Times New Roman" charset="0"/>
                <a:cs typeface="Arial" charset="0"/>
              </a:rPr>
              <a:t>Only oscillations with specific wavelengths are allowed.</a:t>
            </a:r>
            <a:endParaRPr lang="en-US" dirty="0">
              <a:latin typeface="Times New Roman" charset="0"/>
              <a:cs typeface="Arial" charset="0"/>
            </a:endParaRPr>
          </a:p>
        </p:txBody>
      </p:sp>
    </p:spTree>
    <p:extLst>
      <p:ext uri="{BB962C8B-B14F-4D97-AF65-F5344CB8AC3E}">
        <p14:creationId xmlns:p14="http://schemas.microsoft.com/office/powerpoint/2010/main" val="13606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3.00578E-6 L 0.00174 -0.2659 " pathEditMode="relative" rAng="0" ptsTypes="AA">
                                      <p:cBhvr>
                                        <p:cTn id="6" dur="2000" fill="hold"/>
                                        <p:tgtEl>
                                          <p:spTgt spid="19"/>
                                        </p:tgtEl>
                                        <p:attrNameLst>
                                          <p:attrName>ppt_x</p:attrName>
                                          <p:attrName>ppt_y</p:attrName>
                                        </p:attrNameLst>
                                      </p:cBhvr>
                                      <p:rCtr x="87" y="-132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52400" y="1600200"/>
            <a:ext cx="8686800" cy="3354765"/>
          </a:xfrm>
          <a:prstGeom prst="rect">
            <a:avLst/>
          </a:prstGeom>
          <a:noFill/>
          <a:ln w="9525">
            <a:noFill/>
            <a:miter lim="800000"/>
            <a:headEnd/>
            <a:tailEnd/>
          </a:ln>
          <a:effectLst/>
        </p:spPr>
        <p:txBody>
          <a:bodyPr wrap="square">
            <a:prstTxWarp prst="textNoShape">
              <a:avLst/>
            </a:prstTxWarp>
            <a:spAutoFit/>
          </a:bodyPr>
          <a:lstStyle/>
          <a:p>
            <a:pPr>
              <a:spcAft>
                <a:spcPts val="1200"/>
              </a:spcAft>
            </a:pPr>
            <a:r>
              <a:rPr lang="en-US" sz="2600" dirty="0">
                <a:latin typeface="Times New Roman"/>
                <a:ea typeface="Arial" charset="0"/>
                <a:cs typeface="Times New Roman"/>
              </a:rPr>
              <a:t>There are three things to note about the normal modes of </a:t>
            </a:r>
            <a:r>
              <a:rPr lang="en-US" sz="2600" dirty="0" smtClean="0">
                <a:latin typeface="Times New Roman"/>
                <a:ea typeface="Arial" charset="0"/>
                <a:cs typeface="Times New Roman"/>
              </a:rPr>
              <a:t>a string</a:t>
            </a:r>
            <a:r>
              <a:rPr lang="en-US" sz="2600" dirty="0">
                <a:latin typeface="Times New Roman"/>
                <a:ea typeface="Arial" charset="0"/>
                <a:cs typeface="Times New Roman"/>
              </a:rPr>
              <a:t>.</a:t>
            </a:r>
          </a:p>
          <a:p>
            <a:pPr marL="342900" indent="-342900">
              <a:spcAft>
                <a:spcPts val="1200"/>
              </a:spcAft>
              <a:buFontTx/>
              <a:buAutoNum type="arabicPeriod"/>
            </a:pPr>
            <a:r>
              <a:rPr lang="en-US" sz="2600" dirty="0">
                <a:latin typeface="Times New Roman"/>
                <a:ea typeface="Arial" charset="0"/>
                <a:cs typeface="Times New Roman"/>
              </a:rPr>
              <a:t> </a:t>
            </a:r>
            <a:r>
              <a:rPr lang="en-US" sz="2600" i="1" dirty="0">
                <a:latin typeface="Times New Roman"/>
                <a:ea typeface="Arial" charset="0"/>
                <a:cs typeface="Times New Roman"/>
              </a:rPr>
              <a:t>m</a:t>
            </a:r>
            <a:r>
              <a:rPr lang="en-US" sz="2600" dirty="0">
                <a:latin typeface="Times New Roman"/>
                <a:ea typeface="Arial" charset="0"/>
                <a:cs typeface="Times New Roman"/>
              </a:rPr>
              <a:t> is the number of </a:t>
            </a:r>
            <a:r>
              <a:rPr lang="en-US" sz="2600" i="1" dirty="0">
                <a:latin typeface="Times New Roman"/>
                <a:ea typeface="Arial" charset="0"/>
                <a:cs typeface="Times New Roman"/>
              </a:rPr>
              <a:t>antinodes</a:t>
            </a:r>
            <a:r>
              <a:rPr lang="en-US" sz="2600" dirty="0">
                <a:latin typeface="Times New Roman"/>
                <a:ea typeface="Arial" charset="0"/>
                <a:cs typeface="Times New Roman"/>
              </a:rPr>
              <a:t> on the standing </a:t>
            </a:r>
            <a:r>
              <a:rPr lang="en-US" sz="2600" dirty="0" smtClean="0">
                <a:latin typeface="Times New Roman"/>
                <a:ea typeface="Arial" charset="0"/>
                <a:cs typeface="Times New Roman"/>
              </a:rPr>
              <a:t>wave.</a:t>
            </a:r>
            <a:endParaRPr lang="en-US" sz="2600" dirty="0">
              <a:latin typeface="Times New Roman"/>
              <a:ea typeface="Arial" charset="0"/>
              <a:cs typeface="Times New Roman"/>
            </a:endParaRPr>
          </a:p>
          <a:p>
            <a:pPr marL="342900" indent="-342900">
              <a:spcAft>
                <a:spcPts val="1200"/>
              </a:spcAft>
              <a:buFontTx/>
              <a:buAutoNum type="arabicPeriod"/>
            </a:pPr>
            <a:r>
              <a:rPr lang="en-US" sz="2600" dirty="0">
                <a:latin typeface="Times New Roman"/>
                <a:cs typeface="Times New Roman"/>
              </a:rPr>
              <a:t>The </a:t>
            </a:r>
            <a:r>
              <a:rPr lang="en-US" sz="2600" i="1" dirty="0">
                <a:latin typeface="Times New Roman"/>
                <a:cs typeface="Times New Roman"/>
              </a:rPr>
              <a:t>fundamental mode</a:t>
            </a:r>
            <a:r>
              <a:rPr lang="en-US" sz="2600" dirty="0">
                <a:latin typeface="Times New Roman"/>
                <a:cs typeface="Times New Roman"/>
              </a:rPr>
              <a:t>, with </a:t>
            </a:r>
            <a:r>
              <a:rPr lang="en-US" sz="2600" i="1" dirty="0" err="1">
                <a:latin typeface="Times New Roman"/>
                <a:cs typeface="Times New Roman"/>
              </a:rPr>
              <a:t>m</a:t>
            </a:r>
            <a:r>
              <a:rPr lang="en-US" sz="2600" dirty="0">
                <a:latin typeface="Times New Roman"/>
                <a:cs typeface="Times New Roman"/>
              </a:rPr>
              <a:t> = 1, has </a:t>
            </a:r>
            <a:r>
              <a:rPr lang="el-GR" sz="2600" i="1" dirty="0">
                <a:latin typeface="Times New Roman"/>
                <a:cs typeface="Times New Roman"/>
              </a:rPr>
              <a:t>λ</a:t>
            </a:r>
            <a:r>
              <a:rPr lang="en-US" sz="2600" baseline="-25000" dirty="0">
                <a:latin typeface="Times New Roman"/>
                <a:cs typeface="Times New Roman"/>
              </a:rPr>
              <a:t>1</a:t>
            </a:r>
            <a:r>
              <a:rPr lang="en-US" sz="2600" dirty="0">
                <a:latin typeface="Times New Roman"/>
                <a:cs typeface="Times New Roman"/>
              </a:rPr>
              <a:t> = </a:t>
            </a:r>
            <a:r>
              <a:rPr lang="en-US" sz="2600" dirty="0" smtClean="0">
                <a:latin typeface="Times New Roman"/>
                <a:cs typeface="Times New Roman"/>
              </a:rPr>
              <a:t>2</a:t>
            </a:r>
            <a:r>
              <a:rPr lang="en-US" sz="2600" i="1" dirty="0" smtClean="0">
                <a:latin typeface="Times New Roman"/>
                <a:cs typeface="Times New Roman"/>
              </a:rPr>
              <a:t>L</a:t>
            </a:r>
            <a:r>
              <a:rPr lang="en-US" sz="2600" dirty="0" smtClean="0">
                <a:latin typeface="Times New Roman"/>
                <a:cs typeface="Times New Roman"/>
              </a:rPr>
              <a:t>.</a:t>
            </a:r>
          </a:p>
          <a:p>
            <a:pPr marL="342900" indent="-342900">
              <a:spcAft>
                <a:spcPts val="1200"/>
              </a:spcAft>
              <a:buFontTx/>
              <a:buAutoNum type="arabicPeriod"/>
            </a:pPr>
            <a:r>
              <a:rPr lang="en-US" sz="2600" dirty="0" smtClean="0">
                <a:latin typeface="Times New Roman"/>
                <a:cs typeface="Times New Roman"/>
              </a:rPr>
              <a:t>The </a:t>
            </a:r>
            <a:r>
              <a:rPr lang="en-US" sz="2600" dirty="0">
                <a:latin typeface="Times New Roman"/>
                <a:cs typeface="Times New Roman"/>
              </a:rPr>
              <a:t>frequencies of the normal modes form a series: </a:t>
            </a:r>
            <a:r>
              <a:rPr lang="en-US" sz="2600" i="1" dirty="0">
                <a:latin typeface="Times New Roman"/>
                <a:cs typeface="Times New Roman"/>
              </a:rPr>
              <a:t>f</a:t>
            </a:r>
            <a:r>
              <a:rPr lang="en-US" sz="2600" baseline="-25000" dirty="0">
                <a:latin typeface="Times New Roman"/>
                <a:cs typeface="Times New Roman"/>
              </a:rPr>
              <a:t>1</a:t>
            </a:r>
            <a:r>
              <a:rPr lang="en-US" sz="2600" dirty="0">
                <a:latin typeface="Times New Roman"/>
                <a:cs typeface="Times New Roman"/>
              </a:rPr>
              <a:t>, 2</a:t>
            </a:r>
            <a:r>
              <a:rPr lang="en-US" sz="2600" i="1" dirty="0">
                <a:latin typeface="Times New Roman"/>
                <a:cs typeface="Times New Roman"/>
              </a:rPr>
              <a:t>f</a:t>
            </a:r>
            <a:r>
              <a:rPr lang="en-US" sz="2600" baseline="-25000" dirty="0">
                <a:latin typeface="Times New Roman"/>
                <a:cs typeface="Times New Roman"/>
              </a:rPr>
              <a:t>1</a:t>
            </a:r>
            <a:r>
              <a:rPr lang="en-US" sz="2600" dirty="0">
                <a:latin typeface="Times New Roman"/>
                <a:cs typeface="Times New Roman"/>
              </a:rPr>
              <a:t>, 3</a:t>
            </a:r>
            <a:r>
              <a:rPr lang="en-US" sz="2600" i="1" dirty="0">
                <a:latin typeface="Times New Roman"/>
                <a:cs typeface="Times New Roman"/>
              </a:rPr>
              <a:t>f</a:t>
            </a:r>
            <a:r>
              <a:rPr lang="en-US" sz="2600" baseline="-25000" dirty="0">
                <a:latin typeface="Times New Roman"/>
                <a:cs typeface="Times New Roman"/>
              </a:rPr>
              <a:t>1</a:t>
            </a:r>
            <a:r>
              <a:rPr lang="en-US" sz="2600" dirty="0">
                <a:latin typeface="Times New Roman"/>
                <a:cs typeface="Times New Roman"/>
              </a:rPr>
              <a:t>, </a:t>
            </a:r>
            <a:r>
              <a:rPr lang="en-US" sz="2600" dirty="0" smtClean="0">
                <a:latin typeface="Times New Roman"/>
                <a:cs typeface="Times New Roman"/>
              </a:rPr>
              <a:t>…</a:t>
            </a:r>
            <a:r>
              <a:rPr lang="en-CA" sz="2600" dirty="0" smtClean="0">
                <a:latin typeface="Times New Roman"/>
                <a:cs typeface="Times New Roman"/>
              </a:rPr>
              <a:t>These are also called </a:t>
            </a:r>
            <a:r>
              <a:rPr lang="en-CA" sz="2600" b="1" dirty="0" smtClean="0">
                <a:latin typeface="Times New Roman"/>
                <a:cs typeface="Times New Roman"/>
              </a:rPr>
              <a:t>harmonics</a:t>
            </a:r>
            <a:r>
              <a:rPr lang="en-CA" sz="2600" dirty="0" smtClean="0">
                <a:latin typeface="Times New Roman"/>
                <a:cs typeface="Times New Roman"/>
              </a:rPr>
              <a:t>.  2</a:t>
            </a:r>
            <a:r>
              <a:rPr lang="en-CA" sz="2600" i="1" dirty="0" smtClean="0">
                <a:latin typeface="Times New Roman"/>
                <a:cs typeface="Times New Roman"/>
              </a:rPr>
              <a:t>f</a:t>
            </a:r>
            <a:r>
              <a:rPr lang="en-CA" sz="2600" baseline="-25000" dirty="0" smtClean="0">
                <a:latin typeface="Times New Roman"/>
                <a:cs typeface="Times New Roman"/>
              </a:rPr>
              <a:t>1</a:t>
            </a:r>
            <a:r>
              <a:rPr lang="en-CA" sz="2600" dirty="0" smtClean="0">
                <a:latin typeface="Times New Roman"/>
                <a:cs typeface="Times New Roman"/>
              </a:rPr>
              <a:t> is the “second harmonic”, 3</a:t>
            </a:r>
            <a:r>
              <a:rPr lang="en-CA" sz="2600" i="1" dirty="0" smtClean="0">
                <a:latin typeface="Times New Roman"/>
                <a:cs typeface="Times New Roman"/>
              </a:rPr>
              <a:t>f</a:t>
            </a:r>
            <a:r>
              <a:rPr lang="en-CA" sz="2600" baseline="-25000" dirty="0" smtClean="0">
                <a:latin typeface="Times New Roman"/>
                <a:cs typeface="Times New Roman"/>
              </a:rPr>
              <a:t>1</a:t>
            </a:r>
            <a:r>
              <a:rPr lang="en-CA" sz="2600" dirty="0" smtClean="0">
                <a:latin typeface="Times New Roman"/>
                <a:cs typeface="Times New Roman"/>
              </a:rPr>
              <a:t> is the “third harmonic”, etc.</a:t>
            </a:r>
            <a:endParaRPr lang="el-GR" sz="2600" dirty="0">
              <a:latin typeface="Times New Roman"/>
              <a:ea typeface="Times New Roman" charset="0"/>
              <a:cs typeface="Times New Roman"/>
            </a:endParaRPr>
          </a:p>
        </p:txBody>
      </p:sp>
      <p:sp>
        <p:nvSpPr>
          <p:cNvPr id="174083" name="Rectangle 3"/>
          <p:cNvSpPr>
            <a:spLocks noGrp="1" noChangeArrowheads="1"/>
          </p:cNvSpPr>
          <p:nvPr>
            <p:ph type="title"/>
          </p:nvPr>
        </p:nvSpPr>
        <p:spPr>
          <a:xfrm>
            <a:off x="457200" y="0"/>
            <a:ext cx="8229600" cy="914400"/>
          </a:xfrm>
          <a:noFill/>
          <a:ln/>
        </p:spPr>
        <p:txBody>
          <a:bodyPr/>
          <a:lstStyle/>
          <a:p>
            <a:r>
              <a:rPr lang="en-US" sz="3600" b="1" kern="1200" dirty="0">
                <a:solidFill>
                  <a:srgbClr val="3366FF"/>
                </a:solidFill>
                <a:latin typeface="Calibri" pitchFamily="34" charset="0"/>
                <a:ea typeface="Arial" charset="0"/>
                <a:cs typeface="Arial" charset="0"/>
              </a:rPr>
              <a:t>Standing Waves on a String</a:t>
            </a:r>
          </a:p>
        </p:txBody>
      </p:sp>
    </p:spTree>
    <p:extLst>
      <p:ext uri="{BB962C8B-B14F-4D97-AF65-F5344CB8AC3E}">
        <p14:creationId xmlns:p14="http://schemas.microsoft.com/office/powerpoint/2010/main" val="40782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0"/>
            <a:ext cx="8229600" cy="868362"/>
          </a:xfrm>
        </p:spPr>
        <p:txBody>
          <a:bodyPr/>
          <a:lstStyle/>
          <a:p>
            <a:r>
              <a:rPr lang="en-US" sz="3600" b="1" kern="1200" dirty="0">
                <a:solidFill>
                  <a:srgbClr val="3366FF"/>
                </a:solidFill>
                <a:latin typeface="Calibri" pitchFamily="34" charset="0"/>
                <a:ea typeface="Arial" charset="0"/>
                <a:cs typeface="Arial" charset="0"/>
              </a:rPr>
              <a:t>Wave Interference</a:t>
            </a:r>
          </a:p>
        </p:txBody>
      </p:sp>
      <p:sp>
        <p:nvSpPr>
          <p:cNvPr id="190467" name="Text Box 3"/>
          <p:cNvSpPr txBox="1">
            <a:spLocks noChangeArrowheads="1"/>
          </p:cNvSpPr>
          <p:nvPr/>
        </p:nvSpPr>
        <p:spPr bwMode="auto">
          <a:xfrm>
            <a:off x="304800" y="838200"/>
            <a:ext cx="8269288" cy="2800767"/>
          </a:xfrm>
          <a:prstGeom prst="rect">
            <a:avLst/>
          </a:prstGeom>
          <a:noFill/>
          <a:ln w="9525">
            <a:noFill/>
            <a:miter lim="800000"/>
            <a:headEnd/>
            <a:tailEnd/>
          </a:ln>
          <a:effectLst/>
        </p:spPr>
        <p:txBody>
          <a:bodyPr>
            <a:prstTxWarp prst="textNoShape">
              <a:avLst/>
            </a:prstTxWarp>
            <a:spAutoFit/>
          </a:bodyPr>
          <a:lstStyle/>
          <a:p>
            <a:pPr>
              <a:spcAft>
                <a:spcPts val="1200"/>
              </a:spcAft>
              <a:buFont typeface="Arial"/>
              <a:buChar char="•"/>
            </a:pPr>
            <a:r>
              <a:rPr lang="en-US" sz="2600" dirty="0" smtClean="0">
                <a:ea typeface="Arial" charset="0"/>
                <a:cs typeface="Arial" charset="0"/>
              </a:rPr>
              <a:t> The </a:t>
            </a:r>
            <a:r>
              <a:rPr lang="en-US" sz="2600" dirty="0">
                <a:ea typeface="Arial" charset="0"/>
                <a:cs typeface="Arial" charset="0"/>
              </a:rPr>
              <a:t>pattern resulting from the superposition of two waves is </a:t>
            </a:r>
            <a:r>
              <a:rPr lang="en-US" sz="2600" dirty="0" smtClean="0">
                <a:ea typeface="Arial" charset="0"/>
                <a:cs typeface="Arial" charset="0"/>
              </a:rPr>
              <a:t>called </a:t>
            </a:r>
            <a:r>
              <a:rPr lang="en-US" sz="2600" dirty="0">
                <a:ea typeface="Arial" charset="0"/>
                <a:cs typeface="Arial" charset="0"/>
              </a:rPr>
              <a:t>interference. </a:t>
            </a:r>
            <a:r>
              <a:rPr lang="en-US" sz="2600" dirty="0" smtClean="0">
                <a:ea typeface="Arial" charset="0"/>
                <a:cs typeface="Arial" charset="0"/>
              </a:rPr>
              <a:t> Interference can be </a:t>
            </a:r>
          </a:p>
          <a:p>
            <a:pPr>
              <a:spcAft>
                <a:spcPts val="1200"/>
              </a:spcAft>
              <a:buFont typeface="Arial"/>
              <a:buChar char="•"/>
            </a:pPr>
            <a:r>
              <a:rPr lang="en-US" sz="2600" b="1" i="1" dirty="0" smtClean="0"/>
              <a:t>  </a:t>
            </a:r>
            <a:r>
              <a:rPr lang="en-US" sz="2600" b="1" i="1" dirty="0" smtClean="0">
                <a:ea typeface="Arial" charset="0"/>
                <a:cs typeface="Arial" charset="0"/>
              </a:rPr>
              <a:t>constructive</a:t>
            </a:r>
            <a:r>
              <a:rPr lang="en-US" sz="2600" dirty="0" smtClean="0">
                <a:ea typeface="Arial" charset="0"/>
                <a:cs typeface="Arial" charset="0"/>
              </a:rPr>
              <a:t>, meaning the </a:t>
            </a:r>
            <a:r>
              <a:rPr lang="en-US" sz="2600" dirty="0" smtClean="0"/>
              <a:t>disturbances </a:t>
            </a:r>
            <a:r>
              <a:rPr lang="en-US" sz="2600" b="1" dirty="0" smtClean="0"/>
              <a:t>add </a:t>
            </a:r>
            <a:r>
              <a:rPr lang="en-US" sz="2600" dirty="0" smtClean="0"/>
              <a:t>to make a resultant wave of </a:t>
            </a:r>
            <a:r>
              <a:rPr lang="en-US" sz="2600" b="1" dirty="0" smtClean="0"/>
              <a:t>larger </a:t>
            </a:r>
            <a:r>
              <a:rPr lang="en-US" sz="2600" dirty="0" smtClean="0"/>
              <a:t>amplitude, or</a:t>
            </a:r>
          </a:p>
          <a:p>
            <a:pPr>
              <a:spcAft>
                <a:spcPts val="1200"/>
              </a:spcAft>
              <a:buFont typeface="Arial"/>
              <a:buChar char="•"/>
            </a:pPr>
            <a:r>
              <a:rPr lang="en-US" sz="2600" b="1" i="1" dirty="0" smtClean="0"/>
              <a:t>  destructive</a:t>
            </a:r>
            <a:r>
              <a:rPr lang="en-US" sz="2600" dirty="0" smtClean="0"/>
              <a:t>, meaning the disturbances </a:t>
            </a:r>
            <a:r>
              <a:rPr lang="en-US" sz="2600" b="1" dirty="0" smtClean="0"/>
              <a:t>cancel</a:t>
            </a:r>
            <a:r>
              <a:rPr lang="en-US" sz="2600" dirty="0" smtClean="0"/>
              <a:t>, making a resultant wave of </a:t>
            </a:r>
            <a:r>
              <a:rPr lang="en-US" sz="2600" b="1" dirty="0" smtClean="0"/>
              <a:t>smaller </a:t>
            </a:r>
            <a:r>
              <a:rPr lang="en-US" sz="2600" dirty="0" smtClean="0"/>
              <a:t>amplitude.</a:t>
            </a:r>
            <a:endParaRPr lang="en-US" sz="2600" dirty="0">
              <a:ea typeface="Arial" charset="0"/>
              <a:cs typeface="Arial" charset="0"/>
            </a:endParaRPr>
          </a:p>
        </p:txBody>
      </p:sp>
      <p:pic>
        <p:nvPicPr>
          <p:cNvPr id="6" name="Picture 8" descr="21_19_FigureB"/>
          <p:cNvPicPr>
            <a:picLocks noChangeAspect="1" noChangeArrowheads="1"/>
          </p:cNvPicPr>
          <p:nvPr/>
        </p:nvPicPr>
        <p:blipFill>
          <a:blip r:embed="rId3">
            <a:extLst>
              <a:ext uri="{28A0092B-C50C-407E-A947-70E740481C1C}">
                <a14:useLocalDpi xmlns:a14="http://schemas.microsoft.com/office/drawing/2010/main" val="0"/>
              </a:ext>
            </a:extLst>
          </a:blip>
          <a:srcRect b="4446"/>
          <a:stretch>
            <a:fillRect/>
          </a:stretch>
        </p:blipFill>
        <p:spPr bwMode="auto">
          <a:xfrm>
            <a:off x="1691680" y="3645024"/>
            <a:ext cx="5276626" cy="31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0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0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31750" y="1651000"/>
            <a:ext cx="281389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4800" indent="-304800">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spcBef>
                <a:spcPct val="20000"/>
              </a:spcBef>
              <a:buClr>
                <a:srgbClr val="93001B"/>
              </a:buClr>
              <a:buFont typeface="Wingdings" pitchFamily="84" charset="2"/>
              <a:buChar char="§"/>
            </a:pPr>
            <a:r>
              <a:rPr lang="en-US" altLang="en-US" dirty="0">
                <a:cs typeface="Arial" charset="0"/>
              </a:rPr>
              <a:t>It is entirely possible, of course, that the two waves are neither exactly in phase nor exactly out of phase</a:t>
            </a:r>
            <a:r>
              <a:rPr lang="en-US" altLang="en-US" dirty="0" smtClean="0">
                <a:cs typeface="Arial" charset="0"/>
              </a:rPr>
              <a:t>.</a:t>
            </a:r>
          </a:p>
        </p:txBody>
      </p:sp>
      <p:sp>
        <p:nvSpPr>
          <p:cNvPr id="92163" name="Rectangle 13"/>
          <p:cNvSpPr>
            <a:spLocks noChangeArrowheads="1"/>
          </p:cNvSpPr>
          <p:nvPr/>
        </p:nvSpPr>
        <p:spPr bwMode="auto">
          <a:xfrm>
            <a:off x="63500" y="25400"/>
            <a:ext cx="8229600" cy="55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r>
              <a:rPr lang="en-US" altLang="en-US" sz="3200" dirty="0"/>
              <a:t>The Mathematics of Interference</a:t>
            </a:r>
          </a:p>
        </p:txBody>
      </p:sp>
      <p:pic>
        <p:nvPicPr>
          <p:cNvPr id="92165" name="Picture 8" descr="21_25_Figure"/>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2699792" y="1124744"/>
            <a:ext cx="6298356" cy="889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341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7" descr="21_26_Figure"/>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26509" y="663990"/>
            <a:ext cx="5697619" cy="770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1" name="Text Box 3"/>
          <p:cNvSpPr txBox="1">
            <a:spLocks noChangeArrowheads="1"/>
          </p:cNvSpPr>
          <p:nvPr/>
        </p:nvSpPr>
        <p:spPr bwMode="auto">
          <a:xfrm>
            <a:off x="5408538" y="1149600"/>
            <a:ext cx="3735462" cy="57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7500" indent="-317500">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marL="457200" indent="-457200" eaLnBrk="1" hangingPunct="1">
              <a:spcBef>
                <a:spcPct val="20000"/>
              </a:spcBef>
              <a:buFont typeface="Arial"/>
              <a:buChar char="•"/>
            </a:pPr>
            <a:r>
              <a:rPr lang="en-US" dirty="0">
                <a:cs typeface="Arial" charset="0"/>
              </a:rPr>
              <a:t>Thin transparent films, placed on glass surfaces, such as lenses, can control reflections from the </a:t>
            </a:r>
            <a:r>
              <a:rPr lang="en-US" dirty="0" smtClean="0">
                <a:cs typeface="Arial" charset="0"/>
              </a:rPr>
              <a:t>glass.</a:t>
            </a:r>
          </a:p>
          <a:p>
            <a:pPr marL="457200" indent="-457200" eaLnBrk="1" hangingPunct="1">
              <a:spcBef>
                <a:spcPct val="20000"/>
              </a:spcBef>
              <a:buFont typeface="Arial"/>
              <a:buChar char="•"/>
            </a:pPr>
            <a:r>
              <a:rPr lang="en-US" dirty="0" smtClean="0">
                <a:cs typeface="Arial" charset="0"/>
              </a:rPr>
              <a:t>Antireflection </a:t>
            </a:r>
            <a:r>
              <a:rPr lang="en-US" dirty="0">
                <a:cs typeface="Arial" charset="0"/>
              </a:rPr>
              <a:t>coatings on the lenses in cameras, microscopes, and other optical equipment are examples of thin-film coatings.</a:t>
            </a:r>
          </a:p>
        </p:txBody>
      </p:sp>
      <p:sp>
        <p:nvSpPr>
          <p:cNvPr id="6" name="Rectangle 2"/>
          <p:cNvSpPr txBox="1">
            <a:spLocks noChangeArrowheads="1"/>
          </p:cNvSpPr>
          <p:nvPr/>
        </p:nvSpPr>
        <p:spPr>
          <a:xfrm>
            <a:off x="5598083" y="73011"/>
            <a:ext cx="3356372" cy="1091596"/>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r"/>
            <a:r>
              <a:rPr lang="en-US" sz="3600" b="1" dirty="0" smtClean="0">
                <a:solidFill>
                  <a:srgbClr val="3366FF"/>
                </a:solidFill>
                <a:latin typeface="Calibri" pitchFamily="34" charset="0"/>
                <a:ea typeface="Arial" charset="0"/>
                <a:cs typeface="Arial" charset="0"/>
              </a:rPr>
              <a:t>Thin</a:t>
            </a:r>
            <a:r>
              <a:rPr lang="en-US" sz="3600" b="1" dirty="0">
                <a:solidFill>
                  <a:srgbClr val="3366FF"/>
                </a:solidFill>
                <a:latin typeface="Calibri" pitchFamily="34" charset="0"/>
                <a:ea typeface="Arial" charset="0"/>
                <a:cs typeface="Arial" charset="0"/>
              </a:rPr>
              <a:t>-Film Optical Coatings</a:t>
            </a:r>
          </a:p>
        </p:txBody>
      </p:sp>
    </p:spTree>
    <p:extLst>
      <p:ext uri="{BB962C8B-B14F-4D97-AF65-F5344CB8AC3E}">
        <p14:creationId xmlns:p14="http://schemas.microsoft.com/office/powerpoint/2010/main" val="35415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14336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23534" y="228600"/>
            <a:ext cx="522763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4000" dirty="0"/>
              <a:t>Transverse waves</a:t>
            </a:r>
          </a:p>
          <a:p>
            <a:pPr eaLnBrk="1" hangingPunct="1"/>
            <a:r>
              <a:rPr lang="en-US" sz="2800" dirty="0" smtClean="0">
                <a:cs typeface="Arial" panose="020B0604020202020204" pitchFamily="34" charset="0"/>
              </a:rPr>
              <a:t>The </a:t>
            </a:r>
            <a:r>
              <a:rPr lang="en-US" sz="2800" dirty="0">
                <a:cs typeface="Arial" panose="020B0604020202020204" pitchFamily="34" charset="0"/>
              </a:rPr>
              <a:t>speed of transverse waves on a string stretched with tension </a:t>
            </a:r>
            <a:r>
              <a:rPr lang="en-US" sz="2800" i="1" dirty="0" err="1">
                <a:latin typeface="Times New Roman" panose="02020603050405020304" pitchFamily="18" charset="0"/>
                <a:cs typeface="Arial" panose="020B0604020202020204" pitchFamily="34" charset="0"/>
              </a:rPr>
              <a:t>T</a:t>
            </a:r>
            <a:r>
              <a:rPr lang="en-US" sz="2800" baseline="-25000" dirty="0" err="1">
                <a:latin typeface="Times New Roman" panose="02020603050405020304" pitchFamily="18" charset="0"/>
                <a:cs typeface="Arial" panose="020B0604020202020204" pitchFamily="34" charset="0"/>
              </a:rPr>
              <a:t>s</a:t>
            </a:r>
            <a:r>
              <a:rPr lang="en-US" sz="2800" dirty="0">
                <a:cs typeface="Arial" panose="020B0604020202020204" pitchFamily="34" charset="0"/>
              </a:rPr>
              <a:t> is:</a:t>
            </a:r>
          </a:p>
        </p:txBody>
      </p:sp>
      <p:sp>
        <p:nvSpPr>
          <p:cNvPr id="26628" name="Text Box 5"/>
          <p:cNvSpPr txBox="1">
            <a:spLocks noChangeArrowheads="1"/>
          </p:cNvSpPr>
          <p:nvPr/>
        </p:nvSpPr>
        <p:spPr bwMode="auto">
          <a:xfrm>
            <a:off x="400050" y="3886200"/>
            <a:ext cx="8342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2800" dirty="0">
                <a:cs typeface="Arial" panose="020B0604020202020204" pitchFamily="34" charset="0"/>
              </a:rPr>
              <a:t>Where </a:t>
            </a:r>
            <a:r>
              <a:rPr lang="en-US" sz="2800" i="1" dirty="0">
                <a:cs typeface="Arial" panose="020B0604020202020204" pitchFamily="34" charset="0"/>
                <a:sym typeface="Symbol" panose="05050102010706020507" pitchFamily="18" charset="2"/>
              </a:rPr>
              <a:t></a:t>
            </a:r>
            <a:r>
              <a:rPr lang="en-US" sz="2800" i="1" dirty="0">
                <a:cs typeface="Arial" panose="020B0604020202020204" pitchFamily="34" charset="0"/>
              </a:rPr>
              <a:t> </a:t>
            </a:r>
            <a:r>
              <a:rPr lang="en-US" sz="2800" dirty="0">
                <a:cs typeface="Times New Roman" panose="02020603050405020304" pitchFamily="18" charset="0"/>
              </a:rPr>
              <a:t>is the string’s mass-to-length ratio, also called the </a:t>
            </a:r>
            <a:r>
              <a:rPr lang="en-US" sz="2800" b="1" dirty="0">
                <a:cs typeface="Times New Roman" panose="02020603050405020304" pitchFamily="18" charset="0"/>
              </a:rPr>
              <a:t>linear density</a:t>
            </a:r>
            <a:r>
              <a:rPr lang="en-US" sz="2800" dirty="0">
                <a:cs typeface="Times New Roman" panose="02020603050405020304" pitchFamily="18" charset="0"/>
              </a:rPr>
              <a:t>:</a:t>
            </a:r>
            <a:endParaRPr lang="el-GR" sz="2800" i="1" dirty="0">
              <a:cs typeface="Times New Roman" panose="02020603050405020304" pitchFamily="18" charset="0"/>
            </a:endParaRPr>
          </a:p>
        </p:txBody>
      </p:sp>
      <p:pic>
        <p:nvPicPr>
          <p:cNvPr id="26631" name="Picture 11" descr="CH20_PPT_Slide_20-23a"/>
          <p:cNvPicPr>
            <a:picLocks noChangeAspect="1" noChangeArrowheads="1"/>
          </p:cNvPicPr>
          <p:nvPr/>
        </p:nvPicPr>
        <p:blipFill>
          <a:blip r:embed="rId2">
            <a:extLst>
              <a:ext uri="{28A0092B-C50C-407E-A947-70E740481C1C}">
                <a14:useLocalDpi xmlns:a14="http://schemas.microsoft.com/office/drawing/2010/main" val="0"/>
              </a:ext>
            </a:extLst>
          </a:blip>
          <a:srcRect r="21468"/>
          <a:stretch>
            <a:fillRect/>
          </a:stretch>
        </p:blipFill>
        <p:spPr bwMode="auto">
          <a:xfrm>
            <a:off x="1554480" y="2208212"/>
            <a:ext cx="926727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descr="CH20_PPT_Slide_20-23b"/>
          <p:cNvPicPr>
            <a:picLocks noChangeAspect="1" noChangeArrowheads="1"/>
          </p:cNvPicPr>
          <p:nvPr/>
        </p:nvPicPr>
        <p:blipFill>
          <a:blip r:embed="rId3">
            <a:extLst>
              <a:ext uri="{28A0092B-C50C-407E-A947-70E740481C1C}">
                <a14:useLocalDpi xmlns:a14="http://schemas.microsoft.com/office/drawing/2010/main" val="0"/>
              </a:ext>
            </a:extLst>
          </a:blip>
          <a:srcRect r="81189"/>
          <a:stretch>
            <a:fillRect/>
          </a:stretch>
        </p:blipFill>
        <p:spPr bwMode="auto">
          <a:xfrm>
            <a:off x="3509413" y="5103812"/>
            <a:ext cx="1791060" cy="114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571206" y="2208212"/>
            <a:ext cx="4950746" cy="11323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Arial" charset="0"/>
              <a:ea typeface="ＭＳ Ｐゴシック" pitchFamily="84" charset="-128"/>
            </a:endParaRPr>
          </a:p>
        </p:txBody>
      </p:sp>
      <p:pic>
        <p:nvPicPr>
          <p:cNvPr id="26630" name="Picture 10" descr="20_Pg562_UnPhoto"/>
          <p:cNvPicPr>
            <a:picLocks noChangeAspect="1" noChangeArrowheads="1"/>
          </p:cNvPicPr>
          <p:nvPr/>
        </p:nvPicPr>
        <p:blipFill>
          <a:blip r:embed="rId4">
            <a:extLst>
              <a:ext uri="{28A0092B-C50C-407E-A947-70E740481C1C}">
                <a14:useLocalDpi xmlns:a14="http://schemas.microsoft.com/office/drawing/2010/main" val="0"/>
              </a:ext>
            </a:extLst>
          </a:blip>
          <a:srcRect b="2556"/>
          <a:stretch>
            <a:fillRect/>
          </a:stretch>
        </p:blipFill>
        <p:spPr bwMode="auto">
          <a:xfrm>
            <a:off x="5461332" y="161418"/>
            <a:ext cx="3682668" cy="353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81344" y="5449824"/>
            <a:ext cx="1893467" cy="461665"/>
          </a:xfrm>
          <a:prstGeom prst="rect">
            <a:avLst/>
          </a:prstGeom>
          <a:noFill/>
        </p:spPr>
        <p:txBody>
          <a:bodyPr wrap="none" rtlCol="0">
            <a:spAutoFit/>
          </a:bodyPr>
          <a:lstStyle/>
          <a:p>
            <a:r>
              <a:rPr lang="en-CA" dirty="0" smtClean="0"/>
              <a:t>Units: [kg/m]</a:t>
            </a:r>
            <a:endParaRPr lang="en-CA" dirty="0"/>
          </a:p>
        </p:txBody>
      </p:sp>
    </p:spTree>
    <p:extLst>
      <p:ext uri="{BB962C8B-B14F-4D97-AF65-F5344CB8AC3E}">
        <p14:creationId xmlns:p14="http://schemas.microsoft.com/office/powerpoint/2010/main" val="11480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38100" y="841375"/>
            <a:ext cx="9029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a:cs typeface="Arial" charset="0"/>
              </a:rPr>
              <a:t>The phase difference between the two reflected waves is:</a:t>
            </a:r>
          </a:p>
        </p:txBody>
      </p:sp>
      <p:sp>
        <p:nvSpPr>
          <p:cNvPr id="101379" name="Text Box 3"/>
          <p:cNvSpPr txBox="1">
            <a:spLocks noChangeArrowheads="1"/>
          </p:cNvSpPr>
          <p:nvPr/>
        </p:nvSpPr>
        <p:spPr bwMode="auto">
          <a:xfrm>
            <a:off x="285750" y="2212975"/>
            <a:ext cx="50482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buClr>
                <a:srgbClr val="FF0000"/>
              </a:buClr>
            </a:pPr>
            <a:r>
              <a:rPr lang="en-US" altLang="en-US">
                <a:cs typeface="Arial" charset="0"/>
              </a:rPr>
              <a:t>where </a:t>
            </a:r>
            <a:r>
              <a:rPr lang="en-US" altLang="en-US" i="1">
                <a:latin typeface="Times New Roman" pitchFamily="84" charset="0"/>
                <a:cs typeface="Arial" charset="0"/>
              </a:rPr>
              <a:t>n</a:t>
            </a:r>
            <a:r>
              <a:rPr lang="en-US" altLang="en-US">
                <a:cs typeface="Arial" charset="0"/>
              </a:rPr>
              <a:t> is the index of refraction of the coating, </a:t>
            </a:r>
            <a:r>
              <a:rPr lang="en-US" altLang="en-US" i="1">
                <a:latin typeface="Times New Roman" pitchFamily="84" charset="0"/>
                <a:cs typeface="Arial" charset="0"/>
              </a:rPr>
              <a:t>d</a:t>
            </a:r>
            <a:r>
              <a:rPr lang="en-US" altLang="en-US">
                <a:cs typeface="Arial" charset="0"/>
              </a:rPr>
              <a:t> is the thickness, and </a:t>
            </a:r>
            <a:r>
              <a:rPr lang="en-US" altLang="en-US" i="1">
                <a:latin typeface="Lucida Grande" pitchFamily="84" charset="0"/>
                <a:cs typeface="Arial" charset="0"/>
                <a:sym typeface="Symbol" pitchFamily="84" charset="2"/>
              </a:rPr>
              <a:t></a:t>
            </a:r>
            <a:r>
              <a:rPr lang="en-US" altLang="en-US">
                <a:cs typeface="Arial" charset="0"/>
              </a:rPr>
              <a:t> is the wavelength of the light in vacuum or air.</a:t>
            </a:r>
          </a:p>
        </p:txBody>
      </p:sp>
      <p:sp>
        <p:nvSpPr>
          <p:cNvPr id="101380" name="Rectangle 12"/>
          <p:cNvSpPr>
            <a:spLocks noChangeArrowheads="1"/>
          </p:cNvSpPr>
          <p:nvPr/>
        </p:nvSpPr>
        <p:spPr bwMode="auto">
          <a:xfrm>
            <a:off x="4695825" y="4124325"/>
            <a:ext cx="4448175" cy="1060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endParaRPr lang="en-US" altLang="en-US" sz="2400">
              <a:latin typeface="Times New Roman" pitchFamily="84" charset="0"/>
            </a:endParaRPr>
          </a:p>
        </p:txBody>
      </p:sp>
      <p:sp>
        <p:nvSpPr>
          <p:cNvPr id="101381" name="Text Box 3"/>
          <p:cNvSpPr txBox="1">
            <a:spLocks noChangeArrowheads="1"/>
          </p:cNvSpPr>
          <p:nvPr/>
        </p:nvSpPr>
        <p:spPr bwMode="auto">
          <a:xfrm>
            <a:off x="50800" y="3886200"/>
            <a:ext cx="87312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a:cs typeface="Arial" charset="0"/>
              </a:rPr>
              <a:t>For a particular thin-film, constructive or destructive interference depends on the wavelength of the light:</a:t>
            </a:r>
          </a:p>
        </p:txBody>
      </p:sp>
      <p:sp>
        <p:nvSpPr>
          <p:cNvPr id="101382" name="Rectangle 13"/>
          <p:cNvSpPr>
            <a:spLocks noChangeArrowheads="1"/>
          </p:cNvSpPr>
          <p:nvPr/>
        </p:nvSpPr>
        <p:spPr bwMode="auto">
          <a:xfrm>
            <a:off x="63500" y="25400"/>
            <a:ext cx="8229600" cy="55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600">
                <a:solidFill>
                  <a:schemeClr val="tx1"/>
                </a:solidFill>
                <a:latin typeface="Arial" charset="0"/>
                <a:ea typeface="ＭＳ Ｐゴシック" pitchFamily="84" charset="-128"/>
              </a:defRPr>
            </a:lvl1pPr>
            <a:lvl2pPr marL="742950" indent="-285750">
              <a:defRPr sz="2600">
                <a:solidFill>
                  <a:schemeClr val="tx1"/>
                </a:solidFill>
                <a:latin typeface="Arial" charset="0"/>
                <a:ea typeface="ＭＳ Ｐゴシック" pitchFamily="84" charset="-128"/>
              </a:defRPr>
            </a:lvl2pPr>
            <a:lvl3pPr marL="1143000" indent="-228600">
              <a:defRPr sz="2600">
                <a:solidFill>
                  <a:schemeClr val="tx1"/>
                </a:solidFill>
                <a:latin typeface="Arial" charset="0"/>
                <a:ea typeface="ＭＳ Ｐゴシック" pitchFamily="84" charset="-128"/>
              </a:defRPr>
            </a:lvl3pPr>
            <a:lvl4pPr marL="1600200" indent="-228600">
              <a:defRPr sz="2600">
                <a:solidFill>
                  <a:schemeClr val="tx1"/>
                </a:solidFill>
                <a:latin typeface="Arial" charset="0"/>
                <a:ea typeface="ＭＳ Ｐゴシック" pitchFamily="84" charset="-128"/>
              </a:defRPr>
            </a:lvl4pPr>
            <a:lvl5pPr marL="2057400" indent="-228600">
              <a:defRPr sz="26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84" charset="-128"/>
              </a:defRPr>
            </a:lvl9pPr>
          </a:lstStyle>
          <a:p>
            <a:pPr eaLnBrk="1" hangingPunct="1"/>
            <a:r>
              <a:rPr lang="en-US" altLang="en-US" sz="3200" dirty="0"/>
              <a:t>Application: Thin-Film Optical Coatings</a:t>
            </a:r>
          </a:p>
        </p:txBody>
      </p:sp>
      <p:pic>
        <p:nvPicPr>
          <p:cNvPr id="101384" name="Picture 13" descr="CH21_PPT_Slide_21-96a"/>
          <p:cNvPicPr>
            <a:picLocks noChangeAspect="1" noChangeArrowheads="1"/>
          </p:cNvPicPr>
          <p:nvPr/>
        </p:nvPicPr>
        <p:blipFill>
          <a:blip r:embed="rId2">
            <a:extLst>
              <a:ext uri="{28A0092B-C50C-407E-A947-70E740481C1C}">
                <a14:useLocalDpi xmlns:a14="http://schemas.microsoft.com/office/drawing/2010/main" val="0"/>
              </a:ext>
            </a:extLst>
          </a:blip>
          <a:srcRect r="49991"/>
          <a:stretch>
            <a:fillRect/>
          </a:stretch>
        </p:blipFill>
        <p:spPr bwMode="auto">
          <a:xfrm>
            <a:off x="838200" y="1447800"/>
            <a:ext cx="29051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14" descr="21_Pg609_UnPhoto"/>
          <p:cNvPicPr>
            <a:picLocks noChangeAspect="1" noChangeArrowheads="1"/>
          </p:cNvPicPr>
          <p:nvPr/>
        </p:nvPicPr>
        <p:blipFill>
          <a:blip r:embed="rId3">
            <a:extLst>
              <a:ext uri="{28A0092B-C50C-407E-A947-70E740481C1C}">
                <a14:useLocalDpi xmlns:a14="http://schemas.microsoft.com/office/drawing/2010/main" val="0"/>
              </a:ext>
            </a:extLst>
          </a:blip>
          <a:srcRect b="3232"/>
          <a:stretch>
            <a:fillRect/>
          </a:stretch>
        </p:blipFill>
        <p:spPr bwMode="auto">
          <a:xfrm>
            <a:off x="5486400" y="1717675"/>
            <a:ext cx="3355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5" descr="CH21_PPT_Slide_21-96b"/>
          <p:cNvPicPr>
            <a:picLocks noChangeAspect="1" noChangeArrowheads="1"/>
          </p:cNvPicPr>
          <p:nvPr/>
        </p:nvPicPr>
        <p:blipFill>
          <a:blip r:embed="rId4">
            <a:extLst>
              <a:ext uri="{28A0092B-C50C-407E-A947-70E740481C1C}">
                <a14:useLocalDpi xmlns:a14="http://schemas.microsoft.com/office/drawing/2010/main" val="0"/>
              </a:ext>
            </a:extLst>
          </a:blip>
          <a:srcRect r="11012"/>
          <a:stretch>
            <a:fillRect/>
          </a:stretch>
        </p:blipFill>
        <p:spPr bwMode="auto">
          <a:xfrm>
            <a:off x="393700" y="4800600"/>
            <a:ext cx="76073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Picture 16" descr="CH21_PPT_Slide_21-96c"/>
          <p:cNvPicPr>
            <a:picLocks noChangeAspect="1" noChangeArrowheads="1"/>
          </p:cNvPicPr>
          <p:nvPr/>
        </p:nvPicPr>
        <p:blipFill>
          <a:blip r:embed="rId5">
            <a:extLst>
              <a:ext uri="{28A0092B-C50C-407E-A947-70E740481C1C}">
                <a14:useLocalDpi xmlns:a14="http://schemas.microsoft.com/office/drawing/2010/main" val="0"/>
              </a:ext>
            </a:extLst>
          </a:blip>
          <a:srcRect r="11012"/>
          <a:stretch>
            <a:fillRect/>
          </a:stretch>
        </p:blipFill>
        <p:spPr bwMode="auto">
          <a:xfrm>
            <a:off x="393700" y="5562600"/>
            <a:ext cx="76073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113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653" y="377240"/>
            <a:ext cx="4678396" cy="3108543"/>
          </a:xfrm>
          <a:prstGeom prst="rect">
            <a:avLst/>
          </a:prstGeom>
        </p:spPr>
        <p:txBody>
          <a:bodyPr wrap="square">
            <a:spAutoFit/>
          </a:bodyPr>
          <a:lstStyle/>
          <a:p>
            <a:pPr>
              <a:buClr>
                <a:srgbClr val="FF0000"/>
              </a:buClr>
              <a:buFont typeface="Wingdings" charset="2"/>
              <a:buChar char="§"/>
            </a:pPr>
            <a:r>
              <a:rPr lang="en-US" sz="2800" dirty="0" smtClean="0"/>
              <a:t> What is light?</a:t>
            </a:r>
          </a:p>
          <a:p>
            <a:pPr>
              <a:buClr>
                <a:srgbClr val="FF0000"/>
              </a:buClr>
              <a:buFont typeface="Wingdings" charset="2"/>
              <a:buChar char="§"/>
            </a:pPr>
            <a:endParaRPr lang="en-US" sz="2800" dirty="0" smtClean="0"/>
          </a:p>
          <a:p>
            <a:pPr>
              <a:buClr>
                <a:srgbClr val="FF0000"/>
              </a:buClr>
              <a:buFont typeface="Wingdings" charset="2"/>
              <a:buChar char="§"/>
            </a:pPr>
            <a:endParaRPr lang="en-US" sz="2800" dirty="0" smtClean="0"/>
          </a:p>
          <a:p>
            <a:pPr>
              <a:buClr>
                <a:srgbClr val="FF0000"/>
              </a:buClr>
              <a:buFont typeface="Wingdings" charset="2"/>
              <a:buChar char="§"/>
            </a:pPr>
            <a:r>
              <a:rPr lang="en-US" sz="2800" dirty="0" smtClean="0"/>
              <a:t> Light is an electromagnetic wave – and is highly useful in our everyday life!</a:t>
            </a:r>
          </a:p>
        </p:txBody>
      </p:sp>
      <p:pic>
        <p:nvPicPr>
          <p:cNvPr id="5" name="Picture 4"/>
          <p:cNvPicPr>
            <a:picLocks noChangeAspect="1"/>
          </p:cNvPicPr>
          <p:nvPr/>
        </p:nvPicPr>
        <p:blipFill>
          <a:blip r:embed="rId3"/>
          <a:stretch>
            <a:fillRect/>
          </a:stretch>
        </p:blipFill>
        <p:spPr>
          <a:xfrm>
            <a:off x="5292080" y="-6287"/>
            <a:ext cx="3884485" cy="3013825"/>
          </a:xfrm>
          <a:prstGeom prst="rect">
            <a:avLst/>
          </a:prstGeom>
        </p:spPr>
      </p:pic>
      <p:pic>
        <p:nvPicPr>
          <p:cNvPr id="6" name="Picture 5"/>
          <p:cNvPicPr>
            <a:picLocks noChangeAspect="1"/>
          </p:cNvPicPr>
          <p:nvPr/>
        </p:nvPicPr>
        <p:blipFill>
          <a:blip r:embed="rId4"/>
          <a:stretch>
            <a:fillRect/>
          </a:stretch>
        </p:blipFill>
        <p:spPr>
          <a:xfrm>
            <a:off x="5292080" y="3959703"/>
            <a:ext cx="3858680" cy="2898297"/>
          </a:xfrm>
          <a:prstGeom prst="rect">
            <a:avLst/>
          </a:prstGeom>
        </p:spPr>
      </p:pic>
      <p:pic>
        <p:nvPicPr>
          <p:cNvPr id="19458" name="Picture 2" descr="http://blog.eyewire.org/wp-content/uploads/2013/12/the-human-ey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 y="4490720"/>
            <a:ext cx="3782253" cy="23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68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wave_anim.gif"/>
          <p:cNvPicPr>
            <a:picLocks noChangeAspect="1"/>
          </p:cNvPicPr>
          <p:nvPr/>
        </p:nvPicPr>
        <p:blipFill>
          <a:blip r:embed="rId3"/>
          <a:srcRect t="-1559" b="-1559"/>
          <a:stretch>
            <a:fillRect/>
          </a:stretch>
        </p:blipFill>
        <p:spPr bwMode="auto">
          <a:xfrm>
            <a:off x="-1641242" y="1689851"/>
            <a:ext cx="11363493" cy="624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3"/>
          <p:cNvSpPr txBox="1">
            <a:spLocks noChangeArrowheads="1"/>
          </p:cNvSpPr>
          <p:nvPr/>
        </p:nvSpPr>
        <p:spPr bwMode="auto">
          <a:xfrm>
            <a:off x="384897" y="533400"/>
            <a:ext cx="8319716" cy="253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7500" indent="-317500">
              <a:defRPr sz="2400">
                <a:solidFill>
                  <a:schemeClr val="tx1"/>
                </a:solidFill>
                <a:latin typeface="Arial" charset="0"/>
                <a:ea typeface="ＭＳ Ｐゴシック" pitchFamily="-1" charset="-128"/>
              </a:defRPr>
            </a:lvl1pPr>
            <a:lvl2pPr marL="37931725" indent="-37474525">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lnSpc>
                <a:spcPct val="95000"/>
              </a:lnSpc>
              <a:spcBef>
                <a:spcPct val="20000"/>
              </a:spcBef>
              <a:spcAft>
                <a:spcPct val="20000"/>
              </a:spcAft>
              <a:buClr>
                <a:srgbClr val="FF0000"/>
              </a:buClr>
              <a:buFont typeface="Wingdings" pitchFamily="-1" charset="2"/>
              <a:buChar char="§"/>
            </a:pPr>
            <a:r>
              <a:rPr lang="en-US" sz="2600" dirty="0">
                <a:cs typeface="Arial" charset="0"/>
              </a:rPr>
              <a:t>A changing electric field creates a magnetic field, which then changes in just the right way to recreate the electric </a:t>
            </a:r>
            <a:r>
              <a:rPr lang="en-US" sz="2600" dirty="0" smtClean="0">
                <a:cs typeface="Arial" charset="0"/>
              </a:rPr>
              <a:t>field</a:t>
            </a:r>
            <a:r>
              <a:rPr lang="en-US" sz="2600" dirty="0">
                <a:cs typeface="Arial" charset="0"/>
              </a:rPr>
              <a:t>, which then changes in just the right way to again recreate the magnetic field, and </a:t>
            </a:r>
            <a:br>
              <a:rPr lang="en-US" sz="2600" dirty="0">
                <a:cs typeface="Arial" charset="0"/>
              </a:rPr>
            </a:br>
            <a:r>
              <a:rPr lang="en-US" sz="2600" dirty="0">
                <a:cs typeface="Arial" charset="0"/>
              </a:rPr>
              <a:t>so on.</a:t>
            </a:r>
          </a:p>
          <a:p>
            <a:pPr eaLnBrk="1" hangingPunct="1">
              <a:lnSpc>
                <a:spcPct val="95000"/>
              </a:lnSpc>
              <a:spcBef>
                <a:spcPct val="20000"/>
              </a:spcBef>
              <a:spcAft>
                <a:spcPct val="20000"/>
              </a:spcAft>
              <a:buClr>
                <a:srgbClr val="93001B"/>
              </a:buClr>
              <a:buFont typeface="Wingdings" pitchFamily="-1" charset="2"/>
              <a:buChar char="§"/>
            </a:pPr>
            <a:r>
              <a:rPr lang="en-US" sz="2600" dirty="0">
                <a:cs typeface="Arial" charset="0"/>
              </a:rPr>
              <a:t>This is an </a:t>
            </a:r>
            <a:r>
              <a:rPr lang="en-US" sz="2600" b="1" dirty="0">
                <a:cs typeface="Arial" charset="0"/>
              </a:rPr>
              <a:t>electromagnetic wave</a:t>
            </a:r>
            <a:r>
              <a:rPr lang="en-US" sz="2600" dirty="0">
                <a:cs typeface="Arial" charset="0"/>
              </a:rPr>
              <a:t>.</a:t>
            </a:r>
            <a:endParaRPr lang="en-US" sz="2600" b="1" dirty="0">
              <a:cs typeface="Arial" charset="0"/>
            </a:endParaRPr>
          </a:p>
        </p:txBody>
      </p:sp>
      <p:sp>
        <p:nvSpPr>
          <p:cNvPr id="9" name="Right Arrow 8"/>
          <p:cNvSpPr/>
          <p:nvPr/>
        </p:nvSpPr>
        <p:spPr>
          <a:xfrm>
            <a:off x="7950630" y="3851522"/>
            <a:ext cx="612756" cy="167099"/>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7950630" y="4330537"/>
            <a:ext cx="612756" cy="167099"/>
          </a:xfrm>
          <a:prstGeom prst="right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4163713943"/>
              </p:ext>
            </p:extLst>
          </p:nvPr>
        </p:nvGraphicFramePr>
        <p:xfrm>
          <a:off x="8551695" y="3642865"/>
          <a:ext cx="376237" cy="501650"/>
        </p:xfrm>
        <a:graphic>
          <a:graphicData uri="http://schemas.openxmlformats.org/presentationml/2006/ole">
            <mc:AlternateContent xmlns:mc="http://schemas.openxmlformats.org/markup-compatibility/2006">
              <mc:Choice xmlns:v="urn:schemas-microsoft-com:vml" Requires="v">
                <p:oleObj spid="_x0000_s81940" name="Equation" r:id="rId4" imgW="152280" imgH="203040" progId="Equation.3">
                  <p:embed/>
                </p:oleObj>
              </mc:Choice>
              <mc:Fallback>
                <p:oleObj name="Equation" r:id="rId4" imgW="152280" imgH="203040" progId="Equation.3">
                  <p:embed/>
                  <p:pic>
                    <p:nvPicPr>
                      <p:cNvPr id="0" name=""/>
                      <p:cNvPicPr>
                        <a:picLocks noChangeAspect="1" noChangeArrowheads="1"/>
                      </p:cNvPicPr>
                      <p:nvPr/>
                    </p:nvPicPr>
                    <p:blipFill>
                      <a:blip r:embed="rId5"/>
                      <a:srcRect/>
                      <a:stretch>
                        <a:fillRect/>
                      </a:stretch>
                    </p:blipFill>
                    <p:spPr bwMode="auto">
                      <a:xfrm>
                        <a:off x="8551695" y="3642865"/>
                        <a:ext cx="376237"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1555517546"/>
              </p:ext>
            </p:extLst>
          </p:nvPr>
        </p:nvGraphicFramePr>
        <p:xfrm>
          <a:off x="8550275" y="4090290"/>
          <a:ext cx="376238" cy="503237"/>
        </p:xfrm>
        <a:graphic>
          <a:graphicData uri="http://schemas.openxmlformats.org/presentationml/2006/ole">
            <mc:AlternateContent xmlns:mc="http://schemas.openxmlformats.org/markup-compatibility/2006">
              <mc:Choice xmlns:v="urn:schemas-microsoft-com:vml" Requires="v">
                <p:oleObj spid="_x0000_s81941" name="Equation" r:id="rId6" imgW="152280" imgH="203040" progId="Equation.3">
                  <p:embed/>
                </p:oleObj>
              </mc:Choice>
              <mc:Fallback>
                <p:oleObj name="Equation" r:id="rId6" imgW="152280" imgH="203040" progId="Equation.3">
                  <p:embed/>
                  <p:pic>
                    <p:nvPicPr>
                      <p:cNvPr id="0" name=""/>
                      <p:cNvPicPr>
                        <a:picLocks noChangeAspect="1" noChangeArrowheads="1"/>
                      </p:cNvPicPr>
                      <p:nvPr/>
                    </p:nvPicPr>
                    <p:blipFill>
                      <a:blip r:embed="rId7"/>
                      <a:srcRect/>
                      <a:stretch>
                        <a:fillRect/>
                      </a:stretch>
                    </p:blipFill>
                    <p:spPr bwMode="auto">
                      <a:xfrm>
                        <a:off x="8550275" y="4090290"/>
                        <a:ext cx="376238"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3"/>
          <p:cNvSpPr txBox="1">
            <a:spLocks noChangeArrowheads="1"/>
          </p:cNvSpPr>
          <p:nvPr/>
        </p:nvSpPr>
        <p:spPr bwMode="auto">
          <a:xfrm>
            <a:off x="3649545" y="3129472"/>
            <a:ext cx="4301085" cy="47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7500" indent="-317500">
              <a:defRPr sz="2400">
                <a:solidFill>
                  <a:schemeClr val="tx1"/>
                </a:solidFill>
                <a:latin typeface="Arial" charset="0"/>
                <a:ea typeface="ＭＳ Ｐゴシック" pitchFamily="-1" charset="-128"/>
              </a:defRPr>
            </a:lvl1pPr>
            <a:lvl2pPr marL="37931725" indent="-37474525">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lnSpc>
                <a:spcPct val="95000"/>
              </a:lnSpc>
              <a:spcBef>
                <a:spcPct val="20000"/>
              </a:spcBef>
              <a:spcAft>
                <a:spcPct val="20000"/>
              </a:spcAft>
              <a:buClr>
                <a:srgbClr val="FF0000"/>
              </a:buClr>
              <a:buFont typeface="Wingdings" pitchFamily="-1" charset="2"/>
              <a:buChar char="§"/>
            </a:pPr>
            <a:r>
              <a:rPr lang="en-US" sz="2600" dirty="0" smtClean="0">
                <a:cs typeface="Arial" charset="0"/>
              </a:rPr>
              <a:t>It travels at 300,000 km/s.</a:t>
            </a:r>
            <a:endParaRPr lang="en-US" sz="2600" b="1" dirty="0">
              <a:cs typeface="Arial" charset="0"/>
            </a:endParaRPr>
          </a:p>
        </p:txBody>
      </p:sp>
    </p:spTree>
    <p:extLst>
      <p:ext uri="{BB962C8B-B14F-4D97-AF65-F5344CB8AC3E}">
        <p14:creationId xmlns:p14="http://schemas.microsoft.com/office/powerpoint/2010/main" val="26810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4" name="Picture 6" descr="26_03_Figure"/>
          <p:cNvPicPr>
            <a:picLocks noChangeAspect="1" noChangeArrowheads="1"/>
          </p:cNvPicPr>
          <p:nvPr/>
        </p:nvPicPr>
        <p:blipFill>
          <a:blip r:embed="rId2" cstate="print">
            <a:extLst>
              <a:ext uri="{28A0092B-C50C-407E-A947-70E740481C1C}">
                <a14:useLocalDpi xmlns:a14="http://schemas.microsoft.com/office/drawing/2010/main" val="0"/>
              </a:ext>
            </a:extLst>
          </a:blip>
          <a:srcRect b="4539"/>
          <a:stretch>
            <a:fillRect/>
          </a:stretch>
        </p:blipFill>
        <p:spPr bwMode="auto">
          <a:xfrm>
            <a:off x="-20769" y="3176337"/>
            <a:ext cx="8871781" cy="3288631"/>
          </a:xfrm>
          <a:prstGeom prst="rect">
            <a:avLst/>
          </a:prstGeom>
          <a:noFill/>
          <a:extLst>
            <a:ext uri="{909E8E84-426E-40DD-AFC4-6F175D3DCCD1}">
              <a14:hiddenFill xmlns:a14="http://schemas.microsoft.com/office/drawing/2010/main">
                <a:solidFill>
                  <a:srgbClr val="FFFFFF"/>
                </a:solidFill>
              </a14:hiddenFill>
            </a:ext>
          </a:extLst>
        </p:spPr>
      </p:pic>
      <p:sp>
        <p:nvSpPr>
          <p:cNvPr id="206850" name="Rectangle 2"/>
          <p:cNvSpPr>
            <a:spLocks noGrp="1" noChangeArrowheads="1"/>
          </p:cNvSpPr>
          <p:nvPr>
            <p:ph type="title"/>
          </p:nvPr>
        </p:nvSpPr>
        <p:spPr>
          <a:xfrm>
            <a:off x="457200" y="-30163"/>
            <a:ext cx="8229600" cy="1143001"/>
          </a:xfrm>
        </p:spPr>
        <p:txBody>
          <a:bodyPr/>
          <a:lstStyle/>
          <a:p>
            <a:r>
              <a:rPr lang="en-US" smtClean="0"/>
              <a:t>Electromagnetic Spectrum</a:t>
            </a:r>
          </a:p>
        </p:txBody>
      </p:sp>
      <p:sp>
        <p:nvSpPr>
          <p:cNvPr id="206851" name="Rectangle 3"/>
          <p:cNvSpPr>
            <a:spLocks noGrp="1" noChangeArrowheads="1"/>
          </p:cNvSpPr>
          <p:nvPr>
            <p:ph type="body" idx="1"/>
          </p:nvPr>
        </p:nvSpPr>
        <p:spPr>
          <a:xfrm>
            <a:off x="500701" y="1114343"/>
            <a:ext cx="8350311" cy="1820779"/>
          </a:xfrm>
        </p:spPr>
        <p:txBody>
          <a:bodyPr/>
          <a:lstStyle/>
          <a:p>
            <a:pPr>
              <a:lnSpc>
                <a:spcPct val="80000"/>
              </a:lnSpc>
            </a:pPr>
            <a:r>
              <a:rPr lang="en-US" sz="2400" dirty="0" smtClean="0"/>
              <a:t>In a vacuum, all electromagnetic waves move at the same speed</a:t>
            </a:r>
          </a:p>
          <a:p>
            <a:pPr>
              <a:lnSpc>
                <a:spcPct val="80000"/>
              </a:lnSpc>
            </a:pPr>
            <a:r>
              <a:rPr lang="en-US" sz="2400" dirty="0" smtClean="0"/>
              <a:t>We classify electromagnetic waves according to their frequency (or wavelength)</a:t>
            </a:r>
          </a:p>
          <a:p>
            <a:pPr>
              <a:lnSpc>
                <a:spcPct val="80000"/>
              </a:lnSpc>
            </a:pPr>
            <a:r>
              <a:rPr lang="en-US" sz="2400" dirty="0" smtClean="0"/>
              <a:t>Light is one kind of electromagnetic wave</a:t>
            </a:r>
            <a:endParaRPr lang="en-US" sz="2800" dirty="0" smtClean="0"/>
          </a:p>
        </p:txBody>
      </p:sp>
    </p:spTree>
    <p:extLst>
      <p:ext uri="{BB962C8B-B14F-4D97-AF65-F5344CB8AC3E}">
        <p14:creationId xmlns:p14="http://schemas.microsoft.com/office/powerpoint/2010/main" val="32999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990600"/>
            <a:ext cx="8229600" cy="1752600"/>
          </a:xfrm>
        </p:spPr>
        <p:txBody>
          <a:bodyPr/>
          <a:lstStyle/>
          <a:p>
            <a:pPr algn="l"/>
            <a:r>
              <a:rPr lang="en-US" sz="2400" dirty="0" smtClean="0"/>
              <a:t>Which reflects more light, a white piece of paper or a mirror?</a:t>
            </a:r>
          </a:p>
        </p:txBody>
      </p:sp>
      <p:sp>
        <p:nvSpPr>
          <p:cNvPr id="224259" name="Rectangle 3"/>
          <p:cNvSpPr>
            <a:spLocks noGrp="1" noChangeArrowheads="1"/>
          </p:cNvSpPr>
          <p:nvPr>
            <p:ph type="body" idx="1"/>
          </p:nvPr>
        </p:nvSpPr>
        <p:spPr>
          <a:xfrm>
            <a:off x="457200" y="2895600"/>
            <a:ext cx="8229600" cy="3962400"/>
          </a:xfrm>
        </p:spPr>
        <p:txBody>
          <a:bodyPr/>
          <a:lstStyle/>
          <a:p>
            <a:pPr marL="609600" indent="-609600">
              <a:buFontTx/>
              <a:buAutoNum type="alphaUcPeriod"/>
            </a:pPr>
            <a:r>
              <a:rPr lang="en-US" sz="2400" dirty="0" smtClean="0"/>
              <a:t>White Paper</a:t>
            </a:r>
          </a:p>
          <a:p>
            <a:pPr marL="609600" indent="-609600">
              <a:buFontTx/>
              <a:buAutoNum type="alphaUcPeriod"/>
            </a:pPr>
            <a:r>
              <a:rPr lang="en-US" sz="2400" dirty="0">
                <a:ea typeface="Batang" pitchFamily="18" charset="-127"/>
              </a:rPr>
              <a:t>M</a:t>
            </a:r>
            <a:r>
              <a:rPr lang="en-US" sz="2400" dirty="0" smtClean="0">
                <a:ea typeface="Batang" pitchFamily="18" charset="-127"/>
              </a:rPr>
              <a:t>irror</a:t>
            </a:r>
          </a:p>
          <a:p>
            <a:pPr marL="609600" indent="-609600">
              <a:buFontTx/>
              <a:buAutoNum type="alphaUcPeriod"/>
            </a:pPr>
            <a:r>
              <a:rPr lang="en-US" sz="2400" dirty="0" smtClean="0">
                <a:ea typeface="Batang" pitchFamily="18" charset="-127"/>
              </a:rPr>
              <a:t>About the same</a:t>
            </a:r>
          </a:p>
          <a:p>
            <a:pPr marL="609600" indent="-609600">
              <a:buFontTx/>
              <a:buNone/>
            </a:pPr>
            <a:endParaRPr lang="en-US" sz="2400" dirty="0" smtClean="0"/>
          </a:p>
        </p:txBody>
      </p:sp>
      <p:sp>
        <p:nvSpPr>
          <p:cNvPr id="224260"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smtClean="0">
                <a:solidFill>
                  <a:schemeClr val="bg1"/>
                </a:solidFill>
                <a:cs typeface="Arial" charset="0"/>
              </a:rPr>
              <a:t>Reflection</a:t>
            </a:r>
            <a:endParaRPr lang="en-US" sz="2400" b="1" dirty="0">
              <a:solidFill>
                <a:schemeClr val="bg1"/>
              </a:solidFill>
              <a:cs typeface="Arial" charset="0"/>
            </a:endParaRPr>
          </a:p>
          <a:p>
            <a:pPr algn="ctr"/>
            <a:r>
              <a:rPr lang="en-US" sz="2400" b="1" dirty="0">
                <a:solidFill>
                  <a:schemeClr val="bg1"/>
                </a:solidFill>
                <a:cs typeface="Arial" charset="0"/>
              </a:rPr>
              <a:t>CHECK YOUR </a:t>
            </a:r>
            <a:r>
              <a:rPr lang="en-US" sz="2400" b="1" dirty="0" smtClean="0">
                <a:solidFill>
                  <a:schemeClr val="bg1"/>
                </a:solidFill>
                <a:cs typeface="Arial" charset="0"/>
              </a:rPr>
              <a:t>NEIGHBOUR</a:t>
            </a:r>
            <a:r>
              <a:rPr lang="en-US" sz="2400" b="1" i="1" dirty="0" smtClean="0">
                <a:solidFill>
                  <a:schemeClr val="folHlink"/>
                </a:solidFill>
                <a:cs typeface="Arial" charset="0"/>
              </a:rPr>
              <a:t> </a:t>
            </a:r>
            <a:endParaRPr lang="en-US" sz="2400" b="1" i="1" dirty="0">
              <a:solidFill>
                <a:schemeClr val="folHlink"/>
              </a:solidFill>
              <a:cs typeface="Arial" charset="0"/>
            </a:endParaRPr>
          </a:p>
        </p:txBody>
      </p:sp>
    </p:spTree>
    <p:extLst>
      <p:ext uri="{BB962C8B-B14F-4D97-AF65-F5344CB8AC3E}">
        <p14:creationId xmlns:p14="http://schemas.microsoft.com/office/powerpoint/2010/main" val="2074433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74638"/>
            <a:ext cx="8229600" cy="563562"/>
          </a:xfrm>
        </p:spPr>
        <p:txBody>
          <a:bodyPr/>
          <a:lstStyle/>
          <a:p>
            <a:r>
              <a:rPr lang="en-US" sz="4000" dirty="0" smtClean="0"/>
              <a:t>Specular Reflection</a:t>
            </a:r>
            <a:endParaRPr lang="en-US" sz="4000" dirty="0"/>
          </a:p>
        </p:txBody>
      </p:sp>
      <p:pic>
        <p:nvPicPr>
          <p:cNvPr id="84995" name="Picture 3" descr="serway25"/>
          <p:cNvPicPr>
            <a:picLocks noGrp="1" noChangeAspect="1" noChangeArrowheads="1"/>
          </p:cNvPicPr>
          <p:nvPr>
            <p:ph sz="half" idx="1"/>
          </p:nvPr>
        </p:nvPicPr>
        <p:blipFill>
          <a:blip r:embed="rId2"/>
          <a:srcRect/>
          <a:stretch>
            <a:fillRect/>
          </a:stretch>
        </p:blipFill>
        <p:spPr>
          <a:xfrm>
            <a:off x="2436813" y="977900"/>
            <a:ext cx="3854450" cy="2735263"/>
          </a:xfrm>
          <a:noFill/>
          <a:ln/>
        </p:spPr>
      </p:pic>
      <p:sp>
        <p:nvSpPr>
          <p:cNvPr id="84996" name="Text Box 4"/>
          <p:cNvSpPr txBox="1">
            <a:spLocks noChangeArrowheads="1"/>
          </p:cNvSpPr>
          <p:nvPr/>
        </p:nvSpPr>
        <p:spPr bwMode="auto">
          <a:xfrm>
            <a:off x="684213" y="3970338"/>
            <a:ext cx="7899400" cy="2554545"/>
          </a:xfrm>
          <a:prstGeom prst="rect">
            <a:avLst/>
          </a:prstGeom>
          <a:noFill/>
          <a:ln w="9525">
            <a:noFill/>
            <a:miter lim="800000"/>
            <a:headEnd/>
            <a:tailEnd/>
          </a:ln>
          <a:effectLst/>
        </p:spPr>
        <p:txBody>
          <a:bodyPr>
            <a:prstTxWarp prst="textNoShape">
              <a:avLst/>
            </a:prstTxWarp>
            <a:spAutoFit/>
          </a:bodyPr>
          <a:lstStyle/>
          <a:p>
            <a:r>
              <a:rPr lang="en-US" sz="3200" b="1" dirty="0" smtClean="0"/>
              <a:t>Mirrors</a:t>
            </a:r>
            <a:endParaRPr lang="en-US" sz="3200" b="1" dirty="0"/>
          </a:p>
          <a:p>
            <a:pPr>
              <a:buFontTx/>
              <a:buChar char="•"/>
            </a:pPr>
            <a:r>
              <a:rPr lang="en-US" sz="3200" dirty="0" smtClean="0"/>
              <a:t> The </a:t>
            </a:r>
            <a:r>
              <a:rPr lang="en-US" sz="3200" dirty="0"/>
              <a:t>surface is </a:t>
            </a:r>
            <a:r>
              <a:rPr lang="en-US" sz="3200" i="1" dirty="0"/>
              <a:t>flat</a:t>
            </a:r>
            <a:r>
              <a:rPr lang="en-US" sz="3200" dirty="0"/>
              <a:t> at distance scales near or above the wavelength of light</a:t>
            </a:r>
          </a:p>
          <a:p>
            <a:pPr>
              <a:buFontTx/>
              <a:buChar char="•"/>
            </a:pPr>
            <a:r>
              <a:rPr lang="en-US" sz="3200" dirty="0" smtClean="0"/>
              <a:t> It </a:t>
            </a:r>
            <a:r>
              <a:rPr lang="en-US" sz="3200" dirty="0"/>
              <a:t>looks “shiny”, </a:t>
            </a:r>
            <a:r>
              <a:rPr lang="en-US" sz="3200" dirty="0" smtClean="0"/>
              <a:t>and you can see images in it.</a:t>
            </a:r>
            <a:endParaRPr lang="en-US" sz="3200" dirty="0"/>
          </a:p>
        </p:txBody>
      </p:sp>
    </p:spTree>
    <p:extLst>
      <p:ext uri="{BB962C8B-B14F-4D97-AF65-F5344CB8AC3E}">
        <p14:creationId xmlns:p14="http://schemas.microsoft.com/office/powerpoint/2010/main" val="37130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274638"/>
            <a:ext cx="8229600" cy="639762"/>
          </a:xfrm>
        </p:spPr>
        <p:txBody>
          <a:bodyPr/>
          <a:lstStyle/>
          <a:p>
            <a:r>
              <a:rPr lang="en-US" sz="4000" dirty="0" smtClean="0"/>
              <a:t>Diffuse Reflection</a:t>
            </a:r>
            <a:endParaRPr lang="en-US" sz="4000" dirty="0"/>
          </a:p>
        </p:txBody>
      </p:sp>
      <p:pic>
        <p:nvPicPr>
          <p:cNvPr id="86019" name="Picture 3" descr="serway25"/>
          <p:cNvPicPr>
            <a:picLocks noGrp="1" noChangeAspect="1" noChangeArrowheads="1"/>
          </p:cNvPicPr>
          <p:nvPr>
            <p:ph sz="half" idx="2"/>
          </p:nvPr>
        </p:nvPicPr>
        <p:blipFill>
          <a:blip r:embed="rId2"/>
          <a:srcRect/>
          <a:stretch>
            <a:fillRect/>
          </a:stretch>
        </p:blipFill>
        <p:spPr>
          <a:xfrm>
            <a:off x="2451100" y="992188"/>
            <a:ext cx="3859213" cy="2952750"/>
          </a:xfrm>
          <a:noFill/>
          <a:ln/>
        </p:spPr>
      </p:pic>
      <p:sp>
        <p:nvSpPr>
          <p:cNvPr id="86020" name="Text Box 4"/>
          <p:cNvSpPr txBox="1">
            <a:spLocks noChangeArrowheads="1"/>
          </p:cNvSpPr>
          <p:nvPr/>
        </p:nvSpPr>
        <p:spPr bwMode="auto">
          <a:xfrm>
            <a:off x="720725" y="3998913"/>
            <a:ext cx="7716838" cy="2062103"/>
          </a:xfrm>
          <a:prstGeom prst="rect">
            <a:avLst/>
          </a:prstGeom>
          <a:noFill/>
          <a:ln w="9525">
            <a:noFill/>
            <a:miter lim="800000"/>
            <a:headEnd/>
            <a:tailEnd/>
          </a:ln>
          <a:effectLst/>
        </p:spPr>
        <p:txBody>
          <a:bodyPr>
            <a:prstTxWarp prst="textNoShape">
              <a:avLst/>
            </a:prstTxWarp>
            <a:spAutoFit/>
          </a:bodyPr>
          <a:lstStyle/>
          <a:p>
            <a:r>
              <a:rPr lang="en-US" sz="3200" b="1" dirty="0" smtClean="0"/>
              <a:t>White Paper</a:t>
            </a:r>
            <a:endParaRPr lang="en-US" sz="3200" b="1" dirty="0"/>
          </a:p>
          <a:p>
            <a:pPr>
              <a:buFontTx/>
              <a:buChar char="•"/>
            </a:pPr>
            <a:r>
              <a:rPr lang="en-US" sz="3200" dirty="0" smtClean="0"/>
              <a:t> The </a:t>
            </a:r>
            <a:r>
              <a:rPr lang="en-US" sz="3200" dirty="0"/>
              <a:t>surface is </a:t>
            </a:r>
            <a:r>
              <a:rPr lang="en-US" sz="3200" i="1" dirty="0"/>
              <a:t>rough</a:t>
            </a:r>
            <a:r>
              <a:rPr lang="en-US" sz="3200" dirty="0"/>
              <a:t> at distance scales near or above the wavelength of light</a:t>
            </a:r>
          </a:p>
          <a:p>
            <a:pPr>
              <a:buFontTx/>
              <a:buChar char="•"/>
            </a:pPr>
            <a:r>
              <a:rPr lang="en-US" sz="3200" dirty="0" smtClean="0"/>
              <a:t> Almost </a:t>
            </a:r>
            <a:r>
              <a:rPr lang="en-US" sz="3200" b="1" i="1" dirty="0"/>
              <a:t>all</a:t>
            </a:r>
            <a:r>
              <a:rPr lang="en-US" sz="3200" dirty="0"/>
              <a:t> surfaces reflect in this way!</a:t>
            </a:r>
          </a:p>
        </p:txBody>
      </p:sp>
    </p:spTree>
    <p:extLst>
      <p:ext uri="{BB962C8B-B14F-4D97-AF65-F5344CB8AC3E}">
        <p14:creationId xmlns:p14="http://schemas.microsoft.com/office/powerpoint/2010/main" val="143217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274638"/>
            <a:ext cx="8229600" cy="752057"/>
          </a:xfrm>
        </p:spPr>
        <p:txBody>
          <a:bodyPr/>
          <a:lstStyle/>
          <a:p>
            <a:r>
              <a:rPr lang="en-US" dirty="0" smtClean="0"/>
              <a:t>Law of Specular Reflection</a:t>
            </a:r>
          </a:p>
        </p:txBody>
      </p:sp>
      <p:sp>
        <p:nvSpPr>
          <p:cNvPr id="200707" name="Rectangle 3"/>
          <p:cNvSpPr>
            <a:spLocks noGrp="1" noChangeArrowheads="1"/>
          </p:cNvSpPr>
          <p:nvPr>
            <p:ph type="body" idx="1"/>
          </p:nvPr>
        </p:nvSpPr>
        <p:spPr>
          <a:xfrm>
            <a:off x="413084" y="1038726"/>
            <a:ext cx="8317832" cy="934453"/>
          </a:xfrm>
        </p:spPr>
        <p:txBody>
          <a:bodyPr/>
          <a:lstStyle/>
          <a:p>
            <a:pPr marL="0" indent="0">
              <a:lnSpc>
                <a:spcPct val="90000"/>
              </a:lnSpc>
              <a:buNone/>
            </a:pPr>
            <a:r>
              <a:rPr lang="en-US" sz="2800" dirty="0" smtClean="0"/>
              <a:t>The angle of reflection equals the angle of incidence.</a:t>
            </a:r>
            <a:endParaRPr lang="en-US" sz="1800" dirty="0" smtClean="0"/>
          </a:p>
        </p:txBody>
      </p:sp>
      <p:pic>
        <p:nvPicPr>
          <p:cNvPr id="200713" name="Picture 9" descr="28_06_Figure"/>
          <p:cNvPicPr>
            <a:picLocks noChangeAspect="1" noChangeArrowheads="1"/>
          </p:cNvPicPr>
          <p:nvPr/>
        </p:nvPicPr>
        <p:blipFill>
          <a:blip r:embed="rId2">
            <a:extLst>
              <a:ext uri="{28A0092B-C50C-407E-A947-70E740481C1C}">
                <a14:useLocalDpi xmlns:a14="http://schemas.microsoft.com/office/drawing/2010/main" val="0"/>
              </a:ext>
            </a:extLst>
          </a:blip>
          <a:srcRect b="4231"/>
          <a:stretch>
            <a:fillRect/>
          </a:stretch>
        </p:blipFill>
        <p:spPr bwMode="auto">
          <a:xfrm>
            <a:off x="376153" y="1973692"/>
            <a:ext cx="8447005" cy="415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21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smtClean="0"/>
              <a:t>Refraction</a:t>
            </a:r>
          </a:p>
        </p:txBody>
      </p:sp>
      <p:sp>
        <p:nvSpPr>
          <p:cNvPr id="272387" name="Rectangle 3"/>
          <p:cNvSpPr>
            <a:spLocks noGrp="1" noChangeArrowheads="1"/>
          </p:cNvSpPr>
          <p:nvPr>
            <p:ph type="body" idx="1"/>
          </p:nvPr>
        </p:nvSpPr>
        <p:spPr/>
        <p:txBody>
          <a:bodyPr/>
          <a:lstStyle/>
          <a:p>
            <a:pPr marL="0" indent="0">
              <a:buFontTx/>
              <a:buNone/>
            </a:pPr>
            <a:r>
              <a:rPr lang="en-US" smtClean="0"/>
              <a:t>When light bends in going obliquely from one medium to another, we call this process refraction.</a:t>
            </a:r>
          </a:p>
          <a:p>
            <a:pPr marL="0" indent="0">
              <a:buFontTx/>
              <a:buNone/>
            </a:pPr>
            <a:endParaRPr lang="en-US" smtClean="0"/>
          </a:p>
          <a:p>
            <a:pPr marL="0" indent="0"/>
            <a:endParaRPr lang="en-US" smtClean="0">
              <a:latin typeface="Times" pitchFamily="48" charset="0"/>
            </a:endParaRPr>
          </a:p>
          <a:p>
            <a:pPr marL="0" indent="0"/>
            <a:endParaRPr lang="en-US" smtClean="0">
              <a:latin typeface="Times" pitchFamily="48" charset="0"/>
            </a:endParaRPr>
          </a:p>
        </p:txBody>
      </p:sp>
      <p:pic>
        <p:nvPicPr>
          <p:cNvPr id="272391" name="Picture 7" descr="28_14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460"/>
          <a:stretch>
            <a:fillRect/>
          </a:stretch>
        </p:blipFill>
        <p:spPr bwMode="auto">
          <a:xfrm>
            <a:off x="2514600" y="3044825"/>
            <a:ext cx="4114800"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961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t>Total Internal Reflection</a:t>
            </a:r>
          </a:p>
        </p:txBody>
      </p:sp>
      <p:sp>
        <p:nvSpPr>
          <p:cNvPr id="251907" name="Rectangle 3"/>
          <p:cNvSpPr>
            <a:spLocks noGrp="1" noChangeArrowheads="1"/>
          </p:cNvSpPr>
          <p:nvPr>
            <p:ph type="body" idx="1"/>
          </p:nvPr>
        </p:nvSpPr>
        <p:spPr/>
        <p:txBody>
          <a:bodyPr/>
          <a:lstStyle/>
          <a:p>
            <a:pPr>
              <a:lnSpc>
                <a:spcPct val="90000"/>
              </a:lnSpc>
            </a:pPr>
            <a:r>
              <a:rPr lang="en-US" sz="2800" dirty="0" smtClean="0"/>
              <a:t>Total reflection of light traveling within a medium that strikes the boundary of another medium at an angle at, or greater than, the critical angle</a:t>
            </a:r>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buFontTx/>
              <a:buNone/>
            </a:pPr>
            <a:r>
              <a:rPr lang="en-US" sz="1800" dirty="0" smtClean="0"/>
              <a:t/>
            </a:r>
            <a:br>
              <a:rPr lang="en-US" sz="1800" dirty="0" smtClean="0"/>
            </a:br>
            <a:endParaRPr lang="en-US" sz="1800" dirty="0" smtClean="0">
              <a:latin typeface="Times" pitchFamily="48" charset="0"/>
            </a:endParaRPr>
          </a:p>
        </p:txBody>
      </p:sp>
      <p:pic>
        <p:nvPicPr>
          <p:cNvPr id="251910" name="Picture 6" descr="28_36_Figure"/>
          <p:cNvPicPr>
            <a:picLocks noChangeAspect="1" noChangeArrowheads="1"/>
          </p:cNvPicPr>
          <p:nvPr/>
        </p:nvPicPr>
        <p:blipFill>
          <a:blip r:embed="rId2">
            <a:extLst>
              <a:ext uri="{28A0092B-C50C-407E-A947-70E740481C1C}">
                <a14:useLocalDpi xmlns:a14="http://schemas.microsoft.com/office/drawing/2010/main" val="0"/>
              </a:ext>
            </a:extLst>
          </a:blip>
          <a:srcRect b="5386"/>
          <a:stretch>
            <a:fillRect/>
          </a:stretch>
        </p:blipFill>
        <p:spPr bwMode="auto">
          <a:xfrm>
            <a:off x="81491" y="3384884"/>
            <a:ext cx="9062509" cy="305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58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31076" y="212835"/>
            <a:ext cx="8229600" cy="4525963"/>
          </a:xfrm>
        </p:spPr>
        <p:txBody>
          <a:bodyPr/>
          <a:lstStyle/>
          <a:p>
            <a:pPr>
              <a:buFontTx/>
              <a:buNone/>
            </a:pPr>
            <a:r>
              <a:rPr lang="en-US" sz="4000" dirty="0" smtClean="0"/>
              <a:t>Longitudinal waves</a:t>
            </a:r>
          </a:p>
          <a:p>
            <a:r>
              <a:rPr lang="en-US" sz="2800" dirty="0" smtClean="0"/>
              <a:t>Medium vibrates parallel to direction of energy transfer </a:t>
            </a:r>
          </a:p>
          <a:p>
            <a:r>
              <a:rPr lang="en-US" sz="2800" dirty="0" smtClean="0"/>
              <a:t>Backward and forward movement</a:t>
            </a:r>
            <a:r>
              <a:rPr lang="en-US" sz="2800" dirty="0"/>
              <a:t> </a:t>
            </a:r>
            <a:r>
              <a:rPr lang="en-US" sz="2800" dirty="0" smtClean="0"/>
              <a:t>consists of</a:t>
            </a:r>
          </a:p>
          <a:p>
            <a:pPr lvl="1"/>
            <a:r>
              <a:rPr lang="en-US" sz="2400" dirty="0" smtClean="0"/>
              <a:t>compressions (wave compressed)</a:t>
            </a:r>
          </a:p>
          <a:p>
            <a:pPr lvl="1"/>
            <a:r>
              <a:rPr lang="en-US" sz="2400" dirty="0" smtClean="0"/>
              <a:t>rarefactions (stretched region between compressions)</a:t>
            </a:r>
          </a:p>
          <a:p>
            <a:pPr lvl="1">
              <a:buFontTx/>
              <a:buNone/>
            </a:pPr>
            <a:r>
              <a:rPr lang="en-US" sz="2400" dirty="0" smtClean="0"/>
              <a:t>Example: sound waves in solid, liquid, gas</a:t>
            </a:r>
          </a:p>
        </p:txBody>
      </p:sp>
      <p:pic>
        <p:nvPicPr>
          <p:cNvPr id="33800" name="Picture 8" descr="http://www.maths.gla.ac.uk/%7Efhg/waves/long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123" y="4256691"/>
            <a:ext cx="6366879" cy="2446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7435519" y="5149520"/>
            <a:ext cx="3201517" cy="215444"/>
          </a:xfrm>
          <a:prstGeom prst="rect">
            <a:avLst/>
          </a:prstGeom>
          <a:noFill/>
        </p:spPr>
        <p:txBody>
          <a:bodyPr wrap="none" rtlCol="0">
            <a:spAutoFit/>
          </a:bodyPr>
          <a:lstStyle/>
          <a:p>
            <a:r>
              <a:rPr lang="en-CA" sz="800" dirty="0" smtClean="0"/>
              <a:t>[image from </a:t>
            </a:r>
            <a:r>
              <a:rPr lang="en-CA" sz="800" dirty="0" smtClean="0">
                <a:hlinkClick r:id="rId4"/>
              </a:rPr>
              <a:t>http://www.maths.gla.ac.uk/~fhg/waves/waves1.html</a:t>
            </a:r>
            <a:r>
              <a:rPr lang="en-CA" sz="800" dirty="0" smtClean="0"/>
              <a:t> ]</a:t>
            </a:r>
            <a:endParaRPr lang="en-CA" sz="800" dirty="0"/>
          </a:p>
        </p:txBody>
      </p:sp>
    </p:spTree>
    <p:extLst>
      <p:ext uri="{BB962C8B-B14F-4D97-AF65-F5344CB8AC3E}">
        <p14:creationId xmlns:p14="http://schemas.microsoft.com/office/powerpoint/2010/main" val="24136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4638"/>
            <a:ext cx="8229600" cy="715962"/>
          </a:xfrm>
        </p:spPr>
        <p:txBody>
          <a:bodyPr/>
          <a:lstStyle/>
          <a:p>
            <a:r>
              <a:rPr lang="en-US" sz="4000"/>
              <a:t>An Optical Fibre</a:t>
            </a:r>
          </a:p>
        </p:txBody>
      </p:sp>
      <p:pic>
        <p:nvPicPr>
          <p:cNvPr id="101379" name="Picture 3" descr="serway25"/>
          <p:cNvPicPr>
            <a:picLocks noGrp="1" noChangeAspect="1" noChangeArrowheads="1"/>
          </p:cNvPicPr>
          <p:nvPr>
            <p:ph idx="1"/>
          </p:nvPr>
        </p:nvPicPr>
        <p:blipFill>
          <a:blip r:embed="rId2"/>
          <a:srcRect/>
          <a:stretch>
            <a:fillRect/>
          </a:stretch>
        </p:blipFill>
        <p:spPr>
          <a:xfrm>
            <a:off x="2215634" y="1179930"/>
            <a:ext cx="4617969" cy="4210217"/>
          </a:xfrm>
          <a:noFill/>
          <a:ln/>
        </p:spPr>
      </p:pic>
      <p:sp>
        <p:nvSpPr>
          <p:cNvPr id="4" name="TextBox 3"/>
          <p:cNvSpPr txBox="1"/>
          <p:nvPr/>
        </p:nvSpPr>
        <p:spPr>
          <a:xfrm>
            <a:off x="240632" y="5471554"/>
            <a:ext cx="8534399" cy="1077218"/>
          </a:xfrm>
          <a:prstGeom prst="rect">
            <a:avLst/>
          </a:prstGeom>
          <a:noFill/>
        </p:spPr>
        <p:txBody>
          <a:bodyPr wrap="square" rtlCol="0">
            <a:spAutoFit/>
          </a:bodyPr>
          <a:lstStyle/>
          <a:p>
            <a:pPr algn="ctr"/>
            <a:r>
              <a:rPr lang="en-CA" sz="3200" b="0" dirty="0" smtClean="0"/>
              <a:t>Speed of light in cladding is </a:t>
            </a:r>
            <a:r>
              <a:rPr lang="en-CA" sz="3200" i="1" dirty="0" smtClean="0"/>
              <a:t>higher</a:t>
            </a:r>
            <a:r>
              <a:rPr lang="en-CA" sz="3200" b="0" dirty="0" smtClean="0"/>
              <a:t> than speed of light in core.</a:t>
            </a:r>
            <a:endParaRPr lang="en-CA" sz="3200" b="0" dirty="0"/>
          </a:p>
        </p:txBody>
      </p:sp>
    </p:spTree>
    <p:extLst>
      <p:ext uri="{BB962C8B-B14F-4D97-AF65-F5344CB8AC3E}">
        <p14:creationId xmlns:p14="http://schemas.microsoft.com/office/powerpoint/2010/main" val="21242320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4638"/>
            <a:ext cx="5105400" cy="487362"/>
          </a:xfrm>
        </p:spPr>
        <p:txBody>
          <a:bodyPr/>
          <a:lstStyle/>
          <a:p>
            <a:r>
              <a:rPr lang="en-US" sz="4000"/>
              <a:t>Medical Fibrescopes</a:t>
            </a:r>
          </a:p>
        </p:txBody>
      </p:sp>
      <p:pic>
        <p:nvPicPr>
          <p:cNvPr id="102403" name="Picture 3" descr="34-fiberscope_big"/>
          <p:cNvPicPr>
            <a:picLocks noGrp="1" noChangeAspect="1" noChangeArrowheads="1"/>
          </p:cNvPicPr>
          <p:nvPr>
            <p:ph sz="quarter" idx="1"/>
          </p:nvPr>
        </p:nvPicPr>
        <p:blipFill>
          <a:blip r:embed="rId2"/>
          <a:srcRect/>
          <a:stretch>
            <a:fillRect/>
          </a:stretch>
        </p:blipFill>
        <p:spPr>
          <a:xfrm>
            <a:off x="244475" y="1739900"/>
            <a:ext cx="3813175" cy="4537075"/>
          </a:xfrm>
          <a:noFill/>
          <a:ln/>
        </p:spPr>
      </p:pic>
      <p:pic>
        <p:nvPicPr>
          <p:cNvPr id="102404" name="Picture 4" descr="objective"/>
          <p:cNvPicPr>
            <a:picLocks noGrp="1" noChangeAspect="1" noChangeArrowheads="1"/>
          </p:cNvPicPr>
          <p:nvPr>
            <p:ph sz="half" idx="3"/>
          </p:nvPr>
        </p:nvPicPr>
        <p:blipFill>
          <a:blip r:embed="rId3"/>
          <a:srcRect/>
          <a:stretch>
            <a:fillRect/>
          </a:stretch>
        </p:blipFill>
        <p:spPr>
          <a:xfrm>
            <a:off x="3614738" y="4376738"/>
            <a:ext cx="2128837" cy="2328862"/>
          </a:xfrm>
          <a:noFill/>
          <a:ln/>
        </p:spPr>
      </p:pic>
      <p:pic>
        <p:nvPicPr>
          <p:cNvPr id="102405" name="Picture 5" descr="f10"/>
          <p:cNvPicPr>
            <a:picLocks noGrp="1" noChangeAspect="1" noChangeArrowheads="1"/>
          </p:cNvPicPr>
          <p:nvPr>
            <p:ph sz="quarter" idx="2"/>
          </p:nvPr>
        </p:nvPicPr>
        <p:blipFill>
          <a:blip r:embed="rId4"/>
          <a:srcRect/>
          <a:stretch>
            <a:fillRect/>
          </a:stretch>
        </p:blipFill>
        <p:spPr>
          <a:xfrm>
            <a:off x="4852988" y="960438"/>
            <a:ext cx="4291012" cy="3700462"/>
          </a:xfrm>
          <a:noFill/>
          <a:ln/>
        </p:spPr>
      </p:pic>
      <p:sp>
        <p:nvSpPr>
          <p:cNvPr id="102406" name="Text Box 6"/>
          <p:cNvSpPr txBox="1">
            <a:spLocks noChangeArrowheads="1"/>
          </p:cNvSpPr>
          <p:nvPr/>
        </p:nvSpPr>
        <p:spPr bwMode="auto">
          <a:xfrm>
            <a:off x="6811963" y="4729163"/>
            <a:ext cx="2181225" cy="1552575"/>
          </a:xfrm>
          <a:prstGeom prst="rect">
            <a:avLst/>
          </a:prstGeom>
          <a:noFill/>
          <a:ln w="9525">
            <a:noFill/>
            <a:miter lim="800000"/>
            <a:headEnd/>
            <a:tailEnd/>
          </a:ln>
          <a:effectLst/>
        </p:spPr>
        <p:txBody>
          <a:bodyPr>
            <a:prstTxWarp prst="textNoShape">
              <a:avLst/>
            </a:prstTxWarp>
            <a:spAutoFit/>
          </a:bodyPr>
          <a:lstStyle/>
          <a:p>
            <a:r>
              <a:rPr lang="en-US" sz="2400"/>
              <a:t>Video-laryngoscopy with a flexible fiberscope </a:t>
            </a:r>
          </a:p>
        </p:txBody>
      </p:sp>
    </p:spTree>
    <p:extLst>
      <p:ext uri="{BB962C8B-B14F-4D97-AF65-F5344CB8AC3E}">
        <p14:creationId xmlns:p14="http://schemas.microsoft.com/office/powerpoint/2010/main" val="12120175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357188" y="6086475"/>
            <a:ext cx="8443912" cy="185738"/>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53250" name="Rectangle 3"/>
          <p:cNvSpPr>
            <a:spLocks noChangeArrowheads="1"/>
          </p:cNvSpPr>
          <p:nvPr/>
        </p:nvSpPr>
        <p:spPr bwMode="auto">
          <a:xfrm>
            <a:off x="1336675" y="1516063"/>
            <a:ext cx="6977063" cy="2520950"/>
          </a:xfrm>
          <a:prstGeom prst="rect">
            <a:avLst/>
          </a:prstGeom>
          <a:solidFill>
            <a:srgbClr val="83CCDD"/>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pic>
        <p:nvPicPr>
          <p:cNvPr id="53251" name="Picture 4" descr="MCj034584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3186113"/>
            <a:ext cx="13033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p:cNvSpPr txBox="1">
            <a:spLocks noChangeArrowheads="1"/>
          </p:cNvSpPr>
          <p:nvPr/>
        </p:nvSpPr>
        <p:spPr bwMode="auto">
          <a:xfrm>
            <a:off x="493713" y="4071938"/>
            <a:ext cx="808831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200"/>
              <a:t>A fish swims </a:t>
            </a:r>
            <a:r>
              <a:rPr lang="en-US" altLang="en-US" sz="3200" i="1"/>
              <a:t>directly</a:t>
            </a:r>
            <a:r>
              <a:rPr lang="en-US" altLang="en-US" sz="3200"/>
              <a:t> below the surface of the water.  An observer sees the fish at:</a:t>
            </a:r>
          </a:p>
          <a:p>
            <a:pPr eaLnBrk="1" hangingPunct="1"/>
            <a:r>
              <a:rPr lang="en-US" altLang="en-US" sz="3200"/>
              <a:t>A. a greater depth than it really is.</a:t>
            </a:r>
          </a:p>
          <a:p>
            <a:pPr eaLnBrk="1" hangingPunct="1"/>
            <a:r>
              <a:rPr lang="en-US" altLang="en-US" sz="3200"/>
              <a:t>B. its true depth.</a:t>
            </a:r>
          </a:p>
          <a:p>
            <a:pPr eaLnBrk="1" hangingPunct="1"/>
            <a:r>
              <a:rPr lang="en-US" altLang="en-US" sz="3200"/>
              <a:t>C. a smaller depth than it really is.</a:t>
            </a:r>
          </a:p>
        </p:txBody>
      </p:sp>
      <p:sp>
        <p:nvSpPr>
          <p:cNvPr id="53253" name="Line 6"/>
          <p:cNvSpPr>
            <a:spLocks noChangeShapeType="1"/>
          </p:cNvSpPr>
          <p:nvPr/>
        </p:nvSpPr>
        <p:spPr bwMode="auto">
          <a:xfrm>
            <a:off x="1328738" y="1528763"/>
            <a:ext cx="6972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3254" name="Text Box 7"/>
          <p:cNvSpPr txBox="1">
            <a:spLocks noChangeArrowheads="1"/>
          </p:cNvSpPr>
          <p:nvPr/>
        </p:nvSpPr>
        <p:spPr bwMode="auto">
          <a:xfrm>
            <a:off x="7423150" y="930275"/>
            <a:ext cx="63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200"/>
              <a:t>air</a:t>
            </a:r>
          </a:p>
        </p:txBody>
      </p:sp>
      <p:sp>
        <p:nvSpPr>
          <p:cNvPr id="53255" name="Text Box 8"/>
          <p:cNvSpPr txBox="1">
            <a:spLocks noChangeArrowheads="1"/>
          </p:cNvSpPr>
          <p:nvPr/>
        </p:nvSpPr>
        <p:spPr bwMode="auto">
          <a:xfrm>
            <a:off x="7219950" y="1470025"/>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200"/>
              <a:t>water</a:t>
            </a:r>
          </a:p>
        </p:txBody>
      </p:sp>
      <p:grpSp>
        <p:nvGrpSpPr>
          <p:cNvPr id="53256" name="Group 9"/>
          <p:cNvGrpSpPr>
            <a:grpSpLocks/>
          </p:cNvGrpSpPr>
          <p:nvPr/>
        </p:nvGrpSpPr>
        <p:grpSpPr bwMode="auto">
          <a:xfrm rot="4644649">
            <a:off x="4344987" y="328613"/>
            <a:ext cx="835025" cy="857250"/>
            <a:chOff x="1178" y="1676"/>
            <a:chExt cx="1765" cy="1492"/>
          </a:xfrm>
        </p:grpSpPr>
        <p:sp>
          <p:nvSpPr>
            <p:cNvPr id="53271" name="Freeform 10"/>
            <p:cNvSpPr>
              <a:spLocks/>
            </p:cNvSpPr>
            <p:nvPr/>
          </p:nvSpPr>
          <p:spPr bwMode="auto">
            <a:xfrm rot="238961">
              <a:off x="1178" y="1676"/>
              <a:ext cx="1765" cy="510"/>
            </a:xfrm>
            <a:custGeom>
              <a:avLst/>
              <a:gdLst>
                <a:gd name="T0" fmla="*/ 0 w 1765"/>
                <a:gd name="T1" fmla="*/ 510 h 510"/>
                <a:gd name="T2" fmla="*/ 1270 w 1765"/>
                <a:gd name="T3" fmla="*/ 327 h 510"/>
                <a:gd name="T4" fmla="*/ 1689 w 1765"/>
                <a:gd name="T5" fmla="*/ 78 h 510"/>
                <a:gd name="T6" fmla="*/ 1728 w 1765"/>
                <a:gd name="T7" fmla="*/ 0 h 510"/>
                <a:gd name="T8" fmla="*/ 0 60000 65536"/>
                <a:gd name="T9" fmla="*/ 0 60000 65536"/>
                <a:gd name="T10" fmla="*/ 0 60000 65536"/>
                <a:gd name="T11" fmla="*/ 0 60000 65536"/>
                <a:gd name="T12" fmla="*/ 0 w 1765"/>
                <a:gd name="T13" fmla="*/ 0 h 510"/>
                <a:gd name="T14" fmla="*/ 1765 w 1765"/>
                <a:gd name="T15" fmla="*/ 510 h 510"/>
              </a:gdLst>
              <a:ahLst/>
              <a:cxnLst>
                <a:cxn ang="T8">
                  <a:pos x="T0" y="T1"/>
                </a:cxn>
                <a:cxn ang="T9">
                  <a:pos x="T2" y="T3"/>
                </a:cxn>
                <a:cxn ang="T10">
                  <a:pos x="T4" y="T5"/>
                </a:cxn>
                <a:cxn ang="T11">
                  <a:pos x="T6" y="T7"/>
                </a:cxn>
              </a:cxnLst>
              <a:rect l="T12" t="T13" r="T14" b="T15"/>
              <a:pathLst>
                <a:path w="1765" h="510">
                  <a:moveTo>
                    <a:pt x="0" y="510"/>
                  </a:moveTo>
                  <a:cubicBezTo>
                    <a:pt x="494" y="454"/>
                    <a:pt x="989" y="399"/>
                    <a:pt x="1270" y="327"/>
                  </a:cubicBezTo>
                  <a:cubicBezTo>
                    <a:pt x="1551" y="255"/>
                    <a:pt x="1613" y="132"/>
                    <a:pt x="1689" y="78"/>
                  </a:cubicBezTo>
                  <a:cubicBezTo>
                    <a:pt x="1765" y="24"/>
                    <a:pt x="1746" y="12"/>
                    <a:pt x="172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272" name="Freeform 11"/>
            <p:cNvSpPr>
              <a:spLocks/>
            </p:cNvSpPr>
            <p:nvPr/>
          </p:nvSpPr>
          <p:spPr bwMode="auto">
            <a:xfrm rot="237942">
              <a:off x="1178" y="2186"/>
              <a:ext cx="1497" cy="982"/>
            </a:xfrm>
            <a:custGeom>
              <a:avLst/>
              <a:gdLst>
                <a:gd name="T0" fmla="*/ 0 w 1497"/>
                <a:gd name="T1" fmla="*/ 0 h 982"/>
                <a:gd name="T2" fmla="*/ 1257 w 1497"/>
                <a:gd name="T3" fmla="*/ 589 h 982"/>
                <a:gd name="T4" fmla="*/ 1440 w 1497"/>
                <a:gd name="T5" fmla="*/ 982 h 982"/>
                <a:gd name="T6" fmla="*/ 0 60000 65536"/>
                <a:gd name="T7" fmla="*/ 0 60000 65536"/>
                <a:gd name="T8" fmla="*/ 0 60000 65536"/>
                <a:gd name="T9" fmla="*/ 0 w 1497"/>
                <a:gd name="T10" fmla="*/ 0 h 982"/>
                <a:gd name="T11" fmla="*/ 1497 w 1497"/>
                <a:gd name="T12" fmla="*/ 982 h 982"/>
              </a:gdLst>
              <a:ahLst/>
              <a:cxnLst>
                <a:cxn ang="T6">
                  <a:pos x="T0" y="T1"/>
                </a:cxn>
                <a:cxn ang="T7">
                  <a:pos x="T2" y="T3"/>
                </a:cxn>
                <a:cxn ang="T8">
                  <a:pos x="T4" y="T5"/>
                </a:cxn>
              </a:cxnLst>
              <a:rect l="T9" t="T10" r="T11" b="T12"/>
              <a:pathLst>
                <a:path w="1497" h="982">
                  <a:moveTo>
                    <a:pt x="0" y="0"/>
                  </a:moveTo>
                  <a:cubicBezTo>
                    <a:pt x="508" y="212"/>
                    <a:pt x="1017" y="425"/>
                    <a:pt x="1257" y="589"/>
                  </a:cubicBezTo>
                  <a:cubicBezTo>
                    <a:pt x="1497" y="753"/>
                    <a:pt x="1468" y="867"/>
                    <a:pt x="1440" y="9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273" name="Freeform 12"/>
            <p:cNvSpPr>
              <a:spLocks/>
            </p:cNvSpPr>
            <p:nvPr/>
          </p:nvSpPr>
          <p:spPr bwMode="auto">
            <a:xfrm rot="234787">
              <a:off x="2317" y="1977"/>
              <a:ext cx="227" cy="733"/>
            </a:xfrm>
            <a:custGeom>
              <a:avLst/>
              <a:gdLst>
                <a:gd name="T0" fmla="*/ 0 w 227"/>
                <a:gd name="T1" fmla="*/ 733 h 733"/>
                <a:gd name="T2" fmla="*/ 196 w 227"/>
                <a:gd name="T3" fmla="*/ 419 h 733"/>
                <a:gd name="T4" fmla="*/ 183 w 227"/>
                <a:gd name="T5" fmla="*/ 0 h 733"/>
                <a:gd name="T6" fmla="*/ 0 60000 65536"/>
                <a:gd name="T7" fmla="*/ 0 60000 65536"/>
                <a:gd name="T8" fmla="*/ 0 60000 65536"/>
                <a:gd name="T9" fmla="*/ 0 w 227"/>
                <a:gd name="T10" fmla="*/ 0 h 733"/>
                <a:gd name="T11" fmla="*/ 227 w 227"/>
                <a:gd name="T12" fmla="*/ 733 h 733"/>
              </a:gdLst>
              <a:ahLst/>
              <a:cxnLst>
                <a:cxn ang="T6">
                  <a:pos x="T0" y="T1"/>
                </a:cxn>
                <a:cxn ang="T7">
                  <a:pos x="T2" y="T3"/>
                </a:cxn>
                <a:cxn ang="T8">
                  <a:pos x="T4" y="T5"/>
                </a:cxn>
              </a:cxnLst>
              <a:rect l="T9" t="T10" r="T11" b="T12"/>
              <a:pathLst>
                <a:path w="227" h="733">
                  <a:moveTo>
                    <a:pt x="0" y="733"/>
                  </a:moveTo>
                  <a:cubicBezTo>
                    <a:pt x="82" y="637"/>
                    <a:pt x="165" y="541"/>
                    <a:pt x="196" y="419"/>
                  </a:cubicBezTo>
                  <a:cubicBezTo>
                    <a:pt x="227" y="297"/>
                    <a:pt x="205" y="148"/>
                    <a:pt x="183"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274" name="Freeform 13"/>
            <p:cNvSpPr>
              <a:spLocks/>
            </p:cNvSpPr>
            <p:nvPr/>
          </p:nvSpPr>
          <p:spPr bwMode="auto">
            <a:xfrm rot="232136">
              <a:off x="2149" y="2095"/>
              <a:ext cx="351" cy="536"/>
            </a:xfrm>
            <a:custGeom>
              <a:avLst/>
              <a:gdLst>
                <a:gd name="T0" fmla="*/ 351 w 351"/>
                <a:gd name="T1" fmla="*/ 0 h 536"/>
                <a:gd name="T2" fmla="*/ 50 w 351"/>
                <a:gd name="T3" fmla="*/ 117 h 536"/>
                <a:gd name="T4" fmla="*/ 50 w 351"/>
                <a:gd name="T5" fmla="*/ 366 h 536"/>
                <a:gd name="T6" fmla="*/ 234 w 351"/>
                <a:gd name="T7" fmla="*/ 536 h 536"/>
                <a:gd name="T8" fmla="*/ 0 60000 65536"/>
                <a:gd name="T9" fmla="*/ 0 60000 65536"/>
                <a:gd name="T10" fmla="*/ 0 60000 65536"/>
                <a:gd name="T11" fmla="*/ 0 60000 65536"/>
                <a:gd name="T12" fmla="*/ 0 w 351"/>
                <a:gd name="T13" fmla="*/ 0 h 536"/>
                <a:gd name="T14" fmla="*/ 351 w 351"/>
                <a:gd name="T15" fmla="*/ 536 h 536"/>
              </a:gdLst>
              <a:ahLst/>
              <a:cxnLst>
                <a:cxn ang="T8">
                  <a:pos x="T0" y="T1"/>
                </a:cxn>
                <a:cxn ang="T9">
                  <a:pos x="T2" y="T3"/>
                </a:cxn>
                <a:cxn ang="T10">
                  <a:pos x="T4" y="T5"/>
                </a:cxn>
                <a:cxn ang="T11">
                  <a:pos x="T6" y="T7"/>
                </a:cxn>
              </a:cxnLst>
              <a:rect l="T12" t="T13" r="T14" b="T15"/>
              <a:pathLst>
                <a:path w="351" h="536">
                  <a:moveTo>
                    <a:pt x="351" y="0"/>
                  </a:moveTo>
                  <a:cubicBezTo>
                    <a:pt x="225" y="28"/>
                    <a:pt x="100" y="56"/>
                    <a:pt x="50" y="117"/>
                  </a:cubicBezTo>
                  <a:cubicBezTo>
                    <a:pt x="0" y="178"/>
                    <a:pt x="19" y="296"/>
                    <a:pt x="50" y="366"/>
                  </a:cubicBezTo>
                  <a:cubicBezTo>
                    <a:pt x="81" y="436"/>
                    <a:pt x="157" y="486"/>
                    <a:pt x="234" y="5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275" name="Freeform 14"/>
            <p:cNvSpPr>
              <a:spLocks/>
            </p:cNvSpPr>
            <p:nvPr/>
          </p:nvSpPr>
          <p:spPr bwMode="auto">
            <a:xfrm rot="223206">
              <a:off x="2358" y="2225"/>
              <a:ext cx="169" cy="288"/>
            </a:xfrm>
            <a:custGeom>
              <a:avLst/>
              <a:gdLst>
                <a:gd name="T0" fmla="*/ 169 w 169"/>
                <a:gd name="T1" fmla="*/ 0 h 288"/>
                <a:gd name="T2" fmla="*/ 11 w 169"/>
                <a:gd name="T3" fmla="*/ 92 h 288"/>
                <a:gd name="T4" fmla="*/ 103 w 169"/>
                <a:gd name="T5" fmla="*/ 288 h 288"/>
                <a:gd name="T6" fmla="*/ 0 60000 65536"/>
                <a:gd name="T7" fmla="*/ 0 60000 65536"/>
                <a:gd name="T8" fmla="*/ 0 60000 65536"/>
                <a:gd name="T9" fmla="*/ 0 w 169"/>
                <a:gd name="T10" fmla="*/ 0 h 288"/>
                <a:gd name="T11" fmla="*/ 169 w 169"/>
                <a:gd name="T12" fmla="*/ 288 h 288"/>
              </a:gdLst>
              <a:ahLst/>
              <a:cxnLst>
                <a:cxn ang="T6">
                  <a:pos x="T0" y="T1"/>
                </a:cxn>
                <a:cxn ang="T7">
                  <a:pos x="T2" y="T3"/>
                </a:cxn>
                <a:cxn ang="T8">
                  <a:pos x="T4" y="T5"/>
                </a:cxn>
              </a:cxnLst>
              <a:rect l="T9" t="T10" r="T11" b="T12"/>
              <a:pathLst>
                <a:path w="169" h="288">
                  <a:moveTo>
                    <a:pt x="169" y="0"/>
                  </a:moveTo>
                  <a:cubicBezTo>
                    <a:pt x="95" y="22"/>
                    <a:pt x="22" y="44"/>
                    <a:pt x="11" y="92"/>
                  </a:cubicBezTo>
                  <a:cubicBezTo>
                    <a:pt x="0" y="140"/>
                    <a:pt x="51" y="214"/>
                    <a:pt x="103"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276" name="Oval 15"/>
            <p:cNvSpPr>
              <a:spLocks noChangeArrowheads="1"/>
            </p:cNvSpPr>
            <p:nvPr/>
          </p:nvSpPr>
          <p:spPr bwMode="auto">
            <a:xfrm rot="240417">
              <a:off x="2199" y="2095"/>
              <a:ext cx="327" cy="497"/>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53277" name="Oval 16"/>
            <p:cNvSpPr>
              <a:spLocks noChangeArrowheads="1"/>
            </p:cNvSpPr>
            <p:nvPr/>
          </p:nvSpPr>
          <p:spPr bwMode="auto">
            <a:xfrm rot="211916">
              <a:off x="2369" y="2225"/>
              <a:ext cx="158" cy="26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grpSp>
    </p:spTree>
    <p:extLst>
      <p:ext uri="{BB962C8B-B14F-4D97-AF65-F5344CB8AC3E}">
        <p14:creationId xmlns:p14="http://schemas.microsoft.com/office/powerpoint/2010/main" val="2022457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reeform 2"/>
          <p:cNvSpPr>
            <a:spLocks/>
          </p:cNvSpPr>
          <p:nvPr/>
        </p:nvSpPr>
        <p:spPr bwMode="auto">
          <a:xfrm>
            <a:off x="4060825" y="2019300"/>
            <a:ext cx="617538" cy="2647950"/>
          </a:xfrm>
          <a:custGeom>
            <a:avLst/>
            <a:gdLst/>
            <a:ahLst/>
            <a:cxnLst>
              <a:cxn ang="0">
                <a:pos x="191" y="1668"/>
              </a:cxn>
              <a:cxn ang="0">
                <a:pos x="225" y="1612"/>
              </a:cxn>
              <a:cxn ang="0">
                <a:pos x="258" y="1533"/>
              </a:cxn>
              <a:cxn ang="0">
                <a:pos x="296" y="1440"/>
              </a:cxn>
              <a:cxn ang="0">
                <a:pos x="315" y="1372"/>
              </a:cxn>
              <a:cxn ang="0">
                <a:pos x="348" y="1245"/>
              </a:cxn>
              <a:cxn ang="0">
                <a:pos x="363" y="1148"/>
              </a:cxn>
              <a:cxn ang="0">
                <a:pos x="378" y="1051"/>
              </a:cxn>
              <a:cxn ang="0">
                <a:pos x="382" y="935"/>
              </a:cxn>
              <a:cxn ang="0">
                <a:pos x="389" y="867"/>
              </a:cxn>
              <a:cxn ang="0">
                <a:pos x="386" y="778"/>
              </a:cxn>
              <a:cxn ang="0">
                <a:pos x="378" y="632"/>
              </a:cxn>
              <a:cxn ang="0">
                <a:pos x="363" y="501"/>
              </a:cxn>
              <a:cxn ang="0">
                <a:pos x="329" y="336"/>
              </a:cxn>
              <a:cxn ang="0">
                <a:pos x="296" y="224"/>
              </a:cxn>
              <a:cxn ang="0">
                <a:pos x="255" y="116"/>
              </a:cxn>
              <a:cxn ang="0">
                <a:pos x="225" y="52"/>
              </a:cxn>
              <a:cxn ang="0">
                <a:pos x="199" y="0"/>
              </a:cxn>
              <a:cxn ang="0">
                <a:pos x="165" y="67"/>
              </a:cxn>
              <a:cxn ang="0">
                <a:pos x="139" y="119"/>
              </a:cxn>
              <a:cxn ang="0">
                <a:pos x="109" y="183"/>
              </a:cxn>
              <a:cxn ang="0">
                <a:pos x="79" y="276"/>
              </a:cxn>
              <a:cxn ang="0">
                <a:pos x="49" y="407"/>
              </a:cxn>
              <a:cxn ang="0">
                <a:pos x="30" y="493"/>
              </a:cxn>
              <a:cxn ang="0">
                <a:pos x="19" y="598"/>
              </a:cxn>
              <a:cxn ang="0">
                <a:pos x="8" y="677"/>
              </a:cxn>
              <a:cxn ang="0">
                <a:pos x="4" y="770"/>
              </a:cxn>
              <a:cxn ang="0">
                <a:pos x="0" y="924"/>
              </a:cxn>
              <a:cxn ang="0">
                <a:pos x="12" y="1025"/>
              </a:cxn>
              <a:cxn ang="0">
                <a:pos x="23" y="1148"/>
              </a:cxn>
              <a:cxn ang="0">
                <a:pos x="45" y="1256"/>
              </a:cxn>
              <a:cxn ang="0">
                <a:pos x="75" y="1399"/>
              </a:cxn>
              <a:cxn ang="0">
                <a:pos x="101" y="1473"/>
              </a:cxn>
              <a:cxn ang="0">
                <a:pos x="131" y="1548"/>
              </a:cxn>
              <a:cxn ang="0">
                <a:pos x="169" y="1630"/>
              </a:cxn>
              <a:cxn ang="0">
                <a:pos x="191" y="1668"/>
              </a:cxn>
            </a:cxnLst>
            <a:rect l="0" t="0" r="r" b="b"/>
            <a:pathLst>
              <a:path w="389" h="1668">
                <a:moveTo>
                  <a:pt x="191" y="1668"/>
                </a:moveTo>
                <a:lnTo>
                  <a:pt x="225" y="1612"/>
                </a:lnTo>
                <a:lnTo>
                  <a:pt x="258" y="1533"/>
                </a:lnTo>
                <a:lnTo>
                  <a:pt x="296" y="1440"/>
                </a:lnTo>
                <a:lnTo>
                  <a:pt x="315" y="1372"/>
                </a:lnTo>
                <a:lnTo>
                  <a:pt x="348" y="1245"/>
                </a:lnTo>
                <a:lnTo>
                  <a:pt x="363" y="1148"/>
                </a:lnTo>
                <a:lnTo>
                  <a:pt x="378" y="1051"/>
                </a:lnTo>
                <a:lnTo>
                  <a:pt x="382" y="935"/>
                </a:lnTo>
                <a:lnTo>
                  <a:pt x="389" y="867"/>
                </a:lnTo>
                <a:lnTo>
                  <a:pt x="386" y="778"/>
                </a:lnTo>
                <a:lnTo>
                  <a:pt x="378" y="632"/>
                </a:lnTo>
                <a:lnTo>
                  <a:pt x="363" y="501"/>
                </a:lnTo>
                <a:lnTo>
                  <a:pt x="329" y="336"/>
                </a:lnTo>
                <a:lnTo>
                  <a:pt x="296" y="224"/>
                </a:lnTo>
                <a:lnTo>
                  <a:pt x="255" y="116"/>
                </a:lnTo>
                <a:lnTo>
                  <a:pt x="225" y="52"/>
                </a:lnTo>
                <a:lnTo>
                  <a:pt x="199" y="0"/>
                </a:lnTo>
                <a:lnTo>
                  <a:pt x="165" y="67"/>
                </a:lnTo>
                <a:lnTo>
                  <a:pt x="139" y="119"/>
                </a:lnTo>
                <a:lnTo>
                  <a:pt x="109" y="183"/>
                </a:lnTo>
                <a:lnTo>
                  <a:pt x="79" y="276"/>
                </a:lnTo>
                <a:lnTo>
                  <a:pt x="49" y="407"/>
                </a:lnTo>
                <a:lnTo>
                  <a:pt x="30" y="493"/>
                </a:lnTo>
                <a:lnTo>
                  <a:pt x="19" y="598"/>
                </a:lnTo>
                <a:lnTo>
                  <a:pt x="8" y="677"/>
                </a:lnTo>
                <a:lnTo>
                  <a:pt x="4" y="770"/>
                </a:lnTo>
                <a:lnTo>
                  <a:pt x="0" y="924"/>
                </a:lnTo>
                <a:lnTo>
                  <a:pt x="12" y="1025"/>
                </a:lnTo>
                <a:lnTo>
                  <a:pt x="23" y="1148"/>
                </a:lnTo>
                <a:lnTo>
                  <a:pt x="45" y="1256"/>
                </a:lnTo>
                <a:lnTo>
                  <a:pt x="75" y="1399"/>
                </a:lnTo>
                <a:lnTo>
                  <a:pt x="101" y="1473"/>
                </a:lnTo>
                <a:lnTo>
                  <a:pt x="131" y="1548"/>
                </a:lnTo>
                <a:lnTo>
                  <a:pt x="169" y="1630"/>
                </a:lnTo>
                <a:lnTo>
                  <a:pt x="191" y="1668"/>
                </a:lnTo>
                <a:close/>
              </a:path>
            </a:pathLst>
          </a:custGeom>
          <a:solidFill>
            <a:srgbClr val="CCFFFF"/>
          </a:solidFill>
          <a:ln w="9525">
            <a:solidFill>
              <a:schemeClr val="tx1"/>
            </a:solidFill>
            <a:round/>
            <a:headEnd/>
            <a:tailEnd/>
          </a:ln>
          <a:effectLst/>
        </p:spPr>
        <p:txBody>
          <a:bodyPr>
            <a:prstTxWarp prst="textNoShape">
              <a:avLst/>
            </a:prstTxWarp>
          </a:bodyPr>
          <a:lstStyle/>
          <a:p>
            <a:endParaRPr lang="en-US"/>
          </a:p>
        </p:txBody>
      </p:sp>
      <p:sp>
        <p:nvSpPr>
          <p:cNvPr id="178179" name="Rectangle 3"/>
          <p:cNvSpPr>
            <a:spLocks noGrp="1" noChangeArrowheads="1"/>
          </p:cNvSpPr>
          <p:nvPr>
            <p:ph type="title"/>
          </p:nvPr>
        </p:nvSpPr>
        <p:spPr>
          <a:xfrm>
            <a:off x="457200" y="277813"/>
            <a:ext cx="8229600" cy="800100"/>
          </a:xfrm>
        </p:spPr>
        <p:txBody>
          <a:bodyPr/>
          <a:lstStyle/>
          <a:p>
            <a:r>
              <a:rPr lang="en-US"/>
              <a:t>Converging Lens</a:t>
            </a:r>
          </a:p>
        </p:txBody>
      </p:sp>
      <p:grpSp>
        <p:nvGrpSpPr>
          <p:cNvPr id="34" name="Group 33"/>
          <p:cNvGrpSpPr/>
          <p:nvPr/>
        </p:nvGrpSpPr>
        <p:grpSpPr>
          <a:xfrm>
            <a:off x="1814513" y="2547938"/>
            <a:ext cx="2397125" cy="1684337"/>
            <a:chOff x="1814513" y="2547938"/>
            <a:chExt cx="2397125" cy="1684337"/>
          </a:xfrm>
        </p:grpSpPr>
        <p:sp>
          <p:nvSpPr>
            <p:cNvPr id="178180" name="Line 4"/>
            <p:cNvSpPr>
              <a:spLocks noChangeShapeType="1"/>
            </p:cNvSpPr>
            <p:nvPr/>
          </p:nvSpPr>
          <p:spPr bwMode="auto">
            <a:xfrm>
              <a:off x="1814513" y="2547938"/>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86" name="Line 10"/>
            <p:cNvSpPr>
              <a:spLocks noChangeShapeType="1"/>
            </p:cNvSpPr>
            <p:nvPr/>
          </p:nvSpPr>
          <p:spPr bwMode="auto">
            <a:xfrm flipV="1">
              <a:off x="1843088" y="4232275"/>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grpSp>
      <p:grpSp>
        <p:nvGrpSpPr>
          <p:cNvPr id="35" name="Group 34"/>
          <p:cNvGrpSpPr/>
          <p:nvPr/>
        </p:nvGrpSpPr>
        <p:grpSpPr>
          <a:xfrm>
            <a:off x="3040063" y="2105025"/>
            <a:ext cx="1522412" cy="2511425"/>
            <a:chOff x="3040063" y="2105025"/>
            <a:chExt cx="1522412" cy="2511425"/>
          </a:xfrm>
        </p:grpSpPr>
        <p:sp>
          <p:nvSpPr>
            <p:cNvPr id="178182" name="Line 6"/>
            <p:cNvSpPr>
              <a:spLocks noChangeShapeType="1"/>
            </p:cNvSpPr>
            <p:nvPr/>
          </p:nvSpPr>
          <p:spPr bwMode="auto">
            <a:xfrm flipH="1" flipV="1">
              <a:off x="3044825" y="2105025"/>
              <a:ext cx="1338263" cy="50800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183" name="Line 7"/>
            <p:cNvSpPr>
              <a:spLocks noChangeShapeType="1"/>
            </p:cNvSpPr>
            <p:nvPr/>
          </p:nvSpPr>
          <p:spPr bwMode="auto">
            <a:xfrm>
              <a:off x="4195763" y="2543175"/>
              <a:ext cx="366712" cy="33338"/>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8187" name="Line 11"/>
            <p:cNvSpPr>
              <a:spLocks noChangeShapeType="1"/>
            </p:cNvSpPr>
            <p:nvPr/>
          </p:nvSpPr>
          <p:spPr bwMode="auto">
            <a:xfrm flipH="1">
              <a:off x="3040063" y="4175125"/>
              <a:ext cx="1366837" cy="44132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188" name="Line 12"/>
            <p:cNvSpPr>
              <a:spLocks noChangeShapeType="1"/>
            </p:cNvSpPr>
            <p:nvPr/>
          </p:nvSpPr>
          <p:spPr bwMode="auto">
            <a:xfrm flipV="1">
              <a:off x="4225925" y="4203700"/>
              <a:ext cx="323850" cy="33338"/>
            </a:xfrm>
            <a:prstGeom prst="line">
              <a:avLst/>
            </a:prstGeom>
            <a:noFill/>
            <a:ln w="25400">
              <a:solidFill>
                <a:srgbClr val="FF0000"/>
              </a:solidFill>
              <a:round/>
              <a:headEnd/>
              <a:tailEnd/>
            </a:ln>
            <a:effectLst/>
          </p:spPr>
          <p:txBody>
            <a:bodyPr>
              <a:prstTxWarp prst="textNoShape">
                <a:avLst/>
              </a:prstTxWarp>
            </a:bodyPr>
            <a:lstStyle/>
            <a:p>
              <a:endParaRPr lang="en-US"/>
            </a:p>
          </p:txBody>
        </p:sp>
      </p:grpSp>
      <p:grpSp>
        <p:nvGrpSpPr>
          <p:cNvPr id="36" name="Group 35"/>
          <p:cNvGrpSpPr/>
          <p:nvPr/>
        </p:nvGrpSpPr>
        <p:grpSpPr>
          <a:xfrm>
            <a:off x="4370388" y="2225675"/>
            <a:ext cx="3814762" cy="2311400"/>
            <a:chOff x="4370388" y="2225675"/>
            <a:chExt cx="3814762" cy="2311400"/>
          </a:xfrm>
        </p:grpSpPr>
        <p:sp>
          <p:nvSpPr>
            <p:cNvPr id="178184" name="Line 8"/>
            <p:cNvSpPr>
              <a:spLocks noChangeShapeType="1"/>
            </p:cNvSpPr>
            <p:nvPr/>
          </p:nvSpPr>
          <p:spPr bwMode="auto">
            <a:xfrm flipV="1">
              <a:off x="4370388" y="2225675"/>
              <a:ext cx="1176337" cy="41275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185" name="Line 9"/>
            <p:cNvSpPr>
              <a:spLocks noChangeShapeType="1"/>
            </p:cNvSpPr>
            <p:nvPr/>
          </p:nvSpPr>
          <p:spPr bwMode="auto">
            <a:xfrm>
              <a:off x="4564063" y="2573338"/>
              <a:ext cx="3614737" cy="9334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89" name="Line 13"/>
            <p:cNvSpPr>
              <a:spLocks noChangeShapeType="1"/>
            </p:cNvSpPr>
            <p:nvPr/>
          </p:nvSpPr>
          <p:spPr bwMode="auto">
            <a:xfrm rot="-21600000">
              <a:off x="4395788" y="4149725"/>
              <a:ext cx="1185862" cy="38735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190" name="Line 14"/>
            <p:cNvSpPr>
              <a:spLocks noChangeShapeType="1"/>
            </p:cNvSpPr>
            <p:nvPr/>
          </p:nvSpPr>
          <p:spPr bwMode="auto">
            <a:xfrm flipV="1">
              <a:off x="4551363" y="3213100"/>
              <a:ext cx="3633787" cy="989013"/>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grpSp>
      <p:grpSp>
        <p:nvGrpSpPr>
          <p:cNvPr id="37" name="Group 36"/>
          <p:cNvGrpSpPr/>
          <p:nvPr/>
        </p:nvGrpSpPr>
        <p:grpSpPr>
          <a:xfrm>
            <a:off x="1666875" y="2071688"/>
            <a:ext cx="2713038" cy="2547937"/>
            <a:chOff x="1666875" y="2071688"/>
            <a:chExt cx="2713038" cy="2547937"/>
          </a:xfrm>
        </p:grpSpPr>
        <p:sp>
          <p:nvSpPr>
            <p:cNvPr id="178181" name="Line 5"/>
            <p:cNvSpPr>
              <a:spLocks noChangeShapeType="1"/>
            </p:cNvSpPr>
            <p:nvPr/>
          </p:nvSpPr>
          <p:spPr bwMode="auto">
            <a:xfrm>
              <a:off x="1666875" y="3360738"/>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2" name="Line 16"/>
            <p:cNvSpPr>
              <a:spLocks noChangeShapeType="1"/>
            </p:cNvSpPr>
            <p:nvPr/>
          </p:nvSpPr>
          <p:spPr bwMode="auto">
            <a:xfrm>
              <a:off x="2011363" y="2071688"/>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3" name="Line 17"/>
            <p:cNvSpPr>
              <a:spLocks noChangeShapeType="1"/>
            </p:cNvSpPr>
            <p:nvPr/>
          </p:nvSpPr>
          <p:spPr bwMode="auto">
            <a:xfrm>
              <a:off x="1727200" y="2940050"/>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4" name="Line 18"/>
            <p:cNvSpPr>
              <a:spLocks noChangeShapeType="1"/>
            </p:cNvSpPr>
            <p:nvPr/>
          </p:nvSpPr>
          <p:spPr bwMode="auto">
            <a:xfrm>
              <a:off x="1727200" y="3810000"/>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5" name="Line 19"/>
            <p:cNvSpPr>
              <a:spLocks noChangeShapeType="1"/>
            </p:cNvSpPr>
            <p:nvPr/>
          </p:nvSpPr>
          <p:spPr bwMode="auto">
            <a:xfrm>
              <a:off x="1952625" y="4619625"/>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grpSp>
      <p:grpSp>
        <p:nvGrpSpPr>
          <p:cNvPr id="38" name="Group 37"/>
          <p:cNvGrpSpPr/>
          <p:nvPr/>
        </p:nvGrpSpPr>
        <p:grpSpPr>
          <a:xfrm>
            <a:off x="4056063" y="2081213"/>
            <a:ext cx="4124325" cy="2547937"/>
            <a:chOff x="4056063" y="2081213"/>
            <a:chExt cx="4124325" cy="2547937"/>
          </a:xfrm>
        </p:grpSpPr>
        <p:sp>
          <p:nvSpPr>
            <p:cNvPr id="178191" name="Line 15"/>
            <p:cNvSpPr>
              <a:spLocks noChangeShapeType="1"/>
            </p:cNvSpPr>
            <p:nvPr/>
          </p:nvSpPr>
          <p:spPr bwMode="auto">
            <a:xfrm flipV="1">
              <a:off x="4056063" y="3360738"/>
              <a:ext cx="3952875"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6" name="Line 20"/>
            <p:cNvSpPr>
              <a:spLocks noChangeShapeType="1"/>
            </p:cNvSpPr>
            <p:nvPr/>
          </p:nvSpPr>
          <p:spPr bwMode="auto">
            <a:xfrm>
              <a:off x="4122738" y="2949575"/>
              <a:ext cx="546100" cy="33338"/>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8197" name="Line 21"/>
            <p:cNvSpPr>
              <a:spLocks noChangeShapeType="1"/>
            </p:cNvSpPr>
            <p:nvPr/>
          </p:nvSpPr>
          <p:spPr bwMode="auto">
            <a:xfrm flipV="1">
              <a:off x="4124325" y="3778250"/>
              <a:ext cx="517525" cy="2540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8198" name="Line 22"/>
            <p:cNvSpPr>
              <a:spLocks noChangeShapeType="1"/>
            </p:cNvSpPr>
            <p:nvPr/>
          </p:nvSpPr>
          <p:spPr bwMode="auto">
            <a:xfrm>
              <a:off x="4386263" y="2081213"/>
              <a:ext cx="3794125" cy="1503362"/>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199" name="Line 23"/>
            <p:cNvSpPr>
              <a:spLocks noChangeShapeType="1"/>
            </p:cNvSpPr>
            <p:nvPr/>
          </p:nvSpPr>
          <p:spPr bwMode="auto">
            <a:xfrm>
              <a:off x="4686300" y="2995613"/>
              <a:ext cx="3435350" cy="4381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200" name="Line 24"/>
            <p:cNvSpPr>
              <a:spLocks noChangeShapeType="1"/>
            </p:cNvSpPr>
            <p:nvPr/>
          </p:nvSpPr>
          <p:spPr bwMode="auto">
            <a:xfrm flipV="1">
              <a:off x="4670425" y="3300413"/>
              <a:ext cx="3433763" cy="490537"/>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8201" name="Line 25"/>
            <p:cNvSpPr>
              <a:spLocks noChangeShapeType="1"/>
            </p:cNvSpPr>
            <p:nvPr/>
          </p:nvSpPr>
          <p:spPr bwMode="auto">
            <a:xfrm flipV="1">
              <a:off x="4386263" y="3194050"/>
              <a:ext cx="3689350" cy="143510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grpSp>
      <p:grpSp>
        <p:nvGrpSpPr>
          <p:cNvPr id="39" name="Group 38"/>
          <p:cNvGrpSpPr/>
          <p:nvPr/>
        </p:nvGrpSpPr>
        <p:grpSpPr>
          <a:xfrm>
            <a:off x="6580188" y="3417888"/>
            <a:ext cx="2214562" cy="2071687"/>
            <a:chOff x="6580188" y="3417888"/>
            <a:chExt cx="2214562" cy="2071687"/>
          </a:xfrm>
        </p:grpSpPr>
        <p:sp>
          <p:nvSpPr>
            <p:cNvPr id="178202" name="Line 26"/>
            <p:cNvSpPr>
              <a:spLocks noChangeShapeType="1"/>
            </p:cNvSpPr>
            <p:nvPr/>
          </p:nvSpPr>
          <p:spPr bwMode="auto">
            <a:xfrm flipH="1" flipV="1">
              <a:off x="7645400" y="3417888"/>
              <a:ext cx="14288" cy="1558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78203" name="Text Box 27"/>
            <p:cNvSpPr txBox="1">
              <a:spLocks noChangeArrowheads="1"/>
            </p:cNvSpPr>
            <p:nvPr/>
          </p:nvSpPr>
          <p:spPr bwMode="auto">
            <a:xfrm>
              <a:off x="6580188" y="4910138"/>
              <a:ext cx="2214562" cy="579437"/>
            </a:xfrm>
            <a:prstGeom prst="rect">
              <a:avLst/>
            </a:prstGeom>
            <a:noFill/>
            <a:ln w="9525">
              <a:noFill/>
              <a:miter lim="800000"/>
              <a:headEnd/>
              <a:tailEnd/>
            </a:ln>
            <a:effectLst/>
          </p:spPr>
          <p:txBody>
            <a:bodyPr wrap="none">
              <a:prstTxWarp prst="textNoShape">
                <a:avLst/>
              </a:prstTxWarp>
              <a:spAutoFit/>
            </a:bodyPr>
            <a:lstStyle/>
            <a:p>
              <a:r>
                <a:rPr lang="en-US" sz="3200" dirty="0"/>
                <a:t>Focal Point</a:t>
              </a:r>
            </a:p>
          </p:txBody>
        </p:sp>
      </p:grpSp>
      <p:grpSp>
        <p:nvGrpSpPr>
          <p:cNvPr id="40" name="Group 39"/>
          <p:cNvGrpSpPr/>
          <p:nvPr/>
        </p:nvGrpSpPr>
        <p:grpSpPr>
          <a:xfrm>
            <a:off x="3883025" y="1184275"/>
            <a:ext cx="4197350" cy="2082800"/>
            <a:chOff x="3883025" y="1184275"/>
            <a:chExt cx="4197350" cy="2082800"/>
          </a:xfrm>
        </p:grpSpPr>
        <p:sp>
          <p:nvSpPr>
            <p:cNvPr id="178204" name="Line 28"/>
            <p:cNvSpPr>
              <a:spLocks noChangeShapeType="1"/>
            </p:cNvSpPr>
            <p:nvPr/>
          </p:nvSpPr>
          <p:spPr bwMode="auto">
            <a:xfrm flipV="1">
              <a:off x="4378325" y="1260475"/>
              <a:ext cx="0" cy="91440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205" name="Line 29"/>
            <p:cNvSpPr>
              <a:spLocks noChangeShapeType="1"/>
            </p:cNvSpPr>
            <p:nvPr/>
          </p:nvSpPr>
          <p:spPr bwMode="auto">
            <a:xfrm flipV="1">
              <a:off x="7615238" y="1184275"/>
              <a:ext cx="14287" cy="208280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8206" name="Text Box 30"/>
            <p:cNvSpPr txBox="1">
              <a:spLocks noChangeArrowheads="1"/>
            </p:cNvSpPr>
            <p:nvPr/>
          </p:nvSpPr>
          <p:spPr bwMode="auto">
            <a:xfrm>
              <a:off x="4664075" y="1255713"/>
              <a:ext cx="2732088" cy="579437"/>
            </a:xfrm>
            <a:prstGeom prst="rect">
              <a:avLst/>
            </a:prstGeom>
            <a:noFill/>
            <a:ln w="9525">
              <a:noFill/>
              <a:miter lim="800000"/>
              <a:headEnd/>
              <a:tailEnd/>
            </a:ln>
            <a:effectLst/>
          </p:spPr>
          <p:txBody>
            <a:bodyPr wrap="none">
              <a:prstTxWarp prst="textNoShape">
                <a:avLst/>
              </a:prstTxWarp>
              <a:spAutoFit/>
            </a:bodyPr>
            <a:lstStyle/>
            <a:p>
              <a:r>
                <a:rPr lang="en-US" sz="3200"/>
                <a:t>Focal length, </a:t>
              </a:r>
              <a:r>
                <a:rPr lang="en-US" sz="3200" i="1">
                  <a:latin typeface="Times New Roman" charset="0"/>
                </a:rPr>
                <a:t>f</a:t>
              </a:r>
            </a:p>
          </p:txBody>
        </p:sp>
        <p:sp>
          <p:nvSpPr>
            <p:cNvPr id="178207" name="Line 31"/>
            <p:cNvSpPr>
              <a:spLocks noChangeShapeType="1"/>
            </p:cNvSpPr>
            <p:nvPr/>
          </p:nvSpPr>
          <p:spPr bwMode="auto">
            <a:xfrm>
              <a:off x="3883025" y="1573213"/>
              <a:ext cx="493713"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78208" name="Line 32"/>
            <p:cNvSpPr>
              <a:spLocks noChangeShapeType="1"/>
            </p:cNvSpPr>
            <p:nvPr/>
          </p:nvSpPr>
          <p:spPr bwMode="auto">
            <a:xfrm flipH="1">
              <a:off x="7629525" y="1544638"/>
              <a:ext cx="45085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sp>
        <p:nvSpPr>
          <p:cNvPr id="178209" name="Text Box 33"/>
          <p:cNvSpPr txBox="1">
            <a:spLocks noChangeArrowheads="1"/>
          </p:cNvSpPr>
          <p:nvPr/>
        </p:nvSpPr>
        <p:spPr bwMode="auto">
          <a:xfrm>
            <a:off x="273050" y="5141913"/>
            <a:ext cx="5849938" cy="1077218"/>
          </a:xfrm>
          <a:prstGeom prst="rect">
            <a:avLst/>
          </a:prstGeom>
          <a:noFill/>
          <a:ln w="9525">
            <a:noFill/>
            <a:miter lim="800000"/>
            <a:headEnd/>
            <a:tailEnd/>
          </a:ln>
          <a:effectLst/>
        </p:spPr>
        <p:txBody>
          <a:bodyPr>
            <a:prstTxWarp prst="textNoShape">
              <a:avLst/>
            </a:prstTxWarp>
            <a:spAutoFit/>
          </a:bodyPr>
          <a:lstStyle/>
          <a:p>
            <a:r>
              <a:rPr lang="en-US" sz="3200" dirty="0"/>
              <a:t>NOTE: Focal length is defined for initially </a:t>
            </a:r>
            <a:r>
              <a:rPr lang="en-US" sz="3200" i="1" dirty="0"/>
              <a:t>parallel </a:t>
            </a:r>
            <a:r>
              <a:rPr lang="en-US" sz="3200" dirty="0"/>
              <a:t>rays.</a:t>
            </a:r>
          </a:p>
        </p:txBody>
      </p:sp>
    </p:spTree>
    <p:extLst>
      <p:ext uri="{BB962C8B-B14F-4D97-AF65-F5344CB8AC3E}">
        <p14:creationId xmlns:p14="http://schemas.microsoft.com/office/powerpoint/2010/main" val="266844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accel="50000" decel="5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reeform 2"/>
          <p:cNvSpPr>
            <a:spLocks/>
          </p:cNvSpPr>
          <p:nvPr/>
        </p:nvSpPr>
        <p:spPr bwMode="auto">
          <a:xfrm>
            <a:off x="4008438" y="2019300"/>
            <a:ext cx="765175" cy="2641600"/>
          </a:xfrm>
          <a:custGeom>
            <a:avLst/>
            <a:gdLst/>
            <a:ahLst/>
            <a:cxnLst>
              <a:cxn ang="0">
                <a:pos x="0" y="1664"/>
              </a:cxn>
              <a:cxn ang="0">
                <a:pos x="463" y="1664"/>
              </a:cxn>
              <a:cxn ang="0">
                <a:pos x="434" y="1589"/>
              </a:cxn>
              <a:cxn ang="0">
                <a:pos x="400" y="1488"/>
              </a:cxn>
              <a:cxn ang="0">
                <a:pos x="374" y="1402"/>
              </a:cxn>
              <a:cxn ang="0">
                <a:pos x="344" y="1268"/>
              </a:cxn>
              <a:cxn ang="0">
                <a:pos x="321" y="1122"/>
              </a:cxn>
              <a:cxn ang="0">
                <a:pos x="310" y="1002"/>
              </a:cxn>
              <a:cxn ang="0">
                <a:pos x="306" y="871"/>
              </a:cxn>
              <a:cxn ang="0">
                <a:pos x="306" y="781"/>
              </a:cxn>
              <a:cxn ang="0">
                <a:pos x="314" y="680"/>
              </a:cxn>
              <a:cxn ang="0">
                <a:pos x="325" y="553"/>
              </a:cxn>
              <a:cxn ang="0">
                <a:pos x="340" y="445"/>
              </a:cxn>
              <a:cxn ang="0">
                <a:pos x="374" y="310"/>
              </a:cxn>
              <a:cxn ang="0">
                <a:pos x="404" y="194"/>
              </a:cxn>
              <a:cxn ang="0">
                <a:pos x="452" y="67"/>
              </a:cxn>
              <a:cxn ang="0">
                <a:pos x="482" y="0"/>
              </a:cxn>
              <a:cxn ang="0">
                <a:pos x="11" y="0"/>
              </a:cxn>
              <a:cxn ang="0">
                <a:pos x="45" y="74"/>
              </a:cxn>
              <a:cxn ang="0">
                <a:pos x="74" y="149"/>
              </a:cxn>
              <a:cxn ang="0">
                <a:pos x="104" y="250"/>
              </a:cxn>
              <a:cxn ang="0">
                <a:pos x="123" y="329"/>
              </a:cxn>
              <a:cxn ang="0">
                <a:pos x="142" y="422"/>
              </a:cxn>
              <a:cxn ang="0">
                <a:pos x="153" y="497"/>
              </a:cxn>
              <a:cxn ang="0">
                <a:pos x="164" y="598"/>
              </a:cxn>
              <a:cxn ang="0">
                <a:pos x="175" y="722"/>
              </a:cxn>
              <a:cxn ang="0">
                <a:pos x="175" y="879"/>
              </a:cxn>
              <a:cxn ang="0">
                <a:pos x="168" y="995"/>
              </a:cxn>
              <a:cxn ang="0">
                <a:pos x="161" y="1081"/>
              </a:cxn>
              <a:cxn ang="0">
                <a:pos x="149" y="1159"/>
              </a:cxn>
              <a:cxn ang="0">
                <a:pos x="138" y="1230"/>
              </a:cxn>
              <a:cxn ang="0">
                <a:pos x="123" y="1305"/>
              </a:cxn>
              <a:cxn ang="0">
                <a:pos x="108" y="1369"/>
              </a:cxn>
              <a:cxn ang="0">
                <a:pos x="82" y="1455"/>
              </a:cxn>
              <a:cxn ang="0">
                <a:pos x="56" y="1529"/>
              </a:cxn>
              <a:cxn ang="0">
                <a:pos x="26" y="1612"/>
              </a:cxn>
              <a:cxn ang="0">
                <a:pos x="0" y="1664"/>
              </a:cxn>
            </a:cxnLst>
            <a:rect l="0" t="0" r="r" b="b"/>
            <a:pathLst>
              <a:path w="482" h="1664">
                <a:moveTo>
                  <a:pt x="0" y="1664"/>
                </a:moveTo>
                <a:lnTo>
                  <a:pt x="463" y="1664"/>
                </a:lnTo>
                <a:lnTo>
                  <a:pt x="434" y="1589"/>
                </a:lnTo>
                <a:lnTo>
                  <a:pt x="400" y="1488"/>
                </a:lnTo>
                <a:lnTo>
                  <a:pt x="374" y="1402"/>
                </a:lnTo>
                <a:lnTo>
                  <a:pt x="344" y="1268"/>
                </a:lnTo>
                <a:lnTo>
                  <a:pt x="321" y="1122"/>
                </a:lnTo>
                <a:lnTo>
                  <a:pt x="310" y="1002"/>
                </a:lnTo>
                <a:lnTo>
                  <a:pt x="306" y="871"/>
                </a:lnTo>
                <a:lnTo>
                  <a:pt x="306" y="781"/>
                </a:lnTo>
                <a:lnTo>
                  <a:pt x="314" y="680"/>
                </a:lnTo>
                <a:lnTo>
                  <a:pt x="325" y="553"/>
                </a:lnTo>
                <a:lnTo>
                  <a:pt x="340" y="445"/>
                </a:lnTo>
                <a:lnTo>
                  <a:pt x="374" y="310"/>
                </a:lnTo>
                <a:lnTo>
                  <a:pt x="404" y="194"/>
                </a:lnTo>
                <a:lnTo>
                  <a:pt x="452" y="67"/>
                </a:lnTo>
                <a:lnTo>
                  <a:pt x="482" y="0"/>
                </a:lnTo>
                <a:lnTo>
                  <a:pt x="11" y="0"/>
                </a:lnTo>
                <a:lnTo>
                  <a:pt x="45" y="74"/>
                </a:lnTo>
                <a:lnTo>
                  <a:pt x="74" y="149"/>
                </a:lnTo>
                <a:lnTo>
                  <a:pt x="104" y="250"/>
                </a:lnTo>
                <a:lnTo>
                  <a:pt x="123" y="329"/>
                </a:lnTo>
                <a:lnTo>
                  <a:pt x="142" y="422"/>
                </a:lnTo>
                <a:lnTo>
                  <a:pt x="153" y="497"/>
                </a:lnTo>
                <a:lnTo>
                  <a:pt x="164" y="598"/>
                </a:lnTo>
                <a:lnTo>
                  <a:pt x="175" y="722"/>
                </a:lnTo>
                <a:lnTo>
                  <a:pt x="175" y="879"/>
                </a:lnTo>
                <a:lnTo>
                  <a:pt x="168" y="995"/>
                </a:lnTo>
                <a:lnTo>
                  <a:pt x="161" y="1081"/>
                </a:lnTo>
                <a:lnTo>
                  <a:pt x="149" y="1159"/>
                </a:lnTo>
                <a:lnTo>
                  <a:pt x="138" y="1230"/>
                </a:lnTo>
                <a:lnTo>
                  <a:pt x="123" y="1305"/>
                </a:lnTo>
                <a:lnTo>
                  <a:pt x="108" y="1369"/>
                </a:lnTo>
                <a:lnTo>
                  <a:pt x="82" y="1455"/>
                </a:lnTo>
                <a:lnTo>
                  <a:pt x="56" y="1529"/>
                </a:lnTo>
                <a:lnTo>
                  <a:pt x="26" y="1612"/>
                </a:lnTo>
                <a:lnTo>
                  <a:pt x="0" y="1664"/>
                </a:lnTo>
                <a:close/>
              </a:path>
            </a:pathLst>
          </a:custGeom>
          <a:solidFill>
            <a:srgbClr val="CCFFFF"/>
          </a:solidFill>
          <a:ln w="9525">
            <a:solidFill>
              <a:schemeClr val="tx1"/>
            </a:solidFill>
            <a:round/>
            <a:headEnd/>
            <a:tailEnd/>
          </a:ln>
          <a:effectLst/>
        </p:spPr>
        <p:txBody>
          <a:bodyPr>
            <a:prstTxWarp prst="textNoShape">
              <a:avLst/>
            </a:prstTxWarp>
          </a:bodyPr>
          <a:lstStyle/>
          <a:p>
            <a:endParaRPr lang="en-US"/>
          </a:p>
        </p:txBody>
      </p:sp>
      <p:sp>
        <p:nvSpPr>
          <p:cNvPr id="179203" name="Rectangle 3"/>
          <p:cNvSpPr>
            <a:spLocks noGrp="1" noChangeArrowheads="1"/>
          </p:cNvSpPr>
          <p:nvPr>
            <p:ph type="title"/>
          </p:nvPr>
        </p:nvSpPr>
        <p:spPr>
          <a:xfrm>
            <a:off x="2438400" y="0"/>
            <a:ext cx="5661025" cy="800100"/>
          </a:xfrm>
        </p:spPr>
        <p:txBody>
          <a:bodyPr/>
          <a:lstStyle/>
          <a:p>
            <a:r>
              <a:rPr lang="en-US" dirty="0"/>
              <a:t>Diverging Lens</a:t>
            </a:r>
          </a:p>
        </p:txBody>
      </p:sp>
      <p:sp>
        <p:nvSpPr>
          <p:cNvPr id="179204" name="Line 4"/>
          <p:cNvSpPr>
            <a:spLocks noChangeShapeType="1"/>
          </p:cNvSpPr>
          <p:nvPr/>
        </p:nvSpPr>
        <p:spPr bwMode="auto">
          <a:xfrm>
            <a:off x="1814513" y="2547938"/>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05" name="Line 5"/>
          <p:cNvSpPr>
            <a:spLocks noChangeShapeType="1"/>
          </p:cNvSpPr>
          <p:nvPr/>
        </p:nvSpPr>
        <p:spPr bwMode="auto">
          <a:xfrm>
            <a:off x="1666875" y="3360738"/>
            <a:ext cx="2624138"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06" name="Line 6"/>
          <p:cNvSpPr>
            <a:spLocks noChangeShapeType="1"/>
          </p:cNvSpPr>
          <p:nvPr/>
        </p:nvSpPr>
        <p:spPr bwMode="auto">
          <a:xfrm>
            <a:off x="4654550" y="4327525"/>
            <a:ext cx="3614738" cy="9334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07" name="Line 7"/>
          <p:cNvSpPr>
            <a:spLocks noChangeShapeType="1"/>
          </p:cNvSpPr>
          <p:nvPr/>
        </p:nvSpPr>
        <p:spPr bwMode="auto">
          <a:xfrm flipV="1">
            <a:off x="1843088" y="4232275"/>
            <a:ext cx="23685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08" name="Line 8"/>
          <p:cNvSpPr>
            <a:spLocks noChangeShapeType="1"/>
          </p:cNvSpPr>
          <p:nvPr/>
        </p:nvSpPr>
        <p:spPr bwMode="auto">
          <a:xfrm rot="21600000">
            <a:off x="4195763" y="4206875"/>
            <a:ext cx="428625" cy="10160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9209" name="Line 9"/>
          <p:cNvSpPr>
            <a:spLocks noChangeShapeType="1"/>
          </p:cNvSpPr>
          <p:nvPr/>
        </p:nvSpPr>
        <p:spPr bwMode="auto">
          <a:xfrm flipV="1">
            <a:off x="4625975" y="1519238"/>
            <a:ext cx="3633788" cy="989012"/>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0" name="Line 10"/>
          <p:cNvSpPr>
            <a:spLocks noChangeShapeType="1"/>
          </p:cNvSpPr>
          <p:nvPr/>
        </p:nvSpPr>
        <p:spPr bwMode="auto">
          <a:xfrm flipV="1">
            <a:off x="4324350" y="3360738"/>
            <a:ext cx="3743325"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1" name="Line 11"/>
          <p:cNvSpPr>
            <a:spLocks noChangeShapeType="1"/>
          </p:cNvSpPr>
          <p:nvPr/>
        </p:nvSpPr>
        <p:spPr bwMode="auto">
          <a:xfrm>
            <a:off x="1727200" y="2940050"/>
            <a:ext cx="25336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2" name="Line 12"/>
          <p:cNvSpPr>
            <a:spLocks noChangeShapeType="1"/>
          </p:cNvSpPr>
          <p:nvPr/>
        </p:nvSpPr>
        <p:spPr bwMode="auto">
          <a:xfrm>
            <a:off x="1727200" y="3810000"/>
            <a:ext cx="2503488"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3" name="Line 13"/>
          <p:cNvSpPr>
            <a:spLocks noChangeShapeType="1"/>
          </p:cNvSpPr>
          <p:nvPr/>
        </p:nvSpPr>
        <p:spPr bwMode="auto">
          <a:xfrm flipV="1">
            <a:off x="4287838" y="2906713"/>
            <a:ext cx="247650" cy="11112"/>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9214" name="Line 14"/>
          <p:cNvSpPr>
            <a:spLocks noChangeShapeType="1"/>
          </p:cNvSpPr>
          <p:nvPr/>
        </p:nvSpPr>
        <p:spPr bwMode="auto">
          <a:xfrm>
            <a:off x="4259263" y="3803650"/>
            <a:ext cx="233362" cy="33338"/>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9215" name="Line 15"/>
          <p:cNvSpPr>
            <a:spLocks noChangeShapeType="1"/>
          </p:cNvSpPr>
          <p:nvPr/>
        </p:nvSpPr>
        <p:spPr bwMode="auto">
          <a:xfrm>
            <a:off x="4521200" y="3849688"/>
            <a:ext cx="3435350" cy="4381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6" name="Line 16"/>
          <p:cNvSpPr>
            <a:spLocks noChangeShapeType="1"/>
          </p:cNvSpPr>
          <p:nvPr/>
        </p:nvSpPr>
        <p:spPr bwMode="auto">
          <a:xfrm flipV="1">
            <a:off x="4549775" y="2400300"/>
            <a:ext cx="3433763" cy="490538"/>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179217" name="Line 17"/>
          <p:cNvSpPr>
            <a:spLocks noChangeShapeType="1"/>
          </p:cNvSpPr>
          <p:nvPr/>
        </p:nvSpPr>
        <p:spPr bwMode="auto">
          <a:xfrm flipH="1" flipV="1">
            <a:off x="1154113" y="3492500"/>
            <a:ext cx="14287" cy="1558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79218" name="Text Box 18"/>
          <p:cNvSpPr txBox="1">
            <a:spLocks noChangeArrowheads="1"/>
          </p:cNvSpPr>
          <p:nvPr/>
        </p:nvSpPr>
        <p:spPr bwMode="auto">
          <a:xfrm>
            <a:off x="209550" y="4956175"/>
            <a:ext cx="2579688" cy="1066800"/>
          </a:xfrm>
          <a:prstGeom prst="rect">
            <a:avLst/>
          </a:prstGeom>
          <a:noFill/>
          <a:ln w="9525">
            <a:noFill/>
            <a:miter lim="800000"/>
            <a:headEnd/>
            <a:tailEnd/>
          </a:ln>
          <a:effectLst/>
        </p:spPr>
        <p:txBody>
          <a:bodyPr>
            <a:prstTxWarp prst="textNoShape">
              <a:avLst/>
            </a:prstTxWarp>
            <a:spAutoFit/>
          </a:bodyPr>
          <a:lstStyle/>
          <a:p>
            <a:r>
              <a:rPr lang="en-US" sz="3200"/>
              <a:t>Virtual Focal Point</a:t>
            </a:r>
          </a:p>
        </p:txBody>
      </p:sp>
      <p:sp>
        <p:nvSpPr>
          <p:cNvPr id="179219" name="Line 19"/>
          <p:cNvSpPr>
            <a:spLocks noChangeShapeType="1"/>
          </p:cNvSpPr>
          <p:nvPr/>
        </p:nvSpPr>
        <p:spPr bwMode="auto">
          <a:xfrm flipV="1">
            <a:off x="1139825" y="1304925"/>
            <a:ext cx="0" cy="242887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9220" name="Line 20"/>
          <p:cNvSpPr>
            <a:spLocks noChangeShapeType="1"/>
          </p:cNvSpPr>
          <p:nvPr/>
        </p:nvSpPr>
        <p:spPr bwMode="auto">
          <a:xfrm flipH="1" flipV="1">
            <a:off x="4391025" y="1228725"/>
            <a:ext cx="1588" cy="823913"/>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79221" name="Text Box 21"/>
          <p:cNvSpPr txBox="1">
            <a:spLocks noChangeArrowheads="1"/>
          </p:cNvSpPr>
          <p:nvPr/>
        </p:nvSpPr>
        <p:spPr bwMode="auto">
          <a:xfrm>
            <a:off x="1425575" y="836613"/>
            <a:ext cx="2867025" cy="1077218"/>
          </a:xfrm>
          <a:prstGeom prst="rect">
            <a:avLst/>
          </a:prstGeom>
          <a:noFill/>
          <a:ln w="9525">
            <a:noFill/>
            <a:miter lim="800000"/>
            <a:headEnd/>
            <a:tailEnd/>
          </a:ln>
          <a:effectLst/>
        </p:spPr>
        <p:txBody>
          <a:bodyPr>
            <a:prstTxWarp prst="textNoShape">
              <a:avLst/>
            </a:prstTxWarp>
            <a:spAutoFit/>
          </a:bodyPr>
          <a:lstStyle/>
          <a:p>
            <a:r>
              <a:rPr lang="en-US" sz="3200" dirty="0"/>
              <a:t>Negative Focal length,</a:t>
            </a:r>
            <a:r>
              <a:rPr lang="en-US" sz="3200" dirty="0" smtClean="0"/>
              <a:t> −</a:t>
            </a:r>
            <a:r>
              <a:rPr lang="en-US" sz="3200" i="1" dirty="0" err="1" smtClean="0">
                <a:latin typeface="Times New Roman" charset="0"/>
              </a:rPr>
              <a:t>f</a:t>
            </a:r>
            <a:endParaRPr lang="en-US" sz="3200" i="1" dirty="0">
              <a:latin typeface="Times New Roman" charset="0"/>
            </a:endParaRPr>
          </a:p>
        </p:txBody>
      </p:sp>
      <p:sp>
        <p:nvSpPr>
          <p:cNvPr id="179222" name="Line 22"/>
          <p:cNvSpPr>
            <a:spLocks noChangeShapeType="1"/>
          </p:cNvSpPr>
          <p:nvPr/>
        </p:nvSpPr>
        <p:spPr bwMode="auto">
          <a:xfrm>
            <a:off x="644525" y="1617663"/>
            <a:ext cx="493713"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79223" name="Line 23"/>
          <p:cNvSpPr>
            <a:spLocks noChangeShapeType="1"/>
          </p:cNvSpPr>
          <p:nvPr/>
        </p:nvSpPr>
        <p:spPr bwMode="auto">
          <a:xfrm flipH="1">
            <a:off x="4391025" y="1589088"/>
            <a:ext cx="45085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79224" name="Line 24"/>
          <p:cNvSpPr>
            <a:spLocks noChangeShapeType="1"/>
          </p:cNvSpPr>
          <p:nvPr/>
        </p:nvSpPr>
        <p:spPr bwMode="auto">
          <a:xfrm flipV="1">
            <a:off x="760413" y="2524125"/>
            <a:ext cx="3838575" cy="985838"/>
          </a:xfrm>
          <a:prstGeom prst="line">
            <a:avLst/>
          </a:prstGeom>
          <a:noFill/>
          <a:ln w="25400">
            <a:solidFill>
              <a:srgbClr val="FF0000"/>
            </a:solidFill>
            <a:prstDash val="dash"/>
            <a:round/>
            <a:headEnd/>
            <a:tailEnd type="none" w="med" len="lg"/>
          </a:ln>
          <a:effectLst/>
        </p:spPr>
        <p:txBody>
          <a:bodyPr>
            <a:prstTxWarp prst="textNoShape">
              <a:avLst/>
            </a:prstTxWarp>
          </a:bodyPr>
          <a:lstStyle/>
          <a:p>
            <a:endParaRPr lang="en-US"/>
          </a:p>
        </p:txBody>
      </p:sp>
      <p:sp>
        <p:nvSpPr>
          <p:cNvPr id="179225" name="Line 25"/>
          <p:cNvSpPr>
            <a:spLocks noChangeShapeType="1"/>
          </p:cNvSpPr>
          <p:nvPr/>
        </p:nvSpPr>
        <p:spPr bwMode="auto">
          <a:xfrm>
            <a:off x="538163" y="3319463"/>
            <a:ext cx="3943350" cy="512762"/>
          </a:xfrm>
          <a:prstGeom prst="line">
            <a:avLst/>
          </a:prstGeom>
          <a:noFill/>
          <a:ln w="25400">
            <a:solidFill>
              <a:srgbClr val="FF0000"/>
            </a:solidFill>
            <a:prstDash val="dash"/>
            <a:round/>
            <a:headEnd/>
            <a:tailEnd type="none" w="med" len="lg"/>
          </a:ln>
          <a:effectLst/>
        </p:spPr>
        <p:txBody>
          <a:bodyPr>
            <a:prstTxWarp prst="textNoShape">
              <a:avLst/>
            </a:prstTxWarp>
          </a:bodyPr>
          <a:lstStyle/>
          <a:p>
            <a:endParaRPr lang="en-US"/>
          </a:p>
        </p:txBody>
      </p:sp>
      <p:sp>
        <p:nvSpPr>
          <p:cNvPr id="179226" name="Line 26"/>
          <p:cNvSpPr>
            <a:spLocks noChangeShapeType="1"/>
          </p:cNvSpPr>
          <p:nvPr/>
        </p:nvSpPr>
        <p:spPr bwMode="auto">
          <a:xfrm>
            <a:off x="628650" y="3276600"/>
            <a:ext cx="3962400" cy="976313"/>
          </a:xfrm>
          <a:prstGeom prst="line">
            <a:avLst/>
          </a:prstGeom>
          <a:noFill/>
          <a:ln w="25400">
            <a:solidFill>
              <a:srgbClr val="FF0000"/>
            </a:solidFill>
            <a:prstDash val="dash"/>
            <a:round/>
            <a:headEnd/>
            <a:tailEnd type="none" w="med" len="lg"/>
          </a:ln>
          <a:effectLst/>
        </p:spPr>
        <p:txBody>
          <a:bodyPr>
            <a:prstTxWarp prst="textNoShape">
              <a:avLst/>
            </a:prstTxWarp>
          </a:bodyPr>
          <a:lstStyle/>
          <a:p>
            <a:endParaRPr lang="en-US"/>
          </a:p>
        </p:txBody>
      </p:sp>
      <p:sp>
        <p:nvSpPr>
          <p:cNvPr id="179227" name="Line 27"/>
          <p:cNvSpPr>
            <a:spLocks noChangeShapeType="1"/>
          </p:cNvSpPr>
          <p:nvPr/>
        </p:nvSpPr>
        <p:spPr bwMode="auto">
          <a:xfrm flipV="1">
            <a:off x="720725" y="2949575"/>
            <a:ext cx="3824288" cy="522288"/>
          </a:xfrm>
          <a:prstGeom prst="line">
            <a:avLst/>
          </a:prstGeom>
          <a:noFill/>
          <a:ln w="25400">
            <a:solidFill>
              <a:srgbClr val="FF0000"/>
            </a:solidFill>
            <a:prstDash val="dash"/>
            <a:round/>
            <a:headEnd/>
            <a:tailEnd type="none" w="med" len="lg"/>
          </a:ln>
          <a:effectLst/>
        </p:spPr>
        <p:txBody>
          <a:bodyPr>
            <a:prstTxWarp prst="textNoShape">
              <a:avLst/>
            </a:prstTxWarp>
          </a:bodyPr>
          <a:lstStyle/>
          <a:p>
            <a:endParaRPr lang="en-US"/>
          </a:p>
        </p:txBody>
      </p:sp>
      <p:sp>
        <p:nvSpPr>
          <p:cNvPr id="179228" name="Line 28"/>
          <p:cNvSpPr>
            <a:spLocks noChangeShapeType="1"/>
          </p:cNvSpPr>
          <p:nvPr/>
        </p:nvSpPr>
        <p:spPr bwMode="auto">
          <a:xfrm flipV="1">
            <a:off x="4214813" y="2535238"/>
            <a:ext cx="352425" cy="26987"/>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79229" name="Text Box 29"/>
          <p:cNvSpPr txBox="1">
            <a:spLocks noChangeArrowheads="1"/>
          </p:cNvSpPr>
          <p:nvPr/>
        </p:nvSpPr>
        <p:spPr bwMode="auto">
          <a:xfrm>
            <a:off x="3705225" y="5199063"/>
            <a:ext cx="5006975" cy="1066800"/>
          </a:xfrm>
          <a:prstGeom prst="rect">
            <a:avLst/>
          </a:prstGeom>
          <a:noFill/>
          <a:ln w="9525">
            <a:noFill/>
            <a:miter lim="800000"/>
            <a:headEnd/>
            <a:tailEnd/>
          </a:ln>
          <a:effectLst/>
        </p:spPr>
        <p:txBody>
          <a:bodyPr>
            <a:prstTxWarp prst="textNoShape">
              <a:avLst/>
            </a:prstTxWarp>
            <a:spAutoFit/>
          </a:bodyPr>
          <a:lstStyle/>
          <a:p>
            <a:r>
              <a:rPr lang="en-US" sz="3200"/>
              <a:t>Rays appear to emerge from Virtual Focal Point</a:t>
            </a:r>
          </a:p>
        </p:txBody>
      </p:sp>
    </p:spTree>
    <p:extLst>
      <p:ext uri="{BB962C8B-B14F-4D97-AF65-F5344CB8AC3E}">
        <p14:creationId xmlns:p14="http://schemas.microsoft.com/office/powerpoint/2010/main" val="36208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 calcmode="lin" valueType="num">
                                      <p:cBhvr additive="base">
                                        <p:cTn id="7" dur="500" fill="hold"/>
                                        <p:tgtEl>
                                          <p:spTgt spid="179204"/>
                                        </p:tgtEl>
                                        <p:attrNameLst>
                                          <p:attrName>ppt_x</p:attrName>
                                        </p:attrNameLst>
                                      </p:cBhvr>
                                      <p:tavLst>
                                        <p:tav tm="0">
                                          <p:val>
                                            <p:strVal val="0-#ppt_w/2"/>
                                          </p:val>
                                        </p:tav>
                                        <p:tav tm="100000">
                                          <p:val>
                                            <p:strVal val="#ppt_x"/>
                                          </p:val>
                                        </p:tav>
                                      </p:tavLst>
                                    </p:anim>
                                    <p:anim calcmode="lin" valueType="num">
                                      <p:cBhvr additive="base">
                                        <p:cTn id="8" dur="500" fill="hold"/>
                                        <p:tgtEl>
                                          <p:spTgt spid="17920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9211"/>
                                        </p:tgtEl>
                                        <p:attrNameLst>
                                          <p:attrName>style.visibility</p:attrName>
                                        </p:attrNameLst>
                                      </p:cBhvr>
                                      <p:to>
                                        <p:strVal val="visible"/>
                                      </p:to>
                                    </p:set>
                                    <p:anim calcmode="lin" valueType="num">
                                      <p:cBhvr additive="base">
                                        <p:cTn id="11" dur="500" fill="hold"/>
                                        <p:tgtEl>
                                          <p:spTgt spid="179211"/>
                                        </p:tgtEl>
                                        <p:attrNameLst>
                                          <p:attrName>ppt_x</p:attrName>
                                        </p:attrNameLst>
                                      </p:cBhvr>
                                      <p:tavLst>
                                        <p:tav tm="0">
                                          <p:val>
                                            <p:strVal val="0-#ppt_w/2"/>
                                          </p:val>
                                        </p:tav>
                                        <p:tav tm="100000">
                                          <p:val>
                                            <p:strVal val="#ppt_x"/>
                                          </p:val>
                                        </p:tav>
                                      </p:tavLst>
                                    </p:anim>
                                    <p:anim calcmode="lin" valueType="num">
                                      <p:cBhvr additive="base">
                                        <p:cTn id="12" dur="500" fill="hold"/>
                                        <p:tgtEl>
                                          <p:spTgt spid="1792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9205"/>
                                        </p:tgtEl>
                                        <p:attrNameLst>
                                          <p:attrName>style.visibility</p:attrName>
                                        </p:attrNameLst>
                                      </p:cBhvr>
                                      <p:to>
                                        <p:strVal val="visible"/>
                                      </p:to>
                                    </p:set>
                                    <p:anim calcmode="lin" valueType="num">
                                      <p:cBhvr additive="base">
                                        <p:cTn id="15" dur="500" fill="hold"/>
                                        <p:tgtEl>
                                          <p:spTgt spid="179205"/>
                                        </p:tgtEl>
                                        <p:attrNameLst>
                                          <p:attrName>ppt_x</p:attrName>
                                        </p:attrNameLst>
                                      </p:cBhvr>
                                      <p:tavLst>
                                        <p:tav tm="0">
                                          <p:val>
                                            <p:strVal val="0-#ppt_w/2"/>
                                          </p:val>
                                        </p:tav>
                                        <p:tav tm="100000">
                                          <p:val>
                                            <p:strVal val="#ppt_x"/>
                                          </p:val>
                                        </p:tav>
                                      </p:tavLst>
                                    </p:anim>
                                    <p:anim calcmode="lin" valueType="num">
                                      <p:cBhvr additive="base">
                                        <p:cTn id="16" dur="500" fill="hold"/>
                                        <p:tgtEl>
                                          <p:spTgt spid="17920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9212"/>
                                        </p:tgtEl>
                                        <p:attrNameLst>
                                          <p:attrName>style.visibility</p:attrName>
                                        </p:attrNameLst>
                                      </p:cBhvr>
                                      <p:to>
                                        <p:strVal val="visible"/>
                                      </p:to>
                                    </p:set>
                                    <p:anim calcmode="lin" valueType="num">
                                      <p:cBhvr additive="base">
                                        <p:cTn id="19" dur="500" fill="hold"/>
                                        <p:tgtEl>
                                          <p:spTgt spid="179212"/>
                                        </p:tgtEl>
                                        <p:attrNameLst>
                                          <p:attrName>ppt_x</p:attrName>
                                        </p:attrNameLst>
                                      </p:cBhvr>
                                      <p:tavLst>
                                        <p:tav tm="0">
                                          <p:val>
                                            <p:strVal val="0-#ppt_w/2"/>
                                          </p:val>
                                        </p:tav>
                                        <p:tav tm="100000">
                                          <p:val>
                                            <p:strVal val="#ppt_x"/>
                                          </p:val>
                                        </p:tav>
                                      </p:tavLst>
                                    </p:anim>
                                    <p:anim calcmode="lin" valueType="num">
                                      <p:cBhvr additive="base">
                                        <p:cTn id="20" dur="500" fill="hold"/>
                                        <p:tgtEl>
                                          <p:spTgt spid="1792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9207"/>
                                        </p:tgtEl>
                                        <p:attrNameLst>
                                          <p:attrName>style.visibility</p:attrName>
                                        </p:attrNameLst>
                                      </p:cBhvr>
                                      <p:to>
                                        <p:strVal val="visible"/>
                                      </p:to>
                                    </p:set>
                                    <p:anim calcmode="lin" valueType="num">
                                      <p:cBhvr additive="base">
                                        <p:cTn id="23" dur="500" fill="hold"/>
                                        <p:tgtEl>
                                          <p:spTgt spid="179207"/>
                                        </p:tgtEl>
                                        <p:attrNameLst>
                                          <p:attrName>ppt_x</p:attrName>
                                        </p:attrNameLst>
                                      </p:cBhvr>
                                      <p:tavLst>
                                        <p:tav tm="0">
                                          <p:val>
                                            <p:strVal val="0-#ppt_w/2"/>
                                          </p:val>
                                        </p:tav>
                                        <p:tav tm="100000">
                                          <p:val>
                                            <p:strVal val="#ppt_x"/>
                                          </p:val>
                                        </p:tav>
                                      </p:tavLst>
                                    </p:anim>
                                    <p:anim calcmode="lin" valueType="num">
                                      <p:cBhvr additive="base">
                                        <p:cTn id="24" dur="500" fill="hold"/>
                                        <p:tgtEl>
                                          <p:spTgt spid="17920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92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92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9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2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92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92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92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92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920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92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92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92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92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92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79226"/>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79225"/>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79227"/>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792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92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92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92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92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92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92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animBg="1"/>
      <p:bldP spid="179205" grpId="0" animBg="1"/>
      <p:bldP spid="179206" grpId="0" animBg="1"/>
      <p:bldP spid="179207" grpId="0" animBg="1"/>
      <p:bldP spid="179208" grpId="0" animBg="1"/>
      <p:bldP spid="179209" grpId="0" animBg="1"/>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p:bldP spid="179219" grpId="0" animBg="1"/>
      <p:bldP spid="179220" grpId="0" animBg="1"/>
      <p:bldP spid="179221" grpId="0"/>
      <p:bldP spid="179222" grpId="0" animBg="1"/>
      <p:bldP spid="179223" grpId="0" animBg="1"/>
      <p:bldP spid="179224" grpId="0" animBg="1"/>
      <p:bldP spid="179224" grpId="1" animBg="1"/>
      <p:bldP spid="179225" grpId="0" animBg="1"/>
      <p:bldP spid="179225" grpId="1" animBg="1"/>
      <p:bldP spid="179226" grpId="0" animBg="1"/>
      <p:bldP spid="179226" grpId="1" animBg="1"/>
      <p:bldP spid="179227" grpId="0" animBg="1"/>
      <p:bldP spid="179227" grpId="1" animBg="1"/>
      <p:bldP spid="179228" grpId="0" animBg="1"/>
      <p:bldP spid="1792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noChangeArrowheads="1"/>
          </p:cNvSpPr>
          <p:nvPr>
            <p:ph type="title"/>
          </p:nvPr>
        </p:nvSpPr>
        <p:spPr>
          <a:xfrm>
            <a:off x="1832622" y="20785"/>
            <a:ext cx="5661025" cy="800100"/>
          </a:xfrm>
        </p:spPr>
        <p:txBody>
          <a:bodyPr/>
          <a:lstStyle/>
          <a:p>
            <a:r>
              <a:rPr lang="en-US" dirty="0" smtClean="0"/>
              <a:t>Focusing Power</a:t>
            </a:r>
            <a:endParaRPr lang="en-US" dirty="0"/>
          </a:p>
        </p:txBody>
      </p:sp>
      <p:sp>
        <p:nvSpPr>
          <p:cNvPr id="179229" name="Text Box 29"/>
          <p:cNvSpPr txBox="1">
            <a:spLocks noChangeArrowheads="1"/>
          </p:cNvSpPr>
          <p:nvPr/>
        </p:nvSpPr>
        <p:spPr bwMode="auto">
          <a:xfrm>
            <a:off x="195044" y="836712"/>
            <a:ext cx="8136904" cy="2062103"/>
          </a:xfrm>
          <a:prstGeom prst="rect">
            <a:avLst/>
          </a:prstGeom>
          <a:noFill/>
          <a:ln w="9525">
            <a:noFill/>
            <a:miter lim="800000"/>
            <a:headEnd/>
            <a:tailEnd/>
          </a:ln>
          <a:effectLst/>
        </p:spPr>
        <p:txBody>
          <a:bodyPr wrap="square">
            <a:prstTxWarp prst="textNoShape">
              <a:avLst/>
            </a:prstTxWarp>
            <a:spAutoFit/>
          </a:bodyPr>
          <a:lstStyle/>
          <a:p>
            <a:pPr marL="457200" indent="-457200">
              <a:buClr>
                <a:srgbClr val="FF0000"/>
              </a:buClr>
              <a:buFont typeface="Wingdings" panose="05000000000000000000" pitchFamily="2" charset="2"/>
              <a:buChar char="§"/>
            </a:pPr>
            <a:r>
              <a:rPr lang="en-US" sz="3200" dirty="0" smtClean="0"/>
              <a:t>Traditionally,  lenses are specified not by their focal length, but by the inverse of their focal length.</a:t>
            </a:r>
          </a:p>
          <a:p>
            <a:pPr marL="457200" indent="-457200">
              <a:buClr>
                <a:srgbClr val="FF0000"/>
              </a:buClr>
              <a:buFont typeface="Wingdings" panose="05000000000000000000" pitchFamily="2" charset="2"/>
              <a:buChar char="§"/>
            </a:pPr>
            <a:r>
              <a:rPr lang="en-US" sz="3200" dirty="0" smtClean="0"/>
              <a:t>This is called “focusing power”</a:t>
            </a:r>
            <a:endParaRPr lang="en-US" sz="3200" dirty="0"/>
          </a:p>
        </p:txBody>
      </p:sp>
      <mc:AlternateContent xmlns:mc="http://schemas.openxmlformats.org/markup-compatibility/2006" xmlns:a14="http://schemas.microsoft.com/office/drawing/2010/main">
        <mc:Choice Requires="a14">
          <p:sp>
            <p:nvSpPr>
              <p:cNvPr id="2" name="TextBox 1"/>
              <p:cNvSpPr txBox="1"/>
              <p:nvPr/>
            </p:nvSpPr>
            <p:spPr>
              <a:xfrm>
                <a:off x="3760392" y="2892675"/>
                <a:ext cx="1622431" cy="13567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4000" b="0" i="1" smtClean="0">
                          <a:latin typeface="Cambria Math"/>
                        </a:rPr>
                        <m:t>𝑃</m:t>
                      </m:r>
                      <m:r>
                        <a:rPr lang="en-CA" sz="4000" b="0" i="1" smtClean="0">
                          <a:latin typeface="Cambria Math"/>
                        </a:rPr>
                        <m:t>=</m:t>
                      </m:r>
                      <m:f>
                        <m:fPr>
                          <m:ctrlPr>
                            <a:rPr lang="en-CA" sz="4000" b="0" i="1" smtClean="0">
                              <a:latin typeface="Cambria Math"/>
                            </a:rPr>
                          </m:ctrlPr>
                        </m:fPr>
                        <m:num>
                          <m:r>
                            <a:rPr lang="en-CA" sz="4000" b="0" i="1" smtClean="0">
                              <a:latin typeface="Cambria Math"/>
                            </a:rPr>
                            <m:t>1</m:t>
                          </m:r>
                        </m:num>
                        <m:den>
                          <m:r>
                            <a:rPr lang="en-CA" sz="4000" b="0" i="1" smtClean="0">
                              <a:latin typeface="Cambria Math"/>
                            </a:rPr>
                            <m:t>𝑓</m:t>
                          </m:r>
                        </m:den>
                      </m:f>
                    </m:oMath>
                  </m:oMathPara>
                </a14:m>
                <a:endParaRPr lang="en-CA"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3760392" y="2892675"/>
                <a:ext cx="1622431" cy="1356782"/>
              </a:xfrm>
              <a:prstGeom prst="rect">
                <a:avLst/>
              </a:prstGeom>
              <a:blipFill rotWithShape="1">
                <a:blip r:embed="rId2"/>
                <a:stretch>
                  <a:fillRect/>
                </a:stretch>
              </a:blipFill>
            </p:spPr>
            <p:txBody>
              <a:bodyPr/>
              <a:lstStyle/>
              <a:p>
                <a:r>
                  <a:rPr lang="en-CA">
                    <a:noFill/>
                  </a:rPr>
                  <a:t> </a:t>
                </a:r>
              </a:p>
            </p:txBody>
          </p:sp>
        </mc:Fallback>
      </mc:AlternateContent>
      <p:sp>
        <p:nvSpPr>
          <p:cNvPr id="31" name="Text Box 29"/>
          <p:cNvSpPr txBox="1">
            <a:spLocks noChangeArrowheads="1"/>
          </p:cNvSpPr>
          <p:nvPr/>
        </p:nvSpPr>
        <p:spPr bwMode="auto">
          <a:xfrm>
            <a:off x="323528" y="4249457"/>
            <a:ext cx="8424936" cy="1569660"/>
          </a:xfrm>
          <a:prstGeom prst="rect">
            <a:avLst/>
          </a:prstGeom>
          <a:noFill/>
          <a:ln w="9525">
            <a:noFill/>
            <a:miter lim="800000"/>
            <a:headEnd/>
            <a:tailEnd/>
          </a:ln>
          <a:effectLst/>
        </p:spPr>
        <p:txBody>
          <a:bodyPr wrap="square">
            <a:prstTxWarp prst="textNoShape">
              <a:avLst/>
            </a:prstTxWarp>
            <a:spAutoFit/>
          </a:bodyPr>
          <a:lstStyle/>
          <a:p>
            <a:pPr marL="457200" indent="-457200">
              <a:buClr>
                <a:srgbClr val="FF0000"/>
              </a:buClr>
              <a:buFont typeface="Wingdings" panose="05000000000000000000" pitchFamily="2" charset="2"/>
              <a:buChar char="§"/>
            </a:pPr>
            <a:r>
              <a:rPr lang="en-US" sz="3200" dirty="0" smtClean="0"/>
              <a:t>The S.I. unit of focusing power is </a:t>
            </a:r>
            <a:r>
              <a:rPr lang="en-US" sz="3200" dirty="0" smtClean="0">
                <a:latin typeface="Times New Roman" panose="02020603050405020304" pitchFamily="18" charset="0"/>
                <a:cs typeface="Times New Roman" panose="02020603050405020304" pitchFamily="18" charset="0"/>
              </a:rPr>
              <a:t>m</a:t>
            </a:r>
            <a:r>
              <a:rPr lang="en-US" sz="3200" baseline="30000" dirty="0" smtClean="0">
                <a:latin typeface="Times New Roman" panose="02020603050405020304" pitchFamily="18" charset="0"/>
                <a:cs typeface="Times New Roman" panose="02020603050405020304" pitchFamily="18" charset="0"/>
              </a:rPr>
              <a:t>–1</a:t>
            </a:r>
            <a:r>
              <a:rPr lang="en-US" sz="3200" dirty="0" smtClean="0"/>
              <a:t> </a:t>
            </a:r>
          </a:p>
          <a:p>
            <a:pPr marL="457200" indent="-457200">
              <a:buClr>
                <a:srgbClr val="FF0000"/>
              </a:buClr>
              <a:buFont typeface="Wingdings" panose="05000000000000000000" pitchFamily="2" charset="2"/>
              <a:buChar char="§"/>
            </a:pPr>
            <a:r>
              <a:rPr lang="en-US" sz="3200" dirty="0" smtClean="0"/>
              <a:t>Traditionally,  this unit is called the “diopter,” abbreviated D.</a:t>
            </a:r>
          </a:p>
        </p:txBody>
      </p:sp>
      <mc:AlternateContent xmlns:mc="http://schemas.openxmlformats.org/markup-compatibility/2006" xmlns:a14="http://schemas.microsoft.com/office/drawing/2010/main">
        <mc:Choice Requires="a14">
          <p:sp>
            <p:nvSpPr>
              <p:cNvPr id="3" name="TextBox 2"/>
              <p:cNvSpPr txBox="1"/>
              <p:nvPr/>
            </p:nvSpPr>
            <p:spPr>
              <a:xfrm>
                <a:off x="3203848" y="5847092"/>
                <a:ext cx="310674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4000" b="0" i="1" smtClean="0">
                          <a:latin typeface="Cambria Math"/>
                        </a:rPr>
                        <m:t>1 </m:t>
                      </m:r>
                      <m:r>
                        <m:rPr>
                          <m:sty m:val="p"/>
                        </m:rPr>
                        <a:rPr lang="en-CA" sz="4000" b="0" i="0" smtClean="0">
                          <a:latin typeface="Cambria Math"/>
                        </a:rPr>
                        <m:t>D</m:t>
                      </m:r>
                      <m:r>
                        <a:rPr lang="en-CA" sz="4000" b="0" i="1" smtClean="0">
                          <a:latin typeface="Cambria Math"/>
                        </a:rPr>
                        <m:t>=1 </m:t>
                      </m:r>
                      <m:sSup>
                        <m:sSupPr>
                          <m:ctrlPr>
                            <a:rPr lang="en-CA" sz="4000" b="0" i="1" smtClean="0">
                              <a:latin typeface="Cambria Math"/>
                            </a:rPr>
                          </m:ctrlPr>
                        </m:sSupPr>
                        <m:e>
                          <m:r>
                            <m:rPr>
                              <m:sty m:val="p"/>
                            </m:rPr>
                            <a:rPr lang="en-CA" sz="4000" b="0" i="0" smtClean="0">
                              <a:latin typeface="Cambria Math"/>
                            </a:rPr>
                            <m:t>m</m:t>
                          </m:r>
                        </m:e>
                        <m:sup>
                          <m:r>
                            <a:rPr lang="en-CA" sz="4000" b="0" i="1" smtClean="0">
                              <a:latin typeface="Cambria Math"/>
                            </a:rPr>
                            <m:t>−1</m:t>
                          </m:r>
                        </m:sup>
                      </m:sSup>
                    </m:oMath>
                  </m:oMathPara>
                </a14:m>
                <a:endParaRPr lang="en-CA"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3203848" y="5847092"/>
                <a:ext cx="3106748" cy="707886"/>
              </a:xfrm>
              <a:prstGeom prst="rect">
                <a:avLst/>
              </a:prstGeom>
              <a:blipFill rotWithShape="1">
                <a:blip r:embed="rId3"/>
                <a:stretch>
                  <a:fillRect/>
                </a:stretch>
              </a:blipFill>
            </p:spPr>
            <p:txBody>
              <a:bodyPr/>
              <a:lstStyle/>
              <a:p>
                <a:r>
                  <a:rPr lang="en-CA">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8804880" y="1419840"/>
              <a:ext cx="360" cy="360"/>
            </p14:xfrm>
          </p:contentPart>
        </mc:Choice>
        <mc:Fallback xmlns="">
          <p:pic>
            <p:nvPicPr>
              <p:cNvPr id="4" name="Ink 3"/>
              <p:cNvPicPr/>
              <p:nvPr/>
            </p:nvPicPr>
            <p:blipFill>
              <a:blip r:embed="rId5"/>
              <a:stretch>
                <a:fillRect/>
              </a:stretch>
            </p:blipFill>
            <p:spPr>
              <a:xfrm>
                <a:off x="8795520" y="1410480"/>
                <a:ext cx="19080" cy="19080"/>
              </a:xfrm>
              <a:prstGeom prst="rect">
                <a:avLst/>
              </a:prstGeom>
            </p:spPr>
          </p:pic>
        </mc:Fallback>
      </mc:AlternateContent>
    </p:spTree>
    <p:extLst>
      <p:ext uri="{BB962C8B-B14F-4D97-AF65-F5344CB8AC3E}">
        <p14:creationId xmlns:p14="http://schemas.microsoft.com/office/powerpoint/2010/main" val="177599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29"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reeform 2"/>
          <p:cNvSpPr>
            <a:spLocks/>
          </p:cNvSpPr>
          <p:nvPr/>
        </p:nvSpPr>
        <p:spPr bwMode="auto">
          <a:xfrm>
            <a:off x="4060825" y="2019300"/>
            <a:ext cx="617538" cy="2647950"/>
          </a:xfrm>
          <a:custGeom>
            <a:avLst/>
            <a:gdLst/>
            <a:ahLst/>
            <a:cxnLst>
              <a:cxn ang="0">
                <a:pos x="191" y="1668"/>
              </a:cxn>
              <a:cxn ang="0">
                <a:pos x="225" y="1612"/>
              </a:cxn>
              <a:cxn ang="0">
                <a:pos x="258" y="1533"/>
              </a:cxn>
              <a:cxn ang="0">
                <a:pos x="296" y="1440"/>
              </a:cxn>
              <a:cxn ang="0">
                <a:pos x="315" y="1372"/>
              </a:cxn>
              <a:cxn ang="0">
                <a:pos x="348" y="1245"/>
              </a:cxn>
              <a:cxn ang="0">
                <a:pos x="363" y="1148"/>
              </a:cxn>
              <a:cxn ang="0">
                <a:pos x="378" y="1051"/>
              </a:cxn>
              <a:cxn ang="0">
                <a:pos x="382" y="935"/>
              </a:cxn>
              <a:cxn ang="0">
                <a:pos x="389" y="867"/>
              </a:cxn>
              <a:cxn ang="0">
                <a:pos x="386" y="778"/>
              </a:cxn>
              <a:cxn ang="0">
                <a:pos x="378" y="632"/>
              </a:cxn>
              <a:cxn ang="0">
                <a:pos x="363" y="501"/>
              </a:cxn>
              <a:cxn ang="0">
                <a:pos x="329" y="336"/>
              </a:cxn>
              <a:cxn ang="0">
                <a:pos x="296" y="224"/>
              </a:cxn>
              <a:cxn ang="0">
                <a:pos x="255" y="116"/>
              </a:cxn>
              <a:cxn ang="0">
                <a:pos x="225" y="52"/>
              </a:cxn>
              <a:cxn ang="0">
                <a:pos x="199" y="0"/>
              </a:cxn>
              <a:cxn ang="0">
                <a:pos x="165" y="67"/>
              </a:cxn>
              <a:cxn ang="0">
                <a:pos x="139" y="119"/>
              </a:cxn>
              <a:cxn ang="0">
                <a:pos x="109" y="183"/>
              </a:cxn>
              <a:cxn ang="0">
                <a:pos x="79" y="276"/>
              </a:cxn>
              <a:cxn ang="0">
                <a:pos x="49" y="407"/>
              </a:cxn>
              <a:cxn ang="0">
                <a:pos x="30" y="493"/>
              </a:cxn>
              <a:cxn ang="0">
                <a:pos x="19" y="598"/>
              </a:cxn>
              <a:cxn ang="0">
                <a:pos x="8" y="677"/>
              </a:cxn>
              <a:cxn ang="0">
                <a:pos x="4" y="770"/>
              </a:cxn>
              <a:cxn ang="0">
                <a:pos x="0" y="924"/>
              </a:cxn>
              <a:cxn ang="0">
                <a:pos x="12" y="1025"/>
              </a:cxn>
              <a:cxn ang="0">
                <a:pos x="23" y="1148"/>
              </a:cxn>
              <a:cxn ang="0">
                <a:pos x="45" y="1256"/>
              </a:cxn>
              <a:cxn ang="0">
                <a:pos x="75" y="1399"/>
              </a:cxn>
              <a:cxn ang="0">
                <a:pos x="101" y="1473"/>
              </a:cxn>
              <a:cxn ang="0">
                <a:pos x="131" y="1548"/>
              </a:cxn>
              <a:cxn ang="0">
                <a:pos x="169" y="1630"/>
              </a:cxn>
              <a:cxn ang="0">
                <a:pos x="191" y="1668"/>
              </a:cxn>
            </a:cxnLst>
            <a:rect l="0" t="0" r="r" b="b"/>
            <a:pathLst>
              <a:path w="389" h="1668">
                <a:moveTo>
                  <a:pt x="191" y="1668"/>
                </a:moveTo>
                <a:lnTo>
                  <a:pt x="225" y="1612"/>
                </a:lnTo>
                <a:lnTo>
                  <a:pt x="258" y="1533"/>
                </a:lnTo>
                <a:lnTo>
                  <a:pt x="296" y="1440"/>
                </a:lnTo>
                <a:lnTo>
                  <a:pt x="315" y="1372"/>
                </a:lnTo>
                <a:lnTo>
                  <a:pt x="348" y="1245"/>
                </a:lnTo>
                <a:lnTo>
                  <a:pt x="363" y="1148"/>
                </a:lnTo>
                <a:lnTo>
                  <a:pt x="378" y="1051"/>
                </a:lnTo>
                <a:lnTo>
                  <a:pt x="382" y="935"/>
                </a:lnTo>
                <a:lnTo>
                  <a:pt x="389" y="867"/>
                </a:lnTo>
                <a:lnTo>
                  <a:pt x="386" y="778"/>
                </a:lnTo>
                <a:lnTo>
                  <a:pt x="378" y="632"/>
                </a:lnTo>
                <a:lnTo>
                  <a:pt x="363" y="501"/>
                </a:lnTo>
                <a:lnTo>
                  <a:pt x="329" y="336"/>
                </a:lnTo>
                <a:lnTo>
                  <a:pt x="296" y="224"/>
                </a:lnTo>
                <a:lnTo>
                  <a:pt x="255" y="116"/>
                </a:lnTo>
                <a:lnTo>
                  <a:pt x="225" y="52"/>
                </a:lnTo>
                <a:lnTo>
                  <a:pt x="199" y="0"/>
                </a:lnTo>
                <a:lnTo>
                  <a:pt x="165" y="67"/>
                </a:lnTo>
                <a:lnTo>
                  <a:pt x="139" y="119"/>
                </a:lnTo>
                <a:lnTo>
                  <a:pt x="109" y="183"/>
                </a:lnTo>
                <a:lnTo>
                  <a:pt x="79" y="276"/>
                </a:lnTo>
                <a:lnTo>
                  <a:pt x="49" y="407"/>
                </a:lnTo>
                <a:lnTo>
                  <a:pt x="30" y="493"/>
                </a:lnTo>
                <a:lnTo>
                  <a:pt x="19" y="598"/>
                </a:lnTo>
                <a:lnTo>
                  <a:pt x="8" y="677"/>
                </a:lnTo>
                <a:lnTo>
                  <a:pt x="4" y="770"/>
                </a:lnTo>
                <a:lnTo>
                  <a:pt x="0" y="924"/>
                </a:lnTo>
                <a:lnTo>
                  <a:pt x="12" y="1025"/>
                </a:lnTo>
                <a:lnTo>
                  <a:pt x="23" y="1148"/>
                </a:lnTo>
                <a:lnTo>
                  <a:pt x="45" y="1256"/>
                </a:lnTo>
                <a:lnTo>
                  <a:pt x="75" y="1399"/>
                </a:lnTo>
                <a:lnTo>
                  <a:pt x="101" y="1473"/>
                </a:lnTo>
                <a:lnTo>
                  <a:pt x="131" y="1548"/>
                </a:lnTo>
                <a:lnTo>
                  <a:pt x="169" y="1630"/>
                </a:lnTo>
                <a:lnTo>
                  <a:pt x="191" y="1668"/>
                </a:lnTo>
                <a:close/>
              </a:path>
            </a:pathLst>
          </a:custGeom>
          <a:solidFill>
            <a:srgbClr val="CCFFFF"/>
          </a:solidFill>
          <a:ln w="9525">
            <a:solidFill>
              <a:schemeClr val="tx1"/>
            </a:solidFill>
            <a:round/>
            <a:headEnd/>
            <a:tailEnd/>
          </a:ln>
          <a:effectLst/>
        </p:spPr>
        <p:txBody>
          <a:bodyPr>
            <a:prstTxWarp prst="textNoShape">
              <a:avLst/>
            </a:prstTxWarp>
          </a:bodyPr>
          <a:lstStyle/>
          <a:p>
            <a:endParaRPr lang="en-US" b="0"/>
          </a:p>
        </p:txBody>
      </p:sp>
      <p:sp>
        <p:nvSpPr>
          <p:cNvPr id="181251" name="Rectangle 3"/>
          <p:cNvSpPr>
            <a:spLocks noGrp="1" noChangeArrowheads="1"/>
          </p:cNvSpPr>
          <p:nvPr>
            <p:ph type="title"/>
          </p:nvPr>
        </p:nvSpPr>
        <p:spPr>
          <a:xfrm>
            <a:off x="533400" y="0"/>
            <a:ext cx="8229600" cy="800100"/>
          </a:xfrm>
        </p:spPr>
        <p:txBody>
          <a:bodyPr/>
          <a:lstStyle/>
          <a:p>
            <a:r>
              <a:rPr lang="en-US" sz="3300" dirty="0"/>
              <a:t>Diverging rays through a Converging Lens</a:t>
            </a:r>
          </a:p>
        </p:txBody>
      </p:sp>
      <p:sp>
        <p:nvSpPr>
          <p:cNvPr id="181252" name="Line 4"/>
          <p:cNvSpPr>
            <a:spLocks noChangeShapeType="1"/>
          </p:cNvSpPr>
          <p:nvPr/>
        </p:nvSpPr>
        <p:spPr bwMode="auto">
          <a:xfrm flipV="1">
            <a:off x="4152900" y="2519363"/>
            <a:ext cx="395288" cy="38100"/>
          </a:xfrm>
          <a:prstGeom prst="line">
            <a:avLst/>
          </a:prstGeom>
          <a:noFill/>
          <a:ln w="25400">
            <a:solidFill>
              <a:srgbClr val="FF0000"/>
            </a:solidFill>
            <a:round/>
            <a:headEnd/>
            <a:tailEnd/>
          </a:ln>
          <a:effectLst/>
        </p:spPr>
        <p:txBody>
          <a:bodyPr>
            <a:prstTxWarp prst="textNoShape">
              <a:avLst/>
            </a:prstTxWarp>
          </a:bodyPr>
          <a:lstStyle/>
          <a:p>
            <a:endParaRPr lang="en-US" b="0"/>
          </a:p>
        </p:txBody>
      </p:sp>
      <p:sp>
        <p:nvSpPr>
          <p:cNvPr id="181253" name="Line 5"/>
          <p:cNvSpPr>
            <a:spLocks noChangeShapeType="1"/>
          </p:cNvSpPr>
          <p:nvPr/>
        </p:nvSpPr>
        <p:spPr bwMode="auto">
          <a:xfrm rot="21600000">
            <a:off x="4211638" y="4237038"/>
            <a:ext cx="295275" cy="52387"/>
          </a:xfrm>
          <a:prstGeom prst="line">
            <a:avLst/>
          </a:prstGeom>
          <a:noFill/>
          <a:ln w="25400">
            <a:solidFill>
              <a:srgbClr val="FF0000"/>
            </a:solidFill>
            <a:round/>
            <a:headEnd/>
            <a:tailEnd/>
          </a:ln>
          <a:effectLst/>
        </p:spPr>
        <p:txBody>
          <a:bodyPr>
            <a:prstTxWarp prst="textNoShape">
              <a:avLst/>
            </a:prstTxWarp>
          </a:bodyPr>
          <a:lstStyle/>
          <a:p>
            <a:endParaRPr lang="en-US" b="0"/>
          </a:p>
        </p:txBody>
      </p:sp>
      <p:sp>
        <p:nvSpPr>
          <p:cNvPr id="181254" name="Line 6"/>
          <p:cNvSpPr>
            <a:spLocks noChangeShapeType="1"/>
          </p:cNvSpPr>
          <p:nvPr/>
        </p:nvSpPr>
        <p:spPr bwMode="auto">
          <a:xfrm flipV="1">
            <a:off x="4056063" y="3360738"/>
            <a:ext cx="3952875"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55" name="Line 7"/>
          <p:cNvSpPr>
            <a:spLocks noChangeShapeType="1"/>
          </p:cNvSpPr>
          <p:nvPr/>
        </p:nvSpPr>
        <p:spPr bwMode="auto">
          <a:xfrm>
            <a:off x="4425950" y="2071688"/>
            <a:ext cx="3440113"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56" name="Line 8"/>
          <p:cNvSpPr>
            <a:spLocks noChangeShapeType="1"/>
          </p:cNvSpPr>
          <p:nvPr/>
        </p:nvSpPr>
        <p:spPr bwMode="auto">
          <a:xfrm flipV="1">
            <a:off x="4108450" y="2882900"/>
            <a:ext cx="503238" cy="38100"/>
          </a:xfrm>
          <a:prstGeom prst="line">
            <a:avLst/>
          </a:prstGeom>
          <a:noFill/>
          <a:ln w="25400">
            <a:solidFill>
              <a:srgbClr val="FF0000"/>
            </a:solidFill>
            <a:round/>
            <a:headEnd/>
            <a:tailEnd/>
          </a:ln>
          <a:effectLst/>
        </p:spPr>
        <p:txBody>
          <a:bodyPr>
            <a:prstTxWarp prst="textNoShape">
              <a:avLst/>
            </a:prstTxWarp>
          </a:bodyPr>
          <a:lstStyle/>
          <a:p>
            <a:endParaRPr lang="en-US" b="0"/>
          </a:p>
        </p:txBody>
      </p:sp>
      <p:sp>
        <p:nvSpPr>
          <p:cNvPr id="181257" name="Line 9"/>
          <p:cNvSpPr>
            <a:spLocks noChangeShapeType="1"/>
          </p:cNvSpPr>
          <p:nvPr/>
        </p:nvSpPr>
        <p:spPr bwMode="auto">
          <a:xfrm>
            <a:off x="4124325" y="3803650"/>
            <a:ext cx="517525" cy="31750"/>
          </a:xfrm>
          <a:prstGeom prst="line">
            <a:avLst/>
          </a:prstGeom>
          <a:noFill/>
          <a:ln w="25400">
            <a:solidFill>
              <a:srgbClr val="FF0000"/>
            </a:solidFill>
            <a:round/>
            <a:headEnd/>
            <a:tailEnd/>
          </a:ln>
          <a:effectLst/>
        </p:spPr>
        <p:txBody>
          <a:bodyPr>
            <a:prstTxWarp prst="textNoShape">
              <a:avLst/>
            </a:prstTxWarp>
          </a:bodyPr>
          <a:lstStyle/>
          <a:p>
            <a:endParaRPr lang="en-US" b="0"/>
          </a:p>
        </p:txBody>
      </p:sp>
      <p:sp>
        <p:nvSpPr>
          <p:cNvPr id="181258" name="Line 10"/>
          <p:cNvSpPr>
            <a:spLocks noChangeShapeType="1"/>
          </p:cNvSpPr>
          <p:nvPr/>
        </p:nvSpPr>
        <p:spPr bwMode="auto">
          <a:xfrm flipV="1">
            <a:off x="1543050" y="1693863"/>
            <a:ext cx="546100" cy="1677987"/>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59" name="Line 11"/>
          <p:cNvSpPr>
            <a:spLocks noChangeShapeType="1"/>
          </p:cNvSpPr>
          <p:nvPr/>
        </p:nvSpPr>
        <p:spPr bwMode="auto">
          <a:xfrm flipV="1">
            <a:off x="1535113" y="1274763"/>
            <a:ext cx="0" cy="2028825"/>
          </a:xfrm>
          <a:prstGeom prst="line">
            <a:avLst/>
          </a:prstGeom>
          <a:noFill/>
          <a:ln w="9525">
            <a:solidFill>
              <a:schemeClr val="tx1"/>
            </a:solidFill>
            <a:prstDash val="dash"/>
            <a:round/>
            <a:headEnd/>
            <a:tailEnd/>
          </a:ln>
          <a:effectLst/>
        </p:spPr>
        <p:txBody>
          <a:bodyPr>
            <a:prstTxWarp prst="textNoShape">
              <a:avLst/>
            </a:prstTxWarp>
          </a:bodyPr>
          <a:lstStyle/>
          <a:p>
            <a:endParaRPr lang="en-US" b="0"/>
          </a:p>
        </p:txBody>
      </p:sp>
      <p:sp>
        <p:nvSpPr>
          <p:cNvPr id="181260" name="Line 12"/>
          <p:cNvSpPr>
            <a:spLocks noChangeShapeType="1"/>
          </p:cNvSpPr>
          <p:nvPr/>
        </p:nvSpPr>
        <p:spPr bwMode="auto">
          <a:xfrm flipV="1">
            <a:off x="4371975" y="1212850"/>
            <a:ext cx="0" cy="1068388"/>
          </a:xfrm>
          <a:prstGeom prst="line">
            <a:avLst/>
          </a:prstGeom>
          <a:noFill/>
          <a:ln w="9525">
            <a:solidFill>
              <a:schemeClr val="tx1"/>
            </a:solidFill>
            <a:prstDash val="dash"/>
            <a:round/>
            <a:headEnd/>
            <a:tailEnd/>
          </a:ln>
          <a:effectLst/>
        </p:spPr>
        <p:txBody>
          <a:bodyPr>
            <a:prstTxWarp prst="textNoShape">
              <a:avLst/>
            </a:prstTxWarp>
          </a:bodyPr>
          <a:lstStyle/>
          <a:p>
            <a:endParaRPr lang="en-US" b="0"/>
          </a:p>
        </p:txBody>
      </p:sp>
      <p:sp>
        <p:nvSpPr>
          <p:cNvPr id="181261" name="Text Box 13"/>
          <p:cNvSpPr txBox="1">
            <a:spLocks noChangeArrowheads="1"/>
          </p:cNvSpPr>
          <p:nvPr/>
        </p:nvSpPr>
        <p:spPr bwMode="auto">
          <a:xfrm>
            <a:off x="1663700" y="1089025"/>
            <a:ext cx="2420938" cy="519113"/>
          </a:xfrm>
          <a:prstGeom prst="rect">
            <a:avLst/>
          </a:prstGeom>
          <a:noFill/>
          <a:ln w="9525">
            <a:noFill/>
            <a:miter lim="800000"/>
            <a:headEnd/>
            <a:tailEnd/>
          </a:ln>
          <a:effectLst/>
        </p:spPr>
        <p:txBody>
          <a:bodyPr wrap="none">
            <a:prstTxWarp prst="textNoShape">
              <a:avLst/>
            </a:prstTxWarp>
            <a:spAutoFit/>
          </a:bodyPr>
          <a:lstStyle/>
          <a:p>
            <a:r>
              <a:rPr lang="en-US" sz="2800" b="0"/>
              <a:t>Focal length, </a:t>
            </a:r>
            <a:r>
              <a:rPr lang="en-US" sz="2800" b="0" i="1">
                <a:latin typeface="Times New Roman" charset="0"/>
              </a:rPr>
              <a:t>f</a:t>
            </a:r>
          </a:p>
        </p:txBody>
      </p:sp>
      <p:sp>
        <p:nvSpPr>
          <p:cNvPr id="181262" name="Line 14"/>
          <p:cNvSpPr>
            <a:spLocks noChangeShapeType="1"/>
          </p:cNvSpPr>
          <p:nvPr/>
        </p:nvSpPr>
        <p:spPr bwMode="auto">
          <a:xfrm>
            <a:off x="1039813" y="1358900"/>
            <a:ext cx="493712"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b="0"/>
          </a:p>
        </p:txBody>
      </p:sp>
      <p:sp>
        <p:nvSpPr>
          <p:cNvPr id="181263" name="Line 15"/>
          <p:cNvSpPr>
            <a:spLocks noChangeShapeType="1"/>
          </p:cNvSpPr>
          <p:nvPr/>
        </p:nvSpPr>
        <p:spPr bwMode="auto">
          <a:xfrm flipH="1">
            <a:off x="4371975" y="1344613"/>
            <a:ext cx="45085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b="0"/>
          </a:p>
        </p:txBody>
      </p:sp>
      <p:sp>
        <p:nvSpPr>
          <p:cNvPr id="181264" name="Text Box 16"/>
          <p:cNvSpPr txBox="1">
            <a:spLocks noChangeArrowheads="1"/>
          </p:cNvSpPr>
          <p:nvPr/>
        </p:nvSpPr>
        <p:spPr bwMode="auto">
          <a:xfrm>
            <a:off x="315119" y="5127625"/>
            <a:ext cx="8421688" cy="1569660"/>
          </a:xfrm>
          <a:prstGeom prst="rect">
            <a:avLst/>
          </a:prstGeom>
          <a:noFill/>
          <a:ln w="9525">
            <a:noFill/>
            <a:miter lim="800000"/>
            <a:headEnd/>
            <a:tailEnd/>
          </a:ln>
          <a:effectLst/>
        </p:spPr>
        <p:txBody>
          <a:bodyPr>
            <a:prstTxWarp prst="textNoShape">
              <a:avLst/>
            </a:prstTxWarp>
            <a:spAutoFit/>
          </a:bodyPr>
          <a:lstStyle/>
          <a:p>
            <a:r>
              <a:rPr lang="en-US" sz="3200" b="0" dirty="0" smtClean="0"/>
              <a:t>If an object emits rays at the focal point, they end up being parallel on the other side of the converging lens.</a:t>
            </a:r>
            <a:endParaRPr lang="en-US" sz="3200" b="0" dirty="0"/>
          </a:p>
        </p:txBody>
      </p:sp>
      <p:sp>
        <p:nvSpPr>
          <p:cNvPr id="181265" name="AutoShape 17"/>
          <p:cNvSpPr>
            <a:spLocks noChangeArrowheads="1"/>
          </p:cNvSpPr>
          <p:nvPr/>
        </p:nvSpPr>
        <p:spPr bwMode="auto">
          <a:xfrm>
            <a:off x="1014413" y="3157538"/>
            <a:ext cx="528637" cy="485775"/>
          </a:xfrm>
          <a:prstGeom prst="smileyFace">
            <a:avLst>
              <a:gd name="adj" fmla="val 4653"/>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b="0"/>
          </a:p>
        </p:txBody>
      </p:sp>
      <p:sp>
        <p:nvSpPr>
          <p:cNvPr id="181266" name="Line 18"/>
          <p:cNvSpPr>
            <a:spLocks noChangeShapeType="1"/>
          </p:cNvSpPr>
          <p:nvPr/>
        </p:nvSpPr>
        <p:spPr bwMode="auto">
          <a:xfrm flipV="1">
            <a:off x="1557338" y="1708150"/>
            <a:ext cx="2060575" cy="1620838"/>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67" name="Line 19"/>
          <p:cNvSpPr>
            <a:spLocks noChangeShapeType="1"/>
          </p:cNvSpPr>
          <p:nvPr/>
        </p:nvSpPr>
        <p:spPr bwMode="auto">
          <a:xfrm flipV="1">
            <a:off x="1543050" y="2093913"/>
            <a:ext cx="2789238" cy="126365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68" name="Line 20"/>
          <p:cNvSpPr>
            <a:spLocks noChangeShapeType="1"/>
          </p:cNvSpPr>
          <p:nvPr/>
        </p:nvSpPr>
        <p:spPr bwMode="auto">
          <a:xfrm flipV="1">
            <a:off x="1571625" y="2551113"/>
            <a:ext cx="2574925" cy="80645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69" name="Line 21"/>
          <p:cNvSpPr>
            <a:spLocks noChangeShapeType="1"/>
          </p:cNvSpPr>
          <p:nvPr/>
        </p:nvSpPr>
        <p:spPr bwMode="auto">
          <a:xfrm flipV="1">
            <a:off x="1543050" y="2936875"/>
            <a:ext cx="2532063" cy="449263"/>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0" name="Line 22"/>
          <p:cNvSpPr>
            <a:spLocks noChangeShapeType="1"/>
          </p:cNvSpPr>
          <p:nvPr/>
        </p:nvSpPr>
        <p:spPr bwMode="auto">
          <a:xfrm flipV="1">
            <a:off x="1557338" y="3351213"/>
            <a:ext cx="2503487" cy="635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1" name="Line 23"/>
          <p:cNvSpPr>
            <a:spLocks noChangeShapeType="1"/>
          </p:cNvSpPr>
          <p:nvPr/>
        </p:nvSpPr>
        <p:spPr bwMode="auto">
          <a:xfrm>
            <a:off x="1571625" y="3357563"/>
            <a:ext cx="2503488" cy="436562"/>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2" name="Line 24"/>
          <p:cNvSpPr>
            <a:spLocks noChangeShapeType="1"/>
          </p:cNvSpPr>
          <p:nvPr/>
        </p:nvSpPr>
        <p:spPr bwMode="auto">
          <a:xfrm>
            <a:off x="1557338" y="3386138"/>
            <a:ext cx="2646362" cy="865187"/>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3" name="Line 25"/>
          <p:cNvSpPr>
            <a:spLocks noChangeShapeType="1"/>
          </p:cNvSpPr>
          <p:nvPr/>
        </p:nvSpPr>
        <p:spPr bwMode="auto">
          <a:xfrm>
            <a:off x="1543050" y="3357563"/>
            <a:ext cx="2789238" cy="1236662"/>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4" name="Line 26"/>
          <p:cNvSpPr>
            <a:spLocks noChangeShapeType="1"/>
          </p:cNvSpPr>
          <p:nvPr/>
        </p:nvSpPr>
        <p:spPr bwMode="auto">
          <a:xfrm>
            <a:off x="1571625" y="3386138"/>
            <a:ext cx="1846263" cy="142240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5" name="Line 27"/>
          <p:cNvSpPr>
            <a:spLocks noChangeShapeType="1"/>
          </p:cNvSpPr>
          <p:nvPr/>
        </p:nvSpPr>
        <p:spPr bwMode="auto">
          <a:xfrm>
            <a:off x="1543050" y="3357563"/>
            <a:ext cx="903288" cy="165100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6" name="Line 28"/>
          <p:cNvSpPr>
            <a:spLocks noChangeShapeType="1"/>
          </p:cNvSpPr>
          <p:nvPr/>
        </p:nvSpPr>
        <p:spPr bwMode="auto">
          <a:xfrm>
            <a:off x="4568825" y="2500313"/>
            <a:ext cx="3282950"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7" name="Line 29"/>
          <p:cNvSpPr>
            <a:spLocks noChangeShapeType="1"/>
          </p:cNvSpPr>
          <p:nvPr/>
        </p:nvSpPr>
        <p:spPr bwMode="auto">
          <a:xfrm>
            <a:off x="4625975" y="2886075"/>
            <a:ext cx="3268663"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8" name="Line 30"/>
          <p:cNvSpPr>
            <a:spLocks noChangeShapeType="1"/>
          </p:cNvSpPr>
          <p:nvPr/>
        </p:nvSpPr>
        <p:spPr bwMode="auto">
          <a:xfrm flipV="1">
            <a:off x="4654550" y="3829050"/>
            <a:ext cx="3240088"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79" name="Line 31"/>
          <p:cNvSpPr>
            <a:spLocks noChangeShapeType="1"/>
          </p:cNvSpPr>
          <p:nvPr/>
        </p:nvSpPr>
        <p:spPr bwMode="auto">
          <a:xfrm>
            <a:off x="4525963" y="4286250"/>
            <a:ext cx="3297237"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
        <p:nvSpPr>
          <p:cNvPr id="181280" name="Line 32"/>
          <p:cNvSpPr>
            <a:spLocks noChangeShapeType="1"/>
          </p:cNvSpPr>
          <p:nvPr/>
        </p:nvSpPr>
        <p:spPr bwMode="auto">
          <a:xfrm>
            <a:off x="4354513" y="4586288"/>
            <a:ext cx="3411537"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b="0"/>
          </a:p>
        </p:txBody>
      </p:sp>
    </p:spTree>
    <p:extLst>
      <p:ext uri="{BB962C8B-B14F-4D97-AF65-F5344CB8AC3E}">
        <p14:creationId xmlns:p14="http://schemas.microsoft.com/office/powerpoint/2010/main" val="31881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2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2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2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12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2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12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12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12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2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12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1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P spid="181253" grpId="0" animBg="1"/>
      <p:bldP spid="181254" grpId="0" animBg="1"/>
      <p:bldP spid="181255" grpId="0" animBg="1"/>
      <p:bldP spid="181256" grpId="0" animBg="1"/>
      <p:bldP spid="181257" grpId="0" animBg="1"/>
      <p:bldP spid="181264" grpId="0"/>
      <p:bldP spid="181276" grpId="0" animBg="1"/>
      <p:bldP spid="181277" grpId="0" animBg="1"/>
      <p:bldP spid="181278" grpId="0" animBg="1"/>
      <p:bldP spid="181279" grpId="0" animBg="1"/>
      <p:bldP spid="18128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4060825" y="1833563"/>
            <a:ext cx="617538" cy="2647950"/>
          </a:xfrm>
          <a:custGeom>
            <a:avLst/>
            <a:gdLst/>
            <a:ahLst/>
            <a:cxnLst>
              <a:cxn ang="0">
                <a:pos x="191" y="1668"/>
              </a:cxn>
              <a:cxn ang="0">
                <a:pos x="225" y="1612"/>
              </a:cxn>
              <a:cxn ang="0">
                <a:pos x="258" y="1533"/>
              </a:cxn>
              <a:cxn ang="0">
                <a:pos x="296" y="1440"/>
              </a:cxn>
              <a:cxn ang="0">
                <a:pos x="315" y="1372"/>
              </a:cxn>
              <a:cxn ang="0">
                <a:pos x="348" y="1245"/>
              </a:cxn>
              <a:cxn ang="0">
                <a:pos x="363" y="1148"/>
              </a:cxn>
              <a:cxn ang="0">
                <a:pos x="378" y="1051"/>
              </a:cxn>
              <a:cxn ang="0">
                <a:pos x="382" y="935"/>
              </a:cxn>
              <a:cxn ang="0">
                <a:pos x="389" y="867"/>
              </a:cxn>
              <a:cxn ang="0">
                <a:pos x="386" y="778"/>
              </a:cxn>
              <a:cxn ang="0">
                <a:pos x="378" y="632"/>
              </a:cxn>
              <a:cxn ang="0">
                <a:pos x="363" y="501"/>
              </a:cxn>
              <a:cxn ang="0">
                <a:pos x="329" y="336"/>
              </a:cxn>
              <a:cxn ang="0">
                <a:pos x="296" y="224"/>
              </a:cxn>
              <a:cxn ang="0">
                <a:pos x="255" y="116"/>
              </a:cxn>
              <a:cxn ang="0">
                <a:pos x="225" y="52"/>
              </a:cxn>
              <a:cxn ang="0">
                <a:pos x="199" y="0"/>
              </a:cxn>
              <a:cxn ang="0">
                <a:pos x="165" y="67"/>
              </a:cxn>
              <a:cxn ang="0">
                <a:pos x="139" y="119"/>
              </a:cxn>
              <a:cxn ang="0">
                <a:pos x="109" y="183"/>
              </a:cxn>
              <a:cxn ang="0">
                <a:pos x="79" y="276"/>
              </a:cxn>
              <a:cxn ang="0">
                <a:pos x="49" y="407"/>
              </a:cxn>
              <a:cxn ang="0">
                <a:pos x="30" y="493"/>
              </a:cxn>
              <a:cxn ang="0">
                <a:pos x="19" y="598"/>
              </a:cxn>
              <a:cxn ang="0">
                <a:pos x="8" y="677"/>
              </a:cxn>
              <a:cxn ang="0">
                <a:pos x="4" y="770"/>
              </a:cxn>
              <a:cxn ang="0">
                <a:pos x="0" y="924"/>
              </a:cxn>
              <a:cxn ang="0">
                <a:pos x="12" y="1025"/>
              </a:cxn>
              <a:cxn ang="0">
                <a:pos x="23" y="1148"/>
              </a:cxn>
              <a:cxn ang="0">
                <a:pos x="45" y="1256"/>
              </a:cxn>
              <a:cxn ang="0">
                <a:pos x="75" y="1399"/>
              </a:cxn>
              <a:cxn ang="0">
                <a:pos x="101" y="1473"/>
              </a:cxn>
              <a:cxn ang="0">
                <a:pos x="131" y="1548"/>
              </a:cxn>
              <a:cxn ang="0">
                <a:pos x="169" y="1630"/>
              </a:cxn>
              <a:cxn ang="0">
                <a:pos x="191" y="1668"/>
              </a:cxn>
            </a:cxnLst>
            <a:rect l="0" t="0" r="r" b="b"/>
            <a:pathLst>
              <a:path w="389" h="1668">
                <a:moveTo>
                  <a:pt x="191" y="1668"/>
                </a:moveTo>
                <a:lnTo>
                  <a:pt x="225" y="1612"/>
                </a:lnTo>
                <a:lnTo>
                  <a:pt x="258" y="1533"/>
                </a:lnTo>
                <a:lnTo>
                  <a:pt x="296" y="1440"/>
                </a:lnTo>
                <a:lnTo>
                  <a:pt x="315" y="1372"/>
                </a:lnTo>
                <a:lnTo>
                  <a:pt x="348" y="1245"/>
                </a:lnTo>
                <a:lnTo>
                  <a:pt x="363" y="1148"/>
                </a:lnTo>
                <a:lnTo>
                  <a:pt x="378" y="1051"/>
                </a:lnTo>
                <a:lnTo>
                  <a:pt x="382" y="935"/>
                </a:lnTo>
                <a:lnTo>
                  <a:pt x="389" y="867"/>
                </a:lnTo>
                <a:lnTo>
                  <a:pt x="386" y="778"/>
                </a:lnTo>
                <a:lnTo>
                  <a:pt x="378" y="632"/>
                </a:lnTo>
                <a:lnTo>
                  <a:pt x="363" y="501"/>
                </a:lnTo>
                <a:lnTo>
                  <a:pt x="329" y="336"/>
                </a:lnTo>
                <a:lnTo>
                  <a:pt x="296" y="224"/>
                </a:lnTo>
                <a:lnTo>
                  <a:pt x="255" y="116"/>
                </a:lnTo>
                <a:lnTo>
                  <a:pt x="225" y="52"/>
                </a:lnTo>
                <a:lnTo>
                  <a:pt x="199" y="0"/>
                </a:lnTo>
                <a:lnTo>
                  <a:pt x="165" y="67"/>
                </a:lnTo>
                <a:lnTo>
                  <a:pt x="139" y="119"/>
                </a:lnTo>
                <a:lnTo>
                  <a:pt x="109" y="183"/>
                </a:lnTo>
                <a:lnTo>
                  <a:pt x="79" y="276"/>
                </a:lnTo>
                <a:lnTo>
                  <a:pt x="49" y="407"/>
                </a:lnTo>
                <a:lnTo>
                  <a:pt x="30" y="493"/>
                </a:lnTo>
                <a:lnTo>
                  <a:pt x="19" y="598"/>
                </a:lnTo>
                <a:lnTo>
                  <a:pt x="8" y="677"/>
                </a:lnTo>
                <a:lnTo>
                  <a:pt x="4" y="770"/>
                </a:lnTo>
                <a:lnTo>
                  <a:pt x="0" y="924"/>
                </a:lnTo>
                <a:lnTo>
                  <a:pt x="12" y="1025"/>
                </a:lnTo>
                <a:lnTo>
                  <a:pt x="23" y="1148"/>
                </a:lnTo>
                <a:lnTo>
                  <a:pt x="45" y="1256"/>
                </a:lnTo>
                <a:lnTo>
                  <a:pt x="75" y="1399"/>
                </a:lnTo>
                <a:lnTo>
                  <a:pt x="101" y="1473"/>
                </a:lnTo>
                <a:lnTo>
                  <a:pt x="131" y="1548"/>
                </a:lnTo>
                <a:lnTo>
                  <a:pt x="169" y="1630"/>
                </a:lnTo>
                <a:lnTo>
                  <a:pt x="191" y="1668"/>
                </a:lnTo>
                <a:close/>
              </a:path>
            </a:pathLst>
          </a:custGeom>
          <a:solidFill>
            <a:srgbClr val="CCFFFF"/>
          </a:solidFill>
          <a:ln w="9525">
            <a:solidFill>
              <a:schemeClr val="tx1"/>
            </a:solidFill>
            <a:round/>
            <a:headEnd/>
            <a:tailEnd/>
          </a:ln>
          <a:effectLst/>
        </p:spPr>
        <p:txBody>
          <a:bodyPr>
            <a:prstTxWarp prst="textNoShape">
              <a:avLst/>
            </a:prstTxWarp>
          </a:bodyPr>
          <a:lstStyle/>
          <a:p>
            <a:endParaRPr lang="en-US"/>
          </a:p>
        </p:txBody>
      </p:sp>
      <p:sp>
        <p:nvSpPr>
          <p:cNvPr id="221187" name="Rectangle 3"/>
          <p:cNvSpPr>
            <a:spLocks noGrp="1" noChangeArrowheads="1"/>
          </p:cNvSpPr>
          <p:nvPr>
            <p:ph type="title"/>
          </p:nvPr>
        </p:nvSpPr>
        <p:spPr>
          <a:xfrm>
            <a:off x="457200" y="0"/>
            <a:ext cx="8229600" cy="715962"/>
          </a:xfrm>
        </p:spPr>
        <p:txBody>
          <a:bodyPr/>
          <a:lstStyle/>
          <a:p>
            <a:r>
              <a:rPr lang="en-US" sz="3100" dirty="0"/>
              <a:t>Diverging rays through a Converging Lens</a:t>
            </a:r>
          </a:p>
        </p:txBody>
      </p:sp>
      <p:sp>
        <p:nvSpPr>
          <p:cNvPr id="221188" name="Line 4"/>
          <p:cNvSpPr>
            <a:spLocks noChangeShapeType="1"/>
          </p:cNvSpPr>
          <p:nvPr/>
        </p:nvSpPr>
        <p:spPr bwMode="auto">
          <a:xfrm>
            <a:off x="4181475" y="2314575"/>
            <a:ext cx="381000" cy="4763"/>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221189" name="Line 5"/>
          <p:cNvSpPr>
            <a:spLocks noChangeShapeType="1"/>
          </p:cNvSpPr>
          <p:nvPr/>
        </p:nvSpPr>
        <p:spPr bwMode="auto">
          <a:xfrm flipV="1">
            <a:off x="4211638" y="4089400"/>
            <a:ext cx="309562" cy="4763"/>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221190" name="Line 6"/>
          <p:cNvSpPr>
            <a:spLocks noChangeShapeType="1"/>
          </p:cNvSpPr>
          <p:nvPr/>
        </p:nvSpPr>
        <p:spPr bwMode="auto">
          <a:xfrm flipV="1">
            <a:off x="4084638" y="3146425"/>
            <a:ext cx="4510087"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191" name="Line 7"/>
          <p:cNvSpPr>
            <a:spLocks noChangeShapeType="1"/>
          </p:cNvSpPr>
          <p:nvPr/>
        </p:nvSpPr>
        <p:spPr bwMode="auto">
          <a:xfrm>
            <a:off x="4425950" y="1885950"/>
            <a:ext cx="4154488" cy="1414463"/>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192" name="Line 8"/>
          <p:cNvSpPr>
            <a:spLocks noChangeShapeType="1"/>
          </p:cNvSpPr>
          <p:nvPr/>
        </p:nvSpPr>
        <p:spPr bwMode="auto">
          <a:xfrm flipV="1">
            <a:off x="4108450" y="2725738"/>
            <a:ext cx="546100" cy="9525"/>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221193" name="Line 9"/>
          <p:cNvSpPr>
            <a:spLocks noChangeShapeType="1"/>
          </p:cNvSpPr>
          <p:nvPr/>
        </p:nvSpPr>
        <p:spPr bwMode="auto">
          <a:xfrm flipV="1">
            <a:off x="4124325" y="3635375"/>
            <a:ext cx="517525" cy="11113"/>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221194" name="Line 10"/>
          <p:cNvSpPr>
            <a:spLocks noChangeShapeType="1"/>
          </p:cNvSpPr>
          <p:nvPr/>
        </p:nvSpPr>
        <p:spPr bwMode="auto">
          <a:xfrm flipV="1">
            <a:off x="728663" y="1493838"/>
            <a:ext cx="546100" cy="1677987"/>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195" name="Line 11"/>
          <p:cNvSpPr>
            <a:spLocks noChangeShapeType="1"/>
          </p:cNvSpPr>
          <p:nvPr/>
        </p:nvSpPr>
        <p:spPr bwMode="auto">
          <a:xfrm flipV="1">
            <a:off x="1878013" y="1089025"/>
            <a:ext cx="0" cy="202882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1196" name="Line 12"/>
          <p:cNvSpPr>
            <a:spLocks noChangeShapeType="1"/>
          </p:cNvSpPr>
          <p:nvPr/>
        </p:nvSpPr>
        <p:spPr bwMode="auto">
          <a:xfrm flipV="1">
            <a:off x="4371975" y="1027113"/>
            <a:ext cx="0" cy="1068387"/>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1197" name="Text Box 13"/>
          <p:cNvSpPr txBox="1">
            <a:spLocks noChangeArrowheads="1"/>
          </p:cNvSpPr>
          <p:nvPr/>
        </p:nvSpPr>
        <p:spPr bwMode="auto">
          <a:xfrm>
            <a:off x="1892300" y="903288"/>
            <a:ext cx="2420938" cy="519112"/>
          </a:xfrm>
          <a:prstGeom prst="rect">
            <a:avLst/>
          </a:prstGeom>
          <a:noFill/>
          <a:ln w="9525">
            <a:noFill/>
            <a:miter lim="800000"/>
            <a:headEnd/>
            <a:tailEnd/>
          </a:ln>
          <a:effectLst/>
        </p:spPr>
        <p:txBody>
          <a:bodyPr wrap="none">
            <a:prstTxWarp prst="textNoShape">
              <a:avLst/>
            </a:prstTxWarp>
            <a:spAutoFit/>
          </a:bodyPr>
          <a:lstStyle/>
          <a:p>
            <a:r>
              <a:rPr lang="en-US" sz="2800" dirty="0"/>
              <a:t>Focal length, </a:t>
            </a:r>
            <a:r>
              <a:rPr lang="en-US" sz="2800" i="1" dirty="0" err="1">
                <a:latin typeface="Times New Roman" charset="0"/>
              </a:rPr>
              <a:t>f</a:t>
            </a:r>
            <a:endParaRPr lang="en-US" sz="2800" i="1" dirty="0">
              <a:latin typeface="Times New Roman" charset="0"/>
            </a:endParaRPr>
          </a:p>
        </p:txBody>
      </p:sp>
      <p:sp>
        <p:nvSpPr>
          <p:cNvPr id="221198" name="Line 14"/>
          <p:cNvSpPr>
            <a:spLocks noChangeShapeType="1"/>
          </p:cNvSpPr>
          <p:nvPr/>
        </p:nvSpPr>
        <p:spPr bwMode="auto">
          <a:xfrm>
            <a:off x="1382713" y="1173163"/>
            <a:ext cx="493712"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199" name="Line 15"/>
          <p:cNvSpPr>
            <a:spLocks noChangeShapeType="1"/>
          </p:cNvSpPr>
          <p:nvPr/>
        </p:nvSpPr>
        <p:spPr bwMode="auto">
          <a:xfrm flipH="1">
            <a:off x="4371975" y="1158875"/>
            <a:ext cx="45085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200" name="AutoShape 16"/>
          <p:cNvSpPr>
            <a:spLocks noChangeArrowheads="1"/>
          </p:cNvSpPr>
          <p:nvPr/>
        </p:nvSpPr>
        <p:spPr bwMode="auto">
          <a:xfrm>
            <a:off x="200025" y="2957513"/>
            <a:ext cx="528638" cy="485775"/>
          </a:xfrm>
          <a:prstGeom prst="smileyFace">
            <a:avLst>
              <a:gd name="adj" fmla="val 4653"/>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221201" name="Line 17"/>
          <p:cNvSpPr>
            <a:spLocks noChangeShapeType="1"/>
          </p:cNvSpPr>
          <p:nvPr/>
        </p:nvSpPr>
        <p:spPr bwMode="auto">
          <a:xfrm flipV="1">
            <a:off x="742950" y="1508125"/>
            <a:ext cx="2060575" cy="1620838"/>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2" name="Line 18"/>
          <p:cNvSpPr>
            <a:spLocks noChangeShapeType="1"/>
          </p:cNvSpPr>
          <p:nvPr/>
        </p:nvSpPr>
        <p:spPr bwMode="auto">
          <a:xfrm flipV="1">
            <a:off x="728663" y="1893888"/>
            <a:ext cx="3589337" cy="12636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3" name="Line 19"/>
          <p:cNvSpPr>
            <a:spLocks noChangeShapeType="1"/>
          </p:cNvSpPr>
          <p:nvPr/>
        </p:nvSpPr>
        <p:spPr bwMode="auto">
          <a:xfrm flipV="1">
            <a:off x="757238" y="2308225"/>
            <a:ext cx="3446462" cy="849313"/>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4" name="Line 20"/>
          <p:cNvSpPr>
            <a:spLocks noChangeShapeType="1"/>
          </p:cNvSpPr>
          <p:nvPr/>
        </p:nvSpPr>
        <p:spPr bwMode="auto">
          <a:xfrm flipV="1">
            <a:off x="728663" y="2765425"/>
            <a:ext cx="3389312" cy="420688"/>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5" name="Line 21"/>
          <p:cNvSpPr>
            <a:spLocks noChangeShapeType="1"/>
          </p:cNvSpPr>
          <p:nvPr/>
        </p:nvSpPr>
        <p:spPr bwMode="auto">
          <a:xfrm flipV="1">
            <a:off x="757238" y="3151188"/>
            <a:ext cx="3289300" cy="635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6" name="Line 22"/>
          <p:cNvSpPr>
            <a:spLocks noChangeShapeType="1"/>
          </p:cNvSpPr>
          <p:nvPr/>
        </p:nvSpPr>
        <p:spPr bwMode="auto">
          <a:xfrm>
            <a:off x="757238" y="3157538"/>
            <a:ext cx="3317875" cy="479425"/>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7" name="Line 23"/>
          <p:cNvSpPr>
            <a:spLocks noChangeShapeType="1"/>
          </p:cNvSpPr>
          <p:nvPr/>
        </p:nvSpPr>
        <p:spPr bwMode="auto">
          <a:xfrm>
            <a:off x="742950" y="3186113"/>
            <a:ext cx="3389313" cy="893762"/>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8" name="Line 24"/>
          <p:cNvSpPr>
            <a:spLocks noChangeShapeType="1"/>
          </p:cNvSpPr>
          <p:nvPr/>
        </p:nvSpPr>
        <p:spPr bwMode="auto">
          <a:xfrm>
            <a:off x="728663" y="3157538"/>
            <a:ext cx="3560762" cy="1236662"/>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09" name="Line 25"/>
          <p:cNvSpPr>
            <a:spLocks noChangeShapeType="1"/>
          </p:cNvSpPr>
          <p:nvPr/>
        </p:nvSpPr>
        <p:spPr bwMode="auto">
          <a:xfrm>
            <a:off x="757238" y="3186113"/>
            <a:ext cx="1846262" cy="142240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0" name="Line 26"/>
          <p:cNvSpPr>
            <a:spLocks noChangeShapeType="1"/>
          </p:cNvSpPr>
          <p:nvPr/>
        </p:nvSpPr>
        <p:spPr bwMode="auto">
          <a:xfrm>
            <a:off x="4568825" y="2314575"/>
            <a:ext cx="4040188" cy="942975"/>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1" name="Line 27"/>
          <p:cNvSpPr>
            <a:spLocks noChangeShapeType="1"/>
          </p:cNvSpPr>
          <p:nvPr/>
        </p:nvSpPr>
        <p:spPr bwMode="auto">
          <a:xfrm>
            <a:off x="4625975" y="2700338"/>
            <a:ext cx="3925888" cy="485775"/>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2" name="Line 28"/>
          <p:cNvSpPr>
            <a:spLocks noChangeShapeType="1"/>
          </p:cNvSpPr>
          <p:nvPr/>
        </p:nvSpPr>
        <p:spPr bwMode="auto">
          <a:xfrm flipV="1">
            <a:off x="4654550" y="3057525"/>
            <a:ext cx="3997325" cy="585788"/>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3" name="Line 29"/>
          <p:cNvSpPr>
            <a:spLocks noChangeShapeType="1"/>
          </p:cNvSpPr>
          <p:nvPr/>
        </p:nvSpPr>
        <p:spPr bwMode="auto">
          <a:xfrm flipV="1">
            <a:off x="4525963" y="3028950"/>
            <a:ext cx="3954462" cy="1071563"/>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4" name="Line 30"/>
          <p:cNvSpPr>
            <a:spLocks noChangeShapeType="1"/>
          </p:cNvSpPr>
          <p:nvPr/>
        </p:nvSpPr>
        <p:spPr bwMode="auto">
          <a:xfrm flipV="1">
            <a:off x="4354513" y="3000375"/>
            <a:ext cx="4040187" cy="1400175"/>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1215" name="Line 31"/>
          <p:cNvSpPr>
            <a:spLocks noChangeShapeType="1"/>
          </p:cNvSpPr>
          <p:nvPr/>
        </p:nvSpPr>
        <p:spPr bwMode="auto">
          <a:xfrm flipV="1">
            <a:off x="735013" y="3017838"/>
            <a:ext cx="0" cy="202882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1216" name="Line 32"/>
          <p:cNvSpPr>
            <a:spLocks noChangeShapeType="1"/>
          </p:cNvSpPr>
          <p:nvPr/>
        </p:nvSpPr>
        <p:spPr bwMode="auto">
          <a:xfrm flipH="1" flipV="1">
            <a:off x="4349750" y="4132263"/>
            <a:ext cx="14288" cy="928687"/>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1217" name="Line 33"/>
          <p:cNvSpPr>
            <a:spLocks noChangeShapeType="1"/>
          </p:cNvSpPr>
          <p:nvPr/>
        </p:nvSpPr>
        <p:spPr bwMode="auto">
          <a:xfrm flipV="1">
            <a:off x="8093075" y="3032125"/>
            <a:ext cx="0" cy="202882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1218" name="Text Box 34"/>
          <p:cNvSpPr txBox="1">
            <a:spLocks noChangeArrowheads="1"/>
          </p:cNvSpPr>
          <p:nvPr/>
        </p:nvSpPr>
        <p:spPr bwMode="auto">
          <a:xfrm>
            <a:off x="2392363" y="4486275"/>
            <a:ext cx="342900" cy="579438"/>
          </a:xfrm>
          <a:prstGeom prst="rect">
            <a:avLst/>
          </a:prstGeom>
          <a:noFill/>
          <a:ln w="9525">
            <a:noFill/>
            <a:miter lim="800000"/>
            <a:headEnd/>
            <a:tailEnd/>
          </a:ln>
          <a:effectLst/>
        </p:spPr>
        <p:txBody>
          <a:bodyPr wrap="none">
            <a:prstTxWarp prst="textNoShape">
              <a:avLst/>
            </a:prstTxWarp>
            <a:spAutoFit/>
          </a:bodyPr>
          <a:lstStyle/>
          <a:p>
            <a:r>
              <a:rPr lang="en-US" sz="3200" i="1">
                <a:latin typeface="Times New Roman" charset="0"/>
              </a:rPr>
              <a:t>s</a:t>
            </a:r>
          </a:p>
        </p:txBody>
      </p:sp>
      <p:sp>
        <p:nvSpPr>
          <p:cNvPr id="221219" name="Text Box 35"/>
          <p:cNvSpPr txBox="1">
            <a:spLocks noChangeArrowheads="1"/>
          </p:cNvSpPr>
          <p:nvPr/>
        </p:nvSpPr>
        <p:spPr bwMode="auto">
          <a:xfrm>
            <a:off x="6107113" y="4457700"/>
            <a:ext cx="477837" cy="579438"/>
          </a:xfrm>
          <a:prstGeom prst="rect">
            <a:avLst/>
          </a:prstGeom>
          <a:noFill/>
          <a:ln w="9525">
            <a:noFill/>
            <a:miter lim="800000"/>
            <a:headEnd/>
            <a:tailEnd/>
          </a:ln>
          <a:effectLst/>
        </p:spPr>
        <p:txBody>
          <a:bodyPr wrap="none">
            <a:prstTxWarp prst="textNoShape">
              <a:avLst/>
            </a:prstTxWarp>
            <a:spAutoFit/>
          </a:bodyPr>
          <a:lstStyle/>
          <a:p>
            <a:r>
              <a:rPr lang="en-US" sz="3200" i="1">
                <a:latin typeface="Times New Roman" charset="0"/>
              </a:rPr>
              <a:t>s’</a:t>
            </a:r>
          </a:p>
        </p:txBody>
      </p:sp>
      <p:sp>
        <p:nvSpPr>
          <p:cNvPr id="221220" name="Line 36"/>
          <p:cNvSpPr>
            <a:spLocks noChangeShapeType="1"/>
          </p:cNvSpPr>
          <p:nvPr/>
        </p:nvSpPr>
        <p:spPr bwMode="auto">
          <a:xfrm>
            <a:off x="2825750" y="4816475"/>
            <a:ext cx="1522413"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221" name="Line 37"/>
          <p:cNvSpPr>
            <a:spLocks noChangeShapeType="1"/>
          </p:cNvSpPr>
          <p:nvPr/>
        </p:nvSpPr>
        <p:spPr bwMode="auto">
          <a:xfrm flipH="1" flipV="1">
            <a:off x="719138" y="4830763"/>
            <a:ext cx="1577975"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222" name="Line 38"/>
          <p:cNvSpPr>
            <a:spLocks noChangeShapeType="1"/>
          </p:cNvSpPr>
          <p:nvPr/>
        </p:nvSpPr>
        <p:spPr bwMode="auto">
          <a:xfrm>
            <a:off x="6583363" y="4816475"/>
            <a:ext cx="1522412"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223" name="Line 39"/>
          <p:cNvSpPr>
            <a:spLocks noChangeShapeType="1"/>
          </p:cNvSpPr>
          <p:nvPr/>
        </p:nvSpPr>
        <p:spPr bwMode="auto">
          <a:xfrm flipH="1" flipV="1">
            <a:off x="4376738" y="4816475"/>
            <a:ext cx="1577975"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aphicFrame>
        <p:nvGraphicFramePr>
          <p:cNvPr id="221224" name="Object 40"/>
          <p:cNvGraphicFramePr>
            <a:graphicFrameLocks noGrp="1" noChangeAspect="1"/>
          </p:cNvGraphicFramePr>
          <p:nvPr>
            <p:ph idx="1"/>
          </p:nvPr>
        </p:nvGraphicFramePr>
        <p:xfrm>
          <a:off x="5651500" y="5192713"/>
          <a:ext cx="1995488" cy="1206500"/>
        </p:xfrm>
        <a:graphic>
          <a:graphicData uri="http://schemas.openxmlformats.org/presentationml/2006/ole">
            <mc:AlternateContent xmlns:mc="http://schemas.openxmlformats.org/markup-compatibility/2006">
              <mc:Choice xmlns:v="urn:schemas-microsoft-com:vml" Requires="v">
                <p:oleObj spid="_x0000_s65562" name="Equation" r:id="rId3" imgW="672840" imgH="419040" progId="Equation.3">
                  <p:embed/>
                </p:oleObj>
              </mc:Choice>
              <mc:Fallback>
                <p:oleObj name="Equation" r:id="rId3" imgW="67284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5192713"/>
                        <a:ext cx="1995488" cy="1206500"/>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1225" name="Text Box 41"/>
          <p:cNvSpPr txBox="1">
            <a:spLocks noChangeArrowheads="1"/>
          </p:cNvSpPr>
          <p:nvPr/>
        </p:nvSpPr>
        <p:spPr bwMode="auto">
          <a:xfrm>
            <a:off x="852488" y="5383213"/>
            <a:ext cx="4702175" cy="701675"/>
          </a:xfrm>
          <a:prstGeom prst="rect">
            <a:avLst/>
          </a:prstGeom>
          <a:noFill/>
          <a:ln w="9525">
            <a:noFill/>
            <a:miter lim="800000"/>
            <a:headEnd/>
            <a:tailEnd/>
          </a:ln>
          <a:effectLst/>
        </p:spPr>
        <p:txBody>
          <a:bodyPr wrap="none">
            <a:prstTxWarp prst="textNoShape">
              <a:avLst/>
            </a:prstTxWarp>
            <a:spAutoFit/>
          </a:bodyPr>
          <a:lstStyle/>
          <a:p>
            <a:r>
              <a:rPr lang="en-US" sz="4000"/>
              <a:t>Thin Lens Equation:</a:t>
            </a:r>
          </a:p>
        </p:txBody>
      </p:sp>
    </p:spTree>
    <p:extLst>
      <p:ext uri="{BB962C8B-B14F-4D97-AF65-F5344CB8AC3E}">
        <p14:creationId xmlns:p14="http://schemas.microsoft.com/office/powerpoint/2010/main" val="325657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1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11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11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11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12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12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11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12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12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12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12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12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12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12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12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12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12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12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12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1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animBg="1"/>
      <p:bldP spid="221189" grpId="0" animBg="1"/>
      <p:bldP spid="221190" grpId="0" animBg="1"/>
      <p:bldP spid="221191" grpId="0" animBg="1"/>
      <p:bldP spid="221192" grpId="0" animBg="1"/>
      <p:bldP spid="221193" grpId="0" animBg="1"/>
      <p:bldP spid="221210" grpId="0" animBg="1"/>
      <p:bldP spid="221211" grpId="0" animBg="1"/>
      <p:bldP spid="221212" grpId="0" animBg="1"/>
      <p:bldP spid="221213" grpId="0" animBg="1"/>
      <p:bldP spid="221214" grpId="0" animBg="1"/>
      <p:bldP spid="221215" grpId="0" animBg="1"/>
      <p:bldP spid="221216" grpId="0" animBg="1"/>
      <p:bldP spid="221217" grpId="0" animBg="1"/>
      <p:bldP spid="221218" grpId="0"/>
      <p:bldP spid="221219" grpId="0"/>
      <p:bldP spid="221220" grpId="0" animBg="1"/>
      <p:bldP spid="221221" grpId="0" animBg="1"/>
      <p:bldP spid="221222" grpId="0" animBg="1"/>
      <p:bldP spid="2212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381000" y="152400"/>
            <a:ext cx="8458200" cy="639762"/>
          </a:xfrm>
        </p:spPr>
        <p:txBody>
          <a:bodyPr/>
          <a:lstStyle/>
          <a:p>
            <a:r>
              <a:rPr lang="en-US" sz="3400" dirty="0"/>
              <a:t>Thin Lens Equation: sign conventions</a:t>
            </a:r>
          </a:p>
        </p:txBody>
      </p:sp>
      <p:sp>
        <p:nvSpPr>
          <p:cNvPr id="222211" name="Text Box 3"/>
          <p:cNvSpPr txBox="1">
            <a:spLocks noChangeArrowheads="1"/>
          </p:cNvSpPr>
          <p:nvPr/>
        </p:nvSpPr>
        <p:spPr bwMode="auto">
          <a:xfrm>
            <a:off x="2051050" y="2687638"/>
            <a:ext cx="322263" cy="519112"/>
          </a:xfrm>
          <a:prstGeom prst="rect">
            <a:avLst/>
          </a:prstGeom>
          <a:noFill/>
          <a:ln w="9525">
            <a:noFill/>
            <a:miter lim="800000"/>
            <a:headEnd/>
            <a:tailEnd/>
          </a:ln>
          <a:effectLst/>
        </p:spPr>
        <p:txBody>
          <a:bodyPr wrap="none">
            <a:prstTxWarp prst="textNoShape">
              <a:avLst/>
            </a:prstTxWarp>
            <a:spAutoFit/>
          </a:bodyPr>
          <a:lstStyle/>
          <a:p>
            <a:r>
              <a:rPr lang="en-US" sz="2800" i="1">
                <a:latin typeface="Times New Roman" charset="0"/>
              </a:rPr>
              <a:t>s</a:t>
            </a:r>
          </a:p>
        </p:txBody>
      </p:sp>
      <p:sp>
        <p:nvSpPr>
          <p:cNvPr id="222212" name="Text Box 4"/>
          <p:cNvSpPr txBox="1">
            <a:spLocks noChangeArrowheads="1"/>
          </p:cNvSpPr>
          <p:nvPr/>
        </p:nvSpPr>
        <p:spPr bwMode="auto">
          <a:xfrm>
            <a:off x="4027488" y="2659063"/>
            <a:ext cx="441325" cy="519112"/>
          </a:xfrm>
          <a:prstGeom prst="rect">
            <a:avLst/>
          </a:prstGeom>
          <a:noFill/>
          <a:ln w="9525">
            <a:noFill/>
            <a:miter lim="800000"/>
            <a:headEnd/>
            <a:tailEnd/>
          </a:ln>
          <a:effectLst/>
        </p:spPr>
        <p:txBody>
          <a:bodyPr wrap="none">
            <a:prstTxWarp prst="textNoShape">
              <a:avLst/>
            </a:prstTxWarp>
            <a:spAutoFit/>
          </a:bodyPr>
          <a:lstStyle/>
          <a:p>
            <a:r>
              <a:rPr lang="en-US" sz="2800" i="1">
                <a:latin typeface="Times New Roman" charset="0"/>
              </a:rPr>
              <a:t>s’</a:t>
            </a:r>
          </a:p>
        </p:txBody>
      </p:sp>
      <p:graphicFrame>
        <p:nvGraphicFramePr>
          <p:cNvPr id="222213" name="Object 5"/>
          <p:cNvGraphicFramePr>
            <a:graphicFrameLocks noGrp="1" noChangeAspect="1"/>
          </p:cNvGraphicFramePr>
          <p:nvPr>
            <p:ph idx="1"/>
          </p:nvPr>
        </p:nvGraphicFramePr>
        <p:xfrm>
          <a:off x="6588125" y="1347788"/>
          <a:ext cx="1938338" cy="1206500"/>
        </p:xfrm>
        <a:graphic>
          <a:graphicData uri="http://schemas.openxmlformats.org/presentationml/2006/ole">
            <mc:AlternateContent xmlns:mc="http://schemas.openxmlformats.org/markup-compatibility/2006">
              <mc:Choice xmlns:v="urn:schemas-microsoft-com:vml" Requires="v">
                <p:oleObj spid="_x0000_s66586" name="Equation" r:id="rId3" imgW="672840" imgH="419040" progId="Equation.3">
                  <p:embed/>
                </p:oleObj>
              </mc:Choice>
              <mc:Fallback>
                <p:oleObj name="Equation" r:id="rId3" imgW="67284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347788"/>
                        <a:ext cx="1938338" cy="1206500"/>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6"/>
          <p:cNvGrpSpPr>
            <a:grpSpLocks/>
          </p:cNvGrpSpPr>
          <p:nvPr/>
        </p:nvGrpSpPr>
        <p:grpSpPr bwMode="auto">
          <a:xfrm>
            <a:off x="987425" y="1331913"/>
            <a:ext cx="4468813" cy="1774825"/>
            <a:chOff x="126" y="1155"/>
            <a:chExt cx="5311" cy="2033"/>
          </a:xfrm>
        </p:grpSpPr>
        <p:sp>
          <p:nvSpPr>
            <p:cNvPr id="222215" name="Freeform 7"/>
            <p:cNvSpPr>
              <a:spLocks/>
            </p:cNvSpPr>
            <p:nvPr/>
          </p:nvSpPr>
          <p:spPr bwMode="auto">
            <a:xfrm>
              <a:off x="2558" y="1155"/>
              <a:ext cx="389" cy="1668"/>
            </a:xfrm>
            <a:custGeom>
              <a:avLst/>
              <a:gdLst/>
              <a:ahLst/>
              <a:cxnLst>
                <a:cxn ang="0">
                  <a:pos x="191" y="1668"/>
                </a:cxn>
                <a:cxn ang="0">
                  <a:pos x="225" y="1612"/>
                </a:cxn>
                <a:cxn ang="0">
                  <a:pos x="258" y="1533"/>
                </a:cxn>
                <a:cxn ang="0">
                  <a:pos x="296" y="1440"/>
                </a:cxn>
                <a:cxn ang="0">
                  <a:pos x="315" y="1372"/>
                </a:cxn>
                <a:cxn ang="0">
                  <a:pos x="348" y="1245"/>
                </a:cxn>
                <a:cxn ang="0">
                  <a:pos x="363" y="1148"/>
                </a:cxn>
                <a:cxn ang="0">
                  <a:pos x="378" y="1051"/>
                </a:cxn>
                <a:cxn ang="0">
                  <a:pos x="382" y="935"/>
                </a:cxn>
                <a:cxn ang="0">
                  <a:pos x="389" y="867"/>
                </a:cxn>
                <a:cxn ang="0">
                  <a:pos x="386" y="778"/>
                </a:cxn>
                <a:cxn ang="0">
                  <a:pos x="378" y="632"/>
                </a:cxn>
                <a:cxn ang="0">
                  <a:pos x="363" y="501"/>
                </a:cxn>
                <a:cxn ang="0">
                  <a:pos x="329" y="336"/>
                </a:cxn>
                <a:cxn ang="0">
                  <a:pos x="296" y="224"/>
                </a:cxn>
                <a:cxn ang="0">
                  <a:pos x="255" y="116"/>
                </a:cxn>
                <a:cxn ang="0">
                  <a:pos x="225" y="52"/>
                </a:cxn>
                <a:cxn ang="0">
                  <a:pos x="199" y="0"/>
                </a:cxn>
                <a:cxn ang="0">
                  <a:pos x="165" y="67"/>
                </a:cxn>
                <a:cxn ang="0">
                  <a:pos x="139" y="119"/>
                </a:cxn>
                <a:cxn ang="0">
                  <a:pos x="109" y="183"/>
                </a:cxn>
                <a:cxn ang="0">
                  <a:pos x="79" y="276"/>
                </a:cxn>
                <a:cxn ang="0">
                  <a:pos x="49" y="407"/>
                </a:cxn>
                <a:cxn ang="0">
                  <a:pos x="30" y="493"/>
                </a:cxn>
                <a:cxn ang="0">
                  <a:pos x="19" y="598"/>
                </a:cxn>
                <a:cxn ang="0">
                  <a:pos x="8" y="677"/>
                </a:cxn>
                <a:cxn ang="0">
                  <a:pos x="4" y="770"/>
                </a:cxn>
                <a:cxn ang="0">
                  <a:pos x="0" y="924"/>
                </a:cxn>
                <a:cxn ang="0">
                  <a:pos x="12" y="1025"/>
                </a:cxn>
                <a:cxn ang="0">
                  <a:pos x="23" y="1148"/>
                </a:cxn>
                <a:cxn ang="0">
                  <a:pos x="45" y="1256"/>
                </a:cxn>
                <a:cxn ang="0">
                  <a:pos x="75" y="1399"/>
                </a:cxn>
                <a:cxn ang="0">
                  <a:pos x="101" y="1473"/>
                </a:cxn>
                <a:cxn ang="0">
                  <a:pos x="131" y="1548"/>
                </a:cxn>
                <a:cxn ang="0">
                  <a:pos x="169" y="1630"/>
                </a:cxn>
                <a:cxn ang="0">
                  <a:pos x="191" y="1668"/>
                </a:cxn>
              </a:cxnLst>
              <a:rect l="0" t="0" r="r" b="b"/>
              <a:pathLst>
                <a:path w="389" h="1668">
                  <a:moveTo>
                    <a:pt x="191" y="1668"/>
                  </a:moveTo>
                  <a:lnTo>
                    <a:pt x="225" y="1612"/>
                  </a:lnTo>
                  <a:lnTo>
                    <a:pt x="258" y="1533"/>
                  </a:lnTo>
                  <a:lnTo>
                    <a:pt x="296" y="1440"/>
                  </a:lnTo>
                  <a:lnTo>
                    <a:pt x="315" y="1372"/>
                  </a:lnTo>
                  <a:lnTo>
                    <a:pt x="348" y="1245"/>
                  </a:lnTo>
                  <a:lnTo>
                    <a:pt x="363" y="1148"/>
                  </a:lnTo>
                  <a:lnTo>
                    <a:pt x="378" y="1051"/>
                  </a:lnTo>
                  <a:lnTo>
                    <a:pt x="382" y="935"/>
                  </a:lnTo>
                  <a:lnTo>
                    <a:pt x="389" y="867"/>
                  </a:lnTo>
                  <a:lnTo>
                    <a:pt x="386" y="778"/>
                  </a:lnTo>
                  <a:lnTo>
                    <a:pt x="378" y="632"/>
                  </a:lnTo>
                  <a:lnTo>
                    <a:pt x="363" y="501"/>
                  </a:lnTo>
                  <a:lnTo>
                    <a:pt x="329" y="336"/>
                  </a:lnTo>
                  <a:lnTo>
                    <a:pt x="296" y="224"/>
                  </a:lnTo>
                  <a:lnTo>
                    <a:pt x="255" y="116"/>
                  </a:lnTo>
                  <a:lnTo>
                    <a:pt x="225" y="52"/>
                  </a:lnTo>
                  <a:lnTo>
                    <a:pt x="199" y="0"/>
                  </a:lnTo>
                  <a:lnTo>
                    <a:pt x="165" y="67"/>
                  </a:lnTo>
                  <a:lnTo>
                    <a:pt x="139" y="119"/>
                  </a:lnTo>
                  <a:lnTo>
                    <a:pt x="109" y="183"/>
                  </a:lnTo>
                  <a:lnTo>
                    <a:pt x="79" y="276"/>
                  </a:lnTo>
                  <a:lnTo>
                    <a:pt x="49" y="407"/>
                  </a:lnTo>
                  <a:lnTo>
                    <a:pt x="30" y="493"/>
                  </a:lnTo>
                  <a:lnTo>
                    <a:pt x="19" y="598"/>
                  </a:lnTo>
                  <a:lnTo>
                    <a:pt x="8" y="677"/>
                  </a:lnTo>
                  <a:lnTo>
                    <a:pt x="4" y="770"/>
                  </a:lnTo>
                  <a:lnTo>
                    <a:pt x="0" y="924"/>
                  </a:lnTo>
                  <a:lnTo>
                    <a:pt x="12" y="1025"/>
                  </a:lnTo>
                  <a:lnTo>
                    <a:pt x="23" y="1148"/>
                  </a:lnTo>
                  <a:lnTo>
                    <a:pt x="45" y="1256"/>
                  </a:lnTo>
                  <a:lnTo>
                    <a:pt x="75" y="1399"/>
                  </a:lnTo>
                  <a:lnTo>
                    <a:pt x="101" y="1473"/>
                  </a:lnTo>
                  <a:lnTo>
                    <a:pt x="131" y="1548"/>
                  </a:lnTo>
                  <a:lnTo>
                    <a:pt x="169" y="1630"/>
                  </a:lnTo>
                  <a:lnTo>
                    <a:pt x="191" y="1668"/>
                  </a:lnTo>
                  <a:close/>
                </a:path>
              </a:pathLst>
            </a:custGeom>
            <a:solidFill>
              <a:srgbClr val="CCFFFF"/>
            </a:solidFill>
            <a:ln w="9525">
              <a:solidFill>
                <a:schemeClr val="tx1"/>
              </a:solidFill>
              <a:round/>
              <a:headEnd/>
              <a:tailEnd/>
            </a:ln>
            <a:effectLst/>
          </p:spPr>
          <p:txBody>
            <a:bodyPr>
              <a:prstTxWarp prst="textNoShape">
                <a:avLst/>
              </a:prstTxWarp>
            </a:bodyPr>
            <a:lstStyle/>
            <a:p>
              <a:endParaRPr lang="en-US"/>
            </a:p>
          </p:txBody>
        </p:sp>
        <p:sp>
          <p:nvSpPr>
            <p:cNvPr id="222216" name="Line 8"/>
            <p:cNvSpPr>
              <a:spLocks noChangeShapeType="1"/>
            </p:cNvSpPr>
            <p:nvPr/>
          </p:nvSpPr>
          <p:spPr bwMode="auto">
            <a:xfrm flipV="1">
              <a:off x="2585" y="1982"/>
              <a:ext cx="2457" cy="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17" name="Line 9"/>
            <p:cNvSpPr>
              <a:spLocks noChangeShapeType="1"/>
            </p:cNvSpPr>
            <p:nvPr/>
          </p:nvSpPr>
          <p:spPr bwMode="auto">
            <a:xfrm>
              <a:off x="2788" y="1188"/>
              <a:ext cx="2267" cy="767"/>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18" name="AutoShape 10"/>
            <p:cNvSpPr>
              <a:spLocks noChangeArrowheads="1"/>
            </p:cNvSpPr>
            <p:nvPr/>
          </p:nvSpPr>
          <p:spPr bwMode="auto">
            <a:xfrm>
              <a:off x="126" y="1863"/>
              <a:ext cx="333" cy="306"/>
            </a:xfrm>
            <a:prstGeom prst="smileyFace">
              <a:avLst>
                <a:gd name="adj" fmla="val 4653"/>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222219" name="Line 11"/>
            <p:cNvSpPr>
              <a:spLocks noChangeShapeType="1"/>
            </p:cNvSpPr>
            <p:nvPr/>
          </p:nvSpPr>
          <p:spPr bwMode="auto">
            <a:xfrm flipV="1">
              <a:off x="459" y="1193"/>
              <a:ext cx="2261" cy="796"/>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20" name="Line 12"/>
            <p:cNvSpPr>
              <a:spLocks noChangeShapeType="1"/>
            </p:cNvSpPr>
            <p:nvPr/>
          </p:nvSpPr>
          <p:spPr bwMode="auto">
            <a:xfrm flipV="1">
              <a:off x="477" y="1985"/>
              <a:ext cx="2072" cy="4"/>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21" name="Line 13"/>
            <p:cNvSpPr>
              <a:spLocks noChangeShapeType="1"/>
            </p:cNvSpPr>
            <p:nvPr/>
          </p:nvSpPr>
          <p:spPr bwMode="auto">
            <a:xfrm>
              <a:off x="459" y="1989"/>
              <a:ext cx="2243" cy="779"/>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22" name="Line 14"/>
            <p:cNvSpPr>
              <a:spLocks noChangeShapeType="1"/>
            </p:cNvSpPr>
            <p:nvPr/>
          </p:nvSpPr>
          <p:spPr bwMode="auto">
            <a:xfrm flipV="1">
              <a:off x="2743" y="1992"/>
              <a:ext cx="2263" cy="780"/>
            </a:xfrm>
            <a:prstGeom prst="line">
              <a:avLst/>
            </a:prstGeom>
            <a:noFill/>
            <a:ln w="25400">
              <a:solidFill>
                <a:srgbClr val="FF0000"/>
              </a:solidFill>
              <a:round/>
              <a:headEnd/>
              <a:tailEnd type="stealth" w="med" len="lg"/>
            </a:ln>
            <a:effectLst/>
          </p:spPr>
          <p:txBody>
            <a:bodyPr>
              <a:prstTxWarp prst="textNoShape">
                <a:avLst/>
              </a:prstTxWarp>
            </a:bodyPr>
            <a:lstStyle/>
            <a:p>
              <a:endParaRPr lang="en-US"/>
            </a:p>
          </p:txBody>
        </p:sp>
        <p:sp>
          <p:nvSpPr>
            <p:cNvPr id="222223" name="Line 15"/>
            <p:cNvSpPr>
              <a:spLocks noChangeShapeType="1"/>
            </p:cNvSpPr>
            <p:nvPr/>
          </p:nvSpPr>
          <p:spPr bwMode="auto">
            <a:xfrm flipV="1">
              <a:off x="463" y="1901"/>
              <a:ext cx="0" cy="1278"/>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2224" name="Line 16"/>
            <p:cNvSpPr>
              <a:spLocks noChangeShapeType="1"/>
            </p:cNvSpPr>
            <p:nvPr/>
          </p:nvSpPr>
          <p:spPr bwMode="auto">
            <a:xfrm flipH="1" flipV="1">
              <a:off x="2740" y="2603"/>
              <a:ext cx="9" cy="585"/>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2225" name="Line 17"/>
            <p:cNvSpPr>
              <a:spLocks noChangeShapeType="1"/>
            </p:cNvSpPr>
            <p:nvPr/>
          </p:nvSpPr>
          <p:spPr bwMode="auto">
            <a:xfrm flipV="1">
              <a:off x="5098" y="1910"/>
              <a:ext cx="0" cy="1278"/>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22226" name="Line 18"/>
            <p:cNvSpPr>
              <a:spLocks noChangeShapeType="1"/>
            </p:cNvSpPr>
            <p:nvPr/>
          </p:nvSpPr>
          <p:spPr bwMode="auto">
            <a:xfrm>
              <a:off x="1780" y="3034"/>
              <a:ext cx="959"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27" name="Line 19"/>
            <p:cNvSpPr>
              <a:spLocks noChangeShapeType="1"/>
            </p:cNvSpPr>
            <p:nvPr/>
          </p:nvSpPr>
          <p:spPr bwMode="auto">
            <a:xfrm flipH="1" flipV="1">
              <a:off x="453" y="3043"/>
              <a:ext cx="994"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28" name="Line 20"/>
            <p:cNvSpPr>
              <a:spLocks noChangeShapeType="1"/>
            </p:cNvSpPr>
            <p:nvPr/>
          </p:nvSpPr>
          <p:spPr bwMode="auto">
            <a:xfrm>
              <a:off x="4147" y="3034"/>
              <a:ext cx="959"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29" name="Line 21"/>
            <p:cNvSpPr>
              <a:spLocks noChangeShapeType="1"/>
            </p:cNvSpPr>
            <p:nvPr/>
          </p:nvSpPr>
          <p:spPr bwMode="auto">
            <a:xfrm flipH="1" flipV="1">
              <a:off x="2757" y="3034"/>
              <a:ext cx="994"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30" name="AutoShape 22"/>
            <p:cNvSpPr>
              <a:spLocks noChangeArrowheads="1"/>
            </p:cNvSpPr>
            <p:nvPr/>
          </p:nvSpPr>
          <p:spPr bwMode="auto">
            <a:xfrm rot="10800000">
              <a:off x="5104" y="1804"/>
              <a:ext cx="333" cy="306"/>
            </a:xfrm>
            <a:prstGeom prst="smileyFace">
              <a:avLst>
                <a:gd name="adj" fmla="val 4653"/>
              </a:avLst>
            </a:prstGeom>
            <a:solidFill>
              <a:srgbClr val="FFE6A1"/>
            </a:solidFill>
            <a:ln w="9525">
              <a:solidFill>
                <a:schemeClr val="tx1"/>
              </a:solidFill>
              <a:round/>
              <a:headEnd/>
              <a:tailEnd/>
            </a:ln>
            <a:effectLst/>
          </p:spPr>
          <p:txBody>
            <a:bodyPr wrap="none" anchor="ctr">
              <a:prstTxWarp prst="textNoShape">
                <a:avLst/>
              </a:prstTxWarp>
            </a:bodyPr>
            <a:lstStyle/>
            <a:p>
              <a:endParaRPr lang="en-US"/>
            </a:p>
          </p:txBody>
        </p:sp>
      </p:grpSp>
      <p:sp>
        <p:nvSpPr>
          <p:cNvPr id="222231" name="Text Box 23"/>
          <p:cNvSpPr txBox="1">
            <a:spLocks noChangeArrowheads="1"/>
          </p:cNvSpPr>
          <p:nvPr/>
        </p:nvSpPr>
        <p:spPr bwMode="auto">
          <a:xfrm>
            <a:off x="3040063" y="1549400"/>
            <a:ext cx="282575" cy="519113"/>
          </a:xfrm>
          <a:prstGeom prst="rect">
            <a:avLst/>
          </a:prstGeom>
          <a:noFill/>
          <a:ln w="9525">
            <a:noFill/>
            <a:miter lim="800000"/>
            <a:headEnd/>
            <a:tailEnd/>
          </a:ln>
          <a:effectLst/>
        </p:spPr>
        <p:txBody>
          <a:bodyPr wrap="none">
            <a:prstTxWarp prst="textNoShape">
              <a:avLst/>
            </a:prstTxWarp>
            <a:spAutoFit/>
          </a:bodyPr>
          <a:lstStyle/>
          <a:p>
            <a:r>
              <a:rPr lang="en-US" sz="2800" i="1">
                <a:latin typeface="Times New Roman" charset="0"/>
              </a:rPr>
              <a:t>f</a:t>
            </a:r>
          </a:p>
        </p:txBody>
      </p:sp>
      <p:sp>
        <p:nvSpPr>
          <p:cNvPr id="222232" name="Text Box 24"/>
          <p:cNvSpPr txBox="1">
            <a:spLocks noChangeArrowheads="1"/>
          </p:cNvSpPr>
          <p:nvPr/>
        </p:nvSpPr>
        <p:spPr bwMode="auto">
          <a:xfrm>
            <a:off x="249238" y="1346200"/>
            <a:ext cx="1135062" cy="519113"/>
          </a:xfrm>
          <a:prstGeom prst="rect">
            <a:avLst/>
          </a:prstGeom>
          <a:noFill/>
          <a:ln w="9525">
            <a:noFill/>
            <a:miter lim="800000"/>
            <a:headEnd/>
            <a:tailEnd/>
          </a:ln>
          <a:effectLst/>
        </p:spPr>
        <p:txBody>
          <a:bodyPr wrap="none">
            <a:prstTxWarp prst="textNoShape">
              <a:avLst/>
            </a:prstTxWarp>
            <a:spAutoFit/>
          </a:bodyPr>
          <a:lstStyle/>
          <a:p>
            <a:r>
              <a:rPr lang="en-US" sz="2800"/>
              <a:t>object</a:t>
            </a:r>
          </a:p>
        </p:txBody>
      </p:sp>
      <p:sp>
        <p:nvSpPr>
          <p:cNvPr id="222233" name="Text Box 25"/>
          <p:cNvSpPr txBox="1">
            <a:spLocks noChangeArrowheads="1"/>
          </p:cNvSpPr>
          <p:nvPr/>
        </p:nvSpPr>
        <p:spPr bwMode="auto">
          <a:xfrm>
            <a:off x="4959350" y="1216025"/>
            <a:ext cx="1155700" cy="519113"/>
          </a:xfrm>
          <a:prstGeom prst="rect">
            <a:avLst/>
          </a:prstGeom>
          <a:noFill/>
          <a:ln w="9525">
            <a:noFill/>
            <a:miter lim="800000"/>
            <a:headEnd/>
            <a:tailEnd/>
          </a:ln>
          <a:effectLst/>
        </p:spPr>
        <p:txBody>
          <a:bodyPr wrap="none">
            <a:prstTxWarp prst="textNoShape">
              <a:avLst/>
            </a:prstTxWarp>
            <a:spAutoFit/>
          </a:bodyPr>
          <a:lstStyle/>
          <a:p>
            <a:r>
              <a:rPr lang="en-US" sz="2800"/>
              <a:t>image</a:t>
            </a:r>
          </a:p>
        </p:txBody>
      </p:sp>
      <p:sp>
        <p:nvSpPr>
          <p:cNvPr id="222234" name="Line 26"/>
          <p:cNvSpPr>
            <a:spLocks noChangeShapeType="1"/>
          </p:cNvSpPr>
          <p:nvPr/>
        </p:nvSpPr>
        <p:spPr bwMode="auto">
          <a:xfrm>
            <a:off x="914400" y="1774825"/>
            <a:ext cx="88900" cy="19685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35" name="Line 27"/>
          <p:cNvSpPr>
            <a:spLocks noChangeShapeType="1"/>
          </p:cNvSpPr>
          <p:nvPr/>
        </p:nvSpPr>
        <p:spPr bwMode="auto">
          <a:xfrm flipH="1">
            <a:off x="5360988" y="1649413"/>
            <a:ext cx="142875" cy="2333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2236" name="Text Box 28"/>
          <p:cNvSpPr txBox="1">
            <a:spLocks noChangeArrowheads="1"/>
          </p:cNvSpPr>
          <p:nvPr/>
        </p:nvSpPr>
        <p:spPr bwMode="auto">
          <a:xfrm>
            <a:off x="463550" y="3281363"/>
            <a:ext cx="8305800" cy="946150"/>
          </a:xfrm>
          <a:prstGeom prst="rect">
            <a:avLst/>
          </a:prstGeom>
          <a:noFill/>
          <a:ln w="9525">
            <a:noFill/>
            <a:miter lim="800000"/>
            <a:headEnd/>
            <a:tailEnd/>
          </a:ln>
          <a:effectLst/>
        </p:spPr>
        <p:txBody>
          <a:bodyPr>
            <a:prstTxWarp prst="textNoShape">
              <a:avLst/>
            </a:prstTxWarp>
            <a:spAutoFit/>
          </a:bodyPr>
          <a:lstStyle/>
          <a:p>
            <a:r>
              <a:rPr lang="en-US" sz="2800" i="1">
                <a:latin typeface="Times New Roman" charset="0"/>
              </a:rPr>
              <a:t>s</a:t>
            </a:r>
            <a:r>
              <a:rPr lang="en-US" sz="2800"/>
              <a:t> is positive for objects to the left of lens, negative for objects to the right of lens (virtual objects).</a:t>
            </a:r>
          </a:p>
        </p:txBody>
      </p:sp>
      <p:sp>
        <p:nvSpPr>
          <p:cNvPr id="222237" name="Text Box 29"/>
          <p:cNvSpPr txBox="1">
            <a:spLocks noChangeArrowheads="1"/>
          </p:cNvSpPr>
          <p:nvPr/>
        </p:nvSpPr>
        <p:spPr bwMode="auto">
          <a:xfrm>
            <a:off x="444500" y="4262438"/>
            <a:ext cx="8483600" cy="946150"/>
          </a:xfrm>
          <a:prstGeom prst="rect">
            <a:avLst/>
          </a:prstGeom>
          <a:noFill/>
          <a:ln w="9525">
            <a:noFill/>
            <a:miter lim="800000"/>
            <a:headEnd/>
            <a:tailEnd/>
          </a:ln>
          <a:effectLst/>
        </p:spPr>
        <p:txBody>
          <a:bodyPr>
            <a:prstTxWarp prst="textNoShape">
              <a:avLst/>
            </a:prstTxWarp>
            <a:spAutoFit/>
          </a:bodyPr>
          <a:lstStyle/>
          <a:p>
            <a:r>
              <a:rPr lang="en-US" sz="2800" i="1">
                <a:latin typeface="Times New Roman" charset="0"/>
              </a:rPr>
              <a:t>s’</a:t>
            </a:r>
            <a:r>
              <a:rPr lang="en-US" sz="2800"/>
              <a:t> is positive for images to the right of lens, negative for images to the left of lens (virtual images).</a:t>
            </a:r>
          </a:p>
        </p:txBody>
      </p:sp>
      <p:sp>
        <p:nvSpPr>
          <p:cNvPr id="222238" name="Text Box 30"/>
          <p:cNvSpPr txBox="1">
            <a:spLocks noChangeArrowheads="1"/>
          </p:cNvSpPr>
          <p:nvPr/>
        </p:nvSpPr>
        <p:spPr bwMode="auto">
          <a:xfrm>
            <a:off x="446088" y="5280025"/>
            <a:ext cx="8016875" cy="946150"/>
          </a:xfrm>
          <a:prstGeom prst="rect">
            <a:avLst/>
          </a:prstGeom>
          <a:noFill/>
          <a:ln w="9525">
            <a:noFill/>
            <a:miter lim="800000"/>
            <a:headEnd/>
            <a:tailEnd/>
          </a:ln>
          <a:effectLst/>
        </p:spPr>
        <p:txBody>
          <a:bodyPr>
            <a:prstTxWarp prst="textNoShape">
              <a:avLst/>
            </a:prstTxWarp>
            <a:spAutoFit/>
          </a:bodyPr>
          <a:lstStyle/>
          <a:p>
            <a:r>
              <a:rPr lang="en-US" sz="2800" i="1">
                <a:latin typeface="Times New Roman" charset="0"/>
              </a:rPr>
              <a:t>f</a:t>
            </a:r>
            <a:r>
              <a:rPr lang="en-US" sz="2800"/>
              <a:t> is positive for converging lenses, negative for diverging lenses.</a:t>
            </a:r>
          </a:p>
        </p:txBody>
      </p:sp>
    </p:spTree>
    <p:extLst>
      <p:ext uri="{BB962C8B-B14F-4D97-AF65-F5344CB8AC3E}">
        <p14:creationId xmlns:p14="http://schemas.microsoft.com/office/powerpoint/2010/main" val="1796900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0"/>
            <a:ext cx="8229600" cy="868362"/>
          </a:xfrm>
        </p:spPr>
        <p:txBody>
          <a:bodyPr/>
          <a:lstStyle/>
          <a:p>
            <a:r>
              <a:rPr lang="en-US" dirty="0" smtClean="0"/>
              <a:t>Lateral Magnification</a:t>
            </a:r>
            <a:endParaRPr lang="en-US" dirty="0"/>
          </a:p>
        </p:txBody>
      </p:sp>
      <p:sp>
        <p:nvSpPr>
          <p:cNvPr id="223235" name="Rectangle 3"/>
          <p:cNvSpPr>
            <a:spLocks noGrp="1" noChangeArrowheads="1"/>
          </p:cNvSpPr>
          <p:nvPr>
            <p:ph type="body" sz="half" idx="1"/>
          </p:nvPr>
        </p:nvSpPr>
        <p:spPr>
          <a:xfrm>
            <a:off x="457200" y="2941638"/>
            <a:ext cx="8393113" cy="3298825"/>
          </a:xfrm>
        </p:spPr>
        <p:txBody>
          <a:bodyPr/>
          <a:lstStyle/>
          <a:p>
            <a:pPr>
              <a:lnSpc>
                <a:spcPct val="90000"/>
              </a:lnSpc>
            </a:pPr>
            <a:r>
              <a:rPr lang="en-US" sz="2600" dirty="0"/>
              <a:t>The absolute magnitude of the magnification </a:t>
            </a:r>
            <a:r>
              <a:rPr lang="en-US" sz="2600" dirty="0">
                <a:latin typeface="Times New Roman" charset="0"/>
              </a:rPr>
              <a:t>|</a:t>
            </a:r>
            <a:r>
              <a:rPr lang="en-US" sz="2600" i="1" dirty="0">
                <a:latin typeface="Times New Roman" charset="0"/>
              </a:rPr>
              <a:t>M </a:t>
            </a:r>
            <a:r>
              <a:rPr lang="en-US" sz="2600" dirty="0">
                <a:latin typeface="Times New Roman" charset="0"/>
              </a:rPr>
              <a:t>|</a:t>
            </a:r>
            <a:r>
              <a:rPr lang="en-US" sz="2600" dirty="0"/>
              <a:t> is defined to be the ratio of image height to object height.</a:t>
            </a:r>
          </a:p>
          <a:p>
            <a:pPr>
              <a:lnSpc>
                <a:spcPct val="90000"/>
              </a:lnSpc>
            </a:pPr>
            <a:r>
              <a:rPr lang="en-US" sz="2600" dirty="0"/>
              <a:t>A positive value of </a:t>
            </a:r>
            <a:r>
              <a:rPr lang="en-US" sz="2600" i="1" dirty="0">
                <a:latin typeface="Times New Roman" charset="0"/>
              </a:rPr>
              <a:t>M</a:t>
            </a:r>
            <a:r>
              <a:rPr lang="en-US" sz="2600" dirty="0"/>
              <a:t> indicates that the image is upright relative to the object.  A negative value of </a:t>
            </a:r>
            <a:r>
              <a:rPr lang="en-US" sz="2600" i="1" dirty="0">
                <a:latin typeface="Times New Roman" charset="0"/>
              </a:rPr>
              <a:t>M</a:t>
            </a:r>
            <a:r>
              <a:rPr lang="en-US" sz="2600" dirty="0"/>
              <a:t> indicates the image is inverted relative to the object.</a:t>
            </a:r>
          </a:p>
          <a:p>
            <a:pPr>
              <a:lnSpc>
                <a:spcPct val="90000"/>
              </a:lnSpc>
            </a:pPr>
            <a:r>
              <a:rPr lang="en-US" sz="2600" dirty="0"/>
              <a:t>Note that when </a:t>
            </a:r>
            <a:r>
              <a:rPr lang="en-US" sz="2600" i="1" dirty="0"/>
              <a:t>s</a:t>
            </a:r>
            <a:r>
              <a:rPr lang="en-US" sz="2600" dirty="0"/>
              <a:t> and </a:t>
            </a:r>
            <a:r>
              <a:rPr lang="en-US" sz="2600" i="1" dirty="0"/>
              <a:t>s</a:t>
            </a:r>
            <a:r>
              <a:rPr lang="en-US" sz="2600" dirty="0"/>
              <a:t>’ are both positive, </a:t>
            </a:r>
            <a:r>
              <a:rPr lang="en-US" sz="2600" i="1" dirty="0">
                <a:latin typeface="Times New Roman" charset="0"/>
              </a:rPr>
              <a:t>M</a:t>
            </a:r>
            <a:r>
              <a:rPr lang="en-US" sz="2600" dirty="0"/>
              <a:t> is negative.</a:t>
            </a:r>
          </a:p>
        </p:txBody>
      </p:sp>
      <p:graphicFrame>
        <p:nvGraphicFramePr>
          <p:cNvPr id="223236" name="Object 4"/>
          <p:cNvGraphicFramePr>
            <a:graphicFrameLocks noGrp="1" noChangeAspect="1"/>
          </p:cNvGraphicFramePr>
          <p:nvPr>
            <p:ph sz="half" idx="2"/>
          </p:nvPr>
        </p:nvGraphicFramePr>
        <p:xfrm>
          <a:off x="5676900" y="1220788"/>
          <a:ext cx="2411413" cy="1625600"/>
        </p:xfrm>
        <a:graphic>
          <a:graphicData uri="http://schemas.openxmlformats.org/presentationml/2006/ole">
            <mc:AlternateContent xmlns:mc="http://schemas.openxmlformats.org/markup-compatibility/2006">
              <mc:Choice xmlns:v="urn:schemas-microsoft-com:vml" Requires="v">
                <p:oleObj spid="_x0000_s67634" name="Equation" r:id="rId3" imgW="583920" imgH="393480" progId="Equation.3">
                  <p:embed/>
                </p:oleObj>
              </mc:Choice>
              <mc:Fallback>
                <p:oleObj name="Equation" r:id="rId3" imgW="58392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220788"/>
                        <a:ext cx="2411413" cy="16256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3240" name="Object 8"/>
          <p:cNvGraphicFramePr>
            <a:graphicFrameLocks noChangeAspect="1"/>
          </p:cNvGraphicFramePr>
          <p:nvPr/>
        </p:nvGraphicFramePr>
        <p:xfrm>
          <a:off x="1190625" y="1158875"/>
          <a:ext cx="2201863" cy="1625600"/>
        </p:xfrm>
        <a:graphic>
          <a:graphicData uri="http://schemas.openxmlformats.org/presentationml/2006/ole">
            <mc:AlternateContent xmlns:mc="http://schemas.openxmlformats.org/markup-compatibility/2006">
              <mc:Choice xmlns:v="urn:schemas-microsoft-com:vml" Requires="v">
                <p:oleObj spid="_x0000_s67635" name="Equation" r:id="rId5" imgW="533160" imgH="393480" progId="Equation.3">
                  <p:embed/>
                </p:oleObj>
              </mc:Choice>
              <mc:Fallback>
                <p:oleObj name="Equation" r:id="rId5" imgW="5331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25" y="1158875"/>
                        <a:ext cx="2201863"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266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50349"/>
            <a:ext cx="8229600" cy="1143000"/>
          </a:xfrm>
        </p:spPr>
        <p:txBody>
          <a:bodyPr/>
          <a:lstStyle/>
          <a:p>
            <a:r>
              <a:rPr lang="en-US" dirty="0" smtClean="0"/>
              <a:t>Longitudinal Waves</a:t>
            </a:r>
          </a:p>
        </p:txBody>
      </p:sp>
      <p:sp>
        <p:nvSpPr>
          <p:cNvPr id="34819" name="Rectangle 3"/>
          <p:cNvSpPr>
            <a:spLocks noGrp="1" noChangeArrowheads="1"/>
          </p:cNvSpPr>
          <p:nvPr>
            <p:ph type="body" idx="1"/>
          </p:nvPr>
        </p:nvSpPr>
        <p:spPr>
          <a:xfrm>
            <a:off x="236483" y="1092133"/>
            <a:ext cx="8229600" cy="3274128"/>
          </a:xfrm>
        </p:spPr>
        <p:txBody>
          <a:bodyPr/>
          <a:lstStyle/>
          <a:p>
            <a:pPr lvl="1">
              <a:buFont typeface="Arial" pitchFamily="34" charset="0"/>
              <a:buChar char="•"/>
            </a:pPr>
            <a:r>
              <a:rPr lang="en-US" sz="3200" dirty="0" smtClean="0"/>
              <a:t>Sound is a longitudinal wave.</a:t>
            </a:r>
          </a:p>
          <a:p>
            <a:pPr lvl="1">
              <a:buFont typeface="Arial" pitchFamily="34" charset="0"/>
              <a:buChar char="•"/>
            </a:pPr>
            <a:r>
              <a:rPr lang="en-US" sz="3200" dirty="0" smtClean="0"/>
              <a:t>Compression regions travel at the speed of sound.</a:t>
            </a:r>
          </a:p>
          <a:p>
            <a:pPr lvl="1">
              <a:buFont typeface="Arial" pitchFamily="34" charset="0"/>
              <a:buChar char="•"/>
            </a:pPr>
            <a:r>
              <a:rPr lang="en-US" sz="3200" dirty="0" smtClean="0"/>
              <a:t>In a compression region, the density and pressure of the air is higher than the average density and pressure.</a:t>
            </a:r>
          </a:p>
        </p:txBody>
      </p:sp>
      <p:pic>
        <p:nvPicPr>
          <p:cNvPr id="5" name="Picture 12" descr="http://www.acs.psu.edu/drussell/Demos/waves/Lwave-v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7393" y="4262471"/>
            <a:ext cx="7872227" cy="2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7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76200" y="150813"/>
            <a:ext cx="3716338" cy="306387"/>
          </a:xfrm>
        </p:spPr>
        <p:txBody>
          <a:bodyPr/>
          <a:lstStyle/>
          <a:p>
            <a:pPr algn="l" eaLnBrk="1" hangingPunct="1"/>
            <a:r>
              <a:rPr lang="en-US" altLang="en-US" sz="3200" smtClean="0">
                <a:solidFill>
                  <a:schemeClr val="tx1"/>
                </a:solidFill>
              </a:rPr>
              <a:t>The Camera</a:t>
            </a:r>
            <a:endParaRPr lang="en-US" altLang="en-US" b="1" smtClean="0">
              <a:solidFill>
                <a:schemeClr val="tx1"/>
              </a:solidFill>
            </a:endParaRPr>
          </a:p>
        </p:txBody>
      </p:sp>
      <p:sp>
        <p:nvSpPr>
          <p:cNvPr id="21507" name="Text Box 3"/>
          <p:cNvSpPr txBox="1">
            <a:spLocks noChangeArrowheads="1"/>
          </p:cNvSpPr>
          <p:nvPr/>
        </p:nvSpPr>
        <p:spPr bwMode="auto">
          <a:xfrm>
            <a:off x="63500" y="762000"/>
            <a:ext cx="4154488"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200" dirty="0"/>
              <a:t>A </a:t>
            </a:r>
            <a:r>
              <a:rPr lang="en-US" altLang="en-US" sz="2200" b="1" dirty="0"/>
              <a:t>camera </a:t>
            </a:r>
            <a:r>
              <a:rPr lang="en-US" altLang="en-US" sz="2200" dirty="0"/>
              <a:t>“takes a picture” by using a lens to form a real, inverted image on a light-sensitive detector in a light-tight box. </a:t>
            </a:r>
          </a:p>
          <a:p>
            <a:pPr eaLnBrk="1" hangingPunct="1">
              <a:spcBef>
                <a:spcPct val="20000"/>
              </a:spcBef>
              <a:spcAft>
                <a:spcPct val="20000"/>
              </a:spcAft>
              <a:buClr>
                <a:srgbClr val="93001B"/>
              </a:buClr>
              <a:buFont typeface="Wingdings" pitchFamily="84" charset="2"/>
              <a:buChar char="§"/>
            </a:pPr>
            <a:r>
              <a:rPr lang="en-US" altLang="en-US" sz="2200" dirty="0"/>
              <a:t>We can model a combination lens as a single lens with an </a:t>
            </a:r>
            <a:r>
              <a:rPr lang="en-US" altLang="en-US" sz="2200" b="1" dirty="0"/>
              <a:t>effective focal length </a:t>
            </a:r>
            <a:r>
              <a:rPr lang="en-US" altLang="en-US" sz="2200" dirty="0"/>
              <a:t>(usually called simply “the focal length”).</a:t>
            </a:r>
          </a:p>
          <a:p>
            <a:pPr eaLnBrk="1" hangingPunct="1">
              <a:spcBef>
                <a:spcPct val="20000"/>
              </a:spcBef>
              <a:spcAft>
                <a:spcPct val="20000"/>
              </a:spcAft>
              <a:buClr>
                <a:srgbClr val="93001B"/>
              </a:buClr>
              <a:buFont typeface="Wingdings" pitchFamily="84" charset="2"/>
              <a:buChar char="§"/>
            </a:pPr>
            <a:r>
              <a:rPr lang="en-US" altLang="en-US" sz="2200" dirty="0"/>
              <a:t>A </a:t>
            </a:r>
            <a:r>
              <a:rPr lang="en-US" altLang="en-US" sz="2200" i="1" dirty="0"/>
              <a:t>zoom lens </a:t>
            </a:r>
            <a:r>
              <a:rPr lang="en-US" altLang="en-US" sz="2200" dirty="0"/>
              <a:t>changes the effective focal length by varying the spacing between the converging lens and the diverging lens.</a:t>
            </a:r>
            <a:endParaRPr lang="en-US" altLang="en-US" sz="2200" dirty="0">
              <a:cs typeface="Arial" charset="0"/>
            </a:endParaRPr>
          </a:p>
        </p:txBody>
      </p:sp>
      <p:sp>
        <p:nvSpPr>
          <p:cNvPr id="21508" name="Rectangle 4"/>
          <p:cNvSpPr>
            <a:spLocks noChangeArrowheads="1"/>
          </p:cNvSpPr>
          <p:nvPr/>
        </p:nvSpPr>
        <p:spPr bwMode="auto">
          <a:xfrm>
            <a:off x="4521200" y="1050925"/>
            <a:ext cx="3121025" cy="72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b="1">
              <a:latin typeface="Times New Roman" pitchFamily="84" charset="0"/>
            </a:endParaRPr>
          </a:p>
        </p:txBody>
      </p:sp>
      <p:pic>
        <p:nvPicPr>
          <p:cNvPr id="21510" name="Picture 7" descr="24_03_Figure"/>
          <p:cNvPicPr>
            <a:picLocks noChangeAspect="1" noChangeArrowheads="1"/>
          </p:cNvPicPr>
          <p:nvPr/>
        </p:nvPicPr>
        <p:blipFill>
          <a:blip r:embed="rId3">
            <a:extLst>
              <a:ext uri="{28A0092B-C50C-407E-A947-70E740481C1C}">
                <a14:useLocalDpi xmlns:a14="http://schemas.microsoft.com/office/drawing/2010/main" val="0"/>
              </a:ext>
            </a:extLst>
          </a:blip>
          <a:srcRect b="4393"/>
          <a:stretch>
            <a:fillRect/>
          </a:stretch>
        </p:blipFill>
        <p:spPr bwMode="auto">
          <a:xfrm>
            <a:off x="4540250" y="990600"/>
            <a:ext cx="44513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9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01600" y="187325"/>
            <a:ext cx="3636963" cy="269875"/>
          </a:xfrm>
        </p:spPr>
        <p:txBody>
          <a:bodyPr/>
          <a:lstStyle/>
          <a:p>
            <a:pPr algn="l" eaLnBrk="1" hangingPunct="1"/>
            <a:r>
              <a:rPr lang="en-US" altLang="en-US" sz="3200" smtClean="0">
                <a:solidFill>
                  <a:schemeClr val="tx1"/>
                </a:solidFill>
              </a:rPr>
              <a:t>The Detector</a:t>
            </a:r>
          </a:p>
        </p:txBody>
      </p:sp>
      <p:sp>
        <p:nvSpPr>
          <p:cNvPr id="36867" name="Text Box 3"/>
          <p:cNvSpPr txBox="1">
            <a:spLocks noChangeArrowheads="1"/>
          </p:cNvSpPr>
          <p:nvPr/>
        </p:nvSpPr>
        <p:spPr bwMode="auto">
          <a:xfrm>
            <a:off x="63500" y="796925"/>
            <a:ext cx="46609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dirty="0"/>
              <a:t>Figure (a) shows a CCD “chip.” </a:t>
            </a:r>
          </a:p>
          <a:p>
            <a:pPr eaLnBrk="1" hangingPunct="1">
              <a:spcBef>
                <a:spcPct val="20000"/>
              </a:spcBef>
              <a:spcAft>
                <a:spcPct val="20000"/>
              </a:spcAft>
              <a:buClr>
                <a:srgbClr val="93001B"/>
              </a:buClr>
              <a:buFont typeface="Wingdings" pitchFamily="84" charset="2"/>
              <a:buChar char="§"/>
            </a:pPr>
            <a:r>
              <a:rPr lang="en-US" altLang="en-US" dirty="0"/>
              <a:t>To record color information, different pixels are covered by red, green, or blue filters.</a:t>
            </a:r>
          </a:p>
          <a:p>
            <a:pPr eaLnBrk="1" hangingPunct="1">
              <a:spcBef>
                <a:spcPct val="20000"/>
              </a:spcBef>
              <a:spcAft>
                <a:spcPct val="20000"/>
              </a:spcAft>
              <a:buClr>
                <a:srgbClr val="93001B"/>
              </a:buClr>
              <a:buFont typeface="Wingdings" pitchFamily="84" charset="2"/>
              <a:buChar char="§"/>
            </a:pPr>
            <a:r>
              <a:rPr lang="en-US" altLang="en-US" dirty="0"/>
              <a:t>The pixels are so small that the picture looks “smooth” even after some enlargement.</a:t>
            </a:r>
          </a:p>
          <a:p>
            <a:pPr eaLnBrk="1" hangingPunct="1">
              <a:spcBef>
                <a:spcPct val="20000"/>
              </a:spcBef>
              <a:spcAft>
                <a:spcPct val="20000"/>
              </a:spcAft>
              <a:buClr>
                <a:srgbClr val="93001B"/>
              </a:buClr>
              <a:buFont typeface="Wingdings" pitchFamily="84" charset="2"/>
              <a:buChar char="§"/>
            </a:pPr>
            <a:r>
              <a:rPr lang="en-US" altLang="en-US" dirty="0"/>
              <a:t>As you can see in figure (b), sufficient magnification reveals the individual pixels.</a:t>
            </a:r>
          </a:p>
        </p:txBody>
      </p:sp>
      <p:pic>
        <p:nvPicPr>
          <p:cNvPr id="36869" name="Picture 7" descr="24_05_Figure"/>
          <p:cNvPicPr>
            <a:picLocks noChangeAspect="1" noChangeArrowheads="1"/>
          </p:cNvPicPr>
          <p:nvPr/>
        </p:nvPicPr>
        <p:blipFill>
          <a:blip r:embed="rId3">
            <a:extLst>
              <a:ext uri="{28A0092B-C50C-407E-A947-70E740481C1C}">
                <a14:useLocalDpi xmlns:a14="http://schemas.microsoft.com/office/drawing/2010/main" val="0"/>
              </a:ext>
            </a:extLst>
          </a:blip>
          <a:srcRect b="3712"/>
          <a:stretch>
            <a:fillRect/>
          </a:stretch>
        </p:blipFill>
        <p:spPr bwMode="auto">
          <a:xfrm>
            <a:off x="4857750" y="898525"/>
            <a:ext cx="405765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7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88900" y="190500"/>
            <a:ext cx="7772400" cy="228600"/>
          </a:xfrm>
        </p:spPr>
        <p:txBody>
          <a:bodyPr/>
          <a:lstStyle/>
          <a:p>
            <a:pPr algn="l" eaLnBrk="1" hangingPunct="1"/>
            <a:r>
              <a:rPr lang="en-US" altLang="en-US" sz="3200" smtClean="0">
                <a:solidFill>
                  <a:schemeClr val="tx1"/>
                </a:solidFill>
              </a:rPr>
              <a:t>Vision</a:t>
            </a:r>
          </a:p>
        </p:txBody>
      </p:sp>
      <p:sp>
        <p:nvSpPr>
          <p:cNvPr id="37891" name="Text Box 3"/>
          <p:cNvSpPr txBox="1">
            <a:spLocks noChangeArrowheads="1"/>
          </p:cNvSpPr>
          <p:nvPr/>
        </p:nvSpPr>
        <p:spPr bwMode="auto">
          <a:xfrm>
            <a:off x="50800" y="914400"/>
            <a:ext cx="84201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42900" algn="l"/>
              </a:tabLst>
              <a:defRPr sz="2400">
                <a:solidFill>
                  <a:schemeClr val="tx1"/>
                </a:solidFill>
                <a:latin typeface="Arial" charset="0"/>
                <a:ea typeface="ＭＳ Ｐゴシック" pitchFamily="84" charset="-128"/>
              </a:defRPr>
            </a:lvl1pPr>
            <a:lvl2pPr marL="742950" indent="-285750">
              <a:tabLst>
                <a:tab pos="342900" algn="l"/>
              </a:tabLst>
              <a:defRPr sz="2400">
                <a:solidFill>
                  <a:schemeClr val="tx1"/>
                </a:solidFill>
                <a:latin typeface="Arial" charset="0"/>
                <a:ea typeface="ＭＳ Ｐゴシック" pitchFamily="84" charset="-128"/>
              </a:defRPr>
            </a:lvl2pPr>
            <a:lvl3pPr marL="1143000" indent="-228600">
              <a:tabLst>
                <a:tab pos="342900" algn="l"/>
              </a:tabLst>
              <a:defRPr sz="2400">
                <a:solidFill>
                  <a:schemeClr val="tx1"/>
                </a:solidFill>
                <a:latin typeface="Arial" charset="0"/>
                <a:ea typeface="ＭＳ Ｐゴシック" pitchFamily="84" charset="-128"/>
              </a:defRPr>
            </a:lvl3pPr>
            <a:lvl4pPr marL="1600200" indent="-228600">
              <a:tabLst>
                <a:tab pos="342900" algn="l"/>
              </a:tabLst>
              <a:defRPr sz="2400">
                <a:solidFill>
                  <a:schemeClr val="tx1"/>
                </a:solidFill>
                <a:latin typeface="Arial" charset="0"/>
                <a:ea typeface="ＭＳ Ｐゴシック" pitchFamily="84" charset="-128"/>
              </a:defRPr>
            </a:lvl4pPr>
            <a:lvl5pPr marL="2057400" indent="-228600">
              <a:tabLst>
                <a:tab pos="342900"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The human eye is roughly spherical, about </a:t>
            </a:r>
            <a:r>
              <a:rPr lang="en-US" altLang="en-US" sz="2600" dirty="0">
                <a:latin typeface="Times New Roman" pitchFamily="84" charset="0"/>
                <a:cs typeface="Times New Roman" pitchFamily="84" charset="0"/>
              </a:rPr>
              <a:t>2.4 cm </a:t>
            </a:r>
            <a:r>
              <a:rPr lang="en-US" altLang="en-US" sz="2600" dirty="0"/>
              <a:t>in diameter.</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t>The transparent </a:t>
            </a:r>
            <a:r>
              <a:rPr lang="en-US" altLang="en-US" sz="2600" b="1" dirty="0"/>
              <a:t>cornea </a:t>
            </a:r>
            <a:r>
              <a:rPr lang="en-US" altLang="en-US" sz="2600" dirty="0"/>
              <a:t>and the </a:t>
            </a:r>
            <a:r>
              <a:rPr lang="en-US" altLang="en-US" sz="2600" i="1" dirty="0"/>
              <a:t>lens </a:t>
            </a:r>
            <a:r>
              <a:rPr lang="en-US" altLang="en-US" sz="2600" dirty="0"/>
              <a:t>are the eye’s refractive elements.</a:t>
            </a:r>
          </a:p>
        </p:txBody>
      </p:sp>
      <p:sp>
        <p:nvSpPr>
          <p:cNvPr id="37892" name="Text Box 3"/>
          <p:cNvSpPr txBox="1">
            <a:spLocks noChangeArrowheads="1"/>
          </p:cNvSpPr>
          <p:nvPr/>
        </p:nvSpPr>
        <p:spPr bwMode="auto">
          <a:xfrm>
            <a:off x="52388" y="2700338"/>
            <a:ext cx="3529012"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42900" algn="l"/>
              </a:tabLst>
              <a:defRPr sz="2400">
                <a:solidFill>
                  <a:schemeClr val="tx1"/>
                </a:solidFill>
                <a:latin typeface="Arial" charset="0"/>
                <a:ea typeface="ＭＳ Ｐゴシック" pitchFamily="84" charset="-128"/>
              </a:defRPr>
            </a:lvl1pPr>
            <a:lvl2pPr marL="742950" indent="-285750">
              <a:tabLst>
                <a:tab pos="342900" algn="l"/>
              </a:tabLst>
              <a:defRPr sz="2400">
                <a:solidFill>
                  <a:schemeClr val="tx1"/>
                </a:solidFill>
                <a:latin typeface="Arial" charset="0"/>
                <a:ea typeface="ＭＳ Ｐゴシック" pitchFamily="84" charset="-128"/>
              </a:defRPr>
            </a:lvl2pPr>
            <a:lvl3pPr marL="1143000" indent="-228600">
              <a:tabLst>
                <a:tab pos="342900" algn="l"/>
              </a:tabLst>
              <a:defRPr sz="2400">
                <a:solidFill>
                  <a:schemeClr val="tx1"/>
                </a:solidFill>
                <a:latin typeface="Arial" charset="0"/>
                <a:ea typeface="ＭＳ Ｐゴシック" pitchFamily="84" charset="-128"/>
              </a:defRPr>
            </a:lvl3pPr>
            <a:lvl4pPr marL="1600200" indent="-228600">
              <a:tabLst>
                <a:tab pos="342900" algn="l"/>
              </a:tabLst>
              <a:defRPr sz="2400">
                <a:solidFill>
                  <a:schemeClr val="tx1"/>
                </a:solidFill>
                <a:latin typeface="Arial" charset="0"/>
                <a:ea typeface="ＭＳ Ｐゴシック" pitchFamily="84" charset="-128"/>
              </a:defRPr>
            </a:lvl4pPr>
            <a:lvl5pPr marL="2057400" indent="-228600">
              <a:tabLst>
                <a:tab pos="342900"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The eye is filled with a clear, jellylike fluid called the	</a:t>
            </a:r>
            <a:r>
              <a:rPr lang="en-US" altLang="en-US" sz="2600" i="1" dirty="0"/>
              <a:t>aqueous humor </a:t>
            </a:r>
            <a:r>
              <a:rPr lang="en-US" altLang="en-US" sz="2600" dirty="0"/>
              <a:t>and the </a:t>
            </a:r>
            <a:r>
              <a:rPr lang="en-US" altLang="en-US" sz="2600" i="1" dirty="0"/>
              <a:t>vitreous humor.</a:t>
            </a:r>
            <a:endParaRPr lang="en-US" altLang="en-US" sz="2600" dirty="0"/>
          </a:p>
        </p:txBody>
      </p:sp>
      <p:pic>
        <p:nvPicPr>
          <p:cNvPr id="37894" name="Picture 7" descr="24_06_Figure_S1"/>
          <p:cNvPicPr>
            <a:picLocks noChangeAspect="1" noChangeArrowheads="1"/>
          </p:cNvPicPr>
          <p:nvPr/>
        </p:nvPicPr>
        <p:blipFill>
          <a:blip r:embed="rId3">
            <a:extLst>
              <a:ext uri="{28A0092B-C50C-407E-A947-70E740481C1C}">
                <a14:useLocalDpi xmlns:a14="http://schemas.microsoft.com/office/drawing/2010/main" val="0"/>
              </a:ext>
            </a:extLst>
          </a:blip>
          <a:srcRect b="2725"/>
          <a:stretch>
            <a:fillRect/>
          </a:stretch>
        </p:blipFill>
        <p:spPr bwMode="auto">
          <a:xfrm>
            <a:off x="3889375" y="2397125"/>
            <a:ext cx="48736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7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50800" y="762000"/>
            <a:ext cx="83439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42900" algn="l"/>
              </a:tabLst>
              <a:defRPr sz="2400">
                <a:solidFill>
                  <a:schemeClr val="tx1"/>
                </a:solidFill>
                <a:latin typeface="Arial" charset="0"/>
                <a:ea typeface="ＭＳ Ｐゴシック" pitchFamily="84" charset="-128"/>
              </a:defRPr>
            </a:lvl1pPr>
            <a:lvl2pPr marL="742950" indent="-285750">
              <a:tabLst>
                <a:tab pos="342900" algn="l"/>
              </a:tabLst>
              <a:defRPr sz="2400">
                <a:solidFill>
                  <a:schemeClr val="tx1"/>
                </a:solidFill>
                <a:latin typeface="Arial" charset="0"/>
                <a:ea typeface="ＭＳ Ｐゴシック" pitchFamily="84" charset="-128"/>
              </a:defRPr>
            </a:lvl2pPr>
            <a:lvl3pPr marL="1143000" indent="-228600">
              <a:tabLst>
                <a:tab pos="342900" algn="l"/>
              </a:tabLst>
              <a:defRPr sz="2400">
                <a:solidFill>
                  <a:schemeClr val="tx1"/>
                </a:solidFill>
                <a:latin typeface="Arial" charset="0"/>
                <a:ea typeface="ＭＳ Ｐゴシック" pitchFamily="84" charset="-128"/>
              </a:defRPr>
            </a:lvl3pPr>
            <a:lvl4pPr marL="1600200" indent="-228600">
              <a:tabLst>
                <a:tab pos="342900" algn="l"/>
              </a:tabLst>
              <a:defRPr sz="2400">
                <a:solidFill>
                  <a:schemeClr val="tx1"/>
                </a:solidFill>
                <a:latin typeface="Arial" charset="0"/>
                <a:ea typeface="ＭＳ Ｐゴシック" pitchFamily="84" charset="-128"/>
              </a:defRPr>
            </a:lvl4pPr>
            <a:lvl5pPr marL="2057400" indent="-228600">
              <a:tabLst>
                <a:tab pos="342900"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The indices of refraction of the aqueous and vitreous humors are </a:t>
            </a:r>
            <a:r>
              <a:rPr lang="en-US" altLang="en-US" sz="2600" dirty="0">
                <a:latin typeface="Times New Roman" pitchFamily="84" charset="0"/>
              </a:rPr>
              <a:t>1.34</a:t>
            </a:r>
            <a:r>
              <a:rPr lang="en-US" altLang="en-US" sz="2600" dirty="0"/>
              <a:t>, only slightly different from water. </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t>The lens has an average index of </a:t>
            </a:r>
            <a:r>
              <a:rPr lang="en-US" altLang="en-US" sz="2600" dirty="0">
                <a:latin typeface="Times New Roman" pitchFamily="84" charset="0"/>
              </a:rPr>
              <a:t>1.44</a:t>
            </a:r>
            <a:r>
              <a:rPr lang="en-US" altLang="en-US" sz="2600" dirty="0"/>
              <a:t>.</a:t>
            </a:r>
          </a:p>
        </p:txBody>
      </p:sp>
      <p:sp>
        <p:nvSpPr>
          <p:cNvPr id="38915" name="Text Box 3"/>
          <p:cNvSpPr txBox="1">
            <a:spLocks noChangeArrowheads="1"/>
          </p:cNvSpPr>
          <p:nvPr/>
        </p:nvSpPr>
        <p:spPr bwMode="auto">
          <a:xfrm>
            <a:off x="50800" y="2089150"/>
            <a:ext cx="3530600" cy="261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33363" algn="l"/>
              </a:tabLst>
              <a:defRPr sz="2400">
                <a:solidFill>
                  <a:schemeClr val="tx1"/>
                </a:solidFill>
                <a:latin typeface="Arial" charset="0"/>
                <a:ea typeface="ＭＳ Ｐゴシック" pitchFamily="84" charset="-128"/>
              </a:defRPr>
            </a:lvl1pPr>
            <a:lvl2pPr marL="742950" indent="-285750">
              <a:tabLst>
                <a:tab pos="233363" algn="l"/>
              </a:tabLst>
              <a:defRPr sz="2400">
                <a:solidFill>
                  <a:schemeClr val="tx1"/>
                </a:solidFill>
                <a:latin typeface="Arial" charset="0"/>
                <a:ea typeface="ＭＳ Ｐゴシック" pitchFamily="84" charset="-128"/>
              </a:defRPr>
            </a:lvl2pPr>
            <a:lvl3pPr marL="1143000" indent="-228600">
              <a:tabLst>
                <a:tab pos="233363" algn="l"/>
              </a:tabLst>
              <a:defRPr sz="2400">
                <a:solidFill>
                  <a:schemeClr val="tx1"/>
                </a:solidFill>
                <a:latin typeface="Arial" charset="0"/>
                <a:ea typeface="ＭＳ Ｐゴシック" pitchFamily="84" charset="-128"/>
              </a:defRPr>
            </a:lvl3pPr>
            <a:lvl4pPr marL="1600200" indent="-228600">
              <a:tabLst>
                <a:tab pos="233363" algn="l"/>
              </a:tabLst>
              <a:defRPr sz="2400">
                <a:solidFill>
                  <a:schemeClr val="tx1"/>
                </a:solidFill>
                <a:latin typeface="Arial" charset="0"/>
                <a:ea typeface="ＭＳ Ｐゴシック" pitchFamily="84" charset="-128"/>
              </a:defRPr>
            </a:lvl4pPr>
            <a:lvl5pPr marL="2057400" indent="-228600">
              <a:tabLst>
                <a:tab pos="233363"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The </a:t>
            </a:r>
            <a:r>
              <a:rPr lang="en-US" altLang="en-US" sz="2600" b="1" dirty="0"/>
              <a:t>pupil, </a:t>
            </a:r>
            <a:r>
              <a:rPr lang="en-US" altLang="en-US" sz="2600" dirty="0"/>
              <a:t>a variable-diameter aperture in the </a:t>
            </a:r>
            <a:r>
              <a:rPr lang="en-US" altLang="en-US" sz="2600" b="1" dirty="0"/>
              <a:t>iris, </a:t>
            </a:r>
            <a:r>
              <a:rPr lang="en-US" altLang="en-US" sz="2600" dirty="0"/>
              <a:t>automatically opens and closes to control the light intensity</a:t>
            </a:r>
            <a:r>
              <a:rPr lang="en-US" altLang="en-US" sz="2600" dirty="0" smtClean="0"/>
              <a:t>.</a:t>
            </a:r>
            <a:endParaRPr lang="en-US" altLang="en-US" sz="2600" dirty="0"/>
          </a:p>
        </p:txBody>
      </p:sp>
      <p:sp>
        <p:nvSpPr>
          <p:cNvPr id="38916" name="Rectangle 2"/>
          <p:cNvSpPr>
            <a:spLocks noChangeArrowheads="1"/>
          </p:cNvSpPr>
          <p:nvPr/>
        </p:nvSpPr>
        <p:spPr bwMode="auto">
          <a:xfrm>
            <a:off x="88900" y="190500"/>
            <a:ext cx="77724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t>Vision</a:t>
            </a:r>
          </a:p>
        </p:txBody>
      </p:sp>
      <p:pic>
        <p:nvPicPr>
          <p:cNvPr id="38918" name="Picture 8" descr="24_06_Figure_S2"/>
          <p:cNvPicPr>
            <a:picLocks noChangeAspect="1" noChangeArrowheads="1"/>
          </p:cNvPicPr>
          <p:nvPr/>
        </p:nvPicPr>
        <p:blipFill>
          <a:blip r:embed="rId3">
            <a:extLst>
              <a:ext uri="{28A0092B-C50C-407E-A947-70E740481C1C}">
                <a14:useLocalDpi xmlns:a14="http://schemas.microsoft.com/office/drawing/2010/main" val="0"/>
              </a:ext>
            </a:extLst>
          </a:blip>
          <a:srcRect b="2592"/>
          <a:stretch>
            <a:fillRect/>
          </a:stretch>
        </p:blipFill>
        <p:spPr bwMode="auto">
          <a:xfrm>
            <a:off x="3657600" y="2362200"/>
            <a:ext cx="50990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0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24_06_Figure_S2"/>
          <p:cNvPicPr>
            <a:picLocks noChangeAspect="1" noChangeArrowheads="1"/>
          </p:cNvPicPr>
          <p:nvPr/>
        </p:nvPicPr>
        <p:blipFill>
          <a:blip r:embed="rId3">
            <a:extLst>
              <a:ext uri="{28A0092B-C50C-407E-A947-70E740481C1C}">
                <a14:useLocalDpi xmlns:a14="http://schemas.microsoft.com/office/drawing/2010/main" val="0"/>
              </a:ext>
            </a:extLst>
          </a:blip>
          <a:srcRect b="2592"/>
          <a:stretch>
            <a:fillRect/>
          </a:stretch>
        </p:blipFill>
        <p:spPr bwMode="auto">
          <a:xfrm>
            <a:off x="3646105" y="3338599"/>
            <a:ext cx="50990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idx="4294967295"/>
          </p:nvPr>
        </p:nvSpPr>
        <p:spPr>
          <a:xfrm>
            <a:off x="50800" y="114300"/>
            <a:ext cx="7772400" cy="381000"/>
          </a:xfrm>
        </p:spPr>
        <p:txBody>
          <a:bodyPr/>
          <a:lstStyle/>
          <a:p>
            <a:pPr algn="l" eaLnBrk="1" hangingPunct="1"/>
            <a:r>
              <a:rPr lang="en-US" altLang="en-US" sz="3200" dirty="0" smtClean="0">
                <a:solidFill>
                  <a:schemeClr val="tx1"/>
                </a:solidFill>
              </a:rPr>
              <a:t>Focusing and Accommodation</a:t>
            </a:r>
          </a:p>
        </p:txBody>
      </p:sp>
      <p:sp>
        <p:nvSpPr>
          <p:cNvPr id="40963" name="Text Box 3"/>
          <p:cNvSpPr txBox="1">
            <a:spLocks noChangeArrowheads="1"/>
          </p:cNvSpPr>
          <p:nvPr/>
        </p:nvSpPr>
        <p:spPr bwMode="auto">
          <a:xfrm>
            <a:off x="69662" y="620688"/>
            <a:ext cx="86995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t>The eye focuses by changing the focal length of the lens by using the </a:t>
            </a:r>
            <a:r>
              <a:rPr lang="en-US" altLang="en-US" sz="2600" i="1" dirty="0" err="1"/>
              <a:t>ciliary</a:t>
            </a:r>
            <a:r>
              <a:rPr lang="en-US" altLang="en-US" sz="2600" i="1" dirty="0"/>
              <a:t> muscles </a:t>
            </a:r>
            <a:r>
              <a:rPr lang="en-US" altLang="en-US" sz="2600" dirty="0"/>
              <a:t>to change the curvature of the lens surface.</a:t>
            </a:r>
          </a:p>
          <a:p>
            <a:pPr eaLnBrk="1" hangingPunct="1">
              <a:spcBef>
                <a:spcPct val="20000"/>
              </a:spcBef>
              <a:spcAft>
                <a:spcPct val="20000"/>
              </a:spcAft>
              <a:buClr>
                <a:srgbClr val="93001B"/>
              </a:buClr>
              <a:buFont typeface="Wingdings" pitchFamily="84" charset="2"/>
              <a:buChar char="§"/>
            </a:pPr>
            <a:r>
              <a:rPr lang="en-US" altLang="en-US" sz="2600" dirty="0"/>
              <a:t>Tensing the </a:t>
            </a:r>
            <a:r>
              <a:rPr lang="en-US" altLang="en-US" sz="2600" dirty="0" err="1"/>
              <a:t>ciliary</a:t>
            </a:r>
            <a:r>
              <a:rPr lang="en-US" altLang="en-US" sz="2600" dirty="0"/>
              <a:t> muscles causes </a:t>
            </a:r>
            <a:r>
              <a:rPr lang="en-US" altLang="en-US" sz="2600" b="1" dirty="0"/>
              <a:t>accommodation, </a:t>
            </a:r>
            <a:r>
              <a:rPr lang="en-US" altLang="en-US" sz="2600" dirty="0"/>
              <a:t>which decreases the lens’s radius of curvature and thus decreases its focal length.</a:t>
            </a:r>
          </a:p>
        </p:txBody>
      </p:sp>
    </p:spTree>
    <p:extLst>
      <p:ext uri="{BB962C8B-B14F-4D97-AF65-F5344CB8AC3E}">
        <p14:creationId xmlns:p14="http://schemas.microsoft.com/office/powerpoint/2010/main" val="409760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63500" y="838200"/>
            <a:ext cx="8699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dirty="0"/>
              <a:t>The farthest distance at which a relaxed eye can focus is called the eye’s </a:t>
            </a:r>
            <a:r>
              <a:rPr lang="en-US" altLang="en-US" sz="2800" b="1" dirty="0"/>
              <a:t>far point </a:t>
            </a:r>
            <a:r>
              <a:rPr lang="en-US" altLang="en-US" sz="2800" dirty="0"/>
              <a:t>(FP).</a:t>
            </a:r>
          </a:p>
          <a:p>
            <a:pPr eaLnBrk="1" hangingPunct="1">
              <a:spcBef>
                <a:spcPct val="20000"/>
              </a:spcBef>
              <a:spcAft>
                <a:spcPct val="20000"/>
              </a:spcAft>
              <a:buClr>
                <a:srgbClr val="93001B"/>
              </a:buClr>
              <a:buFont typeface="Wingdings" pitchFamily="84" charset="2"/>
              <a:buChar char="§"/>
            </a:pPr>
            <a:r>
              <a:rPr lang="en-US" altLang="en-US" sz="2800" dirty="0"/>
              <a:t>The far point of a normal eye is infinity; that is, the eye can focus on objects extremely far away. </a:t>
            </a:r>
          </a:p>
        </p:txBody>
      </p:sp>
      <p:sp>
        <p:nvSpPr>
          <p:cNvPr id="41987" name="Rectangle 2"/>
          <p:cNvSpPr>
            <a:spLocks noChangeArrowheads="1"/>
          </p:cNvSpPr>
          <p:nvPr/>
        </p:nvSpPr>
        <p:spPr bwMode="auto">
          <a:xfrm>
            <a:off x="50800" y="114300"/>
            <a:ext cx="77724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Focusing and Accommodation</a:t>
            </a:r>
          </a:p>
        </p:txBody>
      </p:sp>
      <p:pic>
        <p:nvPicPr>
          <p:cNvPr id="41989" name="Picture 8" descr="24_08_Figure_S1"/>
          <p:cNvPicPr>
            <a:picLocks noChangeAspect="1" noChangeArrowheads="1"/>
          </p:cNvPicPr>
          <p:nvPr/>
        </p:nvPicPr>
        <p:blipFill>
          <a:blip r:embed="rId3">
            <a:extLst>
              <a:ext uri="{28A0092B-C50C-407E-A947-70E740481C1C}">
                <a14:useLocalDpi xmlns:a14="http://schemas.microsoft.com/office/drawing/2010/main" val="0"/>
              </a:ext>
            </a:extLst>
          </a:blip>
          <a:srcRect b="4556"/>
          <a:stretch>
            <a:fillRect/>
          </a:stretch>
        </p:blipFill>
        <p:spPr bwMode="auto">
          <a:xfrm>
            <a:off x="1252538" y="3230563"/>
            <a:ext cx="6672262"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0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50800" y="914400"/>
            <a:ext cx="87122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a:t>The closest distance at which an eye can focus, using maximum accommodation, is the eye’s </a:t>
            </a:r>
            <a:r>
              <a:rPr lang="en-US" altLang="en-US" sz="2800" b="1"/>
              <a:t>near point </a:t>
            </a:r>
            <a:r>
              <a:rPr lang="en-US" altLang="en-US" sz="2800"/>
              <a:t>(NP).</a:t>
            </a:r>
          </a:p>
        </p:txBody>
      </p:sp>
      <p:sp>
        <p:nvSpPr>
          <p:cNvPr id="43011" name="Rectangle 2"/>
          <p:cNvSpPr>
            <a:spLocks noChangeArrowheads="1"/>
          </p:cNvSpPr>
          <p:nvPr/>
        </p:nvSpPr>
        <p:spPr bwMode="auto">
          <a:xfrm>
            <a:off x="50800" y="114300"/>
            <a:ext cx="77724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Focusing and Accommodation</a:t>
            </a:r>
          </a:p>
        </p:txBody>
      </p:sp>
      <p:pic>
        <p:nvPicPr>
          <p:cNvPr id="43013" name="Picture 8" descr="24_08_Figure_S2"/>
          <p:cNvPicPr>
            <a:picLocks noChangeAspect="1" noChangeArrowheads="1"/>
          </p:cNvPicPr>
          <p:nvPr/>
        </p:nvPicPr>
        <p:blipFill>
          <a:blip r:embed="rId3">
            <a:extLst>
              <a:ext uri="{28A0092B-C50C-407E-A947-70E740481C1C}">
                <a14:useLocalDpi xmlns:a14="http://schemas.microsoft.com/office/drawing/2010/main" val="0"/>
              </a:ext>
            </a:extLst>
          </a:blip>
          <a:srcRect b="5280"/>
          <a:stretch>
            <a:fillRect/>
          </a:stretch>
        </p:blipFill>
        <p:spPr bwMode="auto">
          <a:xfrm>
            <a:off x="1590675" y="2706688"/>
            <a:ext cx="596265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699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3500" y="114300"/>
            <a:ext cx="8229600" cy="411163"/>
          </a:xfrm>
        </p:spPr>
        <p:txBody>
          <a:bodyPr/>
          <a:lstStyle/>
          <a:p>
            <a:pPr algn="l" eaLnBrk="1" hangingPunct="1"/>
            <a:r>
              <a:rPr lang="en-US" altLang="en-US" sz="3200" smtClean="0">
                <a:solidFill>
                  <a:schemeClr val="tx1"/>
                </a:solidFill>
              </a:rPr>
              <a:t>Hyperopia</a:t>
            </a:r>
          </a:p>
        </p:txBody>
      </p:sp>
      <p:sp>
        <p:nvSpPr>
          <p:cNvPr id="263171" name="Text Box 3"/>
          <p:cNvSpPr txBox="1">
            <a:spLocks noChangeArrowheads="1"/>
          </p:cNvSpPr>
          <p:nvPr/>
        </p:nvSpPr>
        <p:spPr bwMode="auto">
          <a:xfrm>
            <a:off x="376238" y="955675"/>
            <a:ext cx="84042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37931725" indent="-37474525">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Aft>
                <a:spcPct val="10000"/>
              </a:spcAft>
              <a:buClr>
                <a:srgbClr val="FF0000"/>
              </a:buClr>
              <a:defRPr/>
            </a:pPr>
            <a:r>
              <a:rPr lang="en-US" sz="2800" dirty="0" smtClean="0"/>
              <a:t>A person who is</a:t>
            </a:r>
            <a:r>
              <a:rPr lang="en-US" sz="2800" i="1" dirty="0" smtClean="0"/>
              <a:t> farsighted </a:t>
            </a:r>
            <a:r>
              <a:rPr lang="en-US" sz="2800" dirty="0" smtClean="0"/>
              <a:t>can see faraway objects (but even then must use some accommodation rather than a relaxed eye), but his near point is larger than </a:t>
            </a:r>
            <a:r>
              <a:rPr lang="en-US" sz="2800" dirty="0" smtClean="0">
                <a:latin typeface="Times New Roman" pitchFamily="18" charset="0"/>
                <a:cs typeface="Times New Roman" pitchFamily="18" charset="0"/>
              </a:rPr>
              <a:t>25 cm</a:t>
            </a:r>
            <a:r>
              <a:rPr lang="en-US" sz="2800" dirty="0" smtClean="0">
                <a:latin typeface="+mj-lt"/>
              </a:rPr>
              <a:t>, </a:t>
            </a:r>
            <a:r>
              <a:rPr lang="en-US" sz="2800" dirty="0" smtClean="0"/>
              <a:t>often much larger, so he cannot focus on nearby objects.</a:t>
            </a:r>
          </a:p>
        </p:txBody>
      </p:sp>
      <p:sp>
        <p:nvSpPr>
          <p:cNvPr id="45060" name="Rectangle 9"/>
          <p:cNvSpPr>
            <a:spLocks noChangeArrowheads="1"/>
          </p:cNvSpPr>
          <p:nvPr/>
        </p:nvSpPr>
        <p:spPr bwMode="auto">
          <a:xfrm>
            <a:off x="590550" y="3382963"/>
            <a:ext cx="558800" cy="777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b="1">
              <a:latin typeface="Times New Roman" pitchFamily="84" charset="0"/>
            </a:endParaRPr>
          </a:p>
        </p:txBody>
      </p:sp>
      <p:pic>
        <p:nvPicPr>
          <p:cNvPr id="45062" name="Picture 7" descr="24_09_FigureB"/>
          <p:cNvPicPr>
            <a:picLocks noChangeAspect="1" noChangeArrowheads="1"/>
          </p:cNvPicPr>
          <p:nvPr/>
        </p:nvPicPr>
        <p:blipFill>
          <a:blip r:embed="rId3">
            <a:extLst>
              <a:ext uri="{28A0092B-C50C-407E-A947-70E740481C1C}">
                <a14:useLocalDpi xmlns:a14="http://schemas.microsoft.com/office/drawing/2010/main" val="0"/>
              </a:ext>
            </a:extLst>
          </a:blip>
          <a:srcRect b="4906"/>
          <a:stretch>
            <a:fillRect/>
          </a:stretch>
        </p:blipFill>
        <p:spPr bwMode="auto">
          <a:xfrm>
            <a:off x="730250" y="3508375"/>
            <a:ext cx="78041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8277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24_09_FigureA"/>
          <p:cNvPicPr>
            <a:picLocks noChangeAspect="1" noChangeArrowheads="1"/>
          </p:cNvPicPr>
          <p:nvPr/>
        </p:nvPicPr>
        <p:blipFill>
          <a:blip r:embed="rId3">
            <a:extLst>
              <a:ext uri="{28A0092B-C50C-407E-A947-70E740481C1C}">
                <a14:useLocalDpi xmlns:a14="http://schemas.microsoft.com/office/drawing/2010/main" val="0"/>
              </a:ext>
            </a:extLst>
          </a:blip>
          <a:srcRect b="3526"/>
          <a:stretch>
            <a:fillRect/>
          </a:stretch>
        </p:blipFill>
        <p:spPr bwMode="auto">
          <a:xfrm>
            <a:off x="304800" y="2298700"/>
            <a:ext cx="78136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idx="4294967295"/>
          </p:nvPr>
        </p:nvSpPr>
        <p:spPr>
          <a:xfrm>
            <a:off x="50800" y="198438"/>
            <a:ext cx="8229600" cy="258762"/>
          </a:xfrm>
        </p:spPr>
        <p:txBody>
          <a:bodyPr/>
          <a:lstStyle/>
          <a:p>
            <a:pPr algn="l" eaLnBrk="1" hangingPunct="1"/>
            <a:r>
              <a:rPr lang="en-US" altLang="en-US" sz="3200" smtClean="0">
                <a:solidFill>
                  <a:schemeClr val="tx1"/>
                </a:solidFill>
              </a:rPr>
              <a:t>Hyperopia</a:t>
            </a:r>
          </a:p>
        </p:txBody>
      </p:sp>
      <p:sp>
        <p:nvSpPr>
          <p:cNvPr id="48132" name="Text Box 3"/>
          <p:cNvSpPr txBox="1">
            <a:spLocks noChangeArrowheads="1"/>
          </p:cNvSpPr>
          <p:nvPr/>
        </p:nvSpPr>
        <p:spPr bwMode="auto">
          <a:xfrm>
            <a:off x="376238" y="955675"/>
            <a:ext cx="84042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Aft>
                <a:spcPct val="10000"/>
              </a:spcAft>
              <a:buClr>
                <a:srgbClr val="FF0000"/>
              </a:buClr>
            </a:pPr>
            <a:r>
              <a:rPr lang="en-US" altLang="en-US" sz="2800"/>
              <a:t>The cause of farsightedness — called </a:t>
            </a:r>
            <a:r>
              <a:rPr lang="en-US" altLang="en-US" sz="2800" b="1"/>
              <a:t>hyperopia</a:t>
            </a:r>
            <a:r>
              <a:rPr lang="en-US" altLang="en-US" sz="2800"/>
              <a:t> — is an eyeball that is too short for the refractive power of the cornea and lens.</a:t>
            </a:r>
          </a:p>
        </p:txBody>
      </p:sp>
    </p:spTree>
    <p:extLst>
      <p:ext uri="{BB962C8B-B14F-4D97-AF65-F5344CB8AC3E}">
        <p14:creationId xmlns:p14="http://schemas.microsoft.com/office/powerpoint/2010/main" val="31069332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24_09_FigureC"/>
          <p:cNvPicPr>
            <a:picLocks noChangeAspect="1" noChangeArrowheads="1"/>
          </p:cNvPicPr>
          <p:nvPr/>
        </p:nvPicPr>
        <p:blipFill>
          <a:blip r:embed="rId3">
            <a:extLst>
              <a:ext uri="{28A0092B-C50C-407E-A947-70E740481C1C}">
                <a14:useLocalDpi xmlns:a14="http://schemas.microsoft.com/office/drawing/2010/main" val="0"/>
              </a:ext>
            </a:extLst>
          </a:blip>
          <a:srcRect b="4372"/>
          <a:stretch>
            <a:fillRect/>
          </a:stretch>
        </p:blipFill>
        <p:spPr bwMode="auto">
          <a:xfrm>
            <a:off x="1444625" y="3273425"/>
            <a:ext cx="62515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63500" y="762000"/>
            <a:ext cx="84042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dirty="0"/>
              <a:t>With hyperopia, the eye needs assistance to focus the rays from a near object onto the closer-than-normal retina.</a:t>
            </a:r>
          </a:p>
          <a:p>
            <a:pPr eaLnBrk="1" hangingPunct="1">
              <a:spcBef>
                <a:spcPct val="20000"/>
              </a:spcBef>
              <a:spcAft>
                <a:spcPct val="20000"/>
              </a:spcAft>
              <a:buClr>
                <a:srgbClr val="93001B"/>
              </a:buClr>
              <a:buFont typeface="Wingdings" pitchFamily="84" charset="2"/>
              <a:buChar char="§"/>
            </a:pPr>
            <a:r>
              <a:rPr lang="en-US" altLang="en-US" sz="2800" dirty="0"/>
              <a:t>This assistance is obtained by adding refractive power with the positive (i.e., converging) lens.</a:t>
            </a:r>
          </a:p>
        </p:txBody>
      </p:sp>
      <p:sp>
        <p:nvSpPr>
          <p:cNvPr id="49156" name="Rectangle 2"/>
          <p:cNvSpPr>
            <a:spLocks noChangeArrowheads="1"/>
          </p:cNvSpPr>
          <p:nvPr/>
        </p:nvSpPr>
        <p:spPr bwMode="auto">
          <a:xfrm>
            <a:off x="50800" y="198438"/>
            <a:ext cx="8229600" cy="25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t>Hyperopia</a:t>
            </a:r>
          </a:p>
        </p:txBody>
      </p:sp>
    </p:spTree>
    <p:extLst>
      <p:ext uri="{BB962C8B-B14F-4D97-AF65-F5344CB8AC3E}">
        <p14:creationId xmlns:p14="http://schemas.microsoft.com/office/powerpoint/2010/main" val="21990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304800"/>
            <a:ext cx="8229600" cy="533400"/>
          </a:xfrm>
        </p:spPr>
        <p:txBody>
          <a:bodyPr/>
          <a:lstStyle/>
          <a:p>
            <a:pPr algn="l" eaLnBrk="1" hangingPunct="1"/>
            <a:r>
              <a:rPr lang="en-US" sz="3200" smtClean="0">
                <a:solidFill>
                  <a:schemeClr val="tx1"/>
                </a:solidFill>
              </a:rPr>
              <a:t>The Mathematics of Sinusoidal Waves</a:t>
            </a:r>
            <a:endParaRPr lang="en-US" b="1" smtClean="0">
              <a:solidFill>
                <a:schemeClr val="tx1"/>
              </a:solidFill>
            </a:endParaRPr>
          </a:p>
        </p:txBody>
      </p:sp>
      <p:sp>
        <p:nvSpPr>
          <p:cNvPr id="54275" name="Text Box 3"/>
          <p:cNvSpPr txBox="1">
            <a:spLocks noChangeArrowheads="1"/>
          </p:cNvSpPr>
          <p:nvPr/>
        </p:nvSpPr>
        <p:spPr bwMode="auto">
          <a:xfrm>
            <a:off x="89218" y="2763044"/>
            <a:ext cx="8134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4963" indent="-3349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93001B"/>
              </a:buClr>
              <a:buFont typeface="Wingdings" panose="05000000000000000000" pitchFamily="2" charset="2"/>
              <a:buChar char="§"/>
            </a:pPr>
            <a:r>
              <a:rPr lang="en-US" sz="2800" dirty="0">
                <a:cs typeface="Arial" panose="020B0604020202020204" pitchFamily="34" charset="0"/>
              </a:rPr>
              <a:t>T</a:t>
            </a:r>
            <a:r>
              <a:rPr lang="en-US" sz="2800" dirty="0" smtClean="0">
                <a:cs typeface="Arial" panose="020B0604020202020204" pitchFamily="34" charset="0"/>
              </a:rPr>
              <a:t>he </a:t>
            </a:r>
            <a:r>
              <a:rPr lang="en-US" sz="2800" i="1" dirty="0">
                <a:cs typeface="Arial" panose="020B0604020202020204" pitchFamily="34" charset="0"/>
              </a:rPr>
              <a:t>angular frequency</a:t>
            </a:r>
            <a:r>
              <a:rPr lang="en-US" sz="2800" dirty="0">
                <a:cs typeface="Arial" panose="020B0604020202020204" pitchFamily="34" charset="0"/>
              </a:rPr>
              <a:t> of </a:t>
            </a:r>
            <a:r>
              <a:rPr lang="en-US" sz="2800" dirty="0" smtClean="0">
                <a:cs typeface="Arial" panose="020B0604020202020204" pitchFamily="34" charset="0"/>
              </a:rPr>
              <a:t>the wave is omega:</a:t>
            </a:r>
            <a:endParaRPr lang="en-US" sz="2800" dirty="0">
              <a:cs typeface="Arial" panose="020B0604020202020204" pitchFamily="34" charset="0"/>
            </a:endParaRPr>
          </a:p>
        </p:txBody>
      </p:sp>
      <p:sp>
        <p:nvSpPr>
          <p:cNvPr id="54276" name="Text Box 6"/>
          <p:cNvSpPr txBox="1">
            <a:spLocks noChangeArrowheads="1"/>
          </p:cNvSpPr>
          <p:nvPr/>
        </p:nvSpPr>
        <p:spPr bwMode="auto">
          <a:xfrm>
            <a:off x="154305" y="4250531"/>
            <a:ext cx="8134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93001B"/>
              </a:buClr>
              <a:buFont typeface="Wingdings" panose="05000000000000000000" pitchFamily="2" charset="2"/>
              <a:buChar char="§"/>
            </a:pPr>
            <a:r>
              <a:rPr lang="en-US" sz="2800" dirty="0">
                <a:cs typeface="Arial" panose="020B0604020202020204" pitchFamily="34" charset="0"/>
              </a:rPr>
              <a:t>T</a:t>
            </a:r>
            <a:r>
              <a:rPr lang="en-US" sz="2800" dirty="0" smtClean="0">
                <a:cs typeface="Arial" panose="020B0604020202020204" pitchFamily="34" charset="0"/>
              </a:rPr>
              <a:t>he </a:t>
            </a:r>
            <a:r>
              <a:rPr lang="en-US" sz="2800" i="1" dirty="0">
                <a:cs typeface="Arial" panose="020B0604020202020204" pitchFamily="34" charset="0"/>
              </a:rPr>
              <a:t>wave number</a:t>
            </a:r>
            <a:r>
              <a:rPr lang="en-US" sz="2800" dirty="0">
                <a:cs typeface="Arial" panose="020B0604020202020204" pitchFamily="34" charset="0"/>
              </a:rPr>
              <a:t> of </a:t>
            </a:r>
            <a:r>
              <a:rPr lang="en-US" sz="2800" dirty="0" smtClean="0">
                <a:cs typeface="Arial" panose="020B0604020202020204" pitchFamily="34" charset="0"/>
              </a:rPr>
              <a:t>the wave is k:</a:t>
            </a:r>
            <a:endParaRPr lang="en-US" sz="2800" dirty="0">
              <a:cs typeface="Arial" panose="020B0604020202020204" pitchFamily="34" charset="0"/>
            </a:endParaRPr>
          </a:p>
        </p:txBody>
      </p:sp>
      <mc:AlternateContent xmlns:mc="http://schemas.openxmlformats.org/markup-compatibility/2006" xmlns:a14="http://schemas.microsoft.com/office/drawing/2010/main">
        <mc:Choice Requires="a14">
          <p:sp>
            <p:nvSpPr>
              <p:cNvPr id="54278" name="Text Box 9"/>
              <p:cNvSpPr txBox="1">
                <a:spLocks noChangeArrowheads="1"/>
              </p:cNvSpPr>
              <p:nvPr/>
            </p:nvSpPr>
            <p:spPr bwMode="auto">
              <a:xfrm>
                <a:off x="154305" y="5867400"/>
                <a:ext cx="8134350" cy="8336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2800" dirty="0" smtClean="0">
                    <a:cs typeface="Arial" panose="020B0604020202020204" pitchFamily="34" charset="0"/>
                  </a:rPr>
                  <a:t> This wave travels at a speed: </a:t>
                </a:r>
                <a14:m>
                  <m:oMath xmlns:m="http://schemas.openxmlformats.org/officeDocument/2006/math">
                    <m:r>
                      <a:rPr lang="en-CA" sz="3600" b="0" i="1" smtClean="0">
                        <a:latin typeface="Cambria Math"/>
                        <a:cs typeface="Arial" panose="020B0604020202020204" pitchFamily="34" charset="0"/>
                      </a:rPr>
                      <m:t>𝑣</m:t>
                    </m:r>
                    <m:r>
                      <a:rPr lang="en-CA" sz="3600" b="0" i="1" smtClean="0">
                        <a:latin typeface="Cambria Math"/>
                        <a:cs typeface="Arial" panose="020B0604020202020204" pitchFamily="34" charset="0"/>
                      </a:rPr>
                      <m:t>=</m:t>
                    </m:r>
                    <m:f>
                      <m:fPr>
                        <m:ctrlPr>
                          <a:rPr lang="en-CA" sz="3600" b="0" i="1" smtClean="0">
                            <a:latin typeface="Cambria Math"/>
                            <a:cs typeface="Arial" panose="020B0604020202020204" pitchFamily="34" charset="0"/>
                          </a:rPr>
                        </m:ctrlPr>
                      </m:fPr>
                      <m:num>
                        <m:r>
                          <a:rPr lang="en-CA" sz="3600" b="0" i="1" smtClean="0">
                            <a:latin typeface="Cambria Math"/>
                            <a:ea typeface="Cambria Math"/>
                            <a:cs typeface="Arial" panose="020B0604020202020204" pitchFamily="34" charset="0"/>
                          </a:rPr>
                          <m:t>𝜔</m:t>
                        </m:r>
                      </m:num>
                      <m:den>
                        <m:r>
                          <a:rPr lang="en-CA" sz="3600" b="0" i="1" smtClean="0">
                            <a:latin typeface="Cambria Math"/>
                            <a:cs typeface="Arial" panose="020B0604020202020204" pitchFamily="34" charset="0"/>
                          </a:rPr>
                          <m:t>𝑘</m:t>
                        </m:r>
                      </m:den>
                    </m:f>
                  </m:oMath>
                </a14:m>
                <a:r>
                  <a:rPr lang="en-US" sz="2800" dirty="0" smtClean="0">
                    <a:cs typeface="Times New Roman" panose="02020603050405020304" pitchFamily="18" charset="0"/>
                  </a:rPr>
                  <a:t>.</a:t>
                </a:r>
                <a:endParaRPr lang="el-GR" sz="2800" dirty="0">
                  <a:cs typeface="Times New Roman" panose="02020603050405020304" pitchFamily="18" charset="0"/>
                </a:endParaRPr>
              </a:p>
            </p:txBody>
          </p:sp>
        </mc:Choice>
        <mc:Fallback xmlns="">
          <p:sp>
            <p:nvSpPr>
              <p:cNvPr id="54278" name="Text Box 9"/>
              <p:cNvSpPr txBox="1">
                <a:spLocks noRot="1" noChangeAspect="1" noMove="1" noResize="1" noEditPoints="1" noAdjustHandles="1" noChangeArrowheads="1" noChangeShapeType="1" noTextEdit="1"/>
              </p:cNvSpPr>
              <p:nvPr/>
            </p:nvSpPr>
            <p:spPr bwMode="auto">
              <a:xfrm>
                <a:off x="154305" y="5867400"/>
                <a:ext cx="8134350" cy="833626"/>
              </a:xfrm>
              <a:prstGeom prst="rect">
                <a:avLst/>
              </a:prstGeom>
              <a:blipFill rotWithShape="1">
                <a:blip r:embed="rId2"/>
                <a:stretch>
                  <a:fillRect l="-375" b="-7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54280" name="Picture 12" descr="20_KeyEquation_03"/>
          <p:cNvPicPr>
            <a:picLocks noChangeAspect="1" noChangeArrowheads="1"/>
          </p:cNvPicPr>
          <p:nvPr/>
        </p:nvPicPr>
        <p:blipFill>
          <a:blip r:embed="rId3">
            <a:extLst>
              <a:ext uri="{28A0092B-C50C-407E-A947-70E740481C1C}">
                <a14:useLocalDpi xmlns:a14="http://schemas.microsoft.com/office/drawing/2010/main" val="0"/>
              </a:ext>
            </a:extLst>
          </a:blip>
          <a:srcRect l="11681" r="20575" b="20155"/>
          <a:stretch>
            <a:fillRect/>
          </a:stretch>
        </p:blipFill>
        <p:spPr bwMode="auto">
          <a:xfrm>
            <a:off x="239791" y="990600"/>
            <a:ext cx="8547578" cy="120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3" descr="CH20_PPT_Slide_20-50a"/>
          <p:cNvPicPr>
            <a:picLocks noChangeAspect="1" noChangeArrowheads="1"/>
          </p:cNvPicPr>
          <p:nvPr/>
        </p:nvPicPr>
        <p:blipFill>
          <a:blip r:embed="rId4">
            <a:extLst>
              <a:ext uri="{28A0092B-C50C-407E-A947-70E740481C1C}">
                <a14:useLocalDpi xmlns:a14="http://schemas.microsoft.com/office/drawing/2010/main" val="0"/>
              </a:ext>
            </a:extLst>
          </a:blip>
          <a:srcRect r="66585"/>
          <a:stretch>
            <a:fillRect/>
          </a:stretch>
        </p:blipFill>
        <p:spPr bwMode="auto">
          <a:xfrm>
            <a:off x="3540443" y="3372644"/>
            <a:ext cx="214153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4" descr="CH20_PPT_Slide_20-50b"/>
          <p:cNvPicPr>
            <a:picLocks noChangeAspect="1" noChangeArrowheads="1"/>
          </p:cNvPicPr>
          <p:nvPr/>
        </p:nvPicPr>
        <p:blipFill>
          <a:blip r:embed="rId5">
            <a:extLst>
              <a:ext uri="{28A0092B-C50C-407E-A947-70E740481C1C}">
                <a14:useLocalDpi xmlns:a14="http://schemas.microsoft.com/office/drawing/2010/main" val="0"/>
              </a:ext>
            </a:extLst>
          </a:blip>
          <a:srcRect r="80975"/>
          <a:stretch>
            <a:fillRect/>
          </a:stretch>
        </p:blipFill>
        <p:spPr bwMode="auto">
          <a:xfrm>
            <a:off x="4002405" y="4874419"/>
            <a:ext cx="1219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52400" y="188640"/>
            <a:ext cx="8229600" cy="411163"/>
          </a:xfrm>
        </p:spPr>
        <p:txBody>
          <a:bodyPr/>
          <a:lstStyle/>
          <a:p>
            <a:pPr algn="l" eaLnBrk="1" hangingPunct="1"/>
            <a:r>
              <a:rPr lang="en-US" altLang="en-US" sz="3200" smtClean="0">
                <a:solidFill>
                  <a:schemeClr val="tx1"/>
                </a:solidFill>
              </a:rPr>
              <a:t>Myopia</a:t>
            </a:r>
          </a:p>
        </p:txBody>
      </p:sp>
      <p:sp>
        <p:nvSpPr>
          <p:cNvPr id="272387" name="Text Box 3"/>
          <p:cNvSpPr txBox="1">
            <a:spLocks noChangeArrowheads="1"/>
          </p:cNvSpPr>
          <p:nvPr/>
        </p:nvSpPr>
        <p:spPr bwMode="auto">
          <a:xfrm>
            <a:off x="152400" y="955675"/>
            <a:ext cx="87630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37931725" indent="-37474525">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Aft>
                <a:spcPct val="10000"/>
              </a:spcAft>
              <a:buClr>
                <a:srgbClr val="FF0000"/>
              </a:buClr>
              <a:defRPr/>
            </a:pPr>
            <a:r>
              <a:rPr lang="en-US" sz="2800" dirty="0" smtClean="0">
                <a:latin typeface="+mn-lt"/>
              </a:rPr>
              <a:t>A person who is </a:t>
            </a:r>
            <a:r>
              <a:rPr lang="en-US" sz="2800" i="1" dirty="0" smtClean="0">
                <a:latin typeface="+mn-lt"/>
              </a:rPr>
              <a:t>nearsighted </a:t>
            </a:r>
            <a:r>
              <a:rPr lang="en-US" sz="2800" dirty="0" smtClean="0">
                <a:latin typeface="+mn-lt"/>
              </a:rPr>
              <a:t>can clearly see nearby objects when the eye is relaxed (and extremely close objects by using accommodation), but no amount of relaxation allows her to see distant objects.</a:t>
            </a:r>
          </a:p>
        </p:txBody>
      </p:sp>
      <p:sp>
        <p:nvSpPr>
          <p:cNvPr id="52228" name="Rectangle 9"/>
          <p:cNvSpPr>
            <a:spLocks noChangeArrowheads="1"/>
          </p:cNvSpPr>
          <p:nvPr/>
        </p:nvSpPr>
        <p:spPr bwMode="auto">
          <a:xfrm>
            <a:off x="590550" y="3382963"/>
            <a:ext cx="558800" cy="777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b="1">
              <a:latin typeface="Times New Roman" pitchFamily="84" charset="0"/>
            </a:endParaRPr>
          </a:p>
        </p:txBody>
      </p:sp>
      <p:pic>
        <p:nvPicPr>
          <p:cNvPr id="52230" name="Picture 7" descr="24_10_FigureB"/>
          <p:cNvPicPr>
            <a:picLocks noChangeAspect="1" noChangeArrowheads="1"/>
          </p:cNvPicPr>
          <p:nvPr/>
        </p:nvPicPr>
        <p:blipFill>
          <a:blip r:embed="rId3">
            <a:extLst>
              <a:ext uri="{28A0092B-C50C-407E-A947-70E740481C1C}">
                <a14:useLocalDpi xmlns:a14="http://schemas.microsoft.com/office/drawing/2010/main" val="0"/>
              </a:ext>
            </a:extLst>
          </a:blip>
          <a:srcRect l="9441" b="4941"/>
          <a:stretch>
            <a:fillRect/>
          </a:stretch>
        </p:blipFill>
        <p:spPr bwMode="auto">
          <a:xfrm>
            <a:off x="990600" y="3048000"/>
            <a:ext cx="697388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47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descr="24_10_FigureA"/>
          <p:cNvPicPr>
            <a:picLocks noChangeAspect="1" noChangeArrowheads="1"/>
          </p:cNvPicPr>
          <p:nvPr/>
        </p:nvPicPr>
        <p:blipFill>
          <a:blip r:embed="rId3">
            <a:extLst>
              <a:ext uri="{28A0092B-C50C-407E-A947-70E740481C1C}">
                <a14:useLocalDpi xmlns:a14="http://schemas.microsoft.com/office/drawing/2010/main" val="0"/>
              </a:ext>
            </a:extLst>
          </a:blip>
          <a:srcRect l="6544"/>
          <a:stretch>
            <a:fillRect/>
          </a:stretch>
        </p:blipFill>
        <p:spPr bwMode="auto">
          <a:xfrm>
            <a:off x="1339850" y="2819400"/>
            <a:ext cx="63563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63500" y="762000"/>
            <a:ext cx="8928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37931725" indent="-37474525">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marL="38223825" indent="-50787300">
              <a:defRPr sz="2400">
                <a:solidFill>
                  <a:schemeClr val="tx1"/>
                </a:solidFill>
                <a:latin typeface="Arial" charset="0"/>
                <a:ea typeface="ＭＳ Ｐゴシック" pitchFamily="84" charset="-128"/>
              </a:defRPr>
            </a:lvl5pPr>
            <a:lvl6pPr marL="38681025" indent="-50787300" eaLnBrk="0" fontAlgn="base" hangingPunct="0">
              <a:spcBef>
                <a:spcPct val="0"/>
              </a:spcBef>
              <a:spcAft>
                <a:spcPct val="0"/>
              </a:spcAft>
              <a:defRPr sz="2400">
                <a:solidFill>
                  <a:schemeClr val="tx1"/>
                </a:solidFill>
                <a:latin typeface="Arial" charset="0"/>
                <a:ea typeface="ＭＳ Ｐゴシック" pitchFamily="84" charset="-128"/>
              </a:defRPr>
            </a:lvl6pPr>
            <a:lvl7pPr marL="39138225" indent="-50787300" eaLnBrk="0" fontAlgn="base" hangingPunct="0">
              <a:spcBef>
                <a:spcPct val="0"/>
              </a:spcBef>
              <a:spcAft>
                <a:spcPct val="0"/>
              </a:spcAft>
              <a:defRPr sz="2400">
                <a:solidFill>
                  <a:schemeClr val="tx1"/>
                </a:solidFill>
                <a:latin typeface="Arial" charset="0"/>
                <a:ea typeface="ＭＳ Ｐゴシック" pitchFamily="84" charset="-128"/>
              </a:defRPr>
            </a:lvl7pPr>
            <a:lvl8pPr marL="39595425" indent="-50787300" eaLnBrk="0" fontAlgn="base" hangingPunct="0">
              <a:spcBef>
                <a:spcPct val="0"/>
              </a:spcBef>
              <a:spcAft>
                <a:spcPct val="0"/>
              </a:spcAft>
              <a:defRPr sz="2400">
                <a:solidFill>
                  <a:schemeClr val="tx1"/>
                </a:solidFill>
                <a:latin typeface="Arial" charset="0"/>
                <a:ea typeface="ＭＳ Ｐゴシック" pitchFamily="84" charset="-128"/>
              </a:defRPr>
            </a:lvl8pPr>
            <a:lvl9pPr marL="40052625" indent="-507873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defRPr/>
            </a:pPr>
            <a:r>
              <a:rPr lang="en-US" sz="2600" dirty="0" smtClean="0">
                <a:latin typeface="+mn-lt"/>
              </a:rPr>
              <a:t>Nearsightedness—called </a:t>
            </a:r>
            <a:r>
              <a:rPr lang="en-US" sz="2600" b="1" dirty="0" smtClean="0">
                <a:latin typeface="+mn-lt"/>
              </a:rPr>
              <a:t>myopia</a:t>
            </a:r>
            <a:r>
              <a:rPr lang="en-US" sz="2600" dirty="0" smtClean="0">
                <a:latin typeface="+mn-lt"/>
              </a:rPr>
              <a:t>—is caused by an eyeball that is too long. </a:t>
            </a:r>
          </a:p>
          <a:p>
            <a:pPr eaLnBrk="1" hangingPunct="1">
              <a:spcBef>
                <a:spcPct val="20000"/>
              </a:spcBef>
              <a:spcAft>
                <a:spcPct val="20000"/>
              </a:spcAft>
              <a:buClr>
                <a:srgbClr val="93001B"/>
              </a:buClr>
              <a:buFont typeface="Wingdings" pitchFamily="84" charset="2"/>
              <a:buChar char="§"/>
              <a:defRPr/>
            </a:pPr>
            <a:r>
              <a:rPr lang="en-US" sz="2600" dirty="0" smtClean="0">
                <a:latin typeface="+mn-lt"/>
              </a:rPr>
              <a:t>Rays from a distant object come to a focus in front of the retina and have begun to diverge by the time they reach the retina.</a:t>
            </a:r>
          </a:p>
        </p:txBody>
      </p:sp>
      <p:sp>
        <p:nvSpPr>
          <p:cNvPr id="53252" name="Rectangle 2"/>
          <p:cNvSpPr>
            <a:spLocks noChangeArrowheads="1"/>
          </p:cNvSpPr>
          <p:nvPr/>
        </p:nvSpPr>
        <p:spPr bwMode="auto">
          <a:xfrm>
            <a:off x="63500" y="101600"/>
            <a:ext cx="82296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t>Myopia</a:t>
            </a:r>
          </a:p>
        </p:txBody>
      </p:sp>
    </p:spTree>
    <p:extLst>
      <p:ext uri="{BB962C8B-B14F-4D97-AF65-F5344CB8AC3E}">
        <p14:creationId xmlns:p14="http://schemas.microsoft.com/office/powerpoint/2010/main" val="23632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76238" y="955675"/>
            <a:ext cx="84042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Aft>
                <a:spcPct val="10000"/>
              </a:spcAft>
              <a:buClr>
                <a:srgbClr val="FF0000"/>
              </a:buClr>
            </a:pPr>
            <a:r>
              <a:rPr lang="en-US" altLang="en-US" sz="2800"/>
              <a:t>To correct myopia, we needed a diverging lens to slightly defocus the rays and move the image point back to the retina.</a:t>
            </a:r>
          </a:p>
        </p:txBody>
      </p:sp>
      <p:sp>
        <p:nvSpPr>
          <p:cNvPr id="54275" name="Rectangle 9"/>
          <p:cNvSpPr>
            <a:spLocks noChangeArrowheads="1"/>
          </p:cNvSpPr>
          <p:nvPr/>
        </p:nvSpPr>
        <p:spPr bwMode="auto">
          <a:xfrm>
            <a:off x="590550" y="3382963"/>
            <a:ext cx="558800" cy="777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b="1">
              <a:latin typeface="Times New Roman" pitchFamily="84" charset="0"/>
            </a:endParaRPr>
          </a:p>
        </p:txBody>
      </p:sp>
      <p:sp>
        <p:nvSpPr>
          <p:cNvPr id="54276" name="Rectangle 2"/>
          <p:cNvSpPr>
            <a:spLocks noChangeArrowheads="1"/>
          </p:cNvSpPr>
          <p:nvPr/>
        </p:nvSpPr>
        <p:spPr bwMode="auto">
          <a:xfrm>
            <a:off x="63500" y="101600"/>
            <a:ext cx="82296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a:t>Myopia</a:t>
            </a:r>
          </a:p>
        </p:txBody>
      </p:sp>
      <p:pic>
        <p:nvPicPr>
          <p:cNvPr id="54278" name="Picture 8" descr="24_10_FigureC"/>
          <p:cNvPicPr>
            <a:picLocks noChangeAspect="1" noChangeArrowheads="1"/>
          </p:cNvPicPr>
          <p:nvPr/>
        </p:nvPicPr>
        <p:blipFill>
          <a:blip r:embed="rId3">
            <a:extLst>
              <a:ext uri="{28A0092B-C50C-407E-A947-70E740481C1C}">
                <a14:useLocalDpi xmlns:a14="http://schemas.microsoft.com/office/drawing/2010/main" val="0"/>
              </a:ext>
            </a:extLst>
          </a:blip>
          <a:srcRect l="4494" b="3696"/>
          <a:stretch>
            <a:fillRect/>
          </a:stretch>
        </p:blipFill>
        <p:spPr bwMode="auto">
          <a:xfrm>
            <a:off x="838200" y="2519363"/>
            <a:ext cx="7354888"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917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24_11_FigureA"/>
          <p:cNvPicPr>
            <a:picLocks noChangeAspect="1" noChangeArrowheads="1"/>
          </p:cNvPicPr>
          <p:nvPr/>
        </p:nvPicPr>
        <p:blipFill>
          <a:blip r:embed="rId3">
            <a:extLst>
              <a:ext uri="{28A0092B-C50C-407E-A947-70E740481C1C}">
                <a14:useLocalDpi xmlns:a14="http://schemas.microsoft.com/office/drawing/2010/main" val="0"/>
              </a:ext>
            </a:extLst>
          </a:blip>
          <a:srcRect t="9839" b="3413"/>
          <a:stretch>
            <a:fillRect/>
          </a:stretch>
        </p:blipFill>
        <p:spPr bwMode="auto">
          <a:xfrm>
            <a:off x="1682750" y="2643188"/>
            <a:ext cx="58610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Grp="1" noChangeArrowheads="1"/>
          </p:cNvSpPr>
          <p:nvPr>
            <p:ph type="title" idx="4294967295"/>
          </p:nvPr>
        </p:nvSpPr>
        <p:spPr>
          <a:xfrm>
            <a:off x="76200" y="165100"/>
            <a:ext cx="8229600" cy="292100"/>
          </a:xfrm>
        </p:spPr>
        <p:txBody>
          <a:bodyPr/>
          <a:lstStyle/>
          <a:p>
            <a:pPr algn="l" eaLnBrk="1" hangingPunct="1"/>
            <a:r>
              <a:rPr lang="en-US" altLang="en-US" sz="3200" dirty="0" smtClean="0">
                <a:solidFill>
                  <a:schemeClr val="tx1"/>
                </a:solidFill>
              </a:rPr>
              <a:t>Optical Systems That Magnify</a:t>
            </a:r>
          </a:p>
        </p:txBody>
      </p:sp>
      <p:sp>
        <p:nvSpPr>
          <p:cNvPr id="59396" name="Text Box 3"/>
          <p:cNvSpPr txBox="1">
            <a:spLocks noChangeArrowheads="1"/>
          </p:cNvSpPr>
          <p:nvPr/>
        </p:nvSpPr>
        <p:spPr bwMode="auto">
          <a:xfrm>
            <a:off x="50800" y="803275"/>
            <a:ext cx="8864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a:t>The easiest way to magnify an object requires no extra optics at all; simply get closer!</a:t>
            </a:r>
          </a:p>
          <a:p>
            <a:pPr eaLnBrk="1" hangingPunct="1">
              <a:spcBef>
                <a:spcPct val="20000"/>
              </a:spcBef>
              <a:spcAft>
                <a:spcPct val="20000"/>
              </a:spcAft>
              <a:buClr>
                <a:srgbClr val="93001B"/>
              </a:buClr>
              <a:buFont typeface="Wingdings" pitchFamily="84" charset="2"/>
              <a:buChar char="§"/>
            </a:pPr>
            <a:r>
              <a:rPr lang="en-US" altLang="en-US" sz="2600"/>
              <a:t>Closer objects look larger because they subtend a larger angle </a:t>
            </a:r>
            <a:r>
              <a:rPr lang="en-US" altLang="en-US" sz="2600" i="1">
                <a:latin typeface="Lucida Grande" pitchFamily="84" charset="0"/>
                <a:sym typeface="Symbol" pitchFamily="84" charset="2"/>
              </a:rPr>
              <a:t></a:t>
            </a:r>
            <a:r>
              <a:rPr lang="en-US" altLang="en-US" sz="2600"/>
              <a:t>, called the </a:t>
            </a:r>
            <a:r>
              <a:rPr lang="en-US" altLang="en-US" sz="2600" b="1"/>
              <a:t>angular size </a:t>
            </a:r>
            <a:r>
              <a:rPr lang="en-US" altLang="en-US" sz="2600"/>
              <a:t>of the object.</a:t>
            </a:r>
          </a:p>
        </p:txBody>
      </p:sp>
    </p:spTree>
    <p:extLst>
      <p:ext uri="{BB962C8B-B14F-4D97-AF65-F5344CB8AC3E}">
        <p14:creationId xmlns:p14="http://schemas.microsoft.com/office/powerpoint/2010/main" val="34115136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3"/>
          <p:cNvSpPr txBox="1">
            <a:spLocks noChangeArrowheads="1"/>
          </p:cNvSpPr>
          <p:nvPr/>
        </p:nvSpPr>
        <p:spPr bwMode="auto">
          <a:xfrm>
            <a:off x="63500" y="914400"/>
            <a:ext cx="83169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dirty="0"/>
              <a:t>You can’t keep increasing an object’s angular size because you can’t focus on the object if it’s closer than your near point, which is </a:t>
            </a:r>
            <a:r>
              <a:rPr lang="en-US" altLang="en-US" sz="2800" dirty="0">
                <a:latin typeface="Times New Roman" pitchFamily="84" charset="0"/>
                <a:sym typeface="Symbol" pitchFamily="84" charset="2"/>
              </a:rPr>
              <a:t></a:t>
            </a:r>
            <a:r>
              <a:rPr lang="en-US" altLang="en-US" sz="2800" dirty="0">
                <a:latin typeface="Times New Roman" pitchFamily="84" charset="0"/>
              </a:rPr>
              <a:t> 25 cm.</a:t>
            </a:r>
            <a:endParaRPr lang="en-US" altLang="en-US" sz="2800" dirty="0"/>
          </a:p>
          <a:p>
            <a:pPr eaLnBrk="1" hangingPunct="1">
              <a:spcBef>
                <a:spcPct val="20000"/>
              </a:spcBef>
              <a:spcAft>
                <a:spcPct val="20000"/>
              </a:spcAft>
              <a:buClr>
                <a:srgbClr val="93001B"/>
              </a:buClr>
              <a:buFont typeface="Wingdings" pitchFamily="84" charset="2"/>
              <a:buChar char="§"/>
            </a:pPr>
            <a:r>
              <a:rPr lang="en-US" altLang="en-US" sz="2800" dirty="0"/>
              <a:t>The maximum angular size viewable by your unaided eye is:</a:t>
            </a:r>
          </a:p>
        </p:txBody>
      </p:sp>
      <p:sp>
        <p:nvSpPr>
          <p:cNvPr id="60419" name="Rectangle 2"/>
          <p:cNvSpPr>
            <a:spLocks noChangeArrowheads="1"/>
          </p:cNvSpPr>
          <p:nvPr/>
        </p:nvSpPr>
        <p:spPr bwMode="auto">
          <a:xfrm>
            <a:off x="76200" y="165100"/>
            <a:ext cx="8229600" cy="29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Optical Systems That Magnify</a:t>
            </a:r>
          </a:p>
        </p:txBody>
      </p:sp>
      <p:pic>
        <p:nvPicPr>
          <p:cNvPr id="60421" name="Picture 8" descr="24_11_FigureB"/>
          <p:cNvPicPr>
            <a:picLocks noChangeAspect="1" noChangeArrowheads="1"/>
          </p:cNvPicPr>
          <p:nvPr/>
        </p:nvPicPr>
        <p:blipFill>
          <a:blip r:embed="rId3">
            <a:extLst>
              <a:ext uri="{28A0092B-C50C-407E-A947-70E740481C1C}">
                <a14:useLocalDpi xmlns:a14="http://schemas.microsoft.com/office/drawing/2010/main" val="0"/>
              </a:ext>
            </a:extLst>
          </a:blip>
          <a:srcRect t="15544" b="6735"/>
          <a:stretch>
            <a:fillRect/>
          </a:stretch>
        </p:blipFill>
        <p:spPr bwMode="auto">
          <a:xfrm>
            <a:off x="2035175" y="4495800"/>
            <a:ext cx="52244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descr="CH24_PPT_Slide_24-56"/>
          <p:cNvPicPr>
            <a:picLocks noChangeAspect="1" noChangeArrowheads="1"/>
          </p:cNvPicPr>
          <p:nvPr/>
        </p:nvPicPr>
        <p:blipFill>
          <a:blip r:embed="rId4">
            <a:extLst>
              <a:ext uri="{28A0092B-C50C-407E-A947-70E740481C1C}">
                <a14:useLocalDpi xmlns:a14="http://schemas.microsoft.com/office/drawing/2010/main" val="0"/>
              </a:ext>
            </a:extLst>
          </a:blip>
          <a:srcRect r="69601"/>
          <a:stretch>
            <a:fillRect/>
          </a:stretch>
        </p:blipFill>
        <p:spPr bwMode="auto">
          <a:xfrm>
            <a:off x="3584575" y="3352800"/>
            <a:ext cx="21304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50800" y="779463"/>
            <a:ext cx="8788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dirty="0"/>
              <a:t>Suppose we view an object of height </a:t>
            </a:r>
            <a:r>
              <a:rPr lang="en-US" altLang="en-US" sz="2800" i="1" dirty="0"/>
              <a:t>h</a:t>
            </a:r>
            <a:r>
              <a:rPr lang="en-US" altLang="en-US" sz="2800" dirty="0"/>
              <a:t> through a single converging lens.</a:t>
            </a:r>
          </a:p>
          <a:p>
            <a:pPr eaLnBrk="1" hangingPunct="1">
              <a:spcBef>
                <a:spcPct val="20000"/>
              </a:spcBef>
              <a:spcAft>
                <a:spcPct val="20000"/>
              </a:spcAft>
              <a:buClr>
                <a:srgbClr val="93001B"/>
              </a:buClr>
              <a:buFont typeface="Wingdings" pitchFamily="84" charset="2"/>
              <a:buChar char="§"/>
            </a:pPr>
            <a:r>
              <a:rPr lang="en-US" altLang="en-US" sz="2800" dirty="0"/>
              <a:t>If the object’s distance from the lens is less than the lens’s focal length, we’ll see an enlarged, upright image.</a:t>
            </a:r>
          </a:p>
          <a:p>
            <a:pPr eaLnBrk="1" hangingPunct="1">
              <a:spcBef>
                <a:spcPct val="20000"/>
              </a:spcBef>
              <a:spcAft>
                <a:spcPct val="20000"/>
              </a:spcAft>
              <a:buClr>
                <a:srgbClr val="93001B"/>
              </a:buClr>
              <a:buFont typeface="Wingdings" pitchFamily="84" charset="2"/>
              <a:buChar char="§"/>
            </a:pPr>
            <a:r>
              <a:rPr lang="en-US" altLang="en-US" sz="2800" dirty="0"/>
              <a:t>Used in this way, the lens is called a </a:t>
            </a:r>
            <a:r>
              <a:rPr lang="en-US" altLang="en-US" sz="2800" b="1" dirty="0"/>
              <a:t>magnifier</a:t>
            </a:r>
            <a:r>
              <a:rPr lang="en-US" altLang="en-US" sz="2800" dirty="0"/>
              <a:t>.</a:t>
            </a:r>
            <a:endParaRPr lang="en-US" altLang="en-US" sz="2800" i="1" dirty="0"/>
          </a:p>
        </p:txBody>
      </p:sp>
      <p:sp>
        <p:nvSpPr>
          <p:cNvPr id="61443" name="Rectangle 2"/>
          <p:cNvSpPr>
            <a:spLocks noGrp="1" noChangeArrowheads="1"/>
          </p:cNvSpPr>
          <p:nvPr>
            <p:ph type="title" idx="4294967295"/>
          </p:nvPr>
        </p:nvSpPr>
        <p:spPr>
          <a:xfrm>
            <a:off x="76200" y="149225"/>
            <a:ext cx="8229600" cy="346075"/>
          </a:xfrm>
        </p:spPr>
        <p:txBody>
          <a:bodyPr/>
          <a:lstStyle/>
          <a:p>
            <a:pPr algn="l" eaLnBrk="1" hangingPunct="1"/>
            <a:r>
              <a:rPr lang="en-US" altLang="en-US" sz="3200" smtClean="0">
                <a:solidFill>
                  <a:schemeClr val="tx1"/>
                </a:solidFill>
              </a:rPr>
              <a:t>The Magnifier</a:t>
            </a:r>
          </a:p>
        </p:txBody>
      </p:sp>
      <p:pic>
        <p:nvPicPr>
          <p:cNvPr id="61445" name="Picture 6" descr="24_12_Figure"/>
          <p:cNvPicPr>
            <a:picLocks noChangeAspect="1" noChangeArrowheads="1"/>
          </p:cNvPicPr>
          <p:nvPr/>
        </p:nvPicPr>
        <p:blipFill>
          <a:blip r:embed="rId3">
            <a:extLst>
              <a:ext uri="{28A0092B-C50C-407E-A947-70E740481C1C}">
                <a14:useLocalDpi xmlns:a14="http://schemas.microsoft.com/office/drawing/2010/main" val="0"/>
              </a:ext>
            </a:extLst>
          </a:blip>
          <a:srcRect b="4927"/>
          <a:stretch>
            <a:fillRect/>
          </a:stretch>
        </p:blipFill>
        <p:spPr bwMode="auto">
          <a:xfrm>
            <a:off x="1368425" y="3976688"/>
            <a:ext cx="6556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descr="CH24_PPT_Slide_24-58a"/>
          <p:cNvPicPr>
            <a:picLocks noChangeAspect="1" noChangeArrowheads="1"/>
          </p:cNvPicPr>
          <p:nvPr/>
        </p:nvPicPr>
        <p:blipFill>
          <a:blip r:embed="rId3">
            <a:extLst>
              <a:ext uri="{28A0092B-C50C-407E-A947-70E740481C1C}">
                <a14:useLocalDpi xmlns:a14="http://schemas.microsoft.com/office/drawing/2010/main" val="0"/>
              </a:ext>
            </a:extLst>
          </a:blip>
          <a:srcRect r="70493"/>
          <a:stretch>
            <a:fillRect/>
          </a:stretch>
        </p:blipFill>
        <p:spPr bwMode="auto">
          <a:xfrm>
            <a:off x="3681413" y="2328863"/>
            <a:ext cx="1914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49213" y="779463"/>
            <a:ext cx="871378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When using a magnifier, your eye sees a virtual image subtending an angle </a:t>
            </a:r>
            <a:r>
              <a:rPr lang="en-US" altLang="en-US" sz="2600" i="1" dirty="0">
                <a:latin typeface="Lucida Grande" pitchFamily="84" charset="0"/>
                <a:sym typeface="Symbol" pitchFamily="84" charset="2"/>
              </a:rPr>
              <a:t></a:t>
            </a:r>
            <a:r>
              <a:rPr lang="en-US" altLang="en-US" sz="2600" dirty="0"/>
              <a:t> </a:t>
            </a:r>
            <a:r>
              <a:rPr lang="en-US" altLang="en-US" sz="2600" dirty="0">
                <a:sym typeface="Symbol" pitchFamily="84" charset="2"/>
              </a:rPr>
              <a:t></a:t>
            </a:r>
            <a:r>
              <a:rPr lang="en-US" altLang="en-US" sz="2600" dirty="0"/>
              <a:t> </a:t>
            </a:r>
            <a:r>
              <a:rPr lang="en-US" altLang="en-US" sz="2600" i="1" dirty="0">
                <a:latin typeface="Times New Roman" pitchFamily="84" charset="0"/>
              </a:rPr>
              <a:t>h</a:t>
            </a:r>
            <a:r>
              <a:rPr lang="en-US" altLang="en-US" sz="2600" dirty="0">
                <a:latin typeface="Times New Roman" pitchFamily="84" charset="0"/>
              </a:rPr>
              <a:t>/</a:t>
            </a:r>
            <a:r>
              <a:rPr lang="en-US" altLang="en-US" sz="2600" i="1" dirty="0">
                <a:latin typeface="Times New Roman" pitchFamily="84" charset="0"/>
              </a:rPr>
              <a:t>s.</a:t>
            </a:r>
            <a:endParaRPr lang="en-US" altLang="en-US" sz="2600" i="1" dirty="0"/>
          </a:p>
          <a:p>
            <a:pPr eaLnBrk="1" hangingPunct="1">
              <a:spcBef>
                <a:spcPct val="20000"/>
              </a:spcBef>
              <a:spcAft>
                <a:spcPct val="20000"/>
              </a:spcAft>
              <a:buClr>
                <a:srgbClr val="93001B"/>
              </a:buClr>
              <a:buFont typeface="Wingdings" pitchFamily="84" charset="2"/>
              <a:buChar char="§"/>
            </a:pPr>
            <a:r>
              <a:rPr lang="en-US" altLang="en-US" sz="2600" dirty="0"/>
              <a:t>If we place the image at a distance </a:t>
            </a:r>
            <a:r>
              <a:rPr lang="en-US" altLang="en-US" sz="2600" i="1" dirty="0">
                <a:latin typeface="Times New Roman" pitchFamily="84" charset="0"/>
              </a:rPr>
              <a:t>s</a:t>
            </a:r>
            <a:r>
              <a:rPr lang="en-US" altLang="en-US" sz="2600" dirty="0">
                <a:sym typeface="Symbol" pitchFamily="84" charset="2"/>
              </a:rPr>
              <a:t> </a:t>
            </a:r>
            <a:r>
              <a:rPr lang="en-US" altLang="en-US" sz="2600" dirty="0">
                <a:latin typeface="Times New Roman" pitchFamily="84" charset="0"/>
              </a:rPr>
              <a:t>≈</a:t>
            </a:r>
            <a:r>
              <a:rPr lang="en-US" altLang="en-US" sz="2600" dirty="0">
                <a:sym typeface="Symbol" pitchFamily="84" charset="2"/>
              </a:rPr>
              <a:t> </a:t>
            </a:r>
            <a:r>
              <a:rPr lang="en-US" altLang="en-US" sz="2600" dirty="0">
                <a:latin typeface="Symbol" pitchFamily="84" charset="2"/>
                <a:sym typeface="Symbol" pitchFamily="84" charset="2"/>
              </a:rPr>
              <a:t></a:t>
            </a:r>
            <a:r>
              <a:rPr lang="en-US" altLang="en-US" sz="2600" dirty="0"/>
              <a:t> the object distance is </a:t>
            </a:r>
            <a:r>
              <a:rPr lang="en-US" altLang="en-US" sz="2600" i="1" dirty="0">
                <a:latin typeface="Times New Roman" pitchFamily="84" charset="0"/>
              </a:rPr>
              <a:t>s</a:t>
            </a:r>
            <a:r>
              <a:rPr lang="en-US" altLang="en-US" sz="2600" dirty="0">
                <a:latin typeface="Times New Roman" pitchFamily="84" charset="0"/>
              </a:rPr>
              <a:t> </a:t>
            </a:r>
            <a:r>
              <a:rPr lang="en-US" altLang="en-US" sz="2600" dirty="0">
                <a:latin typeface="Times New Roman" pitchFamily="84" charset="0"/>
                <a:sym typeface="Symbol" pitchFamily="84" charset="2"/>
              </a:rPr>
              <a:t></a:t>
            </a:r>
            <a:r>
              <a:rPr lang="en-US" altLang="en-US" sz="2600" dirty="0">
                <a:latin typeface="Times New Roman" pitchFamily="84" charset="0"/>
              </a:rPr>
              <a:t> </a:t>
            </a:r>
            <a:r>
              <a:rPr lang="en-US" altLang="en-US" sz="2600" i="1" dirty="0">
                <a:latin typeface="Times New Roman" pitchFamily="84" charset="0"/>
              </a:rPr>
              <a:t>f</a:t>
            </a:r>
            <a:r>
              <a:rPr lang="en-US" altLang="en-US" sz="2600" dirty="0"/>
              <a:t>, so:</a:t>
            </a:r>
          </a:p>
        </p:txBody>
      </p:sp>
      <p:sp>
        <p:nvSpPr>
          <p:cNvPr id="62468" name="Text Box 3"/>
          <p:cNvSpPr txBox="1">
            <a:spLocks noChangeArrowheads="1"/>
          </p:cNvSpPr>
          <p:nvPr/>
        </p:nvSpPr>
        <p:spPr bwMode="auto">
          <a:xfrm>
            <a:off x="52388" y="3316288"/>
            <a:ext cx="855821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t>Angular magnification is the ratio of the apparent size of the object when using a magnifying lens rather than simply holding the object at your near point: </a:t>
            </a:r>
            <a:br>
              <a:rPr lang="en-US" altLang="en-US" sz="2600" dirty="0"/>
            </a:br>
            <a:r>
              <a:rPr lang="en-US" altLang="en-US" sz="2600" dirty="0"/>
              <a:t>                                      </a:t>
            </a:r>
            <a:r>
              <a:rPr lang="en-US" altLang="en-US" sz="2600" i="1" dirty="0">
                <a:latin typeface="Times New Roman" pitchFamily="84" charset="0"/>
              </a:rPr>
              <a:t>M</a:t>
            </a:r>
            <a:r>
              <a:rPr lang="en-US" altLang="en-US" sz="2600" dirty="0">
                <a:latin typeface="Times New Roman" pitchFamily="84" charset="0"/>
              </a:rPr>
              <a:t> = </a:t>
            </a:r>
            <a:r>
              <a:rPr lang="en-US" altLang="en-US" sz="2600" i="1" dirty="0">
                <a:latin typeface="Lucida Grande" pitchFamily="84" charset="0"/>
                <a:sym typeface="Symbol" pitchFamily="84" charset="2"/>
              </a:rPr>
              <a:t></a:t>
            </a:r>
            <a:r>
              <a:rPr lang="en-US" altLang="en-US" sz="2600" dirty="0">
                <a:latin typeface="Times New Roman" pitchFamily="84" charset="0"/>
              </a:rPr>
              <a:t>/</a:t>
            </a:r>
            <a:r>
              <a:rPr lang="en-US" altLang="en-US" sz="2600" i="1" dirty="0">
                <a:latin typeface="Lucida Grande" pitchFamily="84" charset="0"/>
                <a:sym typeface="Symbol" pitchFamily="84" charset="2"/>
              </a:rPr>
              <a:t></a:t>
            </a:r>
            <a:r>
              <a:rPr lang="en-US" altLang="en-US" sz="2600" baseline="-25000" dirty="0">
                <a:latin typeface="Times New Roman" pitchFamily="84" charset="0"/>
              </a:rPr>
              <a:t>NP</a:t>
            </a:r>
            <a:endParaRPr lang="en-US" altLang="en-US" sz="2600" dirty="0"/>
          </a:p>
          <a:p>
            <a:pPr eaLnBrk="1" hangingPunct="1">
              <a:spcBef>
                <a:spcPct val="20000"/>
              </a:spcBef>
              <a:spcAft>
                <a:spcPct val="20000"/>
              </a:spcAft>
              <a:buClr>
                <a:srgbClr val="93001B"/>
              </a:buClr>
              <a:buFont typeface="Wingdings" pitchFamily="84" charset="2"/>
              <a:buChar char="§"/>
            </a:pPr>
            <a:r>
              <a:rPr lang="en-US" altLang="en-US" sz="2600" dirty="0"/>
              <a:t>Combining these equations, we find the angular magnification of a magnifying glass is:</a:t>
            </a:r>
          </a:p>
        </p:txBody>
      </p:sp>
      <p:sp>
        <p:nvSpPr>
          <p:cNvPr id="62469" name="Rectangle 2"/>
          <p:cNvSpPr>
            <a:spLocks noChangeArrowheads="1"/>
          </p:cNvSpPr>
          <p:nvPr/>
        </p:nvSpPr>
        <p:spPr bwMode="auto">
          <a:xfrm>
            <a:off x="76200" y="149225"/>
            <a:ext cx="8229600" cy="34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The Magnifier</a:t>
            </a:r>
          </a:p>
        </p:txBody>
      </p:sp>
      <p:pic>
        <p:nvPicPr>
          <p:cNvPr id="62471" name="Picture 11" descr="CH24_PPT_Slide_24-58b"/>
          <p:cNvPicPr>
            <a:picLocks noChangeAspect="1" noChangeArrowheads="1"/>
          </p:cNvPicPr>
          <p:nvPr/>
        </p:nvPicPr>
        <p:blipFill>
          <a:blip r:embed="rId4">
            <a:extLst>
              <a:ext uri="{28A0092B-C50C-407E-A947-70E740481C1C}">
                <a14:useLocalDpi xmlns:a14="http://schemas.microsoft.com/office/drawing/2010/main" val="0"/>
              </a:ext>
            </a:extLst>
          </a:blip>
          <a:srcRect r="72275"/>
          <a:stretch>
            <a:fillRect/>
          </a:stretch>
        </p:blipFill>
        <p:spPr bwMode="auto">
          <a:xfrm>
            <a:off x="3776663" y="5867400"/>
            <a:ext cx="1743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52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76200" y="114300"/>
            <a:ext cx="8229600" cy="411163"/>
          </a:xfrm>
        </p:spPr>
        <p:txBody>
          <a:bodyPr/>
          <a:lstStyle/>
          <a:p>
            <a:pPr algn="l" eaLnBrk="1" hangingPunct="1"/>
            <a:r>
              <a:rPr lang="en-US" altLang="en-US" sz="3200" smtClean="0">
                <a:solidFill>
                  <a:schemeClr val="tx1"/>
                </a:solidFill>
              </a:rPr>
              <a:t>The Microscope</a:t>
            </a:r>
          </a:p>
        </p:txBody>
      </p:sp>
      <p:sp>
        <p:nvSpPr>
          <p:cNvPr id="65539" name="Text Box 3"/>
          <p:cNvSpPr txBox="1">
            <a:spLocks noChangeArrowheads="1"/>
          </p:cNvSpPr>
          <p:nvPr/>
        </p:nvSpPr>
        <p:spPr bwMode="auto">
          <a:xfrm>
            <a:off x="50800" y="838200"/>
            <a:ext cx="8636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tabLst>
                <a:tab pos="342900" algn="l"/>
              </a:tabLst>
              <a:defRPr sz="2400">
                <a:solidFill>
                  <a:schemeClr val="tx1"/>
                </a:solidFill>
                <a:latin typeface="Arial" charset="0"/>
                <a:ea typeface="ＭＳ Ｐゴシック" pitchFamily="84" charset="-128"/>
              </a:defRPr>
            </a:lvl1pPr>
            <a:lvl2pPr marL="742950" indent="-285750">
              <a:tabLst>
                <a:tab pos="342900" algn="l"/>
              </a:tabLst>
              <a:defRPr sz="2400">
                <a:solidFill>
                  <a:schemeClr val="tx1"/>
                </a:solidFill>
                <a:latin typeface="Arial" charset="0"/>
                <a:ea typeface="ＭＳ Ｐゴシック" pitchFamily="84" charset="-128"/>
              </a:defRPr>
            </a:lvl2pPr>
            <a:lvl3pPr marL="1143000" indent="-228600">
              <a:tabLst>
                <a:tab pos="342900" algn="l"/>
              </a:tabLst>
              <a:defRPr sz="2400">
                <a:solidFill>
                  <a:schemeClr val="tx1"/>
                </a:solidFill>
                <a:latin typeface="Arial" charset="0"/>
                <a:ea typeface="ＭＳ Ｐゴシック" pitchFamily="84" charset="-128"/>
              </a:defRPr>
            </a:lvl3pPr>
            <a:lvl4pPr marL="1600200" indent="-228600">
              <a:tabLst>
                <a:tab pos="342900" algn="l"/>
              </a:tabLst>
              <a:defRPr sz="2400">
                <a:solidFill>
                  <a:schemeClr val="tx1"/>
                </a:solidFill>
                <a:latin typeface="Arial" charset="0"/>
                <a:ea typeface="ＭＳ Ｐゴシック" pitchFamily="84" charset="-128"/>
              </a:defRPr>
            </a:lvl4pPr>
            <a:lvl5pPr marL="2057400" indent="-228600">
              <a:tabLst>
                <a:tab pos="342900"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342900" algn="l"/>
              </a:tabLs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800" dirty="0"/>
              <a:t>A microscope, whose major parts are shown in the next slide, can attain a magnification of up to </a:t>
            </a:r>
            <a:r>
              <a:rPr lang="en-US" altLang="en-US" sz="2800" dirty="0">
                <a:latin typeface="Times New Roman" pitchFamily="84" charset="0"/>
              </a:rPr>
              <a:t>1000</a:t>
            </a:r>
            <a:r>
              <a:rPr lang="en-US" altLang="en-US" sz="2800" b="1" dirty="0">
                <a:latin typeface="Times New Roman" pitchFamily="84" charset="0"/>
                <a:sym typeface="Symbol" pitchFamily="84" charset="2"/>
              </a:rPr>
              <a:t></a:t>
            </a:r>
            <a:r>
              <a:rPr lang="en-US" altLang="en-US" sz="2800" dirty="0"/>
              <a:t> by a </a:t>
            </a:r>
            <a:r>
              <a:rPr lang="en-US" altLang="en-US" sz="2800" i="1" dirty="0"/>
              <a:t>two-step</a:t>
            </a:r>
            <a:r>
              <a:rPr lang="en-US" altLang="en-US" sz="2800" dirty="0"/>
              <a:t> magnification process.</a:t>
            </a:r>
          </a:p>
          <a:p>
            <a:pPr eaLnBrk="1" hangingPunct="1">
              <a:spcBef>
                <a:spcPct val="20000"/>
              </a:spcBef>
              <a:spcAft>
                <a:spcPct val="20000"/>
              </a:spcAft>
              <a:buClr>
                <a:srgbClr val="93001B"/>
              </a:buClr>
              <a:buFont typeface="Wingdings" pitchFamily="84" charset="2"/>
              <a:buChar char="§"/>
            </a:pPr>
            <a:r>
              <a:rPr lang="en-US" altLang="en-US" sz="2800" dirty="0"/>
              <a:t>A specimen to be observed is placed on the </a:t>
            </a:r>
            <a:r>
              <a:rPr lang="en-US" altLang="en-US" sz="2800" i="1" dirty="0"/>
              <a:t>stage </a:t>
            </a:r>
            <a:r>
              <a:rPr lang="en-US" altLang="en-US" sz="2800" dirty="0"/>
              <a:t>of the microscope, directly beneath the </a:t>
            </a:r>
            <a:r>
              <a:rPr lang="en-US" altLang="en-US" sz="2800" b="1" dirty="0"/>
              <a:t>objective</a:t>
            </a:r>
            <a:r>
              <a:rPr lang="en-US" altLang="en-US" sz="2800" dirty="0"/>
              <a:t>, a converging lens with a relatively short focal length.</a:t>
            </a:r>
          </a:p>
          <a:p>
            <a:pPr eaLnBrk="1" hangingPunct="1">
              <a:spcBef>
                <a:spcPct val="20000"/>
              </a:spcBef>
              <a:spcAft>
                <a:spcPct val="20000"/>
              </a:spcAft>
              <a:buClr>
                <a:srgbClr val="93001B"/>
              </a:buClr>
              <a:buFont typeface="Wingdings" pitchFamily="84" charset="2"/>
              <a:buChar char="§"/>
            </a:pPr>
            <a:r>
              <a:rPr lang="en-US" altLang="en-US" sz="2800" dirty="0"/>
              <a:t>The objective creates a magnified real image that is further enlarged by the </a:t>
            </a:r>
            <a:r>
              <a:rPr lang="en-US" altLang="en-US" sz="2800" b="1" dirty="0"/>
              <a:t>eyepiece.</a:t>
            </a:r>
            <a:endParaRPr lang="en-US" altLang="en-US" sz="2800" dirty="0"/>
          </a:p>
        </p:txBody>
      </p:sp>
    </p:spTree>
    <p:extLst>
      <p:ext uri="{BB962C8B-B14F-4D97-AF65-F5344CB8AC3E}">
        <p14:creationId xmlns:p14="http://schemas.microsoft.com/office/powerpoint/2010/main" val="19100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8" descr="24_13_FigureA"/>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152400" y="982663"/>
            <a:ext cx="40957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10" descr="24_13_FigureB"/>
          <p:cNvPicPr>
            <a:picLocks noChangeAspect="1" noChangeArrowheads="1"/>
          </p:cNvPicPr>
          <p:nvPr/>
        </p:nvPicPr>
        <p:blipFill>
          <a:blip r:embed="rId4">
            <a:extLst>
              <a:ext uri="{28A0092B-C50C-407E-A947-70E740481C1C}">
                <a14:useLocalDpi xmlns:a14="http://schemas.microsoft.com/office/drawing/2010/main" val="0"/>
              </a:ext>
            </a:extLst>
          </a:blip>
          <a:srcRect l="426" t="1065" b="2556"/>
          <a:stretch>
            <a:fillRect/>
          </a:stretch>
        </p:blipFill>
        <p:spPr bwMode="auto">
          <a:xfrm>
            <a:off x="4795756" y="37082"/>
            <a:ext cx="3510044" cy="678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2"/>
          <p:cNvSpPr txBox="1">
            <a:spLocks noChangeArrowheads="1"/>
          </p:cNvSpPr>
          <p:nvPr/>
        </p:nvSpPr>
        <p:spPr bwMode="auto">
          <a:xfrm>
            <a:off x="76200" y="114300"/>
            <a:ext cx="82296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altLang="en-US" sz="3200"/>
              <a:t>The Microscope</a:t>
            </a:r>
          </a:p>
        </p:txBody>
      </p:sp>
    </p:spTree>
    <p:extLst>
      <p:ext uri="{BB962C8B-B14F-4D97-AF65-F5344CB8AC3E}">
        <p14:creationId xmlns:p14="http://schemas.microsoft.com/office/powerpoint/2010/main" val="11054285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38100" y="971550"/>
            <a:ext cx="8242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800"/>
              <a:t>The lateral magnification of the objective is:</a:t>
            </a:r>
          </a:p>
        </p:txBody>
      </p:sp>
      <p:sp>
        <p:nvSpPr>
          <p:cNvPr id="67587" name="Text Box 5"/>
          <p:cNvSpPr txBox="1">
            <a:spLocks noChangeArrowheads="1"/>
          </p:cNvSpPr>
          <p:nvPr/>
        </p:nvSpPr>
        <p:spPr bwMode="auto">
          <a:xfrm>
            <a:off x="65088" y="2711450"/>
            <a:ext cx="8134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800" dirty="0">
                <a:cs typeface="Arial" charset="0"/>
              </a:rPr>
              <a:t>Together, the objective and eyepiece produce a total angular magnification:</a:t>
            </a:r>
          </a:p>
        </p:txBody>
      </p:sp>
      <p:sp>
        <p:nvSpPr>
          <p:cNvPr id="67588" name="Text Box 5"/>
          <p:cNvSpPr txBox="1">
            <a:spLocks noChangeArrowheads="1"/>
          </p:cNvSpPr>
          <p:nvPr/>
        </p:nvSpPr>
        <p:spPr bwMode="auto">
          <a:xfrm>
            <a:off x="47625" y="4616450"/>
            <a:ext cx="8134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800" dirty="0">
                <a:cs typeface="Arial" charset="0"/>
              </a:rPr>
              <a:t>The minus sign shows that the image seen in a microscope is inverted.</a:t>
            </a:r>
          </a:p>
          <a:p>
            <a:pPr eaLnBrk="1" hangingPunct="1">
              <a:lnSpc>
                <a:spcPct val="90000"/>
              </a:lnSpc>
              <a:spcBef>
                <a:spcPct val="20000"/>
              </a:spcBef>
              <a:spcAft>
                <a:spcPct val="20000"/>
              </a:spcAft>
              <a:buClr>
                <a:srgbClr val="93001B"/>
              </a:buClr>
              <a:buFont typeface="Wingdings" pitchFamily="84" charset="2"/>
              <a:buChar char="§"/>
            </a:pPr>
            <a:r>
              <a:rPr lang="en-US" altLang="en-US" sz="2800" dirty="0">
                <a:cs typeface="Arial" charset="0"/>
              </a:rPr>
              <a:t>Most biological microscopes are standardized with a tube length </a:t>
            </a:r>
            <a:r>
              <a:rPr lang="en-US" altLang="en-US" sz="2800" i="1" dirty="0">
                <a:latin typeface="Times New Roman" pitchFamily="84" charset="0"/>
                <a:cs typeface="Arial" charset="0"/>
              </a:rPr>
              <a:t>L</a:t>
            </a:r>
            <a:r>
              <a:rPr lang="en-US" altLang="en-US" sz="2800" dirty="0">
                <a:latin typeface="Times New Roman" pitchFamily="84" charset="0"/>
                <a:cs typeface="Arial" charset="0"/>
              </a:rPr>
              <a:t> = 160 mm.</a:t>
            </a:r>
            <a:endParaRPr lang="en-US" altLang="en-US" sz="2800" dirty="0">
              <a:cs typeface="Arial" charset="0"/>
            </a:endParaRPr>
          </a:p>
        </p:txBody>
      </p:sp>
      <p:sp>
        <p:nvSpPr>
          <p:cNvPr id="67589" name="Rectangle 2"/>
          <p:cNvSpPr>
            <a:spLocks noChangeArrowheads="1"/>
          </p:cNvSpPr>
          <p:nvPr/>
        </p:nvSpPr>
        <p:spPr bwMode="auto">
          <a:xfrm>
            <a:off x="76200" y="114300"/>
            <a:ext cx="82296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The Microscope</a:t>
            </a:r>
          </a:p>
        </p:txBody>
      </p:sp>
      <p:pic>
        <p:nvPicPr>
          <p:cNvPr id="67591" name="Picture 10" descr="CH24_PPT_Slide_24-63a"/>
          <p:cNvPicPr>
            <a:picLocks noChangeAspect="1" noChangeArrowheads="1"/>
          </p:cNvPicPr>
          <p:nvPr/>
        </p:nvPicPr>
        <p:blipFill>
          <a:blip r:embed="rId3">
            <a:extLst>
              <a:ext uri="{28A0092B-C50C-407E-A947-70E740481C1C}">
                <a14:useLocalDpi xmlns:a14="http://schemas.microsoft.com/office/drawing/2010/main" val="0"/>
              </a:ext>
            </a:extLst>
          </a:blip>
          <a:srcRect r="53648"/>
          <a:stretch>
            <a:fillRect/>
          </a:stretch>
        </p:blipFill>
        <p:spPr bwMode="auto">
          <a:xfrm>
            <a:off x="2743200" y="1530350"/>
            <a:ext cx="3657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1" descr="CH24_PPT_Slide_24-63b"/>
          <p:cNvPicPr>
            <a:picLocks noChangeAspect="1" noChangeArrowheads="1"/>
          </p:cNvPicPr>
          <p:nvPr/>
        </p:nvPicPr>
        <p:blipFill>
          <a:blip r:embed="rId4">
            <a:extLst>
              <a:ext uri="{28A0092B-C50C-407E-A947-70E740481C1C}">
                <a14:useLocalDpi xmlns:a14="http://schemas.microsoft.com/office/drawing/2010/main" val="0"/>
              </a:ext>
            </a:extLst>
          </a:blip>
          <a:srcRect r="43752"/>
          <a:stretch>
            <a:fillRect/>
          </a:stretch>
        </p:blipFill>
        <p:spPr bwMode="auto">
          <a:xfrm>
            <a:off x="2251075" y="3633788"/>
            <a:ext cx="44894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03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195" y="23186"/>
            <a:ext cx="8229600" cy="723164"/>
          </a:xfrm>
        </p:spPr>
        <p:txBody>
          <a:bodyPr>
            <a:normAutofit/>
          </a:bodyPr>
          <a:lstStyle/>
          <a:p>
            <a:r>
              <a:rPr lang="en-US" sz="3600" b="1" dirty="0">
                <a:solidFill>
                  <a:srgbClr val="0000FF"/>
                </a:solidFill>
                <a:latin typeface="Arial"/>
                <a:cs typeface="Arial"/>
              </a:rPr>
              <a:t>Sinusoidal Waves</a:t>
            </a:r>
          </a:p>
        </p:txBody>
      </p:sp>
      <p:pic>
        <p:nvPicPr>
          <p:cNvPr id="5" name="Picture 7" descr="20_17_Figure"/>
          <p:cNvPicPr>
            <a:picLocks noChangeAspect="1" noChangeArrowheads="1"/>
          </p:cNvPicPr>
          <p:nvPr/>
        </p:nvPicPr>
        <p:blipFill>
          <a:blip r:embed="rId4">
            <a:extLst>
              <a:ext uri="{28A0092B-C50C-407E-A947-70E740481C1C}">
                <a14:useLocalDpi xmlns:a14="http://schemas.microsoft.com/office/drawing/2010/main" val="0"/>
              </a:ext>
            </a:extLst>
          </a:blip>
          <a:srcRect b="2641"/>
          <a:stretch>
            <a:fillRect/>
          </a:stretch>
        </p:blipFill>
        <p:spPr bwMode="auto">
          <a:xfrm>
            <a:off x="2178232" y="922668"/>
            <a:ext cx="487997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H20_PPT_Slide_20-52"/>
          <p:cNvPicPr>
            <a:picLocks noChangeAspect="1" noChangeArrowheads="1"/>
          </p:cNvPicPr>
          <p:nvPr/>
        </p:nvPicPr>
        <p:blipFill>
          <a:blip r:embed="rId5">
            <a:extLst>
              <a:ext uri="{28A0092B-C50C-407E-A947-70E740481C1C}">
                <a14:useLocalDpi xmlns:a14="http://schemas.microsoft.com/office/drawing/2010/main" val="0"/>
              </a:ext>
            </a:extLst>
          </a:blip>
          <a:srcRect r="38403"/>
          <a:stretch>
            <a:fillRect/>
          </a:stretch>
        </p:blipFill>
        <p:spPr bwMode="auto">
          <a:xfrm>
            <a:off x="3711928" y="4981229"/>
            <a:ext cx="4280568" cy="7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4981229"/>
            <a:ext cx="3581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spcAft>
                <a:spcPct val="20000"/>
              </a:spcAft>
              <a:buClr>
                <a:srgbClr val="93001B"/>
              </a:buClr>
            </a:pPr>
            <a:r>
              <a:rPr lang="en-US" sz="2000" dirty="0" smtClean="0">
                <a:cs typeface="Arial" charset="0"/>
              </a:rPr>
              <a:t>As </a:t>
            </a:r>
            <a:r>
              <a:rPr lang="en-US" sz="2000" dirty="0">
                <a:cs typeface="Arial" charset="0"/>
              </a:rPr>
              <a:t>the wave moves along </a:t>
            </a:r>
            <a:r>
              <a:rPr lang="en-US" sz="2000" i="1" dirty="0">
                <a:latin typeface="Times New Roman" charset="0"/>
                <a:cs typeface="Arial" charset="0"/>
              </a:rPr>
              <a:t>x</a:t>
            </a:r>
            <a:r>
              <a:rPr lang="en-US" sz="2000" dirty="0">
                <a:cs typeface="Arial" charset="0"/>
              </a:rPr>
              <a:t>, the velocity of a particle on </a:t>
            </a:r>
            <a:br>
              <a:rPr lang="en-US" sz="2000" dirty="0">
                <a:cs typeface="Arial" charset="0"/>
              </a:rPr>
            </a:br>
            <a:r>
              <a:rPr lang="en-US" sz="2000" dirty="0">
                <a:cs typeface="Arial" charset="0"/>
              </a:rPr>
              <a:t>the string is in the </a:t>
            </a:r>
            <a:br>
              <a:rPr lang="en-US" sz="2000" dirty="0">
                <a:cs typeface="Arial" charset="0"/>
              </a:rPr>
            </a:br>
            <a:r>
              <a:rPr lang="en-US" sz="2000" i="1" dirty="0">
                <a:latin typeface="Times New Roman" charset="0"/>
                <a:cs typeface="Arial" charset="0"/>
              </a:rPr>
              <a:t>y</a:t>
            </a:r>
            <a:r>
              <a:rPr lang="en-US" sz="2000" dirty="0">
                <a:cs typeface="Arial" charset="0"/>
              </a:rPr>
              <a:t>-direction.</a:t>
            </a:r>
          </a:p>
        </p:txBody>
      </p:sp>
      <p:graphicFrame>
        <p:nvGraphicFramePr>
          <p:cNvPr id="2" name="Object 1"/>
          <p:cNvGraphicFramePr>
            <a:graphicFrameLocks noChangeAspect="1"/>
          </p:cNvGraphicFramePr>
          <p:nvPr>
            <p:extLst>
              <p:ext uri="{D42A27DB-BD31-4B8C-83A1-F6EECF244321}">
                <p14:modId xmlns:p14="http://schemas.microsoft.com/office/powerpoint/2010/main" val="1749747654"/>
              </p:ext>
            </p:extLst>
          </p:nvPr>
        </p:nvGraphicFramePr>
        <p:xfrm>
          <a:off x="3711927" y="5831206"/>
          <a:ext cx="4028599" cy="786068"/>
        </p:xfrm>
        <a:graphic>
          <a:graphicData uri="http://schemas.openxmlformats.org/presentationml/2006/ole">
            <mc:AlternateContent xmlns:mc="http://schemas.openxmlformats.org/markup-compatibility/2006">
              <mc:Choice xmlns:v="urn:schemas-microsoft-com:vml" Requires="v">
                <p:oleObj spid="_x0000_s58399" name="Equation" r:id="rId6" imgW="2082800" imgH="406400" progId="Equation.3">
                  <p:embed/>
                </p:oleObj>
              </mc:Choice>
              <mc:Fallback>
                <p:oleObj name="Equation" r:id="rId6" imgW="2082800" imgH="406400" progId="Equation.3">
                  <p:embed/>
                  <p:pic>
                    <p:nvPicPr>
                      <p:cNvPr id="0" name=""/>
                      <p:cNvPicPr/>
                      <p:nvPr/>
                    </p:nvPicPr>
                    <p:blipFill>
                      <a:blip r:embed="rId7"/>
                      <a:stretch>
                        <a:fillRect/>
                      </a:stretch>
                    </p:blipFill>
                    <p:spPr>
                      <a:xfrm>
                        <a:off x="3711927" y="5831206"/>
                        <a:ext cx="4028599" cy="786068"/>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826200" y="2654640"/>
              <a:ext cx="1490760" cy="831240"/>
            </p14:xfrm>
          </p:contentPart>
        </mc:Choice>
        <mc:Fallback xmlns="">
          <p:pic>
            <p:nvPicPr>
              <p:cNvPr id="3" name="Ink 2"/>
              <p:cNvPicPr/>
              <p:nvPr/>
            </p:nvPicPr>
            <p:blipFill>
              <a:blip r:embed="rId9"/>
              <a:stretch>
                <a:fillRect/>
              </a:stretch>
            </p:blipFill>
            <p:spPr>
              <a:xfrm>
                <a:off x="822600" y="2649240"/>
                <a:ext cx="1497240" cy="844920"/>
              </a:xfrm>
              <a:prstGeom prst="rect">
                <a:avLst/>
              </a:prstGeom>
            </p:spPr>
          </p:pic>
        </mc:Fallback>
      </mc:AlternateContent>
    </p:spTree>
    <p:extLst>
      <p:ext uri="{BB962C8B-B14F-4D97-AF65-F5344CB8AC3E}">
        <p14:creationId xmlns:p14="http://schemas.microsoft.com/office/powerpoint/2010/main" val="39950100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writerscafe.org/uploads/stories/04321f6515309b3edf09adf750d9c76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0" y="-1671601"/>
            <a:ext cx="9144000" cy="8529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effectLst>
            <a:outerShdw blurRad="50800" dist="50800" dir="5400000" algn="ctr" rotWithShape="0">
              <a:schemeClr val="bg1"/>
            </a:outerShdw>
          </a:effectLst>
        </p:spPr>
        <p:txBody>
          <a:bodyPr/>
          <a:lstStyle/>
          <a:p>
            <a:r>
              <a:rPr lang="en-CA" sz="4000" spc="30" dirty="0" smtClean="0">
                <a:effectLst>
                  <a:outerShdw blurRad="38100" dist="38100" dir="2700000" algn="tl">
                    <a:srgbClr val="000000">
                      <a:alpha val="43137"/>
                    </a:srgbClr>
                  </a:outerShdw>
                </a:effectLst>
                <a:latin typeface="Mael" panose="00000400000000000000" pitchFamily="2" charset="0"/>
              </a:rPr>
              <a:t>The Final Exam Cometh…</a:t>
            </a:r>
            <a:endParaRPr lang="en-CA" sz="4000" spc="30" dirty="0">
              <a:effectLst>
                <a:outerShdw blurRad="38100" dist="38100" dir="2700000" algn="tl">
                  <a:srgbClr val="000000">
                    <a:alpha val="43137"/>
                  </a:srgbClr>
                </a:outerShdw>
              </a:effectLst>
              <a:latin typeface="Mael" panose="00000400000000000000" pitchFamily="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92484849"/>
              </p:ext>
            </p:extLst>
          </p:nvPr>
        </p:nvGraphicFramePr>
        <p:xfrm>
          <a:off x="190500" y="1800719"/>
          <a:ext cx="8763000" cy="1584960"/>
        </p:xfrm>
        <a:graphic>
          <a:graphicData uri="http://schemas.openxmlformats.org/drawingml/2006/table">
            <a:tbl>
              <a:tblPr>
                <a:tableStyleId>{BC89EF96-8CEA-46FF-86C4-4CE0E7609802}</a:tableStyleId>
              </a:tblPr>
              <a:tblGrid>
                <a:gridCol w="1638300"/>
                <a:gridCol w="1447800"/>
                <a:gridCol w="1905000"/>
                <a:gridCol w="2019300"/>
                <a:gridCol w="1752600"/>
              </a:tblGrid>
              <a:tr h="0">
                <a:tc>
                  <a:txBody>
                    <a:bodyPr/>
                    <a:lstStyle/>
                    <a:p>
                      <a:r>
                        <a:rPr lang="en-CA" sz="2000" dirty="0"/>
                        <a:t>Course</a:t>
                      </a:r>
                    </a:p>
                  </a:txBody>
                  <a:tcPr anchor="ctr">
                    <a:solidFill>
                      <a:schemeClr val="bg1"/>
                    </a:solidFill>
                  </a:tcPr>
                </a:tc>
                <a:tc>
                  <a:txBody>
                    <a:bodyPr/>
                    <a:lstStyle/>
                    <a:p>
                      <a:r>
                        <a:rPr lang="en-CA" sz="2000" dirty="0" smtClean="0"/>
                        <a:t>Last Name</a:t>
                      </a:r>
                      <a:endParaRPr lang="en-CA" sz="2000" dirty="0"/>
                    </a:p>
                  </a:txBody>
                  <a:tcPr anchor="ctr">
                    <a:solidFill>
                      <a:schemeClr val="bg1"/>
                    </a:solidFill>
                  </a:tcPr>
                </a:tc>
                <a:tc>
                  <a:txBody>
                    <a:bodyPr/>
                    <a:lstStyle/>
                    <a:p>
                      <a:r>
                        <a:rPr lang="en-CA" sz="2000" dirty="0"/>
                        <a:t>Date</a:t>
                      </a:r>
                    </a:p>
                  </a:txBody>
                  <a:tcPr anchor="ctr">
                    <a:solidFill>
                      <a:schemeClr val="bg1"/>
                    </a:solidFill>
                  </a:tcPr>
                </a:tc>
                <a:tc>
                  <a:txBody>
                    <a:bodyPr/>
                    <a:lstStyle/>
                    <a:p>
                      <a:r>
                        <a:rPr lang="en-CA" sz="2000"/>
                        <a:t>Time</a:t>
                      </a:r>
                    </a:p>
                  </a:txBody>
                  <a:tcPr anchor="ctr">
                    <a:solidFill>
                      <a:schemeClr val="bg1"/>
                    </a:solidFill>
                  </a:tcPr>
                </a:tc>
                <a:tc>
                  <a:txBody>
                    <a:bodyPr/>
                    <a:lstStyle/>
                    <a:p>
                      <a:r>
                        <a:rPr lang="en-CA" sz="2000" dirty="0"/>
                        <a:t>Location</a:t>
                      </a:r>
                    </a:p>
                  </a:txBody>
                  <a:tcPr anchor="ctr">
                    <a:solidFill>
                      <a:schemeClr val="bg1"/>
                    </a:solidFill>
                  </a:tcPr>
                </a:tc>
              </a:tr>
              <a:tr h="0">
                <a:tc>
                  <a:txBody>
                    <a:bodyPr/>
                    <a:lstStyle/>
                    <a:p>
                      <a:r>
                        <a:rPr lang="en-CA" sz="2000" dirty="0"/>
                        <a:t>PHY132H1S</a:t>
                      </a:r>
                    </a:p>
                  </a:txBody>
                  <a:tcPr anchor="ctr">
                    <a:solidFill>
                      <a:schemeClr val="bg1"/>
                    </a:solidFill>
                  </a:tcPr>
                </a:tc>
                <a:tc>
                  <a:txBody>
                    <a:bodyPr/>
                    <a:lstStyle/>
                    <a:p>
                      <a:r>
                        <a:rPr lang="en-CA" sz="2000" dirty="0"/>
                        <a:t>A - KH</a:t>
                      </a:r>
                    </a:p>
                  </a:txBody>
                  <a:tcPr anchor="ctr">
                    <a:solidFill>
                      <a:schemeClr val="bg1"/>
                    </a:solidFill>
                  </a:tcPr>
                </a:tc>
                <a:tc>
                  <a:txBody>
                    <a:bodyPr/>
                    <a:lstStyle/>
                    <a:p>
                      <a:r>
                        <a:rPr lang="en-CA" sz="2000"/>
                        <a:t>MON 14 APR</a:t>
                      </a:r>
                    </a:p>
                  </a:txBody>
                  <a:tcPr anchor="ctr">
                    <a:solidFill>
                      <a:schemeClr val="bg1"/>
                    </a:solidFill>
                  </a:tcPr>
                </a:tc>
                <a:tc>
                  <a:txBody>
                    <a:bodyPr/>
                    <a:lstStyle/>
                    <a:p>
                      <a:r>
                        <a:rPr lang="en-CA" sz="2000"/>
                        <a:t>EV 7:00 - 9:00</a:t>
                      </a:r>
                    </a:p>
                  </a:txBody>
                  <a:tcPr anchor="ctr">
                    <a:solidFill>
                      <a:schemeClr val="bg1"/>
                    </a:solidFill>
                  </a:tcPr>
                </a:tc>
                <a:tc>
                  <a:txBody>
                    <a:bodyPr/>
                    <a:lstStyle/>
                    <a:p>
                      <a:r>
                        <a:rPr lang="en-CA" sz="2000"/>
                        <a:t>EX 100</a:t>
                      </a:r>
                    </a:p>
                  </a:txBody>
                  <a:tcPr anchor="ctr">
                    <a:solidFill>
                      <a:schemeClr val="bg1"/>
                    </a:solidFill>
                  </a:tcPr>
                </a:tc>
              </a:tr>
              <a:tr h="0">
                <a:tc>
                  <a:txBody>
                    <a:bodyPr/>
                    <a:lstStyle/>
                    <a:p>
                      <a:r>
                        <a:rPr lang="en-CA" sz="2000"/>
                        <a:t>PHY132H1S</a:t>
                      </a:r>
                    </a:p>
                  </a:txBody>
                  <a:tcPr anchor="ctr">
                    <a:solidFill>
                      <a:schemeClr val="bg1"/>
                    </a:solidFill>
                  </a:tcPr>
                </a:tc>
                <a:tc>
                  <a:txBody>
                    <a:bodyPr/>
                    <a:lstStyle/>
                    <a:p>
                      <a:r>
                        <a:rPr lang="en-CA" sz="2000" dirty="0"/>
                        <a:t>KI - WA</a:t>
                      </a:r>
                    </a:p>
                  </a:txBody>
                  <a:tcPr anchor="ctr">
                    <a:solidFill>
                      <a:schemeClr val="bg1"/>
                    </a:solidFill>
                  </a:tcPr>
                </a:tc>
                <a:tc>
                  <a:txBody>
                    <a:bodyPr/>
                    <a:lstStyle/>
                    <a:p>
                      <a:r>
                        <a:rPr lang="en-CA" sz="2000" dirty="0"/>
                        <a:t>MON 14 APR</a:t>
                      </a:r>
                    </a:p>
                  </a:txBody>
                  <a:tcPr anchor="ctr">
                    <a:solidFill>
                      <a:schemeClr val="bg1"/>
                    </a:solidFill>
                  </a:tcPr>
                </a:tc>
                <a:tc>
                  <a:txBody>
                    <a:bodyPr/>
                    <a:lstStyle/>
                    <a:p>
                      <a:r>
                        <a:rPr lang="en-CA" sz="2000"/>
                        <a:t>EV 7:00 - 9:00</a:t>
                      </a:r>
                    </a:p>
                  </a:txBody>
                  <a:tcPr anchor="ctr">
                    <a:solidFill>
                      <a:schemeClr val="bg1"/>
                    </a:solidFill>
                  </a:tcPr>
                </a:tc>
                <a:tc>
                  <a:txBody>
                    <a:bodyPr/>
                    <a:lstStyle/>
                    <a:p>
                      <a:r>
                        <a:rPr lang="en-CA" sz="2000"/>
                        <a:t>EX 200</a:t>
                      </a:r>
                    </a:p>
                  </a:txBody>
                  <a:tcPr anchor="ctr">
                    <a:solidFill>
                      <a:schemeClr val="bg1"/>
                    </a:solidFill>
                  </a:tcPr>
                </a:tc>
              </a:tr>
              <a:tr h="0">
                <a:tc>
                  <a:txBody>
                    <a:bodyPr/>
                    <a:lstStyle/>
                    <a:p>
                      <a:r>
                        <a:rPr lang="en-CA" sz="2000"/>
                        <a:t>PHY132H1S</a:t>
                      </a:r>
                    </a:p>
                  </a:txBody>
                  <a:tcPr anchor="ctr">
                    <a:solidFill>
                      <a:schemeClr val="bg1"/>
                    </a:solidFill>
                  </a:tcPr>
                </a:tc>
                <a:tc>
                  <a:txBody>
                    <a:bodyPr/>
                    <a:lstStyle/>
                    <a:p>
                      <a:r>
                        <a:rPr lang="en-CA" sz="2000"/>
                        <a:t>WE - Z</a:t>
                      </a:r>
                    </a:p>
                  </a:txBody>
                  <a:tcPr anchor="ctr">
                    <a:solidFill>
                      <a:schemeClr val="bg1"/>
                    </a:solidFill>
                  </a:tcPr>
                </a:tc>
                <a:tc>
                  <a:txBody>
                    <a:bodyPr/>
                    <a:lstStyle/>
                    <a:p>
                      <a:r>
                        <a:rPr lang="en-CA" sz="2000"/>
                        <a:t>MON 14 APR</a:t>
                      </a:r>
                    </a:p>
                  </a:txBody>
                  <a:tcPr anchor="ctr">
                    <a:solidFill>
                      <a:schemeClr val="bg1"/>
                    </a:solidFill>
                  </a:tcPr>
                </a:tc>
                <a:tc>
                  <a:txBody>
                    <a:bodyPr/>
                    <a:lstStyle/>
                    <a:p>
                      <a:r>
                        <a:rPr lang="en-CA" sz="2000" dirty="0"/>
                        <a:t>EV 7:00 - 9:00</a:t>
                      </a:r>
                    </a:p>
                  </a:txBody>
                  <a:tcPr anchor="ctr">
                    <a:solidFill>
                      <a:schemeClr val="bg1"/>
                    </a:solidFill>
                  </a:tcPr>
                </a:tc>
                <a:tc>
                  <a:txBody>
                    <a:bodyPr/>
                    <a:lstStyle/>
                    <a:p>
                      <a:r>
                        <a:rPr lang="en-CA" sz="2000" dirty="0"/>
                        <a:t>EX 310</a:t>
                      </a:r>
                    </a:p>
                  </a:txBody>
                  <a:tcPr anchor="ctr">
                    <a:solidFill>
                      <a:schemeClr val="bg1"/>
                    </a:solidFill>
                  </a:tcPr>
                </a:tc>
              </a:tr>
            </a:tbl>
          </a:graphicData>
        </a:graphic>
      </p:graphicFrame>
      <p:sp>
        <p:nvSpPr>
          <p:cNvPr id="4" name="Slide Number Placeholder 3"/>
          <p:cNvSpPr>
            <a:spLocks noGrp="1"/>
          </p:cNvSpPr>
          <p:nvPr>
            <p:ph type="sldNum" sz="quarter" idx="12"/>
          </p:nvPr>
        </p:nvSpPr>
        <p:spPr/>
        <p:txBody>
          <a:bodyPr/>
          <a:lstStyle/>
          <a:p>
            <a:fld id="{78ED08B8-F681-A54C-8FFA-FC0952B85C2C}" type="slidenum">
              <a:rPr lang="en-US" smtClean="0"/>
              <a:pPr/>
              <a:t>70</a:t>
            </a:fld>
            <a:endParaRPr lang="en-US"/>
          </a:p>
        </p:txBody>
      </p:sp>
      <p:sp>
        <p:nvSpPr>
          <p:cNvPr id="6" name="TextBox 5"/>
          <p:cNvSpPr txBox="1"/>
          <p:nvPr/>
        </p:nvSpPr>
        <p:spPr>
          <a:xfrm>
            <a:off x="190500" y="4451892"/>
            <a:ext cx="8763000" cy="830997"/>
          </a:xfrm>
          <a:prstGeom prst="rect">
            <a:avLst/>
          </a:prstGeom>
          <a:solidFill>
            <a:schemeClr val="bg1"/>
          </a:solidFill>
        </p:spPr>
        <p:txBody>
          <a:bodyPr wrap="square" rtlCol="0">
            <a:spAutoFit/>
          </a:bodyPr>
          <a:lstStyle/>
          <a:p>
            <a:pPr marL="285750" indent="-285750">
              <a:spcBef>
                <a:spcPts val="0"/>
              </a:spcBef>
              <a:spcAft>
                <a:spcPts val="1200"/>
              </a:spcAft>
              <a:buFont typeface="Arial" panose="020B0604020202020204" pitchFamily="34" charset="0"/>
              <a:buChar char="•"/>
            </a:pPr>
            <a:r>
              <a:rPr lang="en-CA" sz="2400" dirty="0" smtClean="0"/>
              <a:t>EX </a:t>
            </a:r>
            <a:r>
              <a:rPr lang="en-CA" sz="2400" dirty="0"/>
              <a:t>is Central Exams Facility, 255 </a:t>
            </a:r>
            <a:r>
              <a:rPr lang="en-CA" sz="2400" dirty="0" err="1"/>
              <a:t>McCaul</a:t>
            </a:r>
            <a:r>
              <a:rPr lang="en-CA" sz="2400" dirty="0"/>
              <a:t> St. (just south of College St</a:t>
            </a:r>
            <a:r>
              <a:rPr lang="en-CA" sz="2400" dirty="0" smtClean="0"/>
              <a:t>.)</a:t>
            </a:r>
            <a:endParaRPr lang="en-CA" sz="2400" dirty="0"/>
          </a:p>
        </p:txBody>
      </p:sp>
    </p:spTree>
    <p:extLst>
      <p:ext uri="{BB962C8B-B14F-4D97-AF65-F5344CB8AC3E}">
        <p14:creationId xmlns:p14="http://schemas.microsoft.com/office/powerpoint/2010/main" val="41780669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8" name="Picture 8" descr="http://i00.i.aliimg.com/wsphoto/v0/492374558/Superb-Chinese-English-font-b-Dictionary-b-font-font-b-Mandarin-b-font-Characters-Putonghua-Piny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79392">
            <a:off x="7366766" y="3654076"/>
            <a:ext cx="1386737" cy="1386737"/>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http://images.fineartamerica.com/images-medium-large/ruler-karl-add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9729">
            <a:off x="4780714" y="2653438"/>
            <a:ext cx="1620695" cy="1620696"/>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www.schoolmart.com/images/products/detail/TI_30XIIS_SO_h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1409">
            <a:off x="7022749" y="688634"/>
            <a:ext cx="1063625" cy="1724481"/>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457200" y="274638"/>
            <a:ext cx="8229600" cy="639762"/>
          </a:xfrm>
        </p:spPr>
        <p:txBody>
          <a:bodyPr/>
          <a:lstStyle/>
          <a:p>
            <a:pPr eaLnBrk="1" hangingPunct="1"/>
            <a:r>
              <a:rPr lang="en-US" dirty="0" smtClean="0"/>
              <a:t>Aids Allowed on the Final Exam</a:t>
            </a:r>
            <a:endParaRPr lang="en-US" sz="3200" dirty="0"/>
          </a:p>
        </p:txBody>
      </p:sp>
      <p:sp>
        <p:nvSpPr>
          <p:cNvPr id="12291" name="Rectangle 3"/>
          <p:cNvSpPr>
            <a:spLocks noGrp="1" noChangeArrowheads="1"/>
          </p:cNvSpPr>
          <p:nvPr>
            <p:ph type="body" idx="1"/>
          </p:nvPr>
        </p:nvSpPr>
        <p:spPr>
          <a:xfrm>
            <a:off x="457200" y="1143000"/>
            <a:ext cx="6781800" cy="4286902"/>
          </a:xfrm>
          <a:noFill/>
        </p:spPr>
        <p:txBody>
          <a:bodyPr/>
          <a:lstStyle/>
          <a:p>
            <a:r>
              <a:rPr lang="en-CA" sz="2800" dirty="0"/>
              <a:t>Any calculator without communication capability.  </a:t>
            </a:r>
            <a:endParaRPr lang="en-CA" sz="2800" dirty="0" smtClean="0"/>
          </a:p>
          <a:p>
            <a:r>
              <a:rPr lang="en-CA" sz="2800" dirty="0" smtClean="0"/>
              <a:t>Aid </a:t>
            </a:r>
            <a:r>
              <a:rPr lang="en-CA" sz="2800" dirty="0"/>
              <a:t>sheet:  one single, original, handwritten 8 1/2 × 11 inch sheet of paper, which may be written on both sides.  </a:t>
            </a:r>
            <a:endParaRPr lang="en-CA" sz="2800" dirty="0" smtClean="0"/>
          </a:p>
          <a:p>
            <a:r>
              <a:rPr lang="en-CA" sz="2800" dirty="0" smtClean="0"/>
              <a:t>A </a:t>
            </a:r>
            <a:r>
              <a:rPr lang="en-CA" sz="2800" dirty="0"/>
              <a:t>ruler.  </a:t>
            </a:r>
            <a:endParaRPr lang="en-CA" sz="2800" dirty="0" smtClean="0"/>
          </a:p>
          <a:p>
            <a:r>
              <a:rPr lang="en-CA" sz="2800" dirty="0" smtClean="0"/>
              <a:t>A </a:t>
            </a:r>
            <a:r>
              <a:rPr lang="en-CA" sz="2800" b="1" dirty="0"/>
              <a:t>paper</a:t>
            </a:r>
            <a:r>
              <a:rPr lang="en-CA" sz="2800" dirty="0"/>
              <a:t> copy of an English translation dictionary</a:t>
            </a:r>
            <a:r>
              <a:rPr lang="en-CA" sz="2800" dirty="0" smtClean="0"/>
              <a:t>.</a:t>
            </a:r>
          </a:p>
          <a:p>
            <a:r>
              <a:rPr lang="en-CA" sz="2800" dirty="0" smtClean="0"/>
              <a:t>Also:</a:t>
            </a:r>
            <a:endParaRPr lang="en-CA" sz="2800" dirty="0"/>
          </a:p>
        </p:txBody>
      </p:sp>
      <p:pic>
        <p:nvPicPr>
          <p:cNvPr id="56324" name="Picture 4" descr="http://www.physics.emory.edu/postdocs/wrobertson/KSU%20TESTs/Equation%20Sheet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7449">
            <a:off x="7860755" y="2190480"/>
            <a:ext cx="987425" cy="12732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334" name="Picture 14" descr="http://www.0t8.net/four-years/c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58011">
            <a:off x="5004003" y="5761233"/>
            <a:ext cx="1300945" cy="817737"/>
          </a:xfrm>
          <a:prstGeom prst="rect">
            <a:avLst/>
          </a:prstGeom>
          <a:noFill/>
          <a:extLst>
            <a:ext uri="{909E8E84-426E-40DD-AFC4-6F175D3DCCD1}">
              <a14:hiddenFill xmlns:a14="http://schemas.microsoft.com/office/drawing/2010/main">
                <a:solidFill>
                  <a:srgbClr val="FFFFFF"/>
                </a:solidFill>
              </a14:hiddenFill>
            </a:ext>
          </a:extLst>
        </p:spPr>
      </p:pic>
      <p:pic>
        <p:nvPicPr>
          <p:cNvPr id="56336" name="Picture 16" descr="http://forums.watchuseek.com/attachments/f2/428629d1304018026-watch-suggestion-tough-long-lasting-wristwatch-citizen-bm6400-00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97605">
            <a:off x="7061420" y="5655316"/>
            <a:ext cx="1191848" cy="119184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5921" y="5669102"/>
            <a:ext cx="4187875" cy="1231120"/>
            <a:chOff x="225921" y="5669102"/>
            <a:chExt cx="4187875" cy="1231120"/>
          </a:xfrm>
        </p:grpSpPr>
        <p:pic>
          <p:nvPicPr>
            <p:cNvPr id="56338" name="Picture 18" descr="http://www.soil-net.com/album/Equipment/slides/Pencils%2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4494">
              <a:off x="3110093" y="5669102"/>
              <a:ext cx="1303703" cy="1231120"/>
            </a:xfrm>
            <a:prstGeom prst="rect">
              <a:avLst/>
            </a:prstGeom>
            <a:noFill/>
            <a:extLst>
              <a:ext uri="{909E8E84-426E-40DD-AFC4-6F175D3DCCD1}">
                <a14:hiddenFill xmlns:a14="http://schemas.microsoft.com/office/drawing/2010/main">
                  <a:solidFill>
                    <a:srgbClr val="FFFFFF"/>
                  </a:solidFill>
                </a14:hiddenFill>
              </a:ext>
            </a:extLst>
          </p:spPr>
        </p:pic>
        <p:pic>
          <p:nvPicPr>
            <p:cNvPr id="56340" name="Picture 20" descr="http://www.mymaido.com/c/130-category/pilot-bps-gp-supergrip-ballpoint-pen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5135">
              <a:off x="225921" y="6043206"/>
              <a:ext cx="1515377" cy="757689"/>
            </a:xfrm>
            <a:prstGeom prst="rect">
              <a:avLst/>
            </a:prstGeom>
            <a:noFill/>
            <a:extLst>
              <a:ext uri="{909E8E84-426E-40DD-AFC4-6F175D3DCCD1}">
                <a14:hiddenFill xmlns:a14="http://schemas.microsoft.com/office/drawing/2010/main">
                  <a:solidFill>
                    <a:srgbClr val="FFFFFF"/>
                  </a:solidFill>
                </a14:hiddenFill>
              </a:ext>
            </a:extLst>
          </p:spPr>
        </p:pic>
        <p:pic>
          <p:nvPicPr>
            <p:cNvPr id="56342" name="Picture 22" descr="http://upload.wikimedia.org/wikipedia/commons/2/2f/Pink_Pearl_eras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361" y="5774019"/>
              <a:ext cx="1056217" cy="792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70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639762"/>
          </a:xfrm>
        </p:spPr>
        <p:txBody>
          <a:bodyPr/>
          <a:lstStyle/>
          <a:p>
            <a:pPr eaLnBrk="1" hangingPunct="1"/>
            <a:r>
              <a:rPr lang="en-US" dirty="0" smtClean="0"/>
              <a:t>Sun. Apr. 13 evening: Go see a movie!</a:t>
            </a:r>
            <a:endParaRPr lang="en-US" sz="3200" dirty="0"/>
          </a:p>
        </p:txBody>
      </p:sp>
      <p:sp>
        <p:nvSpPr>
          <p:cNvPr id="12291" name="Rectangle 3"/>
          <p:cNvSpPr>
            <a:spLocks noGrp="1" noChangeArrowheads="1"/>
          </p:cNvSpPr>
          <p:nvPr>
            <p:ph type="body" idx="1"/>
          </p:nvPr>
        </p:nvSpPr>
        <p:spPr>
          <a:xfrm>
            <a:off x="5105400" y="1143000"/>
            <a:ext cx="3810000" cy="4762500"/>
          </a:xfrm>
          <a:solidFill>
            <a:schemeClr val="bg1"/>
          </a:solidFill>
        </p:spPr>
        <p:txBody>
          <a:bodyPr/>
          <a:lstStyle/>
          <a:p>
            <a:pPr eaLnBrk="1" hangingPunct="1"/>
            <a:r>
              <a:rPr lang="en-US" sz="2800" dirty="0"/>
              <a:t>The evening before a test is NOT the best time to study (it is just the most </a:t>
            </a:r>
            <a:r>
              <a:rPr lang="en-US" sz="2800" dirty="0" smtClean="0"/>
              <a:t>popular)</a:t>
            </a:r>
          </a:p>
          <a:p>
            <a:pPr eaLnBrk="1" hangingPunct="1"/>
            <a:r>
              <a:rPr lang="en-US" sz="2800" dirty="0" smtClean="0"/>
              <a:t>Don’t worry – you have been studying since </a:t>
            </a:r>
            <a:r>
              <a:rPr lang="en-US" sz="2800" dirty="0"/>
              <a:t>the 1</a:t>
            </a:r>
            <a:r>
              <a:rPr lang="en-US" sz="2800" baseline="30000" dirty="0"/>
              <a:t>st</a:t>
            </a:r>
            <a:r>
              <a:rPr lang="en-US" sz="2800" dirty="0"/>
              <a:t> week of classes</a:t>
            </a:r>
            <a:r>
              <a:rPr lang="en-US" sz="2800" dirty="0" smtClean="0"/>
              <a:t>!</a:t>
            </a:r>
          </a:p>
          <a:p>
            <a:pPr eaLnBrk="1" hangingPunct="1"/>
            <a:r>
              <a:rPr lang="en-US" sz="2800" dirty="0" smtClean="0"/>
              <a:t>If you can, sleep in Monday morning – you want to still be wide awake at 9pm!</a:t>
            </a:r>
            <a:endParaRPr lang="en-US" sz="2800" dirty="0"/>
          </a:p>
        </p:txBody>
      </p:sp>
      <p:pic>
        <p:nvPicPr>
          <p:cNvPr id="56322" name="Picture 2" descr="http://www.hdwallpapersbay.com/wp-content/uploads/2014/02/Captain-America-The-Winter-Soldier-2014-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7334250" cy="550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5867400" cy="715963"/>
          </a:xfrm>
        </p:spPr>
        <p:txBody>
          <a:bodyPr/>
          <a:lstStyle/>
          <a:p>
            <a:pPr eaLnBrk="1" hangingPunct="1"/>
            <a:r>
              <a:rPr lang="en-US" sz="3600" dirty="0"/>
              <a:t>During</a:t>
            </a:r>
            <a:r>
              <a:rPr lang="en-US" sz="3600" dirty="0" smtClean="0"/>
              <a:t> the Exam</a:t>
            </a:r>
            <a:endParaRPr lang="en-US" sz="3600" dirty="0"/>
          </a:p>
        </p:txBody>
      </p:sp>
      <p:sp>
        <p:nvSpPr>
          <p:cNvPr id="13315" name="Rectangle 3"/>
          <p:cNvSpPr>
            <a:spLocks noGrp="1" noChangeArrowheads="1"/>
          </p:cNvSpPr>
          <p:nvPr>
            <p:ph type="body" idx="1"/>
          </p:nvPr>
        </p:nvSpPr>
        <p:spPr>
          <a:xfrm>
            <a:off x="152400" y="838200"/>
            <a:ext cx="6172200" cy="5867400"/>
          </a:xfrm>
        </p:spPr>
        <p:txBody>
          <a:bodyPr/>
          <a:lstStyle/>
          <a:p>
            <a:pPr eaLnBrk="1" hangingPunct="1"/>
            <a:r>
              <a:rPr lang="en-US" sz="2400" dirty="0" smtClean="0"/>
              <a:t>Exam begins at </a:t>
            </a:r>
            <a:r>
              <a:rPr lang="en-US" sz="2400" b="1" dirty="0" smtClean="0"/>
              <a:t>7:00pm SHARP</a:t>
            </a:r>
            <a:r>
              <a:rPr lang="en-US" sz="2400" dirty="0" smtClean="0"/>
              <a:t>!!!</a:t>
            </a:r>
          </a:p>
          <a:p>
            <a:pPr eaLnBrk="1" hangingPunct="1"/>
            <a:r>
              <a:rPr lang="en-US" sz="2400" dirty="0" smtClean="0"/>
              <a:t>Skim </a:t>
            </a:r>
            <a:r>
              <a:rPr lang="en-US" sz="2400" dirty="0"/>
              <a:t>over the entire </a:t>
            </a:r>
            <a:r>
              <a:rPr lang="en-US" sz="2400" dirty="0" smtClean="0"/>
              <a:t>exam from </a:t>
            </a:r>
            <a:r>
              <a:rPr lang="en-US" sz="2400" dirty="0"/>
              <a:t>front to back </a:t>
            </a:r>
            <a:r>
              <a:rPr lang="en-US" sz="2400" b="1" dirty="0"/>
              <a:t>before </a:t>
            </a:r>
            <a:r>
              <a:rPr lang="en-US" sz="2400" dirty="0"/>
              <a:t>you begin.  Look for problems that you have confidence to solve first.</a:t>
            </a:r>
          </a:p>
          <a:p>
            <a:pPr eaLnBrk="1" hangingPunct="1"/>
            <a:r>
              <a:rPr lang="en-US" sz="2400" dirty="0"/>
              <a:t>If you start a problem but can’t finish it, leave it, make a mark on the edge of the paper beside it, and come back to it after you have solved all the easy problems.</a:t>
            </a:r>
          </a:p>
          <a:p>
            <a:pPr eaLnBrk="1" hangingPunct="1"/>
            <a:r>
              <a:rPr lang="en-US" sz="2400" dirty="0"/>
              <a:t>When you are in a hurry and your hand is not steady, you can make little mistakes; if there is time, do the calculation twice and obtain agreement.</a:t>
            </a:r>
          </a:p>
          <a:p>
            <a:pPr eaLnBrk="1" hangingPunct="1"/>
            <a:r>
              <a:rPr lang="en-US" sz="2400" dirty="0"/>
              <a:t>Bring a snack or drink.</a:t>
            </a:r>
          </a:p>
          <a:p>
            <a:pPr eaLnBrk="1" hangingPunct="1"/>
            <a:r>
              <a:rPr lang="en-US" sz="2400" i="1" dirty="0"/>
              <a:t>Don’t leave a test early!</a:t>
            </a:r>
          </a:p>
        </p:txBody>
      </p:sp>
      <p:grpSp>
        <p:nvGrpSpPr>
          <p:cNvPr id="8" name="Group 7"/>
          <p:cNvGrpSpPr/>
          <p:nvPr/>
        </p:nvGrpSpPr>
        <p:grpSpPr>
          <a:xfrm>
            <a:off x="6572061" y="4582739"/>
            <a:ext cx="2587625" cy="2558616"/>
            <a:chOff x="6181492" y="-303245"/>
            <a:chExt cx="2587625" cy="2558616"/>
          </a:xfrm>
        </p:grpSpPr>
        <p:pic>
          <p:nvPicPr>
            <p:cNvPr id="2" name="Picture 1"/>
            <p:cNvPicPr>
              <a:picLocks noChangeAspect="1"/>
            </p:cNvPicPr>
            <p:nvPr/>
          </p:nvPicPr>
          <p:blipFill>
            <a:blip r:embed="rId3"/>
            <a:stretch>
              <a:fillRect/>
            </a:stretch>
          </p:blipFill>
          <p:spPr>
            <a:xfrm>
              <a:off x="6293223" y="533400"/>
              <a:ext cx="2395538" cy="1195530"/>
            </a:xfrm>
            <a:prstGeom prst="rect">
              <a:avLst/>
            </a:prstGeom>
          </p:spPr>
        </p:pic>
        <p:pic>
          <p:nvPicPr>
            <p:cNvPr id="57350"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492" y="-303245"/>
              <a:ext cx="2587625" cy="255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488918" y="-293493"/>
            <a:ext cx="2587625" cy="2558616"/>
            <a:chOff x="6065277" y="1987939"/>
            <a:chExt cx="2587625" cy="2558616"/>
          </a:xfrm>
        </p:grpSpPr>
        <p:pic>
          <p:nvPicPr>
            <p:cNvPr id="57348" name="Picture 4" descr="http://www6.pcmag.com/media/images/301505-apple-iphone-5-at-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188" y="2255371"/>
              <a:ext cx="2189162" cy="2189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277" y="1987939"/>
              <a:ext cx="2587625" cy="255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572061" y="2086831"/>
            <a:ext cx="2587625" cy="2558616"/>
            <a:chOff x="5949062" y="4209692"/>
            <a:chExt cx="2587625" cy="2558616"/>
          </a:xfrm>
        </p:grpSpPr>
        <p:pic>
          <p:nvPicPr>
            <p:cNvPr id="57346" name="Picture 2" descr="http://images.fonearena.com/blog/wp-content/uploads/2013/09/samsung-galaxy-ge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179" y="4592637"/>
              <a:ext cx="1993180" cy="2112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062" y="4209692"/>
              <a:ext cx="2587625" cy="25586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53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42900" y="208788"/>
            <a:ext cx="8229600" cy="504825"/>
          </a:xfrm>
        </p:spPr>
        <p:txBody>
          <a:bodyPr/>
          <a:lstStyle/>
          <a:p>
            <a:pPr eaLnBrk="1" hangingPunct="1"/>
            <a:r>
              <a:rPr lang="en-US" sz="3200" dirty="0" smtClean="0">
                <a:solidFill>
                  <a:schemeClr val="tx1"/>
                </a:solidFill>
              </a:rPr>
              <a:t>Benjamin Franklin (1706-1790)</a:t>
            </a:r>
          </a:p>
        </p:txBody>
      </p:sp>
      <p:sp>
        <p:nvSpPr>
          <p:cNvPr id="22531" name="Text Box 3"/>
          <p:cNvSpPr txBox="1">
            <a:spLocks noChangeArrowheads="1"/>
          </p:cNvSpPr>
          <p:nvPr/>
        </p:nvSpPr>
        <p:spPr bwMode="auto">
          <a:xfrm>
            <a:off x="3752596" y="854138"/>
            <a:ext cx="5263388" cy="481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31800" indent="-4318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sz="2600" dirty="0" smtClean="0"/>
              <a:t>Recognized that there were two types of electric charge.</a:t>
            </a:r>
          </a:p>
          <a:p>
            <a:pPr eaLnBrk="1" hangingPunct="1">
              <a:spcBef>
                <a:spcPct val="20000"/>
              </a:spcBef>
              <a:spcAft>
                <a:spcPct val="20000"/>
              </a:spcAft>
              <a:buClr>
                <a:srgbClr val="93001B"/>
              </a:buClr>
              <a:buFont typeface="Wingdings" pitchFamily="84" charset="2"/>
              <a:buChar char="§"/>
            </a:pPr>
            <a:r>
              <a:rPr lang="en-US" sz="2600" dirty="0" smtClean="0"/>
              <a:t>When a glass rod was rubbed with silk, it became charged in one way; Franklin called this “positive”</a:t>
            </a:r>
          </a:p>
          <a:p>
            <a:pPr eaLnBrk="1" hangingPunct="1">
              <a:spcBef>
                <a:spcPct val="20000"/>
              </a:spcBef>
              <a:spcAft>
                <a:spcPct val="20000"/>
              </a:spcAft>
              <a:buClr>
                <a:srgbClr val="93001B"/>
              </a:buClr>
              <a:buFont typeface="Wingdings" pitchFamily="84" charset="2"/>
              <a:buChar char="§"/>
            </a:pPr>
            <a:r>
              <a:rPr lang="en-US" sz="2600" dirty="0" smtClean="0"/>
              <a:t>When a piece of amber was rubbed with animal fur, it became charged in the opposite way; Franklin called this “negative”.</a:t>
            </a:r>
            <a:endParaRPr lang="en-US" sz="2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1" y="1143000"/>
            <a:ext cx="32670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7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22_01_Figure"/>
          <p:cNvPicPr>
            <a:picLocks noChangeAspect="1" noChangeArrowheads="1"/>
          </p:cNvPicPr>
          <p:nvPr/>
        </p:nvPicPr>
        <p:blipFill>
          <a:blip r:embed="rId2">
            <a:extLst>
              <a:ext uri="{28A0092B-C50C-407E-A947-70E740481C1C}">
                <a14:useLocalDpi xmlns:a14="http://schemas.microsoft.com/office/drawing/2010/main" val="0"/>
              </a:ext>
            </a:extLst>
          </a:blip>
          <a:srcRect b="5644"/>
          <a:stretch>
            <a:fillRect/>
          </a:stretch>
        </p:blipFill>
        <p:spPr bwMode="auto">
          <a:xfrm>
            <a:off x="296863" y="4151313"/>
            <a:ext cx="8548687" cy="2335212"/>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a:xfrm>
            <a:off x="456406" y="160338"/>
            <a:ext cx="8229600" cy="735012"/>
          </a:xfrm>
        </p:spPr>
        <p:txBody>
          <a:bodyPr/>
          <a:lstStyle/>
          <a:p>
            <a:r>
              <a:rPr lang="en-US" dirty="0" smtClean="0"/>
              <a:t>Electric Force</a:t>
            </a:r>
          </a:p>
        </p:txBody>
      </p:sp>
      <p:sp>
        <p:nvSpPr>
          <p:cNvPr id="8195" name="Rectangle 3"/>
          <p:cNvSpPr>
            <a:spLocks noGrp="1" noChangeArrowheads="1"/>
          </p:cNvSpPr>
          <p:nvPr>
            <p:ph type="body" idx="1"/>
          </p:nvPr>
        </p:nvSpPr>
        <p:spPr>
          <a:xfrm>
            <a:off x="456406" y="1009650"/>
            <a:ext cx="8229600" cy="4525963"/>
          </a:xfrm>
        </p:spPr>
        <p:txBody>
          <a:bodyPr/>
          <a:lstStyle/>
          <a:p>
            <a:r>
              <a:rPr lang="en-US" dirty="0" smtClean="0"/>
              <a:t>When two objects have electric charges, there is a long-range force between them called the </a:t>
            </a:r>
            <a:r>
              <a:rPr lang="en-US" b="1" dirty="0" smtClean="0"/>
              <a:t>electric force</a:t>
            </a:r>
            <a:r>
              <a:rPr lang="en-US" dirty="0" smtClean="0"/>
              <a:t>.</a:t>
            </a:r>
          </a:p>
          <a:p>
            <a:r>
              <a:rPr lang="en-US" dirty="0" smtClean="0"/>
              <a:t>The rule for the electric force is:</a:t>
            </a:r>
          </a:p>
          <a:p>
            <a:pPr marL="0" indent="0" algn="ctr">
              <a:buNone/>
            </a:pPr>
            <a:r>
              <a:rPr lang="en-US" sz="2800" dirty="0" smtClean="0"/>
              <a:t>Opposite charges attract one another; </a:t>
            </a:r>
          </a:p>
          <a:p>
            <a:pPr marL="0" indent="0" algn="ctr">
              <a:buNone/>
            </a:pPr>
            <a:r>
              <a:rPr lang="en-US" sz="2800" dirty="0" smtClean="0"/>
              <a:t>	like charges repel.</a:t>
            </a:r>
          </a:p>
          <a:p>
            <a:endParaRPr lang="en-US" dirty="0" smtClean="0"/>
          </a:p>
          <a:p>
            <a:endParaRPr lang="en-US" dirty="0" smtClean="0"/>
          </a:p>
          <a:p>
            <a:endParaRPr lang="en-US" dirty="0" smtClean="0"/>
          </a:p>
          <a:p>
            <a:endParaRPr lang="en-US" dirty="0" smtClean="0"/>
          </a:p>
          <a:p>
            <a:endParaRPr lang="en-US" sz="1800" dirty="0" smtClean="0"/>
          </a:p>
        </p:txBody>
      </p:sp>
    </p:spTree>
    <p:extLst>
      <p:ext uri="{BB962C8B-B14F-4D97-AF65-F5344CB8AC3E}">
        <p14:creationId xmlns:p14="http://schemas.microsoft.com/office/powerpoint/2010/main" val="297772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22_02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411"/>
          <a:stretch>
            <a:fillRect/>
          </a:stretch>
        </p:blipFill>
        <p:spPr bwMode="auto">
          <a:xfrm>
            <a:off x="5133975" y="3341688"/>
            <a:ext cx="3806825" cy="335915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p:nvPr>
        </p:nvSpPr>
        <p:spPr/>
        <p:txBody>
          <a:bodyPr/>
          <a:lstStyle/>
          <a:p>
            <a:r>
              <a:rPr lang="en-US" dirty="0" smtClean="0"/>
              <a:t>20</a:t>
            </a:r>
            <a:r>
              <a:rPr lang="en-US" baseline="30000" dirty="0" smtClean="0"/>
              <a:t>th</a:t>
            </a:r>
            <a:r>
              <a:rPr lang="en-US" dirty="0" smtClean="0"/>
              <a:t> Century Discovery: </a:t>
            </a:r>
            <a:br>
              <a:rPr lang="en-US" dirty="0" smtClean="0"/>
            </a:br>
            <a:r>
              <a:rPr lang="en-US" dirty="0" smtClean="0"/>
              <a:t>Atomic Structure</a:t>
            </a:r>
          </a:p>
        </p:txBody>
      </p:sp>
      <p:sp>
        <p:nvSpPr>
          <p:cNvPr id="9219" name="Rectangle 3"/>
          <p:cNvSpPr>
            <a:spLocks noGrp="1" noChangeArrowheads="1"/>
          </p:cNvSpPr>
          <p:nvPr>
            <p:ph type="body" idx="1"/>
          </p:nvPr>
        </p:nvSpPr>
        <p:spPr>
          <a:xfrm>
            <a:off x="457200" y="1447800"/>
            <a:ext cx="8229600" cy="5067300"/>
          </a:xfrm>
        </p:spPr>
        <p:txBody>
          <a:bodyPr/>
          <a:lstStyle/>
          <a:p>
            <a:pPr>
              <a:lnSpc>
                <a:spcPct val="90000"/>
              </a:lnSpc>
              <a:buFontTx/>
              <a:buNone/>
            </a:pPr>
            <a:r>
              <a:rPr lang="en-US" dirty="0" smtClean="0"/>
              <a:t>Protons</a:t>
            </a:r>
          </a:p>
          <a:p>
            <a:pPr>
              <a:lnSpc>
                <a:spcPct val="90000"/>
              </a:lnSpc>
            </a:pPr>
            <a:r>
              <a:rPr lang="en-US" sz="2800" dirty="0" smtClean="0"/>
              <a:t>Positive electric charges</a:t>
            </a:r>
          </a:p>
          <a:p>
            <a:pPr>
              <a:lnSpc>
                <a:spcPct val="90000"/>
              </a:lnSpc>
            </a:pPr>
            <a:r>
              <a:rPr lang="en-US" sz="2800" dirty="0" smtClean="0"/>
              <a:t>Repel positives, but attract negatives</a:t>
            </a:r>
            <a:endParaRPr lang="en-US" dirty="0" smtClean="0"/>
          </a:p>
          <a:p>
            <a:pPr>
              <a:lnSpc>
                <a:spcPct val="90000"/>
              </a:lnSpc>
              <a:buFontTx/>
              <a:buNone/>
            </a:pPr>
            <a:r>
              <a:rPr lang="en-US" dirty="0" smtClean="0"/>
              <a:t>Electrons	</a:t>
            </a:r>
          </a:p>
          <a:p>
            <a:pPr>
              <a:lnSpc>
                <a:spcPct val="90000"/>
              </a:lnSpc>
            </a:pPr>
            <a:r>
              <a:rPr lang="en-US" sz="2800" dirty="0" smtClean="0"/>
              <a:t>Negative electric charges</a:t>
            </a:r>
          </a:p>
          <a:p>
            <a:pPr>
              <a:lnSpc>
                <a:spcPct val="90000"/>
              </a:lnSpc>
            </a:pPr>
            <a:r>
              <a:rPr lang="en-US" sz="2800" dirty="0" smtClean="0"/>
              <a:t>Repel negatives, but attract </a:t>
            </a:r>
            <a:br>
              <a:rPr lang="en-US" sz="2800" dirty="0" smtClean="0"/>
            </a:br>
            <a:r>
              <a:rPr lang="en-US" sz="2800" dirty="0" smtClean="0"/>
              <a:t>positives</a:t>
            </a:r>
            <a:r>
              <a:rPr lang="en-US" sz="1800" dirty="0" smtClean="0"/>
              <a:t/>
            </a:r>
            <a:br>
              <a:rPr lang="en-US" sz="1800" dirty="0" smtClean="0"/>
            </a:br>
            <a:endParaRPr lang="en-US" sz="1800" dirty="0" smtClean="0"/>
          </a:p>
          <a:p>
            <a:pPr>
              <a:lnSpc>
                <a:spcPct val="90000"/>
              </a:lnSpc>
              <a:buFontTx/>
              <a:buNone/>
            </a:pPr>
            <a:r>
              <a:rPr lang="en-US" dirty="0" smtClean="0"/>
              <a:t>Neutrons</a:t>
            </a:r>
          </a:p>
          <a:p>
            <a:pPr>
              <a:lnSpc>
                <a:spcPct val="90000"/>
              </a:lnSpc>
            </a:pPr>
            <a:r>
              <a:rPr lang="en-US" sz="2800" dirty="0" smtClean="0"/>
              <a:t>No electric charge </a:t>
            </a:r>
          </a:p>
          <a:p>
            <a:pPr>
              <a:lnSpc>
                <a:spcPct val="90000"/>
              </a:lnSpc>
            </a:pPr>
            <a:r>
              <a:rPr lang="en-US" sz="2800" dirty="0" smtClean="0"/>
              <a:t>“neutral”</a:t>
            </a:r>
            <a:endParaRPr lang="en-US" dirty="0" smtClean="0"/>
          </a:p>
        </p:txBody>
      </p:sp>
    </p:spTree>
    <p:extLst>
      <p:ext uri="{BB962C8B-B14F-4D97-AF65-F5344CB8AC3E}">
        <p14:creationId xmlns:p14="http://schemas.microsoft.com/office/powerpoint/2010/main" val="36985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fetyoffice.uwaterloo.ca/hse/radiation/rad_sealed/matter/graphic/a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3160294"/>
            <a:ext cx="4724400" cy="3697706"/>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body" idx="1"/>
          </p:nvPr>
        </p:nvSpPr>
        <p:spPr>
          <a:xfrm>
            <a:off x="190500" y="264294"/>
            <a:ext cx="8839200" cy="4525963"/>
          </a:xfrm>
        </p:spPr>
        <p:txBody>
          <a:bodyPr/>
          <a:lstStyle/>
          <a:p>
            <a:pPr>
              <a:buFontTx/>
              <a:buNone/>
            </a:pPr>
            <a:r>
              <a:rPr lang="en-US" dirty="0" smtClean="0"/>
              <a:t>Fundamental facts about atoms</a:t>
            </a:r>
          </a:p>
          <a:p>
            <a:pPr>
              <a:buFontTx/>
              <a:buNone/>
            </a:pPr>
            <a:r>
              <a:rPr lang="en-US" sz="2800" dirty="0" smtClean="0"/>
              <a:t>	1. Every atom is composed of a positively charged nucleus surrounded by negatively charged electrons.</a:t>
            </a:r>
          </a:p>
          <a:p>
            <a:pPr>
              <a:buFontTx/>
              <a:buNone/>
            </a:pPr>
            <a:r>
              <a:rPr lang="en-US" sz="2800" dirty="0" smtClean="0"/>
              <a:t>	2. Each of the electrons in any atom has the same quantity of negative charge and the same mass.</a:t>
            </a:r>
          </a:p>
        </p:txBody>
      </p:sp>
      <p:sp>
        <p:nvSpPr>
          <p:cNvPr id="5" name="TextBox 4"/>
          <p:cNvSpPr txBox="1"/>
          <p:nvPr/>
        </p:nvSpPr>
        <p:spPr>
          <a:xfrm>
            <a:off x="2805112" y="6642556"/>
            <a:ext cx="5923416" cy="215444"/>
          </a:xfrm>
          <a:prstGeom prst="rect">
            <a:avLst/>
          </a:prstGeom>
          <a:noFill/>
        </p:spPr>
        <p:txBody>
          <a:bodyPr wrap="none" rtlCol="0">
            <a:spAutoFit/>
          </a:bodyPr>
          <a:lstStyle/>
          <a:p>
            <a:r>
              <a:rPr lang="en-CA" sz="800" dirty="0" smtClean="0"/>
              <a:t>[Image retrieved Jan.10, 2013 from </a:t>
            </a:r>
            <a:r>
              <a:rPr lang="en-CA" sz="800" dirty="0" smtClean="0">
                <a:hlinkClick r:id="rId3"/>
              </a:rPr>
              <a:t>http</a:t>
            </a:r>
            <a:r>
              <a:rPr lang="en-CA" sz="800" dirty="0">
                <a:hlinkClick r:id="rId3"/>
              </a:rPr>
              <a:t>://</a:t>
            </a:r>
            <a:r>
              <a:rPr lang="en-CA" sz="800" dirty="0" smtClean="0">
                <a:hlinkClick r:id="rId3"/>
              </a:rPr>
              <a:t>www.safetyoffice.uwaterloo.ca/hse/radiation/rad_sealed/matter/atom_structure.htm</a:t>
            </a:r>
            <a:r>
              <a:rPr lang="en-CA" sz="800" dirty="0" smtClean="0"/>
              <a:t> ]</a:t>
            </a:r>
            <a:endParaRPr lang="en-CA" sz="800" dirty="0"/>
          </a:p>
        </p:txBody>
      </p:sp>
      <p:sp>
        <p:nvSpPr>
          <p:cNvPr id="3" name="TextBox 2"/>
          <p:cNvSpPr txBox="1"/>
          <p:nvPr/>
        </p:nvSpPr>
        <p:spPr>
          <a:xfrm>
            <a:off x="6402186" y="4639815"/>
            <a:ext cx="2627514" cy="954107"/>
          </a:xfrm>
          <a:prstGeom prst="rect">
            <a:avLst/>
          </a:prstGeom>
          <a:noFill/>
        </p:spPr>
        <p:txBody>
          <a:bodyPr wrap="square" rtlCol="0">
            <a:spAutoFit/>
          </a:bodyPr>
          <a:lstStyle/>
          <a:p>
            <a:r>
              <a:rPr lang="en-CA" sz="2800" dirty="0" smtClean="0"/>
              <a:t>Lithium Atom</a:t>
            </a:r>
          </a:p>
          <a:p>
            <a:r>
              <a:rPr lang="en-CA" sz="2800" dirty="0" smtClean="0"/>
              <a:t>Net charge = 0</a:t>
            </a:r>
            <a:endParaRPr lang="en-CA" sz="2800" dirty="0"/>
          </a:p>
        </p:txBody>
      </p:sp>
    </p:spTree>
    <p:extLst>
      <p:ext uri="{BB962C8B-B14F-4D97-AF65-F5344CB8AC3E}">
        <p14:creationId xmlns:p14="http://schemas.microsoft.com/office/powerpoint/2010/main" val="257485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fetyoffice.uwaterloo.ca/hse/radiation/rad_sealed/matter/graphic/a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3160294"/>
            <a:ext cx="4724400" cy="3697706"/>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body" idx="1"/>
          </p:nvPr>
        </p:nvSpPr>
        <p:spPr>
          <a:xfrm>
            <a:off x="190500" y="264294"/>
            <a:ext cx="8839200" cy="4525963"/>
          </a:xfrm>
        </p:spPr>
        <p:txBody>
          <a:bodyPr/>
          <a:lstStyle/>
          <a:p>
            <a:pPr>
              <a:buFontTx/>
              <a:buNone/>
            </a:pPr>
            <a:r>
              <a:rPr lang="en-US" dirty="0" smtClean="0"/>
              <a:t>Fundamental facts about atoms</a:t>
            </a:r>
          </a:p>
          <a:p>
            <a:pPr>
              <a:buFontTx/>
              <a:buNone/>
            </a:pPr>
            <a:r>
              <a:rPr lang="en-US" sz="2800" dirty="0" smtClean="0"/>
              <a:t>	3. Protons and neutrons compose the nucleus. Protons are about 1800 times more massive than electrons, but each one carries an amount of positive charge equal to the negative charge of electrons. Neutrons have slightly more mass than protons and have no net charge.</a:t>
            </a:r>
          </a:p>
        </p:txBody>
      </p:sp>
      <p:sp>
        <p:nvSpPr>
          <p:cNvPr id="5" name="TextBox 4"/>
          <p:cNvSpPr txBox="1"/>
          <p:nvPr/>
        </p:nvSpPr>
        <p:spPr>
          <a:xfrm>
            <a:off x="2805112" y="6642556"/>
            <a:ext cx="5923416" cy="215444"/>
          </a:xfrm>
          <a:prstGeom prst="rect">
            <a:avLst/>
          </a:prstGeom>
          <a:noFill/>
        </p:spPr>
        <p:txBody>
          <a:bodyPr wrap="none" rtlCol="0">
            <a:spAutoFit/>
          </a:bodyPr>
          <a:lstStyle/>
          <a:p>
            <a:r>
              <a:rPr lang="en-CA" sz="800" dirty="0" smtClean="0"/>
              <a:t>[Image retrieved Jan.10, 2013 from </a:t>
            </a:r>
            <a:r>
              <a:rPr lang="en-CA" sz="800" dirty="0" smtClean="0">
                <a:hlinkClick r:id="rId3"/>
              </a:rPr>
              <a:t>http</a:t>
            </a:r>
            <a:r>
              <a:rPr lang="en-CA" sz="800" dirty="0">
                <a:hlinkClick r:id="rId3"/>
              </a:rPr>
              <a:t>://</a:t>
            </a:r>
            <a:r>
              <a:rPr lang="en-CA" sz="800" dirty="0" smtClean="0">
                <a:hlinkClick r:id="rId3"/>
              </a:rPr>
              <a:t>www.safetyoffice.uwaterloo.ca/hse/radiation/rad_sealed/matter/atom_structure.htm</a:t>
            </a:r>
            <a:r>
              <a:rPr lang="en-CA" sz="800" dirty="0" smtClean="0"/>
              <a:t> ]</a:t>
            </a:r>
            <a:endParaRPr lang="en-CA" sz="800" dirty="0"/>
          </a:p>
        </p:txBody>
      </p:sp>
      <p:sp>
        <p:nvSpPr>
          <p:cNvPr id="3" name="TextBox 2"/>
          <p:cNvSpPr txBox="1"/>
          <p:nvPr/>
        </p:nvSpPr>
        <p:spPr>
          <a:xfrm>
            <a:off x="6402186" y="4639815"/>
            <a:ext cx="2627514" cy="954107"/>
          </a:xfrm>
          <a:prstGeom prst="rect">
            <a:avLst/>
          </a:prstGeom>
          <a:noFill/>
        </p:spPr>
        <p:txBody>
          <a:bodyPr wrap="square" rtlCol="0">
            <a:spAutoFit/>
          </a:bodyPr>
          <a:lstStyle/>
          <a:p>
            <a:r>
              <a:rPr lang="en-CA" sz="2800" dirty="0" smtClean="0"/>
              <a:t>Lithium Atom</a:t>
            </a:r>
          </a:p>
          <a:p>
            <a:r>
              <a:rPr lang="en-CA" sz="2800" dirty="0" smtClean="0"/>
              <a:t>Net charge = 0</a:t>
            </a:r>
            <a:endParaRPr lang="en-CA" sz="2800" dirty="0"/>
          </a:p>
        </p:txBody>
      </p:sp>
    </p:spTree>
    <p:extLst>
      <p:ext uri="{BB962C8B-B14F-4D97-AF65-F5344CB8AC3E}">
        <p14:creationId xmlns:p14="http://schemas.microsoft.com/office/powerpoint/2010/main" val="149708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fetyoffice.uwaterloo.ca/hse/radiation/rad_sealed/matter/graphic/a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3160294"/>
            <a:ext cx="4724400" cy="3697706"/>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body" idx="1"/>
          </p:nvPr>
        </p:nvSpPr>
        <p:spPr>
          <a:xfrm>
            <a:off x="190500" y="359545"/>
            <a:ext cx="8839200" cy="2155056"/>
          </a:xfrm>
        </p:spPr>
        <p:txBody>
          <a:bodyPr/>
          <a:lstStyle/>
          <a:p>
            <a:pPr>
              <a:buFontTx/>
              <a:buNone/>
            </a:pPr>
            <a:r>
              <a:rPr lang="en-US" dirty="0" smtClean="0"/>
              <a:t>Fundamental facts about atoms</a:t>
            </a:r>
          </a:p>
          <a:p>
            <a:pPr>
              <a:buFontTx/>
              <a:buNone/>
            </a:pPr>
            <a:r>
              <a:rPr lang="en-US" sz="2800" dirty="0" smtClean="0"/>
              <a:t>	4. Atoms usually have as many electrons as protons, so the atom has zero net charge.</a:t>
            </a:r>
          </a:p>
        </p:txBody>
      </p:sp>
      <p:sp>
        <p:nvSpPr>
          <p:cNvPr id="5" name="TextBox 4"/>
          <p:cNvSpPr txBox="1"/>
          <p:nvPr/>
        </p:nvSpPr>
        <p:spPr>
          <a:xfrm>
            <a:off x="2805112" y="6642556"/>
            <a:ext cx="5923416" cy="215444"/>
          </a:xfrm>
          <a:prstGeom prst="rect">
            <a:avLst/>
          </a:prstGeom>
          <a:noFill/>
        </p:spPr>
        <p:txBody>
          <a:bodyPr wrap="none" rtlCol="0">
            <a:spAutoFit/>
          </a:bodyPr>
          <a:lstStyle/>
          <a:p>
            <a:r>
              <a:rPr lang="en-CA" sz="800" dirty="0" smtClean="0"/>
              <a:t>[Image retrieved Jan.10, 2013 from </a:t>
            </a:r>
            <a:r>
              <a:rPr lang="en-CA" sz="800" dirty="0" smtClean="0">
                <a:hlinkClick r:id="rId3"/>
              </a:rPr>
              <a:t>http</a:t>
            </a:r>
            <a:r>
              <a:rPr lang="en-CA" sz="800" dirty="0">
                <a:hlinkClick r:id="rId3"/>
              </a:rPr>
              <a:t>://</a:t>
            </a:r>
            <a:r>
              <a:rPr lang="en-CA" sz="800" dirty="0" smtClean="0">
                <a:hlinkClick r:id="rId3"/>
              </a:rPr>
              <a:t>www.safetyoffice.uwaterloo.ca/hse/radiation/rad_sealed/matter/atom_structure.htm</a:t>
            </a:r>
            <a:r>
              <a:rPr lang="en-CA" sz="800" dirty="0" smtClean="0"/>
              <a:t> ]</a:t>
            </a:r>
            <a:endParaRPr lang="en-CA" sz="800" dirty="0"/>
          </a:p>
        </p:txBody>
      </p:sp>
      <p:sp>
        <p:nvSpPr>
          <p:cNvPr id="3" name="TextBox 2"/>
          <p:cNvSpPr txBox="1"/>
          <p:nvPr/>
        </p:nvSpPr>
        <p:spPr>
          <a:xfrm>
            <a:off x="6402186" y="4639815"/>
            <a:ext cx="2627514" cy="954107"/>
          </a:xfrm>
          <a:prstGeom prst="rect">
            <a:avLst/>
          </a:prstGeom>
          <a:noFill/>
        </p:spPr>
        <p:txBody>
          <a:bodyPr wrap="square" rtlCol="0">
            <a:spAutoFit/>
          </a:bodyPr>
          <a:lstStyle/>
          <a:p>
            <a:r>
              <a:rPr lang="en-CA" sz="2800" dirty="0" smtClean="0"/>
              <a:t>Lithium Atom</a:t>
            </a:r>
          </a:p>
          <a:p>
            <a:r>
              <a:rPr lang="en-CA" sz="2800" dirty="0" smtClean="0"/>
              <a:t>Net charge = 0</a:t>
            </a:r>
            <a:endParaRPr lang="en-CA" sz="2800" dirty="0"/>
          </a:p>
        </p:txBody>
      </p:sp>
    </p:spTree>
    <p:extLst>
      <p:ext uri="{BB962C8B-B14F-4D97-AF65-F5344CB8AC3E}">
        <p14:creationId xmlns:p14="http://schemas.microsoft.com/office/powerpoint/2010/main" val="103438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287867" y="873832"/>
            <a:ext cx="4044244" cy="1143000"/>
          </a:xfrm>
        </p:spPr>
        <p:txBody>
          <a:bodyPr/>
          <a:lstStyle/>
          <a:p>
            <a:r>
              <a:rPr lang="en-US" sz="3600" dirty="0" smtClean="0">
                <a:solidFill>
                  <a:schemeClr val="hlink"/>
                </a:solidFill>
                <a:latin typeface="Arial" charset="0"/>
              </a:rPr>
              <a:t>Waves in Two and Three Dimensions</a:t>
            </a:r>
          </a:p>
        </p:txBody>
      </p:sp>
      <p:pic>
        <p:nvPicPr>
          <p:cNvPr id="4" name="Picture 6" descr="20_19_Figure"/>
          <p:cNvPicPr>
            <a:picLocks noChangeAspect="1" noChangeArrowheads="1"/>
          </p:cNvPicPr>
          <p:nvPr/>
        </p:nvPicPr>
        <p:blipFill>
          <a:blip r:embed="rId3">
            <a:extLst>
              <a:ext uri="{28A0092B-C50C-407E-A947-70E740481C1C}">
                <a14:useLocalDpi xmlns:a14="http://schemas.microsoft.com/office/drawing/2010/main" val="0"/>
              </a:ext>
            </a:extLst>
          </a:blip>
          <a:srcRect t="3712" b="2556"/>
          <a:stretch>
            <a:fillRect/>
          </a:stretch>
        </p:blipFill>
        <p:spPr bwMode="auto">
          <a:xfrm>
            <a:off x="4825218" y="261937"/>
            <a:ext cx="3760687" cy="637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monopol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74" y="2249948"/>
            <a:ext cx="3657600" cy="3657600"/>
          </a:xfrm>
          <a:prstGeom prst="rect">
            <a:avLst/>
          </a:prstGeom>
        </p:spPr>
      </p:pic>
      <p:sp>
        <p:nvSpPr>
          <p:cNvPr id="3" name="TextBox 2"/>
          <p:cNvSpPr txBox="1"/>
          <p:nvPr/>
        </p:nvSpPr>
        <p:spPr>
          <a:xfrm>
            <a:off x="531656" y="5975449"/>
            <a:ext cx="4016732" cy="307777"/>
          </a:xfrm>
          <a:prstGeom prst="rect">
            <a:avLst/>
          </a:prstGeom>
          <a:noFill/>
        </p:spPr>
        <p:txBody>
          <a:bodyPr wrap="none" rtlCol="0">
            <a:spAutoFit/>
          </a:bodyPr>
          <a:lstStyle/>
          <a:p>
            <a:r>
              <a:rPr lang="en-US" sz="1400" dirty="0" smtClean="0"/>
              <a:t>[</a:t>
            </a:r>
            <a:r>
              <a:rPr lang="en-US" sz="1400" dirty="0"/>
              <a:t>Animation courtesy of </a:t>
            </a:r>
            <a:r>
              <a:rPr lang="en-US" sz="1400" dirty="0" smtClean="0"/>
              <a:t>Dan Russell, Penn State]</a:t>
            </a:r>
            <a:endParaRPr lang="en-US" sz="1400" dirty="0"/>
          </a:p>
        </p:txBody>
      </p:sp>
    </p:spTree>
    <p:extLst>
      <p:ext uri="{BB962C8B-B14F-4D97-AF65-F5344CB8AC3E}">
        <p14:creationId xmlns:p14="http://schemas.microsoft.com/office/powerpoint/2010/main" val="37870581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p:txBody>
          <a:bodyPr/>
          <a:lstStyle/>
          <a:p>
            <a:pPr>
              <a:buFontTx/>
              <a:buNone/>
            </a:pPr>
            <a:r>
              <a:rPr lang="en-US" dirty="0" smtClean="0"/>
              <a:t>An “Ion” is a charged atom</a:t>
            </a:r>
          </a:p>
          <a:p>
            <a:r>
              <a:rPr lang="en-US" sz="2800" dirty="0" smtClean="0"/>
              <a:t>Positive ion — an atom which has lost one or more of its electrons, and so has a positive net charge.</a:t>
            </a:r>
          </a:p>
          <a:p>
            <a:r>
              <a:rPr lang="en-US" sz="2800" dirty="0" smtClean="0"/>
              <a:t>Negative ion — an atom which has gained one or more electrons, and so has a negative net charge.</a:t>
            </a:r>
          </a:p>
        </p:txBody>
      </p:sp>
    </p:spTree>
    <p:extLst>
      <p:ext uri="{BB962C8B-B14F-4D97-AF65-F5344CB8AC3E}">
        <p14:creationId xmlns:p14="http://schemas.microsoft.com/office/powerpoint/2010/main" val="111106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179388"/>
            <a:ext cx="4914900" cy="735012"/>
          </a:xfrm>
        </p:spPr>
        <p:txBody>
          <a:bodyPr/>
          <a:lstStyle/>
          <a:p>
            <a:r>
              <a:rPr lang="en-US" dirty="0" smtClean="0"/>
              <a:t>Coulomb’s Law</a:t>
            </a:r>
          </a:p>
        </p:txBody>
      </p:sp>
      <p:sp>
        <p:nvSpPr>
          <p:cNvPr id="1028" name="Rectangle 3"/>
          <p:cNvSpPr>
            <a:spLocks noGrp="1" noChangeArrowheads="1"/>
          </p:cNvSpPr>
          <p:nvPr>
            <p:ph type="body" idx="1"/>
          </p:nvPr>
        </p:nvSpPr>
        <p:spPr>
          <a:xfrm>
            <a:off x="438150" y="1009650"/>
            <a:ext cx="8229600" cy="5448300"/>
          </a:xfrm>
        </p:spPr>
        <p:txBody>
          <a:bodyPr/>
          <a:lstStyle/>
          <a:p>
            <a:pPr>
              <a:lnSpc>
                <a:spcPct val="90000"/>
              </a:lnSpc>
            </a:pPr>
            <a:r>
              <a:rPr lang="en-US" sz="2800" dirty="0" smtClean="0"/>
              <a:t>The magnitude of the force, </a:t>
            </a:r>
            <a:r>
              <a:rPr lang="en-US" sz="2800" i="1" dirty="0" smtClean="0"/>
              <a:t>F</a:t>
            </a:r>
            <a:r>
              <a:rPr lang="en-US" sz="2800" dirty="0" smtClean="0"/>
              <a:t>, between two point charges depends on the product of their charges, and the distance between them.</a:t>
            </a:r>
          </a:p>
          <a:p>
            <a:pPr>
              <a:lnSpc>
                <a:spcPct val="90000"/>
              </a:lnSpc>
            </a:pPr>
            <a:r>
              <a:rPr lang="en-US" sz="2800" dirty="0" smtClean="0"/>
              <a:t>In equation form: 			</a:t>
            </a:r>
          </a:p>
          <a:p>
            <a:pPr>
              <a:lnSpc>
                <a:spcPct val="150000"/>
              </a:lnSpc>
              <a:buFontTx/>
              <a:buNone/>
            </a:pPr>
            <a:r>
              <a:rPr lang="en-US" sz="2800" dirty="0" smtClean="0"/>
              <a:t>					</a:t>
            </a:r>
            <a:r>
              <a:rPr lang="en-US" sz="2800" i="1" dirty="0" smtClean="0"/>
              <a:t>k</a:t>
            </a:r>
            <a:r>
              <a:rPr lang="en-US" sz="2800" dirty="0" smtClean="0"/>
              <a:t> = 9×10</a:t>
            </a:r>
            <a:r>
              <a:rPr lang="en-US" sz="2800" baseline="30000" dirty="0" smtClean="0"/>
              <a:t>9</a:t>
            </a:r>
            <a:r>
              <a:rPr lang="en-US" sz="2800" dirty="0" smtClean="0"/>
              <a:t> Nm</a:t>
            </a:r>
            <a:r>
              <a:rPr lang="en-US" sz="2800" baseline="30000" dirty="0" smtClean="0"/>
              <a:t>2</a:t>
            </a:r>
            <a:r>
              <a:rPr lang="en-US" sz="2800" dirty="0" smtClean="0"/>
              <a:t>/C</a:t>
            </a:r>
            <a:r>
              <a:rPr lang="en-US" sz="2800" baseline="30000" dirty="0" smtClean="0"/>
              <a:t>2</a:t>
            </a:r>
          </a:p>
          <a:p>
            <a:pPr>
              <a:lnSpc>
                <a:spcPct val="110000"/>
              </a:lnSpc>
            </a:pPr>
            <a:r>
              <a:rPr lang="en-US" sz="2800" dirty="0" smtClean="0"/>
              <a:t>Unit of charge is </a:t>
            </a:r>
            <a:r>
              <a:rPr lang="en-US" sz="2800" b="1" dirty="0" smtClean="0"/>
              <a:t>coulomb</a:t>
            </a:r>
            <a:r>
              <a:rPr lang="en-US" sz="2800" dirty="0" smtClean="0"/>
              <a:t>, C</a:t>
            </a:r>
          </a:p>
          <a:p>
            <a:pPr>
              <a:lnSpc>
                <a:spcPct val="90000"/>
              </a:lnSpc>
            </a:pPr>
            <a:r>
              <a:rPr lang="en-US" sz="2800" dirty="0" smtClean="0"/>
              <a:t>Similar to Newton’s law of gravitation for masses</a:t>
            </a:r>
          </a:p>
          <a:p>
            <a:pPr>
              <a:lnSpc>
                <a:spcPct val="90000"/>
              </a:lnSpc>
            </a:pPr>
            <a:r>
              <a:rPr lang="en-US" sz="2800" dirty="0" smtClean="0"/>
              <a:t>Underlies the bonding forces between molecules</a:t>
            </a:r>
          </a:p>
          <a:p>
            <a:pPr marL="0"/>
            <a:r>
              <a:rPr lang="en-US" sz="2800" dirty="0" smtClean="0"/>
              <a:t>Electrical forces may be either attractive or repulsive.</a:t>
            </a:r>
          </a:p>
          <a:p>
            <a:pPr marL="0"/>
            <a:r>
              <a:rPr lang="en-US" sz="2800" dirty="0" smtClean="0"/>
              <a:t>Gravitational forces are only attractive.</a:t>
            </a:r>
          </a:p>
        </p:txBody>
      </p:sp>
      <mc:AlternateContent xmlns:mc="http://schemas.openxmlformats.org/markup-compatibility/2006" xmlns:a14="http://schemas.microsoft.com/office/drawing/2010/main">
        <mc:Choice Requires="a14">
          <p:sp>
            <p:nvSpPr>
              <p:cNvPr id="2" name="TextBox 1"/>
              <p:cNvSpPr txBox="1"/>
              <p:nvPr/>
            </p:nvSpPr>
            <p:spPr>
              <a:xfrm>
                <a:off x="1738650" y="2647950"/>
                <a:ext cx="1954061" cy="8302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a:rPr>
                        <m:t>𝐹</m:t>
                      </m:r>
                      <m:r>
                        <a:rPr lang="en-CA" sz="2800" b="0" i="1" smtClean="0">
                          <a:latin typeface="Cambria Math"/>
                        </a:rPr>
                        <m:t>=</m:t>
                      </m:r>
                      <m:r>
                        <a:rPr lang="en-CA" sz="2800" b="0" i="1" smtClean="0">
                          <a:latin typeface="Cambria Math"/>
                        </a:rPr>
                        <m:t>𝑘</m:t>
                      </m:r>
                      <m:f>
                        <m:fPr>
                          <m:ctrlPr>
                            <a:rPr lang="en-CA" sz="2800" b="0" i="1" smtClean="0">
                              <a:latin typeface="Cambria Math"/>
                            </a:rPr>
                          </m:ctrlPr>
                        </m:fPr>
                        <m:num>
                          <m:sSub>
                            <m:sSubPr>
                              <m:ctrlPr>
                                <a:rPr lang="en-CA" sz="2800" b="0" i="1" smtClean="0">
                                  <a:latin typeface="Cambria Math"/>
                                </a:rPr>
                              </m:ctrlPr>
                            </m:sSubPr>
                            <m:e>
                              <m:r>
                                <a:rPr lang="en-CA" sz="2800" b="0" i="1" smtClean="0">
                                  <a:latin typeface="Cambria Math"/>
                                </a:rPr>
                                <m:t>𝑞</m:t>
                              </m:r>
                            </m:e>
                            <m:sub>
                              <m:r>
                                <a:rPr lang="en-CA" sz="2800" b="0" i="1" smtClean="0">
                                  <a:latin typeface="Cambria Math"/>
                                </a:rPr>
                                <m:t>1</m:t>
                              </m:r>
                            </m:sub>
                          </m:sSub>
                          <m:sSub>
                            <m:sSubPr>
                              <m:ctrlPr>
                                <a:rPr lang="en-CA" sz="2800" b="0" i="1" smtClean="0">
                                  <a:latin typeface="Cambria Math"/>
                                </a:rPr>
                              </m:ctrlPr>
                            </m:sSubPr>
                            <m:e>
                              <m:r>
                                <a:rPr lang="en-CA" sz="2800" b="0" i="1" smtClean="0">
                                  <a:latin typeface="Cambria Math"/>
                                </a:rPr>
                                <m:t>𝑞</m:t>
                              </m:r>
                            </m:e>
                            <m:sub>
                              <m:r>
                                <a:rPr lang="en-CA" sz="2800" b="0" i="1" smtClean="0">
                                  <a:latin typeface="Cambria Math"/>
                                </a:rPr>
                                <m:t>2</m:t>
                              </m:r>
                            </m:sub>
                          </m:sSub>
                        </m:num>
                        <m:den>
                          <m:sSup>
                            <m:sSupPr>
                              <m:ctrlPr>
                                <a:rPr lang="en-CA" sz="2800" b="0" i="1" smtClean="0">
                                  <a:latin typeface="Cambria Math"/>
                                </a:rPr>
                              </m:ctrlPr>
                            </m:sSupPr>
                            <m:e>
                              <m:r>
                                <a:rPr lang="en-CA" sz="2800" b="0" i="1" smtClean="0">
                                  <a:latin typeface="Cambria Math"/>
                                </a:rPr>
                                <m:t>𝑑</m:t>
                              </m:r>
                            </m:e>
                            <m:sup>
                              <m:r>
                                <a:rPr lang="en-CA" sz="2800" b="0" i="1" smtClean="0">
                                  <a:latin typeface="Cambria Math"/>
                                </a:rPr>
                                <m:t>2</m:t>
                              </m:r>
                            </m:sup>
                          </m:sSup>
                        </m:den>
                      </m:f>
                    </m:oMath>
                  </m:oMathPara>
                </a14:m>
                <a:endParaRPr lang="en-CA"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1738650" y="2647950"/>
                <a:ext cx="1954061" cy="830292"/>
              </a:xfrm>
              <a:prstGeom prst="rect">
                <a:avLst/>
              </a:prstGeom>
              <a:blipFill rotWithShape="1">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640090" y="280660"/>
                <a:ext cx="62991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a:rPr>
                          </m:ctrlPr>
                        </m:sSubPr>
                        <m:e>
                          <m:r>
                            <a:rPr lang="en-CA" sz="2800" b="0" i="1" smtClean="0">
                              <a:latin typeface="Cambria Math"/>
                            </a:rPr>
                            <m:t>𝑞</m:t>
                          </m:r>
                        </m:e>
                        <m:sub>
                          <m:r>
                            <a:rPr lang="en-CA" sz="2800" b="0" i="1" smtClean="0">
                              <a:latin typeface="Cambria Math"/>
                            </a:rPr>
                            <m:t>1</m:t>
                          </m:r>
                        </m:sub>
                      </m:sSub>
                    </m:oMath>
                  </m:oMathPara>
                </a14:m>
                <a:endParaRPr lang="en-CA"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640090" y="280660"/>
                <a:ext cx="629916" cy="523220"/>
              </a:xfrm>
              <a:prstGeom prst="rect">
                <a:avLst/>
              </a:prstGeom>
              <a:blipFill rotWithShape="1">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964190" y="280660"/>
                <a:ext cx="63818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a:rPr>
                          </m:ctrlPr>
                        </m:sSubPr>
                        <m:e>
                          <m:r>
                            <a:rPr lang="en-CA" sz="2800" b="0" i="1" smtClean="0">
                              <a:latin typeface="Cambria Math"/>
                            </a:rPr>
                            <m:t>𝑞</m:t>
                          </m:r>
                        </m:e>
                        <m:sub>
                          <m:r>
                            <a:rPr lang="en-CA" sz="2800" b="0" i="1" smtClean="0">
                              <a:latin typeface="Cambria Math"/>
                            </a:rPr>
                            <m:t>2</m:t>
                          </m:r>
                        </m:sub>
                      </m:sSub>
                    </m:oMath>
                  </m:oMathPara>
                </a14:m>
                <a:endParaRPr lang="en-CA"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7964190" y="280660"/>
                <a:ext cx="638187" cy="523220"/>
              </a:xfrm>
              <a:prstGeom prst="rect">
                <a:avLst/>
              </a:prstGeom>
              <a:blipFill rotWithShape="1">
                <a:blip r:embed="rId4"/>
                <a:stretch>
                  <a:fillRect/>
                </a:stretch>
              </a:blipFill>
            </p:spPr>
            <p:txBody>
              <a:bodyPr/>
              <a:lstStyle/>
              <a:p>
                <a:r>
                  <a:rPr lang="en-CA">
                    <a:noFill/>
                  </a:rPr>
                  <a:t> </a:t>
                </a:r>
              </a:p>
            </p:txBody>
          </p:sp>
        </mc:Fallback>
      </mc:AlternateContent>
      <p:sp>
        <p:nvSpPr>
          <p:cNvPr id="3" name="Oval 2"/>
          <p:cNvSpPr/>
          <p:nvPr/>
        </p:nvSpPr>
        <p:spPr>
          <a:xfrm>
            <a:off x="6138606" y="411465"/>
            <a:ext cx="262800" cy="2616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701390" y="421600"/>
            <a:ext cx="262800" cy="2616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Arrow Connector 4"/>
          <p:cNvCxnSpPr/>
          <p:nvPr/>
        </p:nvCxnSpPr>
        <p:spPr>
          <a:xfrm>
            <a:off x="6270006" y="280660"/>
            <a:ext cx="156278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6810456" y="199355"/>
                <a:ext cx="50385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a:rPr>
                        <m:t>𝑑</m:t>
                      </m:r>
                    </m:oMath>
                  </m:oMathPara>
                </a14:m>
                <a:endParaRPr lang="en-CA"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810456" y="199355"/>
                <a:ext cx="503856" cy="523220"/>
              </a:xfrm>
              <a:prstGeom prst="rect">
                <a:avLst/>
              </a:prstGeom>
              <a:blipFill rotWithShape="1">
                <a:blip r:embed="rId5"/>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08682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76200"/>
            <a:ext cx="8229600" cy="487363"/>
          </a:xfrm>
        </p:spPr>
        <p:txBody>
          <a:bodyPr/>
          <a:lstStyle/>
          <a:p>
            <a:r>
              <a:rPr lang="en-US" sz="2800" b="1">
                <a:solidFill>
                  <a:srgbClr val="316598"/>
                </a:solidFill>
              </a:rPr>
              <a:t>Charge Polarization</a:t>
            </a:r>
          </a:p>
        </p:txBody>
      </p:sp>
      <p:pic>
        <p:nvPicPr>
          <p:cNvPr id="228355" name="Picture 3" descr="figure26"/>
          <p:cNvPicPr>
            <a:picLocks noChangeAspect="1" noChangeArrowheads="1"/>
          </p:cNvPicPr>
          <p:nvPr/>
        </p:nvPicPr>
        <p:blipFill>
          <a:blip r:embed="rId2"/>
          <a:srcRect r="47169"/>
          <a:stretch>
            <a:fillRect/>
          </a:stretch>
        </p:blipFill>
        <p:spPr bwMode="auto">
          <a:xfrm>
            <a:off x="1600200" y="663575"/>
            <a:ext cx="6172200" cy="6111875"/>
          </a:xfrm>
          <a:prstGeom prst="rect">
            <a:avLst/>
          </a:prstGeom>
          <a:noFill/>
        </p:spPr>
      </p:pic>
    </p:spTree>
    <p:extLst>
      <p:ext uri="{BB962C8B-B14F-4D97-AF65-F5344CB8AC3E}">
        <p14:creationId xmlns:p14="http://schemas.microsoft.com/office/powerpoint/2010/main" val="15519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Charge Polarization</a:t>
            </a:r>
            <a:endParaRPr lang="en-US" dirty="0"/>
          </a:p>
        </p:txBody>
      </p:sp>
      <p:sp>
        <p:nvSpPr>
          <p:cNvPr id="3" name="Text Placeholder 2"/>
          <p:cNvSpPr>
            <a:spLocks noGrp="1"/>
          </p:cNvSpPr>
          <p:nvPr>
            <p:ph type="body" sz="half" idx="1"/>
          </p:nvPr>
        </p:nvSpPr>
        <p:spPr>
          <a:xfrm>
            <a:off x="381000" y="1295400"/>
            <a:ext cx="8458200" cy="5029200"/>
          </a:xfrm>
        </p:spPr>
        <p:txBody>
          <a:bodyPr/>
          <a:lstStyle/>
          <a:p>
            <a:r>
              <a:rPr lang="en-US" dirty="0" smtClean="0"/>
              <a:t>When two small electrically charged objects are brought together, opposites attract and </a:t>
            </a:r>
            <a:r>
              <a:rPr lang="en-US" dirty="0" err="1" smtClean="0"/>
              <a:t>sames</a:t>
            </a:r>
            <a:r>
              <a:rPr lang="en-US" dirty="0" smtClean="0"/>
              <a:t> repel.</a:t>
            </a:r>
          </a:p>
          <a:p>
            <a:r>
              <a:rPr lang="en-US" dirty="0" smtClean="0"/>
              <a:t>When the objects have finite size and one of them is neutral or has very little charge on it, it will become </a:t>
            </a:r>
            <a:r>
              <a:rPr lang="en-US" i="1" dirty="0" smtClean="0"/>
              <a:t>polarized</a:t>
            </a:r>
            <a:r>
              <a:rPr lang="en-US" dirty="0" smtClean="0"/>
              <a:t>.</a:t>
            </a:r>
          </a:p>
          <a:p>
            <a:r>
              <a:rPr lang="en-US" dirty="0" smtClean="0"/>
              <a:t>The resulting force is </a:t>
            </a:r>
            <a:r>
              <a:rPr lang="en-US" i="1" dirty="0" smtClean="0"/>
              <a:t>always attractive</a:t>
            </a:r>
            <a:r>
              <a:rPr lang="en-US" dirty="0" smtClean="0"/>
              <a:t>.  Both positive and negative objects tend to attract neutral objects due to </a:t>
            </a:r>
            <a:r>
              <a:rPr lang="en-US" i="1" dirty="0" smtClean="0"/>
              <a:t>charge polarization</a:t>
            </a:r>
            <a:r>
              <a:rPr lang="en-US" dirty="0" smtClean="0"/>
              <a:t>.</a:t>
            </a:r>
            <a:endParaRPr lang="en-US" dirty="0"/>
          </a:p>
        </p:txBody>
      </p:sp>
    </p:spTree>
    <p:extLst>
      <p:ext uri="{BB962C8B-B14F-4D97-AF65-F5344CB8AC3E}">
        <p14:creationId xmlns:p14="http://schemas.microsoft.com/office/powerpoint/2010/main" val="53525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76200" y="101599"/>
            <a:ext cx="8991600" cy="1236663"/>
          </a:xfrm>
        </p:spPr>
        <p:txBody>
          <a:bodyPr/>
          <a:lstStyle/>
          <a:p>
            <a:pPr eaLnBrk="1" hangingPunct="1"/>
            <a:r>
              <a:rPr lang="en-US" altLang="en-US" sz="3200" dirty="0" smtClean="0">
                <a:solidFill>
                  <a:schemeClr val="tx1"/>
                </a:solidFill>
              </a:rPr>
              <a:t>Coulomb’s Law, and</a:t>
            </a:r>
            <a:br>
              <a:rPr lang="en-US" altLang="en-US" sz="3200" dirty="0" smtClean="0">
                <a:solidFill>
                  <a:schemeClr val="tx1"/>
                </a:solidFill>
              </a:rPr>
            </a:br>
            <a:r>
              <a:rPr lang="en-US" altLang="en-US" sz="3200" dirty="0" smtClean="0">
                <a:solidFill>
                  <a:schemeClr val="tx1"/>
                </a:solidFill>
              </a:rPr>
              <a:t>The Permittivity Constant</a:t>
            </a:r>
          </a:p>
        </p:txBody>
      </p:sp>
      <p:pic>
        <p:nvPicPr>
          <p:cNvPr id="77827" name="Picture 7" descr="CH25_PPT_Slide_25-7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32201"/>
            <a:ext cx="5748775" cy="9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8" name="Group 16"/>
          <p:cNvGrpSpPr>
            <a:grpSpLocks/>
          </p:cNvGrpSpPr>
          <p:nvPr/>
        </p:nvGrpSpPr>
        <p:grpSpPr bwMode="auto">
          <a:xfrm>
            <a:off x="50800" y="1338263"/>
            <a:ext cx="8305800" cy="2314575"/>
            <a:chOff x="32" y="843"/>
            <a:chExt cx="5232" cy="1458"/>
          </a:xfrm>
        </p:grpSpPr>
        <p:sp>
          <p:nvSpPr>
            <p:cNvPr id="77834" name="Text Box 3"/>
            <p:cNvSpPr txBox="1">
              <a:spLocks noChangeArrowheads="1"/>
            </p:cNvSpPr>
            <p:nvPr/>
          </p:nvSpPr>
          <p:spPr bwMode="auto">
            <a:xfrm>
              <a:off x="32" y="843"/>
              <a:ext cx="5232" cy="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t>We can make many future equations easier to use if we rewrite Coulomb’s law in a somewhat more complicated way.</a:t>
              </a:r>
            </a:p>
            <a:p>
              <a:pPr eaLnBrk="1" hangingPunct="1">
                <a:spcBef>
                  <a:spcPct val="20000"/>
                </a:spcBef>
                <a:spcAft>
                  <a:spcPct val="20000"/>
                </a:spcAft>
                <a:buClr>
                  <a:srgbClr val="93001B"/>
                </a:buClr>
                <a:buFont typeface="Wingdings" pitchFamily="84" charset="2"/>
                <a:buChar char="§"/>
              </a:pPr>
              <a:r>
                <a:rPr lang="en-US" altLang="en-US" sz="2600" dirty="0"/>
                <a:t>Let’s define a new constant, called the </a:t>
              </a:r>
              <a:r>
                <a:rPr lang="en-US" altLang="en-US" sz="2600" b="1" dirty="0"/>
                <a:t>permittivity constant</a:t>
              </a:r>
              <a:r>
                <a:rPr lang="en-US" altLang="en-US" sz="2600" dirty="0"/>
                <a:t> </a:t>
              </a:r>
              <a:r>
                <a:rPr lang="en-US" altLang="en-US" sz="2600" i="1" dirty="0">
                  <a:sym typeface="Symbol" pitchFamily="84" charset="2"/>
                </a:rPr>
                <a:t> </a:t>
              </a:r>
              <a:r>
                <a:rPr lang="en-US" altLang="en-US" sz="2600" baseline="-25000" dirty="0"/>
                <a:t>0</a:t>
              </a:r>
              <a:r>
                <a:rPr lang="en-US" altLang="en-US" sz="2600" dirty="0"/>
                <a:t>:</a:t>
              </a:r>
            </a:p>
          </p:txBody>
        </p:sp>
        <p:sp>
          <p:nvSpPr>
            <p:cNvPr id="77835" name="Text Box 10"/>
            <p:cNvSpPr txBox="1">
              <a:spLocks noChangeArrowheads="1"/>
            </p:cNvSpPr>
            <p:nvPr/>
          </p:nvSpPr>
          <p:spPr bwMode="auto">
            <a:xfrm flipV="1">
              <a:off x="1104" y="1980"/>
              <a:ext cx="265"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altLang="en-US" sz="2600" i="1">
                  <a:sym typeface="Symbol" pitchFamily="84" charset="2"/>
                </a:rPr>
                <a:t> </a:t>
              </a:r>
            </a:p>
          </p:txBody>
        </p:sp>
      </p:grpSp>
      <p:grpSp>
        <p:nvGrpSpPr>
          <p:cNvPr id="77829" name="Group 17"/>
          <p:cNvGrpSpPr>
            <a:grpSpLocks/>
          </p:cNvGrpSpPr>
          <p:nvPr/>
        </p:nvGrpSpPr>
        <p:grpSpPr bwMode="auto">
          <a:xfrm>
            <a:off x="50800" y="4648200"/>
            <a:ext cx="8305800" cy="552450"/>
            <a:chOff x="32" y="2928"/>
            <a:chExt cx="5232" cy="348"/>
          </a:xfrm>
        </p:grpSpPr>
        <p:sp>
          <p:nvSpPr>
            <p:cNvPr id="77832" name="Text Box 3"/>
            <p:cNvSpPr txBox="1">
              <a:spLocks noChangeArrowheads="1"/>
            </p:cNvSpPr>
            <p:nvPr/>
          </p:nvSpPr>
          <p:spPr bwMode="auto">
            <a:xfrm>
              <a:off x="32" y="2928"/>
              <a:ext cx="5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buClr>
                  <a:srgbClr val="93001B"/>
                </a:buClr>
                <a:buFont typeface="Wingdings" pitchFamily="84" charset="2"/>
                <a:buChar char="§"/>
              </a:pPr>
              <a:r>
                <a:rPr lang="en-US" altLang="en-US" sz="2600" dirty="0"/>
                <a:t>Rewriting Coulomb’s law in terms of </a:t>
              </a:r>
              <a:r>
                <a:rPr lang="en-US" altLang="en-US" sz="2600" i="1" dirty="0"/>
                <a:t> </a:t>
              </a:r>
              <a:r>
                <a:rPr lang="en-US" altLang="en-US" sz="2600" baseline="-25000" dirty="0"/>
                <a:t>0</a:t>
              </a:r>
              <a:r>
                <a:rPr lang="en-US" altLang="en-US" sz="2600" dirty="0"/>
                <a:t> gives us:</a:t>
              </a:r>
            </a:p>
          </p:txBody>
        </p:sp>
        <p:sp>
          <p:nvSpPr>
            <p:cNvPr id="77833" name="Text Box 15"/>
            <p:cNvSpPr txBox="1">
              <a:spLocks noChangeArrowheads="1"/>
            </p:cNvSpPr>
            <p:nvPr/>
          </p:nvSpPr>
          <p:spPr bwMode="auto">
            <a:xfrm flipV="1">
              <a:off x="3547" y="2968"/>
              <a:ext cx="265"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altLang="en-US" sz="2600" i="1">
                  <a:sym typeface="Symbol" pitchFamily="84" charset="2"/>
                </a:rPr>
                <a:t> </a:t>
              </a:r>
            </a:p>
          </p:txBody>
        </p:sp>
      </p:grpSp>
      <p:pic>
        <p:nvPicPr>
          <p:cNvPr id="77830" name="Picture 18" descr="CH25_PPT_Slide_25-73b"/>
          <p:cNvPicPr>
            <a:picLocks noChangeAspect="1" noChangeArrowheads="1"/>
          </p:cNvPicPr>
          <p:nvPr/>
        </p:nvPicPr>
        <p:blipFill>
          <a:blip r:embed="rId3">
            <a:extLst>
              <a:ext uri="{28A0092B-C50C-407E-A947-70E740481C1C}">
                <a14:useLocalDpi xmlns:a14="http://schemas.microsoft.com/office/drawing/2010/main" val="0"/>
              </a:ext>
            </a:extLst>
          </a:blip>
          <a:srcRect r="59889"/>
          <a:stretch>
            <a:fillRect/>
          </a:stretch>
        </p:blipFill>
        <p:spPr bwMode="auto">
          <a:xfrm>
            <a:off x="2824577" y="5234136"/>
            <a:ext cx="3912774" cy="1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6" descr="CH25_PPT_Slide_25-92"/>
          <p:cNvPicPr>
            <a:picLocks noChangeAspect="1" noChangeArrowheads="1"/>
          </p:cNvPicPr>
          <p:nvPr/>
        </p:nvPicPr>
        <p:blipFill>
          <a:blip r:embed="rId2">
            <a:extLst>
              <a:ext uri="{28A0092B-C50C-407E-A947-70E740481C1C}">
                <a14:useLocalDpi xmlns:a14="http://schemas.microsoft.com/office/drawing/2010/main" val="0"/>
              </a:ext>
            </a:extLst>
          </a:blip>
          <a:srcRect l="101" t="30650" r="96432" b="32430"/>
          <a:stretch>
            <a:fillRect/>
          </a:stretch>
        </p:blipFill>
        <p:spPr bwMode="auto">
          <a:xfrm>
            <a:off x="768499" y="4823103"/>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5" descr="CH25_PPT_Slide_25-92"/>
          <p:cNvPicPr>
            <a:picLocks noChangeAspect="1" noChangeArrowheads="1"/>
          </p:cNvPicPr>
          <p:nvPr/>
        </p:nvPicPr>
        <p:blipFill>
          <a:blip r:embed="rId2">
            <a:extLst>
              <a:ext uri="{28A0092B-C50C-407E-A947-70E740481C1C}">
                <a14:useLocalDpi xmlns:a14="http://schemas.microsoft.com/office/drawing/2010/main" val="0"/>
              </a:ext>
            </a:extLst>
          </a:blip>
          <a:srcRect l="101" t="30650" r="96432" b="32430"/>
          <a:stretch>
            <a:fillRect/>
          </a:stretch>
        </p:blipFill>
        <p:spPr bwMode="auto">
          <a:xfrm>
            <a:off x="776437" y="3989665"/>
            <a:ext cx="27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4" descr="CH25_PPT_Slide_25-92"/>
          <p:cNvPicPr>
            <a:picLocks noChangeAspect="1" noChangeArrowheads="1"/>
          </p:cNvPicPr>
          <p:nvPr/>
        </p:nvPicPr>
        <p:blipFill>
          <a:blip r:embed="rId2">
            <a:extLst>
              <a:ext uri="{28A0092B-C50C-407E-A947-70E740481C1C}">
                <a14:useLocalDpi xmlns:a14="http://schemas.microsoft.com/office/drawing/2010/main" val="0"/>
              </a:ext>
            </a:extLst>
          </a:blip>
          <a:srcRect l="101" t="30650" r="96432" b="32430"/>
          <a:stretch>
            <a:fillRect/>
          </a:stretch>
        </p:blipFill>
        <p:spPr bwMode="auto">
          <a:xfrm>
            <a:off x="4103837" y="1535331"/>
            <a:ext cx="27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2"/>
          <p:cNvSpPr>
            <a:spLocks noGrp="1" noChangeArrowheads="1"/>
          </p:cNvSpPr>
          <p:nvPr>
            <p:ph type="title" idx="4294967295"/>
          </p:nvPr>
        </p:nvSpPr>
        <p:spPr>
          <a:xfrm>
            <a:off x="63500" y="38100"/>
            <a:ext cx="8775700" cy="1302668"/>
          </a:xfrm>
        </p:spPr>
        <p:txBody>
          <a:bodyPr/>
          <a:lstStyle/>
          <a:p>
            <a:pPr eaLnBrk="1" hangingPunct="1"/>
            <a:r>
              <a:rPr lang="en-US" altLang="en-US" sz="3200" dirty="0" smtClean="0">
                <a:solidFill>
                  <a:schemeClr val="tx1"/>
                </a:solidFill>
              </a:rPr>
              <a:t>The Electric Field</a:t>
            </a:r>
          </a:p>
        </p:txBody>
      </p:sp>
      <p:sp>
        <p:nvSpPr>
          <p:cNvPr id="94214" name="Text Box 4"/>
          <p:cNvSpPr txBox="1">
            <a:spLocks noChangeArrowheads="1"/>
          </p:cNvSpPr>
          <p:nvPr/>
        </p:nvSpPr>
        <p:spPr bwMode="auto">
          <a:xfrm>
            <a:off x="335112" y="1112044"/>
            <a:ext cx="830021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A charged particle with charge </a:t>
            </a:r>
            <a:r>
              <a:rPr lang="en-US" altLang="en-US" sz="2600" i="1" dirty="0">
                <a:latin typeface="Times New Roman" pitchFamily="84" charset="0"/>
                <a:cs typeface="Arial" charset="0"/>
              </a:rPr>
              <a:t>q</a:t>
            </a:r>
            <a:r>
              <a:rPr lang="en-US" altLang="en-US" sz="2600" dirty="0">
                <a:cs typeface="Arial" charset="0"/>
              </a:rPr>
              <a:t> at a point in space where the electric field is    experiences an electric force:</a:t>
            </a:r>
            <a:endParaRPr lang="en-US" altLang="en-US" b="1" dirty="0">
              <a:cs typeface="Arial" charset="0"/>
            </a:endParaRPr>
          </a:p>
        </p:txBody>
      </p:sp>
      <p:sp>
        <p:nvSpPr>
          <p:cNvPr id="94215" name="Text Box 3"/>
          <p:cNvSpPr txBox="1">
            <a:spLocks noChangeArrowheads="1"/>
          </p:cNvSpPr>
          <p:nvPr/>
        </p:nvSpPr>
        <p:spPr bwMode="auto">
          <a:xfrm>
            <a:off x="28724" y="3608665"/>
            <a:ext cx="8788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5000"/>
              </a:lnSpc>
              <a:spcBef>
                <a:spcPct val="10000"/>
              </a:spcBef>
              <a:spcAft>
                <a:spcPct val="10000"/>
              </a:spcAft>
              <a:buClr>
                <a:srgbClr val="93001B"/>
              </a:buClr>
              <a:buFont typeface="Wingdings" pitchFamily="84" charset="2"/>
              <a:buChar char="§"/>
            </a:pPr>
            <a:r>
              <a:rPr lang="en-US" altLang="en-US" sz="2600" dirty="0"/>
              <a:t>If </a:t>
            </a:r>
            <a:r>
              <a:rPr lang="en-US" altLang="en-US" sz="2600" i="1" dirty="0">
                <a:latin typeface="Times New Roman" pitchFamily="84" charset="0"/>
              </a:rPr>
              <a:t>q</a:t>
            </a:r>
            <a:r>
              <a:rPr lang="en-US" altLang="en-US" sz="2600" dirty="0"/>
              <a:t> is positive, the force on the particle is in the direction of    </a:t>
            </a:r>
            <a:r>
              <a:rPr lang="en-US" altLang="en-US" sz="2600" i="1" dirty="0">
                <a:latin typeface="Times New Roman" pitchFamily="84" charset="0"/>
                <a:cs typeface="Arial" charset="0"/>
              </a:rPr>
              <a:t>.</a:t>
            </a:r>
            <a:r>
              <a:rPr lang="en-US" altLang="en-US" sz="2600" dirty="0">
                <a:cs typeface="Arial" charset="0"/>
              </a:rPr>
              <a:t> </a:t>
            </a:r>
          </a:p>
          <a:p>
            <a:pPr eaLnBrk="1" hangingPunct="1">
              <a:lnSpc>
                <a:spcPct val="95000"/>
              </a:lnSpc>
              <a:spcBef>
                <a:spcPct val="10000"/>
              </a:spcBef>
              <a:spcAft>
                <a:spcPct val="10000"/>
              </a:spcAft>
              <a:buClr>
                <a:srgbClr val="93001B"/>
              </a:buClr>
              <a:buFont typeface="Wingdings" pitchFamily="84" charset="2"/>
              <a:buChar char="§"/>
            </a:pPr>
            <a:r>
              <a:rPr lang="en-US" altLang="en-US" sz="2600" dirty="0">
                <a:cs typeface="Arial" charset="0"/>
              </a:rPr>
              <a:t>The force on a negative charge is </a:t>
            </a:r>
            <a:r>
              <a:rPr lang="en-US" altLang="en-US" sz="2600" i="1" dirty="0">
                <a:cs typeface="Arial" charset="0"/>
              </a:rPr>
              <a:t>opposite </a:t>
            </a:r>
            <a:r>
              <a:rPr lang="en-US" altLang="en-US" sz="2600" dirty="0">
                <a:cs typeface="Arial" charset="0"/>
              </a:rPr>
              <a:t>the direction of    </a:t>
            </a:r>
            <a:r>
              <a:rPr lang="en-US" altLang="en-US" sz="2600" i="1" dirty="0">
                <a:latin typeface="Times New Roman" pitchFamily="84" charset="0"/>
                <a:cs typeface="Arial" charset="0"/>
              </a:rPr>
              <a:t>.</a:t>
            </a:r>
          </a:p>
        </p:txBody>
      </p:sp>
      <p:pic>
        <p:nvPicPr>
          <p:cNvPr id="94218" name="Picture 27" descr="CH25_PPT_Slide_25-89"/>
          <p:cNvPicPr>
            <a:picLocks noChangeAspect="1" noChangeArrowheads="1"/>
          </p:cNvPicPr>
          <p:nvPr/>
        </p:nvPicPr>
        <p:blipFill>
          <a:blip r:embed="rId3">
            <a:extLst>
              <a:ext uri="{28A0092B-C50C-407E-A947-70E740481C1C}">
                <a14:useLocalDpi xmlns:a14="http://schemas.microsoft.com/office/drawing/2010/main" val="0"/>
              </a:ext>
            </a:extLst>
          </a:blip>
          <a:srcRect r="73166"/>
          <a:stretch>
            <a:fillRect/>
          </a:stretch>
        </p:blipFill>
        <p:spPr bwMode="auto">
          <a:xfrm>
            <a:off x="3348187" y="2728119"/>
            <a:ext cx="18224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53740" y="5402540"/>
            <a:ext cx="84629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The units of the electric field are </a:t>
            </a:r>
            <a:r>
              <a:rPr lang="en-US" altLang="en-US" sz="2600" dirty="0">
                <a:latin typeface="Times New Roman" pitchFamily="84" charset="0"/>
                <a:cs typeface="Arial" charset="0"/>
              </a:rPr>
              <a:t>N/C</a:t>
            </a:r>
            <a:r>
              <a:rPr lang="en-US" altLang="en-US" sz="2600" dirty="0">
                <a:cs typeface="Arial" charset="0"/>
              </a:rPr>
              <a:t>. The magnitude </a:t>
            </a:r>
            <a:r>
              <a:rPr lang="en-US" altLang="en-US" sz="2600" i="1" dirty="0">
                <a:latin typeface="Times New Roman" pitchFamily="84" charset="0"/>
                <a:cs typeface="Arial" charset="0"/>
              </a:rPr>
              <a:t>E</a:t>
            </a:r>
            <a:r>
              <a:rPr lang="en-US" altLang="en-US" sz="2600" dirty="0">
                <a:cs typeface="Arial" charset="0"/>
              </a:rPr>
              <a:t> of the electric field is called the </a:t>
            </a:r>
            <a:r>
              <a:rPr lang="en-US" altLang="en-US" sz="2600" b="1" dirty="0">
                <a:cs typeface="Arial" charset="0"/>
              </a:rPr>
              <a:t>electric field strength.</a:t>
            </a:r>
            <a:endParaRPr lang="en-US" altLang="en-US" b="1" dirty="0">
              <a:cs typeface="Arial" charset="0"/>
            </a:endParaRPr>
          </a:p>
        </p:txBody>
      </p:sp>
    </p:spTree>
    <p:extLst>
      <p:ext uri="{BB962C8B-B14F-4D97-AF65-F5344CB8AC3E}">
        <p14:creationId xmlns:p14="http://schemas.microsoft.com/office/powerpoint/2010/main" val="12422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idx="4294967295"/>
          </p:nvPr>
        </p:nvSpPr>
        <p:spPr>
          <a:xfrm>
            <a:off x="63500" y="50800"/>
            <a:ext cx="5041900" cy="484188"/>
          </a:xfrm>
        </p:spPr>
        <p:txBody>
          <a:bodyPr/>
          <a:lstStyle/>
          <a:p>
            <a:pPr algn="l" eaLnBrk="1" hangingPunct="1"/>
            <a:r>
              <a:rPr lang="en-US" altLang="en-US" sz="3200" dirty="0" smtClean="0">
                <a:solidFill>
                  <a:schemeClr val="tx1"/>
                </a:solidFill>
              </a:rPr>
              <a:t>The Electric Force</a:t>
            </a:r>
          </a:p>
        </p:txBody>
      </p:sp>
      <p:pic>
        <p:nvPicPr>
          <p:cNvPr id="93189" name="Picture 9" descr="25_25_FigureA"/>
          <p:cNvPicPr>
            <a:picLocks noChangeAspect="1" noChangeArrowheads="1"/>
          </p:cNvPicPr>
          <p:nvPr/>
        </p:nvPicPr>
        <p:blipFill>
          <a:blip r:embed="rId2">
            <a:extLst>
              <a:ext uri="{28A0092B-C50C-407E-A947-70E740481C1C}">
                <a14:useLocalDpi xmlns:a14="http://schemas.microsoft.com/office/drawing/2010/main" val="0"/>
              </a:ext>
            </a:extLst>
          </a:blip>
          <a:srcRect t="6097" b="3415"/>
          <a:stretch>
            <a:fillRect/>
          </a:stretch>
        </p:blipFill>
        <p:spPr bwMode="auto">
          <a:xfrm>
            <a:off x="1691680" y="836712"/>
            <a:ext cx="6861180"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7551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2"/>
          <p:cNvSpPr>
            <a:spLocks noGrp="1" noChangeArrowheads="1"/>
          </p:cNvSpPr>
          <p:nvPr>
            <p:ph type="title" idx="4294967295"/>
          </p:nvPr>
        </p:nvSpPr>
        <p:spPr>
          <a:xfrm>
            <a:off x="63500" y="38100"/>
            <a:ext cx="3746500" cy="509588"/>
          </a:xfrm>
        </p:spPr>
        <p:txBody>
          <a:bodyPr/>
          <a:lstStyle/>
          <a:p>
            <a:pPr algn="l" eaLnBrk="1" hangingPunct="1"/>
            <a:r>
              <a:rPr lang="en-US" altLang="en-US" sz="3200" smtClean="0">
                <a:solidFill>
                  <a:schemeClr val="tx1"/>
                </a:solidFill>
              </a:rPr>
              <a:t>The Electric Field</a:t>
            </a:r>
          </a:p>
        </p:txBody>
      </p:sp>
      <p:pic>
        <p:nvPicPr>
          <p:cNvPr id="94216" name="Picture 13" descr="25_25_FigureB"/>
          <p:cNvPicPr>
            <a:picLocks noChangeAspect="1" noChangeArrowheads="1"/>
          </p:cNvPicPr>
          <p:nvPr/>
        </p:nvPicPr>
        <p:blipFill>
          <a:blip r:embed="rId2">
            <a:extLst>
              <a:ext uri="{28A0092B-C50C-407E-A947-70E740481C1C}">
                <a14:useLocalDpi xmlns:a14="http://schemas.microsoft.com/office/drawing/2010/main" val="0"/>
              </a:ext>
            </a:extLst>
          </a:blip>
          <a:srcRect b="3192"/>
          <a:stretch>
            <a:fillRect/>
          </a:stretch>
        </p:blipFill>
        <p:spPr bwMode="auto">
          <a:xfrm>
            <a:off x="1668438" y="821078"/>
            <a:ext cx="6676950" cy="542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6194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76199" y="25400"/>
            <a:ext cx="8919941" cy="883320"/>
          </a:xfrm>
        </p:spPr>
        <p:txBody>
          <a:bodyPr/>
          <a:lstStyle/>
          <a:p>
            <a:pPr eaLnBrk="1" hangingPunct="1"/>
            <a:r>
              <a:rPr lang="en-US" altLang="en-US" sz="3200" dirty="0" smtClean="0">
                <a:solidFill>
                  <a:schemeClr val="tx1"/>
                </a:solidFill>
              </a:rPr>
              <a:t>The Electric Field of a Point Charge</a:t>
            </a:r>
          </a:p>
        </p:txBody>
      </p:sp>
      <p:sp>
        <p:nvSpPr>
          <p:cNvPr id="97283" name="Text Box 3"/>
          <p:cNvSpPr txBox="1">
            <a:spLocks noChangeArrowheads="1"/>
          </p:cNvSpPr>
          <p:nvPr/>
        </p:nvSpPr>
        <p:spPr bwMode="auto">
          <a:xfrm>
            <a:off x="298477" y="2043279"/>
            <a:ext cx="8697664"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5000"/>
              </a:lnSpc>
              <a:spcBef>
                <a:spcPct val="20000"/>
              </a:spcBef>
              <a:spcAft>
                <a:spcPct val="20000"/>
              </a:spcAft>
              <a:buClr>
                <a:srgbClr val="93001B"/>
              </a:buClr>
              <a:buFont typeface="Wingdings" pitchFamily="84" charset="2"/>
              <a:buChar char="§"/>
            </a:pPr>
            <a:r>
              <a:rPr lang="en-US" altLang="en-US" sz="2800" dirty="0" smtClean="0"/>
              <a:t>The </a:t>
            </a:r>
            <a:r>
              <a:rPr lang="en-US" altLang="en-US" sz="2800" dirty="0"/>
              <a:t>electric </a:t>
            </a:r>
            <a:r>
              <a:rPr lang="en-US" altLang="en-US" sz="2800" dirty="0" smtClean="0"/>
              <a:t>field at a distance </a:t>
            </a:r>
            <a:r>
              <a:rPr lang="en-US" altLang="en-US" sz="2800" i="1" dirty="0" smtClean="0">
                <a:latin typeface="Times New Roman" panose="02020603050405020304" pitchFamily="18" charset="0"/>
                <a:cs typeface="Times New Roman" panose="02020603050405020304" pitchFamily="18" charset="0"/>
              </a:rPr>
              <a:t>r</a:t>
            </a:r>
            <a:r>
              <a:rPr lang="en-US" altLang="en-US" sz="2800" dirty="0" smtClean="0"/>
              <a:t> away from a point charge, </a:t>
            </a:r>
            <a:r>
              <a:rPr lang="en-US" altLang="en-US" sz="2800" i="1" dirty="0" smtClean="0">
                <a:latin typeface="Times New Roman" panose="02020603050405020304" pitchFamily="18" charset="0"/>
                <a:cs typeface="Times New Roman" panose="02020603050405020304" pitchFamily="18" charset="0"/>
              </a:rPr>
              <a:t>q</a:t>
            </a:r>
            <a:r>
              <a:rPr lang="en-US" altLang="en-US" sz="2800" dirty="0" smtClean="0"/>
              <a:t>, </a:t>
            </a:r>
            <a:r>
              <a:rPr lang="en-US" altLang="en-US" sz="2800" dirty="0"/>
              <a:t>is given by:</a:t>
            </a:r>
          </a:p>
        </p:txBody>
      </p:sp>
      <p:pic>
        <p:nvPicPr>
          <p:cNvPr id="97285" name="Picture 7" descr="CH25_PPT_Slide_25-92"/>
          <p:cNvPicPr>
            <a:picLocks noChangeAspect="1" noChangeArrowheads="1"/>
          </p:cNvPicPr>
          <p:nvPr/>
        </p:nvPicPr>
        <p:blipFill>
          <a:blip r:embed="rId2">
            <a:extLst>
              <a:ext uri="{28A0092B-C50C-407E-A947-70E740481C1C}">
                <a14:useLocalDpi xmlns:a14="http://schemas.microsoft.com/office/drawing/2010/main" val="0"/>
              </a:ext>
            </a:extLst>
          </a:blip>
          <a:srcRect r="33871"/>
          <a:stretch>
            <a:fillRect/>
          </a:stretch>
        </p:blipFill>
        <p:spPr bwMode="auto">
          <a:xfrm>
            <a:off x="1444728" y="3176972"/>
            <a:ext cx="640516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1408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76200" y="25400"/>
            <a:ext cx="8888288" cy="1041400"/>
          </a:xfrm>
        </p:spPr>
        <p:txBody>
          <a:bodyPr/>
          <a:lstStyle/>
          <a:p>
            <a:pPr eaLnBrk="1" hangingPunct="1"/>
            <a:r>
              <a:rPr lang="en-US" altLang="en-US" sz="3200" dirty="0" smtClean="0">
                <a:solidFill>
                  <a:schemeClr val="tx1"/>
                </a:solidFill>
              </a:rPr>
              <a:t>The Electric Field of a Point Charge</a:t>
            </a:r>
          </a:p>
        </p:txBody>
      </p:sp>
      <p:pic>
        <p:nvPicPr>
          <p:cNvPr id="97284" name="Picture 6" descr="25_26_Figure"/>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70162" y="1916832"/>
            <a:ext cx="7992888" cy="1313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2070" y="5517232"/>
            <a:ext cx="8982458" cy="1512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Rectangle 6"/>
          <p:cNvSpPr/>
          <p:nvPr/>
        </p:nvSpPr>
        <p:spPr>
          <a:xfrm>
            <a:off x="1115616" y="1916832"/>
            <a:ext cx="746720" cy="756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75695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0" name="Picture 10" descr="CH20_PPT_Slide_62"/>
          <p:cNvPicPr>
            <a:picLocks noChangeAspect="1" noChangeArrowheads="1"/>
          </p:cNvPicPr>
          <p:nvPr/>
        </p:nvPicPr>
        <p:blipFill>
          <a:blip r:embed="rId3">
            <a:extLst>
              <a:ext uri="{28A0092B-C50C-407E-A947-70E740481C1C}">
                <a14:useLocalDpi xmlns:a14="http://schemas.microsoft.com/office/drawing/2010/main" val="0"/>
              </a:ext>
            </a:extLst>
          </a:blip>
          <a:srcRect l="21474" r="24689"/>
          <a:stretch>
            <a:fillRect/>
          </a:stretch>
        </p:blipFill>
        <p:spPr bwMode="auto">
          <a:xfrm>
            <a:off x="4757738" y="1155700"/>
            <a:ext cx="3852862" cy="5511800"/>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2"/>
          <p:cNvSpPr>
            <a:spLocks/>
          </p:cNvSpPr>
          <p:nvPr/>
        </p:nvSpPr>
        <p:spPr bwMode="auto">
          <a:xfrm>
            <a:off x="261938" y="542925"/>
            <a:ext cx="449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US" sz="2600" dirty="0"/>
              <a:t>A spherical wave travels outward from a point source. What is the phase difference between the two points on </a:t>
            </a:r>
            <a:br>
              <a:rPr lang="en-US" sz="2600" dirty="0"/>
            </a:br>
            <a:r>
              <a:rPr lang="en-US" sz="2600" dirty="0"/>
              <a:t>the wave marked with dots?</a:t>
            </a:r>
          </a:p>
        </p:txBody>
      </p:sp>
      <p:sp>
        <p:nvSpPr>
          <p:cNvPr id="66564" name="Rectangle 3"/>
          <p:cNvSpPr>
            <a:spLocks noChangeArrowheads="1"/>
          </p:cNvSpPr>
          <p:nvPr/>
        </p:nvSpPr>
        <p:spPr bwMode="auto">
          <a:xfrm>
            <a:off x="76200" y="104775"/>
            <a:ext cx="74072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p>
            <a:pPr eaLnBrk="1" hangingPunct="1"/>
            <a:r>
              <a:rPr lang="en-US" sz="3200">
                <a:solidFill>
                  <a:schemeClr val="bg1"/>
                </a:solidFill>
                <a:latin typeface="Times New Roman" charset="0"/>
              </a:rPr>
              <a:t>QuickCheck 20.8 </a:t>
            </a:r>
            <a:endParaRPr lang="en-US" sz="3200">
              <a:solidFill>
                <a:schemeClr val="bg1"/>
              </a:solidFill>
              <a:latin typeface="Gill Sans" charset="0"/>
            </a:endParaRPr>
          </a:p>
        </p:txBody>
      </p:sp>
      <p:sp>
        <p:nvSpPr>
          <p:cNvPr id="66565" name="Rectangle 2"/>
          <p:cNvSpPr>
            <a:spLocks/>
          </p:cNvSpPr>
          <p:nvPr/>
        </p:nvSpPr>
        <p:spPr bwMode="auto">
          <a:xfrm>
            <a:off x="450850" y="3371850"/>
            <a:ext cx="532606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627063" indent="-627063" eaLnBrk="1" hangingPunct="1">
              <a:lnSpc>
                <a:spcPct val="110000"/>
              </a:lnSpc>
            </a:pPr>
            <a:endParaRPr lang="en-US" sz="2800" dirty="0"/>
          </a:p>
          <a:p>
            <a:pPr marL="627063" indent="-627063" eaLnBrk="1" hangingPunct="1">
              <a:lnSpc>
                <a:spcPct val="120000"/>
              </a:lnSpc>
              <a:buFont typeface="Arial" charset="0"/>
              <a:buAutoNum type="alphaUcPeriod"/>
            </a:pPr>
            <a:r>
              <a:rPr lang="en-US" sz="2800" dirty="0"/>
              <a:t> </a:t>
            </a:r>
            <a:r>
              <a:rPr lang="en-US" sz="2800" dirty="0">
                <a:latin typeface="Symbol Proportional BT" charset="2"/>
                <a:cs typeface="Symbol Proportional BT" charset="2"/>
                <a:sym typeface="Symbol" charset="0"/>
              </a:rPr>
              <a:t></a:t>
            </a:r>
            <a:r>
              <a:rPr lang="en-US" sz="2800" dirty="0">
                <a:latin typeface="Times New Roman" charset="0"/>
              </a:rPr>
              <a:t>/4</a:t>
            </a:r>
            <a:r>
              <a:rPr lang="en-US" sz="2800" dirty="0"/>
              <a:t> radians.</a:t>
            </a:r>
          </a:p>
          <a:p>
            <a:pPr marL="627063" indent="-627063" eaLnBrk="1" hangingPunct="1">
              <a:lnSpc>
                <a:spcPct val="120000"/>
              </a:lnSpc>
              <a:buFont typeface="Arial" charset="0"/>
              <a:buAutoNum type="alphaUcPeriod"/>
            </a:pPr>
            <a:r>
              <a:rPr lang="en-US" sz="2800" dirty="0"/>
              <a:t> </a:t>
            </a:r>
            <a:r>
              <a:rPr lang="en-US" sz="2800" dirty="0">
                <a:latin typeface="Symbol Proportional BT" charset="2"/>
                <a:cs typeface="Symbol Proportional BT" charset="2"/>
                <a:sym typeface="Symbol" charset="0"/>
              </a:rPr>
              <a:t></a:t>
            </a:r>
            <a:r>
              <a:rPr lang="en-US" sz="2800" i="1" dirty="0" smtClean="0">
                <a:latin typeface="Times New Roman" charset="0"/>
                <a:sym typeface="Symbol" charset="0"/>
              </a:rPr>
              <a:t> </a:t>
            </a:r>
            <a:r>
              <a:rPr lang="en-US" sz="2800" dirty="0">
                <a:latin typeface="Times New Roman" charset="0"/>
              </a:rPr>
              <a:t>/2</a:t>
            </a:r>
            <a:r>
              <a:rPr lang="en-US" sz="2800" dirty="0"/>
              <a:t> radians.</a:t>
            </a:r>
          </a:p>
          <a:p>
            <a:pPr marL="627063" indent="-627063" eaLnBrk="1" hangingPunct="1">
              <a:lnSpc>
                <a:spcPct val="120000"/>
              </a:lnSpc>
              <a:buFont typeface="Arial" charset="0"/>
              <a:buAutoNum type="alphaUcPeriod"/>
            </a:pPr>
            <a:r>
              <a:rPr lang="en-US" sz="2800" dirty="0"/>
              <a:t> </a:t>
            </a:r>
            <a:r>
              <a:rPr lang="en-US" sz="2800" dirty="0" smtClean="0">
                <a:latin typeface="Symbol Proportional BT" charset="2"/>
                <a:cs typeface="Symbol Proportional BT" charset="2"/>
                <a:sym typeface="Symbol" charset="0"/>
              </a:rPr>
              <a:t> </a:t>
            </a:r>
            <a:r>
              <a:rPr lang="en-US" sz="2800" dirty="0" smtClean="0"/>
              <a:t>radians</a:t>
            </a:r>
            <a:r>
              <a:rPr lang="en-US" sz="2800" dirty="0"/>
              <a:t>.</a:t>
            </a:r>
          </a:p>
          <a:p>
            <a:pPr marL="627063" indent="-627063" eaLnBrk="1" hangingPunct="1">
              <a:lnSpc>
                <a:spcPct val="120000"/>
              </a:lnSpc>
              <a:buFont typeface="Arial" charset="0"/>
              <a:buAutoNum type="alphaUcPeriod"/>
            </a:pPr>
            <a:r>
              <a:rPr lang="en-US" sz="2800" dirty="0"/>
              <a:t> </a:t>
            </a:r>
            <a:r>
              <a:rPr lang="en-US" sz="2800" dirty="0" smtClean="0">
                <a:latin typeface="Times New Roman" charset="0"/>
              </a:rPr>
              <a:t>7</a:t>
            </a:r>
            <a:r>
              <a:rPr lang="en-US" sz="2800" dirty="0">
                <a:latin typeface="Symbol Proportional BT" charset="2"/>
                <a:cs typeface="Symbol Proportional BT" charset="2"/>
                <a:sym typeface="Symbol" charset="0"/>
              </a:rPr>
              <a:t></a:t>
            </a:r>
            <a:r>
              <a:rPr lang="en-US" sz="2800" i="1" dirty="0" smtClean="0">
                <a:latin typeface="Times New Roman" charset="0"/>
              </a:rPr>
              <a:t> </a:t>
            </a:r>
            <a:r>
              <a:rPr lang="en-US" sz="2800" dirty="0">
                <a:latin typeface="Times New Roman" charset="0"/>
              </a:rPr>
              <a:t>/2</a:t>
            </a:r>
            <a:r>
              <a:rPr lang="en-US" sz="2800" dirty="0"/>
              <a:t> radians.</a:t>
            </a:r>
          </a:p>
          <a:p>
            <a:pPr marL="627063" indent="-627063" eaLnBrk="1" hangingPunct="1">
              <a:lnSpc>
                <a:spcPct val="120000"/>
              </a:lnSpc>
              <a:buFont typeface="Arial" charset="0"/>
              <a:buAutoNum type="alphaUcPeriod"/>
            </a:pPr>
            <a:r>
              <a:rPr lang="en-US" sz="2800" dirty="0"/>
              <a:t> </a:t>
            </a:r>
            <a:r>
              <a:rPr lang="en-US" sz="2800" dirty="0" smtClean="0">
                <a:latin typeface="Times New Roman" charset="0"/>
              </a:rPr>
              <a:t>7</a:t>
            </a:r>
            <a:r>
              <a:rPr lang="en-US" sz="2800" dirty="0">
                <a:latin typeface="Symbol Proportional BT" charset="2"/>
                <a:cs typeface="Symbol Proportional BT" charset="2"/>
                <a:sym typeface="Symbol" charset="0"/>
              </a:rPr>
              <a:t></a:t>
            </a:r>
            <a:r>
              <a:rPr lang="en-US" sz="2800" dirty="0" smtClean="0"/>
              <a:t> </a:t>
            </a:r>
            <a:r>
              <a:rPr lang="en-US" sz="2800" dirty="0"/>
              <a:t>radians.</a:t>
            </a:r>
          </a:p>
        </p:txBody>
      </p:sp>
    </p:spTree>
    <p:extLst>
      <p:ext uri="{BB962C8B-B14F-4D97-AF65-F5344CB8AC3E}">
        <p14:creationId xmlns:p14="http://schemas.microsoft.com/office/powerpoint/2010/main" val="23267608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6" descr="25_26_Figure"/>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63688" y="-2907704"/>
            <a:ext cx="7992888" cy="1313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p:cNvSpPr>
            <a:spLocks noGrp="1" noChangeArrowheads="1"/>
          </p:cNvSpPr>
          <p:nvPr>
            <p:ph type="title" idx="4294967295"/>
          </p:nvPr>
        </p:nvSpPr>
        <p:spPr>
          <a:xfrm>
            <a:off x="76200" y="25400"/>
            <a:ext cx="8888288" cy="1041400"/>
          </a:xfrm>
        </p:spPr>
        <p:txBody>
          <a:bodyPr/>
          <a:lstStyle/>
          <a:p>
            <a:pPr eaLnBrk="1" hangingPunct="1"/>
            <a:r>
              <a:rPr lang="en-US" altLang="en-US" sz="3200" dirty="0" smtClean="0">
                <a:solidFill>
                  <a:schemeClr val="tx1"/>
                </a:solidFill>
              </a:rPr>
              <a:t>The Electric Field of a Point Charge</a:t>
            </a:r>
          </a:p>
        </p:txBody>
      </p:sp>
      <p:sp>
        <p:nvSpPr>
          <p:cNvPr id="4" name="Rectangle 3"/>
          <p:cNvSpPr/>
          <p:nvPr/>
        </p:nvSpPr>
        <p:spPr>
          <a:xfrm>
            <a:off x="342070" y="5517232"/>
            <a:ext cx="8982458" cy="1512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ectangle 4"/>
          <p:cNvSpPr/>
          <p:nvPr/>
        </p:nvSpPr>
        <p:spPr>
          <a:xfrm>
            <a:off x="156141" y="-135396"/>
            <a:ext cx="8982458" cy="54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Rectangle 5"/>
          <p:cNvSpPr/>
          <p:nvPr/>
        </p:nvSpPr>
        <p:spPr>
          <a:xfrm>
            <a:off x="1160984" y="805880"/>
            <a:ext cx="746720" cy="756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00368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6" descr="25_26_Figure"/>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60240" y="-7463258"/>
            <a:ext cx="7992888" cy="1313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6141" y="-135396"/>
            <a:ext cx="8982458" cy="828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7282" name="Rectangle 2"/>
          <p:cNvSpPr>
            <a:spLocks noGrp="1" noChangeArrowheads="1"/>
          </p:cNvSpPr>
          <p:nvPr>
            <p:ph type="title" idx="4294967295"/>
          </p:nvPr>
        </p:nvSpPr>
        <p:spPr>
          <a:xfrm>
            <a:off x="76200" y="25400"/>
            <a:ext cx="8888288" cy="1041400"/>
          </a:xfrm>
        </p:spPr>
        <p:txBody>
          <a:bodyPr/>
          <a:lstStyle/>
          <a:p>
            <a:pPr eaLnBrk="1" hangingPunct="1"/>
            <a:r>
              <a:rPr lang="en-US" altLang="en-US" sz="3200" dirty="0" smtClean="0">
                <a:solidFill>
                  <a:schemeClr val="tx1"/>
                </a:solidFill>
              </a:rPr>
              <a:t>The Electric Field of a Point Charge</a:t>
            </a:r>
          </a:p>
        </p:txBody>
      </p:sp>
      <p:sp>
        <p:nvSpPr>
          <p:cNvPr id="5" name="Rectangle 4"/>
          <p:cNvSpPr/>
          <p:nvPr/>
        </p:nvSpPr>
        <p:spPr>
          <a:xfrm>
            <a:off x="1115616" y="1196752"/>
            <a:ext cx="746720" cy="756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56986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95262" y="34330"/>
            <a:ext cx="8720138" cy="730374"/>
          </a:xfrm>
        </p:spPr>
        <p:txBody>
          <a:bodyPr/>
          <a:lstStyle/>
          <a:p>
            <a:pPr eaLnBrk="1" hangingPunct="1"/>
            <a:r>
              <a:rPr lang="en-US" altLang="en-US" sz="3200" dirty="0" smtClean="0">
                <a:solidFill>
                  <a:schemeClr val="tx1"/>
                </a:solidFill>
              </a:rPr>
              <a:t>The Electric Field of a Point Charge</a:t>
            </a:r>
          </a:p>
        </p:txBody>
      </p:sp>
      <p:sp>
        <p:nvSpPr>
          <p:cNvPr id="98307" name="Text Box 3"/>
          <p:cNvSpPr txBox="1">
            <a:spLocks noChangeArrowheads="1"/>
          </p:cNvSpPr>
          <p:nvPr/>
        </p:nvSpPr>
        <p:spPr bwMode="auto">
          <a:xfrm>
            <a:off x="50800" y="1333500"/>
            <a:ext cx="41783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5000"/>
              </a:lnSpc>
              <a:spcBef>
                <a:spcPct val="20000"/>
              </a:spcBef>
              <a:spcAft>
                <a:spcPct val="20000"/>
              </a:spcAft>
              <a:buClr>
                <a:srgbClr val="93001B"/>
              </a:buClr>
              <a:buFont typeface="Wingdings" pitchFamily="84" charset="2"/>
              <a:buChar char="§"/>
            </a:pPr>
            <a:r>
              <a:rPr lang="en-US" altLang="en-US" sz="2600" dirty="0"/>
              <a:t>If we calculate the field at a sufficient number of points in space, we can draw a </a:t>
            </a:r>
            <a:r>
              <a:rPr lang="en-US" altLang="en-US" sz="2600" b="1" dirty="0"/>
              <a:t>field diagram</a:t>
            </a:r>
            <a:r>
              <a:rPr lang="en-US" altLang="en-US" sz="2600" dirty="0"/>
              <a:t>.</a:t>
            </a:r>
            <a:r>
              <a:rPr lang="en-US" altLang="en-US" sz="2600" b="1" dirty="0"/>
              <a:t> </a:t>
            </a:r>
            <a:endParaRPr lang="en-US" altLang="en-US" sz="2600" dirty="0"/>
          </a:p>
          <a:p>
            <a:pPr eaLnBrk="1" hangingPunct="1">
              <a:lnSpc>
                <a:spcPct val="95000"/>
              </a:lnSpc>
              <a:spcBef>
                <a:spcPct val="20000"/>
              </a:spcBef>
              <a:spcAft>
                <a:spcPct val="20000"/>
              </a:spcAft>
              <a:buClr>
                <a:srgbClr val="93001B"/>
              </a:buClr>
              <a:buFont typeface="Wingdings" pitchFamily="84" charset="2"/>
              <a:buChar char="§"/>
            </a:pPr>
            <a:r>
              <a:rPr lang="en-US" altLang="en-US" sz="2600" dirty="0"/>
              <a:t>Notice that the field vectors all point straight away from charge </a:t>
            </a:r>
            <a:r>
              <a:rPr lang="en-US" altLang="en-US" sz="2600" i="1" dirty="0">
                <a:latin typeface="Times New Roman" pitchFamily="84" charset="0"/>
              </a:rPr>
              <a:t>q</a:t>
            </a:r>
            <a:r>
              <a:rPr lang="en-US" altLang="en-US" sz="2600" i="1" dirty="0"/>
              <a:t>.</a:t>
            </a:r>
            <a:endParaRPr lang="en-US" altLang="en-US" sz="2600" dirty="0"/>
          </a:p>
          <a:p>
            <a:pPr eaLnBrk="1" hangingPunct="1">
              <a:lnSpc>
                <a:spcPct val="95000"/>
              </a:lnSpc>
              <a:spcBef>
                <a:spcPct val="20000"/>
              </a:spcBef>
              <a:spcAft>
                <a:spcPct val="20000"/>
              </a:spcAft>
              <a:buClr>
                <a:srgbClr val="93001B"/>
              </a:buClr>
              <a:buFont typeface="Wingdings" pitchFamily="84" charset="2"/>
              <a:buChar char="§"/>
            </a:pPr>
            <a:r>
              <a:rPr lang="en-US" altLang="en-US" sz="2600" dirty="0"/>
              <a:t>Also notice how quickly the arrows decrease in length due to the inverse-square dependence on </a:t>
            </a:r>
            <a:r>
              <a:rPr lang="en-US" altLang="en-US" sz="2600" i="1" dirty="0">
                <a:latin typeface="Times New Roman" pitchFamily="84" charset="0"/>
              </a:rPr>
              <a:t>r</a:t>
            </a:r>
            <a:r>
              <a:rPr lang="en-US" altLang="en-US" sz="2600" i="1" dirty="0"/>
              <a:t>.</a:t>
            </a:r>
          </a:p>
        </p:txBody>
      </p:sp>
      <p:pic>
        <p:nvPicPr>
          <p:cNvPr id="98308" name="Picture 5" descr="25_27_Figure"/>
          <p:cNvPicPr>
            <a:picLocks noChangeAspect="1" noChangeArrowheads="1"/>
          </p:cNvPicPr>
          <p:nvPr/>
        </p:nvPicPr>
        <p:blipFill>
          <a:blip r:embed="rId2">
            <a:extLst>
              <a:ext uri="{28A0092B-C50C-407E-A947-70E740481C1C}">
                <a14:useLocalDpi xmlns:a14="http://schemas.microsoft.com/office/drawing/2010/main" val="0"/>
              </a:ext>
            </a:extLst>
          </a:blip>
          <a:srcRect b="3513"/>
          <a:stretch>
            <a:fillRect/>
          </a:stretch>
        </p:blipFill>
        <p:spPr bwMode="auto">
          <a:xfrm>
            <a:off x="4438650" y="1333500"/>
            <a:ext cx="4476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822440" y="5036400"/>
              <a:ext cx="360" cy="360"/>
            </p14:xfrm>
          </p:contentPart>
        </mc:Choice>
        <mc:Fallback xmlns="">
          <p:pic>
            <p:nvPicPr>
              <p:cNvPr id="2" name="Ink 1"/>
              <p:cNvPicPr/>
              <p:nvPr/>
            </p:nvPicPr>
            <p:blipFill>
              <a:blip r:embed="rId4"/>
              <a:stretch>
                <a:fillRect/>
              </a:stretch>
            </p:blipFill>
            <p:spPr>
              <a:xfrm>
                <a:off x="7813080" y="5027040"/>
                <a:ext cx="19080" cy="19080"/>
              </a:xfrm>
              <a:prstGeom prst="rect">
                <a:avLst/>
              </a:prstGeom>
            </p:spPr>
          </p:pic>
        </mc:Fallback>
      </mc:AlternateContent>
    </p:spTree>
    <p:extLst>
      <p:ext uri="{BB962C8B-B14F-4D97-AF65-F5344CB8AC3E}">
        <p14:creationId xmlns:p14="http://schemas.microsoft.com/office/powerpoint/2010/main" val="13709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7" descr="25_29_Figure"/>
          <p:cNvPicPr>
            <a:picLocks noChangeAspect="1" noChangeArrowheads="1"/>
          </p:cNvPicPr>
          <p:nvPr/>
        </p:nvPicPr>
        <p:blipFill>
          <a:blip r:embed="rId2">
            <a:extLst>
              <a:ext uri="{28A0092B-C50C-407E-A947-70E740481C1C}">
                <a14:useLocalDpi xmlns:a14="http://schemas.microsoft.com/office/drawing/2010/main" val="0"/>
              </a:ext>
            </a:extLst>
          </a:blip>
          <a:srcRect b="3323"/>
          <a:stretch>
            <a:fillRect/>
          </a:stretch>
        </p:blipFill>
        <p:spPr bwMode="auto">
          <a:xfrm>
            <a:off x="4848225" y="1219200"/>
            <a:ext cx="399097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p:cNvSpPr>
            <a:spLocks noGrp="1" noChangeArrowheads="1"/>
          </p:cNvSpPr>
          <p:nvPr>
            <p:ph type="title" idx="4294967295"/>
          </p:nvPr>
        </p:nvSpPr>
        <p:spPr>
          <a:xfrm>
            <a:off x="76200" y="139700"/>
            <a:ext cx="8763000" cy="625004"/>
          </a:xfrm>
        </p:spPr>
        <p:txBody>
          <a:bodyPr/>
          <a:lstStyle/>
          <a:p>
            <a:pPr eaLnBrk="1" hangingPunct="1"/>
            <a:r>
              <a:rPr lang="en-US" altLang="en-US" sz="3200" dirty="0" smtClean="0">
                <a:solidFill>
                  <a:schemeClr val="tx1"/>
                </a:solidFill>
              </a:rPr>
              <a:t>The Electric Field of a Point Charge</a:t>
            </a:r>
          </a:p>
        </p:txBody>
      </p:sp>
      <p:sp>
        <p:nvSpPr>
          <p:cNvPr id="104452" name="Text Box 3"/>
          <p:cNvSpPr txBox="1">
            <a:spLocks noChangeArrowheads="1"/>
          </p:cNvSpPr>
          <p:nvPr/>
        </p:nvSpPr>
        <p:spPr bwMode="auto">
          <a:xfrm>
            <a:off x="50800" y="1028700"/>
            <a:ext cx="41783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5000"/>
              </a:lnSpc>
              <a:spcBef>
                <a:spcPct val="20000"/>
              </a:spcBef>
              <a:spcAft>
                <a:spcPct val="20000"/>
              </a:spcAft>
              <a:buClr>
                <a:srgbClr val="93001B"/>
              </a:buClr>
              <a:buFont typeface="Wingdings" pitchFamily="84" charset="2"/>
              <a:buChar char="§"/>
            </a:pPr>
            <a:r>
              <a:rPr lang="en-US" altLang="en-US" sz="2600"/>
              <a:t>Using unit vector notation, the electric field at a distance </a:t>
            </a:r>
            <a:r>
              <a:rPr lang="en-US" altLang="en-US" sz="2600" i="1">
                <a:latin typeface="Times New Roman" pitchFamily="84" charset="0"/>
                <a:cs typeface="Times New Roman" pitchFamily="84" charset="0"/>
              </a:rPr>
              <a:t>r</a:t>
            </a:r>
            <a:r>
              <a:rPr lang="en-US" altLang="en-US" sz="2600"/>
              <a:t> from a point charge </a:t>
            </a:r>
            <a:r>
              <a:rPr lang="en-US" altLang="en-US" sz="2600" i="1">
                <a:latin typeface="Times New Roman" pitchFamily="84" charset="0"/>
                <a:cs typeface="Times New Roman" pitchFamily="84" charset="0"/>
              </a:rPr>
              <a:t>q</a:t>
            </a:r>
            <a:r>
              <a:rPr lang="en-US" altLang="en-US" sz="2600"/>
              <a:t> is:</a:t>
            </a:r>
            <a:endParaRPr lang="en-US" altLang="en-US" sz="2600" i="1"/>
          </a:p>
        </p:txBody>
      </p:sp>
      <p:sp>
        <p:nvSpPr>
          <p:cNvPr id="104453" name="Text Box 3"/>
          <p:cNvSpPr txBox="1">
            <a:spLocks noChangeArrowheads="1"/>
          </p:cNvSpPr>
          <p:nvPr/>
        </p:nvSpPr>
        <p:spPr bwMode="auto">
          <a:xfrm>
            <a:off x="50800" y="3924300"/>
            <a:ext cx="52832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5000"/>
              </a:lnSpc>
              <a:spcBef>
                <a:spcPct val="20000"/>
              </a:spcBef>
              <a:spcAft>
                <a:spcPct val="20000"/>
              </a:spcAft>
              <a:buClr>
                <a:srgbClr val="93001B"/>
              </a:buClr>
              <a:buFont typeface="Wingdings" pitchFamily="84" charset="2"/>
              <a:buChar char="§"/>
            </a:pPr>
            <a:r>
              <a:rPr lang="en-US" altLang="en-US" sz="2600" dirty="0"/>
              <a:t>A negative sign in front of </a:t>
            </a:r>
            <a:br>
              <a:rPr lang="en-US" altLang="en-US" sz="2600" dirty="0"/>
            </a:br>
            <a:r>
              <a:rPr lang="en-US" altLang="en-US" sz="2600" dirty="0"/>
              <a:t>a vector simply reverses </a:t>
            </a:r>
            <a:br>
              <a:rPr lang="en-US" altLang="en-US" sz="2600" dirty="0"/>
            </a:br>
            <a:r>
              <a:rPr lang="en-US" altLang="en-US" sz="2600" dirty="0"/>
              <a:t>its direction.</a:t>
            </a:r>
          </a:p>
          <a:p>
            <a:pPr eaLnBrk="1" hangingPunct="1">
              <a:lnSpc>
                <a:spcPct val="95000"/>
              </a:lnSpc>
              <a:spcBef>
                <a:spcPct val="20000"/>
              </a:spcBef>
              <a:spcAft>
                <a:spcPct val="20000"/>
              </a:spcAft>
              <a:buClr>
                <a:srgbClr val="93001B"/>
              </a:buClr>
              <a:buFont typeface="Wingdings" pitchFamily="84" charset="2"/>
              <a:buChar char="§"/>
            </a:pPr>
            <a:r>
              <a:rPr lang="en-US" altLang="en-US" sz="2600" dirty="0"/>
              <a:t>The figure shows the electric field of a negative point charge.</a:t>
            </a:r>
            <a:endParaRPr lang="en-US" altLang="en-US" sz="2600" i="1" dirty="0"/>
          </a:p>
        </p:txBody>
      </p:sp>
      <p:pic>
        <p:nvPicPr>
          <p:cNvPr id="104454" name="Picture 9" descr="25_KeyEquation_03"/>
          <p:cNvPicPr>
            <a:picLocks noChangeAspect="1" noChangeArrowheads="1"/>
          </p:cNvPicPr>
          <p:nvPr/>
        </p:nvPicPr>
        <p:blipFill>
          <a:blip r:embed="rId3">
            <a:extLst>
              <a:ext uri="{28A0092B-C50C-407E-A947-70E740481C1C}">
                <a14:useLocalDpi xmlns:a14="http://schemas.microsoft.com/office/drawing/2010/main" val="0"/>
              </a:ext>
            </a:extLst>
          </a:blip>
          <a:srcRect l="10789" r="59796" b="20238"/>
          <a:stretch>
            <a:fillRect/>
          </a:stretch>
        </p:blipFill>
        <p:spPr bwMode="auto">
          <a:xfrm>
            <a:off x="467544" y="2639098"/>
            <a:ext cx="3761556" cy="127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7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76200" y="60324"/>
            <a:ext cx="8744272" cy="848395"/>
          </a:xfrm>
        </p:spPr>
        <p:txBody>
          <a:bodyPr/>
          <a:lstStyle/>
          <a:p>
            <a:pPr eaLnBrk="1" hangingPunct="1"/>
            <a:r>
              <a:rPr lang="en-US" altLang="en-US" sz="3200" dirty="0" smtClean="0">
                <a:solidFill>
                  <a:schemeClr val="tx1"/>
                </a:solidFill>
              </a:rPr>
              <a:t>The Electric Field of Multiple Point Charges</a:t>
            </a:r>
          </a:p>
        </p:txBody>
      </p:sp>
      <p:grpSp>
        <p:nvGrpSpPr>
          <p:cNvPr id="23555" name="Group 7"/>
          <p:cNvGrpSpPr>
            <a:grpSpLocks/>
          </p:cNvGrpSpPr>
          <p:nvPr/>
        </p:nvGrpSpPr>
        <p:grpSpPr bwMode="auto">
          <a:xfrm>
            <a:off x="60325" y="1273175"/>
            <a:ext cx="8312150" cy="2314575"/>
            <a:chOff x="38" y="802"/>
            <a:chExt cx="5236" cy="1458"/>
          </a:xfrm>
        </p:grpSpPr>
        <p:sp>
          <p:nvSpPr>
            <p:cNvPr id="23558" name="Text Box 3"/>
            <p:cNvSpPr txBox="1">
              <a:spLocks noChangeArrowheads="1"/>
            </p:cNvSpPr>
            <p:nvPr/>
          </p:nvSpPr>
          <p:spPr bwMode="auto">
            <a:xfrm>
              <a:off x="38" y="802"/>
              <a:ext cx="5236" cy="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6550" indent="-336550">
                <a:tabLst>
                  <a:tab pos="233363" algn="l"/>
                </a:tabLst>
                <a:defRPr sz="2400">
                  <a:solidFill>
                    <a:schemeClr val="tx1"/>
                  </a:solidFill>
                  <a:latin typeface="Arial" charset="0"/>
                  <a:ea typeface="ＭＳ Ｐゴシック" pitchFamily="84" charset="-128"/>
                </a:defRPr>
              </a:lvl1pPr>
              <a:lvl2pPr marL="742950" indent="-285750">
                <a:tabLst>
                  <a:tab pos="233363" algn="l"/>
                </a:tabLst>
                <a:defRPr sz="2400">
                  <a:solidFill>
                    <a:schemeClr val="tx1"/>
                  </a:solidFill>
                  <a:latin typeface="Arial" charset="0"/>
                  <a:ea typeface="ＭＳ Ｐゴシック" pitchFamily="84" charset="-128"/>
                </a:defRPr>
              </a:lvl2pPr>
              <a:lvl3pPr marL="1143000" indent="-228600">
                <a:tabLst>
                  <a:tab pos="233363" algn="l"/>
                </a:tabLst>
                <a:defRPr sz="2400">
                  <a:solidFill>
                    <a:schemeClr val="tx1"/>
                  </a:solidFill>
                  <a:latin typeface="Arial" charset="0"/>
                  <a:ea typeface="ＭＳ Ｐゴシック" pitchFamily="84" charset="-128"/>
                </a:defRPr>
              </a:lvl3pPr>
              <a:lvl4pPr marL="1600200" indent="-228600">
                <a:tabLst>
                  <a:tab pos="233363" algn="l"/>
                </a:tabLst>
                <a:defRPr sz="2400">
                  <a:solidFill>
                    <a:schemeClr val="tx1"/>
                  </a:solidFill>
                  <a:latin typeface="Arial" charset="0"/>
                  <a:ea typeface="ＭＳ Ｐゴシック" pitchFamily="84" charset="-128"/>
                </a:defRPr>
              </a:lvl4pPr>
              <a:lvl5pPr marL="2057400" indent="-228600">
                <a:tabLst>
                  <a:tab pos="233363" algn="l"/>
                </a:tabLst>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tabLst>
                  <a:tab pos="233363" algn="l"/>
                </a:tabLst>
                <a:defRPr sz="2400">
                  <a:solidFill>
                    <a:schemeClr val="tx1"/>
                  </a:solidFill>
                  <a:latin typeface="Arial" charset="0"/>
                  <a:ea typeface="ＭＳ Ｐゴシック" pitchFamily="84" charset="-128"/>
                </a:defRPr>
              </a:lvl9pPr>
            </a:lstStyle>
            <a:p>
              <a:pPr eaLnBrk="1" hangingPunct="1">
                <a:spcBef>
                  <a:spcPct val="20000"/>
                </a:spcBef>
                <a:spcAft>
                  <a:spcPct val="20000"/>
                </a:spcAft>
                <a:buClr>
                  <a:srgbClr val="93001B"/>
                </a:buClr>
                <a:buFont typeface="Wingdings" pitchFamily="84" charset="2"/>
                <a:buChar char="§"/>
              </a:pPr>
              <a:r>
                <a:rPr lang="en-US" altLang="en-US" sz="2600" dirty="0"/>
                <a:t>Suppose the source of an electric field is a group of point charges</a:t>
              </a:r>
              <a:r>
                <a:rPr lang="en-US" altLang="en-US" sz="2600" dirty="0">
                  <a:latin typeface="Times New Roman" pitchFamily="84" charset="0"/>
                </a:rPr>
                <a:t> </a:t>
              </a:r>
              <a:r>
                <a:rPr lang="en-US" altLang="en-US" sz="2600" i="1" dirty="0">
                  <a:latin typeface="Times New Roman" pitchFamily="84" charset="0"/>
                </a:rPr>
                <a:t>q</a:t>
              </a:r>
              <a:r>
                <a:rPr lang="en-US" altLang="en-US" sz="2600" baseline="-25000" dirty="0">
                  <a:latin typeface="Times New Roman" pitchFamily="84" charset="0"/>
                </a:rPr>
                <a:t>1</a:t>
              </a:r>
              <a:r>
                <a:rPr lang="en-US" altLang="en-US" sz="2600" dirty="0"/>
                <a:t>, </a:t>
              </a:r>
              <a:r>
                <a:rPr lang="en-US" altLang="en-US" sz="2600" i="1" dirty="0">
                  <a:latin typeface="Times New Roman" pitchFamily="84" charset="0"/>
                </a:rPr>
                <a:t>q</a:t>
              </a:r>
              <a:r>
                <a:rPr lang="en-US" altLang="en-US" sz="2600" baseline="-25000" dirty="0">
                  <a:latin typeface="Times New Roman" pitchFamily="84" charset="0"/>
                </a:rPr>
                <a:t>2</a:t>
              </a:r>
              <a:r>
                <a:rPr lang="en-US" altLang="en-US" sz="2600" dirty="0"/>
                <a:t>, …</a:t>
              </a:r>
            </a:p>
            <a:p>
              <a:pPr eaLnBrk="1" hangingPunct="1">
                <a:spcBef>
                  <a:spcPct val="20000"/>
                </a:spcBef>
                <a:spcAft>
                  <a:spcPct val="20000"/>
                </a:spcAft>
                <a:buClr>
                  <a:srgbClr val="93001B"/>
                </a:buClr>
                <a:buFont typeface="Wingdings" pitchFamily="84" charset="2"/>
                <a:buChar char="§"/>
              </a:pPr>
              <a:r>
                <a:rPr lang="en-US" altLang="en-US" sz="2600" dirty="0"/>
                <a:t>The net electric field </a:t>
              </a:r>
              <a:r>
                <a:rPr lang="en-US" altLang="en-US" sz="2600" i="1" dirty="0" err="1">
                  <a:latin typeface="Times New Roman" pitchFamily="84" charset="0"/>
                </a:rPr>
                <a:t>E</a:t>
              </a:r>
              <a:r>
                <a:rPr lang="en-US" altLang="en-US" sz="2600" baseline="-25000" dirty="0" err="1">
                  <a:latin typeface="Times New Roman" pitchFamily="84" charset="0"/>
                </a:rPr>
                <a:t>net</a:t>
              </a:r>
              <a:r>
                <a:rPr lang="en-US" altLang="en-US" sz="2600" dirty="0"/>
                <a:t> at each point in space is a superposition of the electric fields due to each individual charge:</a:t>
              </a:r>
            </a:p>
          </p:txBody>
        </p:sp>
        <p:pic>
          <p:nvPicPr>
            <p:cNvPr id="23559" name="Picture 6" descr="CH5_PPT_Slide_5-73a"/>
            <p:cNvPicPr>
              <a:picLocks noChangeAspect="1" noChangeArrowheads="1"/>
            </p:cNvPicPr>
            <p:nvPr/>
          </p:nvPicPr>
          <p:blipFill>
            <a:blip r:embed="rId2">
              <a:extLst>
                <a:ext uri="{28A0092B-C50C-407E-A947-70E740481C1C}">
                  <a14:useLocalDpi xmlns:a14="http://schemas.microsoft.com/office/drawing/2010/main" val="0"/>
                </a:ext>
              </a:extLst>
            </a:blip>
            <a:srcRect r="68587" b="56766"/>
            <a:stretch>
              <a:fillRect/>
            </a:stretch>
          </p:blipFill>
          <p:spPr bwMode="auto">
            <a:xfrm>
              <a:off x="2256" y="1364"/>
              <a:ext cx="19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9" descr="CH26_PPT_Slide_26-20"/>
          <p:cNvPicPr>
            <a:picLocks noChangeAspect="1" noChangeArrowheads="1"/>
          </p:cNvPicPr>
          <p:nvPr/>
        </p:nvPicPr>
        <p:blipFill>
          <a:blip r:embed="rId3">
            <a:extLst>
              <a:ext uri="{28A0092B-C50C-407E-A947-70E740481C1C}">
                <a14:useLocalDpi xmlns:a14="http://schemas.microsoft.com/office/drawing/2010/main" val="0"/>
              </a:ext>
            </a:extLst>
          </a:blip>
          <a:srcRect r="32164"/>
          <a:stretch>
            <a:fillRect/>
          </a:stretch>
        </p:blipFill>
        <p:spPr bwMode="auto">
          <a:xfrm>
            <a:off x="1259632" y="3622774"/>
            <a:ext cx="6722953" cy="206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59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1913" y="23813"/>
            <a:ext cx="8229600" cy="533400"/>
          </a:xfrm>
        </p:spPr>
        <p:txBody>
          <a:bodyPr/>
          <a:lstStyle/>
          <a:p>
            <a:pPr algn="l" eaLnBrk="1" hangingPunct="1"/>
            <a:r>
              <a:rPr lang="en-US" altLang="en-US" sz="3200" dirty="0" smtClean="0">
                <a:solidFill>
                  <a:schemeClr val="tx1"/>
                </a:solidFill>
              </a:rPr>
              <a:t>Continuous Charge Distributions</a:t>
            </a:r>
          </a:p>
        </p:txBody>
      </p:sp>
      <p:sp>
        <p:nvSpPr>
          <p:cNvPr id="46083" name="Text Box 6"/>
          <p:cNvSpPr txBox="1">
            <a:spLocks noChangeArrowheads="1"/>
          </p:cNvSpPr>
          <p:nvPr/>
        </p:nvSpPr>
        <p:spPr bwMode="auto">
          <a:xfrm>
            <a:off x="134938" y="3781425"/>
            <a:ext cx="372903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pPr>
            <a:r>
              <a:rPr lang="en-US" altLang="en-US" sz="2800">
                <a:cs typeface="Arial" charset="0"/>
              </a:rPr>
              <a:t>Linear charge density, which has units of </a:t>
            </a:r>
            <a:r>
              <a:rPr lang="en-US" altLang="en-US" sz="2800">
                <a:latin typeface="Times New Roman" pitchFamily="84" charset="0"/>
                <a:cs typeface="Arial" charset="0"/>
              </a:rPr>
              <a:t>C/m</a:t>
            </a:r>
            <a:r>
              <a:rPr lang="en-US" altLang="en-US" sz="2800">
                <a:cs typeface="Arial" charset="0"/>
              </a:rPr>
              <a:t>, is the amount of charge </a:t>
            </a:r>
            <a:r>
              <a:rPr lang="en-US" altLang="en-US" sz="2800" i="1">
                <a:cs typeface="Arial" charset="0"/>
              </a:rPr>
              <a:t>per meter</a:t>
            </a:r>
            <a:r>
              <a:rPr lang="en-US" altLang="en-US" sz="2800">
                <a:cs typeface="Arial" charset="0"/>
              </a:rPr>
              <a:t> of length.</a:t>
            </a:r>
          </a:p>
        </p:txBody>
      </p:sp>
      <p:sp>
        <p:nvSpPr>
          <p:cNvPr id="46084" name="Rectangle 6"/>
          <p:cNvSpPr>
            <a:spLocks noChangeArrowheads="1"/>
          </p:cNvSpPr>
          <p:nvPr/>
        </p:nvSpPr>
        <p:spPr bwMode="auto">
          <a:xfrm>
            <a:off x="3316288" y="1704975"/>
            <a:ext cx="587375" cy="587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a:latin typeface="Times New Roman" pitchFamily="84" charset="0"/>
            </a:endParaRPr>
          </a:p>
        </p:txBody>
      </p:sp>
      <p:sp>
        <p:nvSpPr>
          <p:cNvPr id="46085" name="Text Box 3"/>
          <p:cNvSpPr txBox="1">
            <a:spLocks noChangeArrowheads="1"/>
          </p:cNvSpPr>
          <p:nvPr/>
        </p:nvSpPr>
        <p:spPr bwMode="auto">
          <a:xfrm>
            <a:off x="76200" y="838200"/>
            <a:ext cx="3787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pPr>
            <a:r>
              <a:rPr lang="en-US" altLang="en-US" sz="2800">
                <a:cs typeface="Arial" charset="0"/>
              </a:rPr>
              <a:t>The linear charge density of an object of length </a:t>
            </a:r>
            <a:r>
              <a:rPr lang="en-US" altLang="en-US" sz="2800" i="1">
                <a:latin typeface="Times New Roman" pitchFamily="84" charset="0"/>
                <a:cs typeface="Arial" charset="0"/>
              </a:rPr>
              <a:t>L</a:t>
            </a:r>
            <a:r>
              <a:rPr lang="en-US" altLang="en-US" sz="2800">
                <a:cs typeface="Arial" charset="0"/>
              </a:rPr>
              <a:t> and charge </a:t>
            </a:r>
            <a:r>
              <a:rPr lang="en-US" altLang="en-US" sz="2800" i="1">
                <a:latin typeface="Times New Roman" pitchFamily="84" charset="0"/>
                <a:cs typeface="Arial" charset="0"/>
              </a:rPr>
              <a:t>Q</a:t>
            </a:r>
            <a:r>
              <a:rPr lang="en-US" altLang="en-US" sz="2800">
                <a:cs typeface="Arial" charset="0"/>
              </a:rPr>
              <a:t> is defined as</a:t>
            </a:r>
          </a:p>
        </p:txBody>
      </p:sp>
      <p:pic>
        <p:nvPicPr>
          <p:cNvPr id="46087" name="Picture 9" descr="26_10_FigureA"/>
          <p:cNvPicPr>
            <a:picLocks noChangeAspect="1" noChangeArrowheads="1"/>
          </p:cNvPicPr>
          <p:nvPr/>
        </p:nvPicPr>
        <p:blipFill>
          <a:blip r:embed="rId2">
            <a:extLst>
              <a:ext uri="{28A0092B-C50C-407E-A947-70E740481C1C}">
                <a14:useLocalDpi xmlns:a14="http://schemas.microsoft.com/office/drawing/2010/main" val="0"/>
              </a:ext>
            </a:extLst>
          </a:blip>
          <a:srcRect l="10582" b="4059"/>
          <a:stretch>
            <a:fillRect/>
          </a:stretch>
        </p:blipFill>
        <p:spPr bwMode="auto">
          <a:xfrm>
            <a:off x="3990975" y="1447800"/>
            <a:ext cx="5000625"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0" descr="CH26_PPT_Slide_26-42"/>
          <p:cNvPicPr>
            <a:picLocks noChangeAspect="1" noChangeArrowheads="1"/>
          </p:cNvPicPr>
          <p:nvPr/>
        </p:nvPicPr>
        <p:blipFill>
          <a:blip r:embed="rId3">
            <a:extLst>
              <a:ext uri="{28A0092B-C50C-407E-A947-70E740481C1C}">
                <a14:useLocalDpi xmlns:a14="http://schemas.microsoft.com/office/drawing/2010/main" val="0"/>
              </a:ext>
            </a:extLst>
          </a:blip>
          <a:srcRect r="81189"/>
          <a:stretch>
            <a:fillRect/>
          </a:stretch>
        </p:blipFill>
        <p:spPr bwMode="auto">
          <a:xfrm>
            <a:off x="1143000" y="2590800"/>
            <a:ext cx="12890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0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30175" y="188640"/>
            <a:ext cx="8229600" cy="252412"/>
          </a:xfrm>
        </p:spPr>
        <p:txBody>
          <a:bodyPr/>
          <a:lstStyle/>
          <a:p>
            <a:pPr algn="l" eaLnBrk="1" hangingPunct="1"/>
            <a:r>
              <a:rPr lang="en-US" altLang="en-US" sz="3200" dirty="0" smtClean="0">
                <a:solidFill>
                  <a:schemeClr val="tx1"/>
                </a:solidFill>
              </a:rPr>
              <a:t>Continuous Charge Distributions</a:t>
            </a:r>
          </a:p>
        </p:txBody>
      </p:sp>
      <p:sp>
        <p:nvSpPr>
          <p:cNvPr id="49155" name="Rectangle 8"/>
          <p:cNvSpPr>
            <a:spLocks noChangeArrowheads="1"/>
          </p:cNvSpPr>
          <p:nvPr/>
        </p:nvSpPr>
        <p:spPr bwMode="auto">
          <a:xfrm>
            <a:off x="3492500" y="1398588"/>
            <a:ext cx="752475" cy="5175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endParaRPr lang="en-US" altLang="en-US">
              <a:latin typeface="Times New Roman" pitchFamily="84" charset="0"/>
            </a:endParaRPr>
          </a:p>
        </p:txBody>
      </p:sp>
      <p:sp>
        <p:nvSpPr>
          <p:cNvPr id="49156" name="Text Box 3"/>
          <p:cNvSpPr txBox="1">
            <a:spLocks noChangeArrowheads="1"/>
          </p:cNvSpPr>
          <p:nvPr/>
        </p:nvSpPr>
        <p:spPr bwMode="auto">
          <a:xfrm>
            <a:off x="163513" y="914400"/>
            <a:ext cx="38338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cs typeface="Arial" charset="0"/>
              </a:rPr>
              <a:t>The surface charge density of a two-dimensional distribution of charge across a surface of area </a:t>
            </a:r>
            <a:r>
              <a:rPr lang="en-US" altLang="en-US" sz="2600" i="1">
                <a:latin typeface="Times New Roman" pitchFamily="84" charset="0"/>
                <a:cs typeface="Arial" charset="0"/>
              </a:rPr>
              <a:t>A</a:t>
            </a:r>
            <a:r>
              <a:rPr lang="en-US" altLang="en-US" sz="2600">
                <a:cs typeface="Arial" charset="0"/>
              </a:rPr>
              <a:t> is defined as:</a:t>
            </a:r>
          </a:p>
        </p:txBody>
      </p:sp>
      <p:sp>
        <p:nvSpPr>
          <p:cNvPr id="49157" name="Text Box 6"/>
          <p:cNvSpPr txBox="1">
            <a:spLocks noChangeArrowheads="1"/>
          </p:cNvSpPr>
          <p:nvPr/>
        </p:nvSpPr>
        <p:spPr bwMode="auto">
          <a:xfrm>
            <a:off x="304800" y="4400550"/>
            <a:ext cx="344646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Surface charge density, with units </a:t>
            </a:r>
            <a:r>
              <a:rPr lang="en-US" altLang="en-US" sz="2600" dirty="0">
                <a:latin typeface="Times New Roman" pitchFamily="84" charset="0"/>
                <a:cs typeface="Arial" charset="0"/>
              </a:rPr>
              <a:t>C/m</a:t>
            </a:r>
            <a:r>
              <a:rPr lang="en-US" altLang="en-US" sz="2600" baseline="30000" dirty="0">
                <a:latin typeface="Times New Roman" pitchFamily="84" charset="0"/>
                <a:cs typeface="Arial" charset="0"/>
              </a:rPr>
              <a:t>2</a:t>
            </a:r>
            <a:r>
              <a:rPr lang="en-US" altLang="en-US" sz="2600" dirty="0">
                <a:cs typeface="Arial" charset="0"/>
              </a:rPr>
              <a:t>, is the amount of charge </a:t>
            </a:r>
            <a:r>
              <a:rPr lang="en-US" altLang="en-US" sz="2600" i="1" dirty="0">
                <a:cs typeface="Arial" charset="0"/>
              </a:rPr>
              <a:t>per square meter</a:t>
            </a:r>
            <a:r>
              <a:rPr lang="en-US" altLang="en-US" sz="2600" dirty="0">
                <a:cs typeface="Arial" charset="0"/>
              </a:rPr>
              <a:t>. </a:t>
            </a:r>
          </a:p>
        </p:txBody>
      </p:sp>
      <p:pic>
        <p:nvPicPr>
          <p:cNvPr id="49159" name="Picture 9" descr="26_10_FigureB"/>
          <p:cNvPicPr>
            <a:picLocks noChangeAspect="1" noChangeArrowheads="1"/>
          </p:cNvPicPr>
          <p:nvPr/>
        </p:nvPicPr>
        <p:blipFill>
          <a:blip r:embed="rId2">
            <a:extLst>
              <a:ext uri="{28A0092B-C50C-407E-A947-70E740481C1C}">
                <a14:useLocalDpi xmlns:a14="http://schemas.microsoft.com/office/drawing/2010/main" val="0"/>
              </a:ext>
            </a:extLst>
          </a:blip>
          <a:srcRect b="3568"/>
          <a:stretch>
            <a:fillRect/>
          </a:stretch>
        </p:blipFill>
        <p:spPr bwMode="auto">
          <a:xfrm>
            <a:off x="3698875" y="1676400"/>
            <a:ext cx="52927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3" descr="CH26_PPT_Slide_26-45"/>
          <p:cNvPicPr>
            <a:picLocks noChangeAspect="1" noChangeArrowheads="1"/>
          </p:cNvPicPr>
          <p:nvPr/>
        </p:nvPicPr>
        <p:blipFill>
          <a:blip r:embed="rId3">
            <a:extLst>
              <a:ext uri="{28A0092B-C50C-407E-A947-70E740481C1C}">
                <a14:useLocalDpi xmlns:a14="http://schemas.microsoft.com/office/drawing/2010/main" val="0"/>
              </a:ext>
            </a:extLst>
          </a:blip>
          <a:srcRect r="82971"/>
          <a:stretch>
            <a:fillRect/>
          </a:stretch>
        </p:blipFill>
        <p:spPr bwMode="auto">
          <a:xfrm>
            <a:off x="1377950" y="3429000"/>
            <a:ext cx="9842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6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76200" y="100013"/>
            <a:ext cx="7772400" cy="381000"/>
          </a:xfrm>
        </p:spPr>
        <p:txBody>
          <a:bodyPr/>
          <a:lstStyle/>
          <a:p>
            <a:pPr algn="l" eaLnBrk="1" hangingPunct="1"/>
            <a:r>
              <a:rPr lang="en-US" altLang="en-US" sz="3200" dirty="0" smtClean="0">
                <a:solidFill>
                  <a:schemeClr val="tx1"/>
                </a:solidFill>
              </a:rPr>
              <a:t>An Infinite Line of Charge</a:t>
            </a:r>
          </a:p>
        </p:txBody>
      </p:sp>
      <p:sp>
        <p:nvSpPr>
          <p:cNvPr id="57347" name="Text Box 5"/>
          <p:cNvSpPr txBox="1">
            <a:spLocks noChangeArrowheads="1"/>
          </p:cNvSpPr>
          <p:nvPr/>
        </p:nvSpPr>
        <p:spPr bwMode="auto">
          <a:xfrm>
            <a:off x="4773613" y="1165225"/>
            <a:ext cx="40687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a:cs typeface="Arial" charset="0"/>
              </a:rPr>
              <a:t>The electric field of a thin, uniformly charged rod may be written: </a:t>
            </a:r>
            <a:endParaRPr lang="en-US" altLang="en-US" sz="2600" i="1">
              <a:cs typeface="Arial" charset="0"/>
            </a:endParaRPr>
          </a:p>
        </p:txBody>
      </p:sp>
      <p:sp>
        <p:nvSpPr>
          <p:cNvPr id="57348" name="Text Box 5"/>
          <p:cNvSpPr txBox="1">
            <a:spLocks noChangeArrowheads="1"/>
          </p:cNvSpPr>
          <p:nvPr/>
        </p:nvSpPr>
        <p:spPr bwMode="auto">
          <a:xfrm>
            <a:off x="4821238" y="3746500"/>
            <a:ext cx="40687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2600" dirty="0">
                <a:cs typeface="Arial" charset="0"/>
              </a:rPr>
              <a:t>If we now let </a:t>
            </a:r>
            <a:r>
              <a:rPr lang="en-US" altLang="en-US" sz="2600" i="1" dirty="0">
                <a:latin typeface="Times New Roman" pitchFamily="84" charset="0"/>
                <a:cs typeface="Arial" charset="0"/>
              </a:rPr>
              <a:t>L</a:t>
            </a:r>
            <a:r>
              <a:rPr lang="en-US" altLang="en-US" sz="2600" dirty="0">
                <a:cs typeface="Arial" charset="0"/>
              </a:rPr>
              <a:t> </a:t>
            </a:r>
            <a:r>
              <a:rPr lang="en-US" altLang="en-US" sz="2600" dirty="0">
                <a:latin typeface="Symbol" pitchFamily="84" charset="2"/>
                <a:cs typeface="Arial" charset="0"/>
                <a:sym typeface="Symbol" pitchFamily="84" charset="2"/>
              </a:rPr>
              <a:t></a:t>
            </a:r>
            <a:r>
              <a:rPr lang="en-US" altLang="en-US" sz="2600" dirty="0">
                <a:cs typeface="Arial" charset="0"/>
                <a:sym typeface="Symbol" pitchFamily="84" charset="2"/>
              </a:rPr>
              <a:t> </a:t>
            </a:r>
            <a:r>
              <a:rPr lang="en-US" altLang="en-US" sz="2600" dirty="0">
                <a:latin typeface="Symbol" pitchFamily="84" charset="2"/>
                <a:cs typeface="Arial" charset="0"/>
                <a:sym typeface="Symbol" pitchFamily="84" charset="2"/>
              </a:rPr>
              <a:t></a:t>
            </a:r>
            <a:r>
              <a:rPr lang="en-US" altLang="en-US" sz="2600" dirty="0">
                <a:cs typeface="Arial" charset="0"/>
              </a:rPr>
              <a:t>, the last term becomes simply </a:t>
            </a:r>
            <a:r>
              <a:rPr lang="en-US" altLang="en-US" sz="2600" dirty="0">
                <a:latin typeface="Times New Roman" pitchFamily="84" charset="0"/>
                <a:cs typeface="Arial" charset="0"/>
              </a:rPr>
              <a:t>1</a:t>
            </a:r>
            <a:r>
              <a:rPr lang="en-US" altLang="en-US" sz="2600" dirty="0">
                <a:cs typeface="Arial" charset="0"/>
              </a:rPr>
              <a:t> and we’re left with:</a:t>
            </a:r>
            <a:endParaRPr lang="en-US" altLang="en-US" sz="2600" i="1" dirty="0">
              <a:cs typeface="Arial" charset="0"/>
            </a:endParaRPr>
          </a:p>
        </p:txBody>
      </p:sp>
      <p:pic>
        <p:nvPicPr>
          <p:cNvPr id="57350" name="Picture 10" descr="26_13_Figure"/>
          <p:cNvPicPr>
            <a:picLocks noChangeAspect="1" noChangeArrowheads="1"/>
          </p:cNvPicPr>
          <p:nvPr/>
        </p:nvPicPr>
        <p:blipFill>
          <a:blip r:embed="rId2">
            <a:extLst>
              <a:ext uri="{28A0092B-C50C-407E-A947-70E740481C1C}">
                <a14:useLocalDpi xmlns:a14="http://schemas.microsoft.com/office/drawing/2010/main" val="0"/>
              </a:ext>
            </a:extLst>
          </a:blip>
          <a:srcRect b="2556"/>
          <a:stretch>
            <a:fillRect/>
          </a:stretch>
        </p:blipFill>
        <p:spPr bwMode="auto">
          <a:xfrm>
            <a:off x="384175" y="1066800"/>
            <a:ext cx="38830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3" descr="26_KeyEquation_03"/>
          <p:cNvPicPr>
            <a:picLocks noChangeAspect="1" noChangeArrowheads="1"/>
          </p:cNvPicPr>
          <p:nvPr/>
        </p:nvPicPr>
        <p:blipFill>
          <a:blip r:embed="rId3">
            <a:extLst>
              <a:ext uri="{28A0092B-C50C-407E-A947-70E740481C1C}">
                <a14:useLocalDpi xmlns:a14="http://schemas.microsoft.com/office/drawing/2010/main" val="0"/>
              </a:ext>
            </a:extLst>
          </a:blip>
          <a:srcRect l="34856" r="40186"/>
          <a:stretch>
            <a:fillRect/>
          </a:stretch>
        </p:blipFill>
        <p:spPr bwMode="auto">
          <a:xfrm>
            <a:off x="5486400" y="5210175"/>
            <a:ext cx="2438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5" descr="CH26_PPT_Slide_26-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2564904"/>
            <a:ext cx="44164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6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76200" y="166688"/>
            <a:ext cx="7772400" cy="304800"/>
          </a:xfrm>
        </p:spPr>
        <p:txBody>
          <a:bodyPr/>
          <a:lstStyle/>
          <a:p>
            <a:pPr algn="l" eaLnBrk="1" hangingPunct="1"/>
            <a:r>
              <a:rPr lang="en-US" altLang="en-US" sz="3200" dirty="0" smtClean="0">
                <a:solidFill>
                  <a:schemeClr val="tx1"/>
                </a:solidFill>
              </a:rPr>
              <a:t>A Plane of Charge</a:t>
            </a:r>
          </a:p>
        </p:txBody>
      </p:sp>
      <p:sp>
        <p:nvSpPr>
          <p:cNvPr id="62467" name="Text Box 3"/>
          <p:cNvSpPr txBox="1">
            <a:spLocks noChangeArrowheads="1"/>
          </p:cNvSpPr>
          <p:nvPr/>
        </p:nvSpPr>
        <p:spPr bwMode="auto">
          <a:xfrm>
            <a:off x="19050" y="1135063"/>
            <a:ext cx="90487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cs typeface="Arial" charset="0"/>
              </a:rPr>
              <a:t>The electric field of a plane of charge is found from the on-axis field of a charged disk by letting the radius </a:t>
            </a:r>
            <a:r>
              <a:rPr lang="en-US" altLang="en-US" sz="2600" i="1" dirty="0">
                <a:latin typeface="Times New Roman" pitchFamily="84" charset="0"/>
                <a:cs typeface="Arial" charset="0"/>
              </a:rPr>
              <a:t>R</a:t>
            </a:r>
            <a:r>
              <a:rPr lang="en-US" altLang="en-US" sz="2600" dirty="0">
                <a:cs typeface="Arial" charset="0"/>
              </a:rPr>
              <a:t> </a:t>
            </a:r>
            <a:r>
              <a:rPr lang="en-US" altLang="en-US" sz="2600" dirty="0">
                <a:latin typeface="Symbol" pitchFamily="84" charset="2"/>
                <a:cs typeface="Arial" charset="0"/>
                <a:sym typeface="Symbol" pitchFamily="84" charset="2"/>
              </a:rPr>
              <a:t></a:t>
            </a:r>
            <a:r>
              <a:rPr lang="en-US" altLang="en-US" sz="2600" dirty="0">
                <a:cs typeface="Arial" charset="0"/>
              </a:rPr>
              <a:t> </a:t>
            </a:r>
            <a:r>
              <a:rPr lang="en-US" altLang="en-US" sz="2600" dirty="0">
                <a:latin typeface="Symbol" pitchFamily="84" charset="2"/>
                <a:cs typeface="Arial" charset="0"/>
                <a:sym typeface="Symbol" pitchFamily="84" charset="2"/>
              </a:rPr>
              <a:t></a:t>
            </a:r>
            <a:r>
              <a:rPr lang="en-US" altLang="en-US" sz="2600" dirty="0">
                <a:cs typeface="Arial" charset="0"/>
              </a:rPr>
              <a:t>.</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cs typeface="Arial" charset="0"/>
              </a:rPr>
              <a:t>The</a:t>
            </a:r>
            <a:r>
              <a:rPr lang="en-US" altLang="en-US" sz="2600" dirty="0">
                <a:cs typeface="Times New Roman" pitchFamily="84" charset="0"/>
              </a:rPr>
              <a:t> electric field of an infinite plane of charge with surface charge density </a:t>
            </a:r>
            <a:r>
              <a:rPr lang="el-GR" altLang="en-US" sz="2600" i="1" dirty="0">
                <a:latin typeface="Symbol" pitchFamily="84" charset="2"/>
                <a:cs typeface="Times New Roman" pitchFamily="84" charset="0"/>
                <a:sym typeface="Symbol" pitchFamily="84" charset="2"/>
              </a:rPr>
              <a:t></a:t>
            </a:r>
            <a:r>
              <a:rPr lang="en-US" altLang="en-US" sz="2600" dirty="0">
                <a:cs typeface="Times New Roman" pitchFamily="84" charset="0"/>
              </a:rPr>
              <a:t> is:</a:t>
            </a:r>
            <a:endParaRPr lang="el-GR" altLang="en-US" sz="2600" dirty="0">
              <a:cs typeface="Times New Roman" pitchFamily="84" charset="0"/>
            </a:endParaRPr>
          </a:p>
        </p:txBody>
      </p:sp>
      <p:sp>
        <p:nvSpPr>
          <p:cNvPr id="62468" name="Text Box 5"/>
          <p:cNvSpPr txBox="1">
            <a:spLocks noChangeArrowheads="1"/>
          </p:cNvSpPr>
          <p:nvPr/>
        </p:nvSpPr>
        <p:spPr bwMode="auto">
          <a:xfrm>
            <a:off x="55563" y="3979863"/>
            <a:ext cx="88963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lnSpc>
                <a:spcPct val="90000"/>
              </a:lnSpc>
              <a:spcBef>
                <a:spcPct val="20000"/>
              </a:spcBef>
              <a:spcAft>
                <a:spcPct val="20000"/>
              </a:spcAft>
              <a:buClr>
                <a:srgbClr val="93001B"/>
              </a:buClr>
              <a:buFont typeface="Wingdings" pitchFamily="84" charset="2"/>
              <a:buChar char="§"/>
            </a:pPr>
            <a:r>
              <a:rPr lang="en-US" altLang="en-US" sz="2600" dirty="0">
                <a:cs typeface="Arial" charset="0"/>
              </a:rPr>
              <a:t>For a positively charged plane, with </a:t>
            </a:r>
            <a:r>
              <a:rPr lang="el-GR" altLang="en-US" sz="2600" i="1" dirty="0">
                <a:latin typeface="Symbol" pitchFamily="84" charset="2"/>
                <a:cs typeface="Arial" charset="0"/>
                <a:sym typeface="Symbol" pitchFamily="84" charset="2"/>
              </a:rPr>
              <a:t></a:t>
            </a:r>
            <a:r>
              <a:rPr lang="el-GR" altLang="en-US" sz="2600" dirty="0">
                <a:latin typeface="Symbol" pitchFamily="84" charset="2"/>
                <a:cs typeface="Arial" charset="0"/>
                <a:sym typeface="Symbol" pitchFamily="84" charset="2"/>
              </a:rPr>
              <a:t></a:t>
            </a:r>
            <a:r>
              <a:rPr lang="en-US" altLang="en-US" sz="2600" dirty="0">
                <a:cs typeface="Arial" charset="0"/>
              </a:rPr>
              <a:t> </a:t>
            </a:r>
            <a:r>
              <a:rPr lang="en-US" altLang="en-US" sz="2600" dirty="0">
                <a:latin typeface="Times New Roman" pitchFamily="84" charset="0"/>
                <a:cs typeface="Arial" charset="0"/>
              </a:rPr>
              <a:t>0</a:t>
            </a:r>
            <a:r>
              <a:rPr lang="en-US" altLang="en-US" sz="2600" dirty="0">
                <a:cs typeface="Arial" charset="0"/>
              </a:rPr>
              <a:t>, the electric field points </a:t>
            </a:r>
            <a:r>
              <a:rPr lang="en-US" altLang="en-US" sz="2600" i="1" dirty="0">
                <a:cs typeface="Arial" charset="0"/>
              </a:rPr>
              <a:t>away from</a:t>
            </a:r>
            <a:r>
              <a:rPr lang="en-US" altLang="en-US" sz="2600" dirty="0">
                <a:cs typeface="Arial" charset="0"/>
              </a:rPr>
              <a:t> the plane on both sides of the plane.</a:t>
            </a:r>
          </a:p>
          <a:p>
            <a:pPr eaLnBrk="1" hangingPunct="1">
              <a:lnSpc>
                <a:spcPct val="90000"/>
              </a:lnSpc>
              <a:spcBef>
                <a:spcPct val="20000"/>
              </a:spcBef>
              <a:spcAft>
                <a:spcPct val="20000"/>
              </a:spcAft>
              <a:buClr>
                <a:srgbClr val="93001B"/>
              </a:buClr>
              <a:buFont typeface="Wingdings" pitchFamily="84" charset="2"/>
              <a:buChar char="§"/>
            </a:pPr>
            <a:r>
              <a:rPr lang="en-US" altLang="en-US" sz="2600" dirty="0">
                <a:cs typeface="Arial" charset="0"/>
              </a:rPr>
              <a:t>For a negatively charged plane, with </a:t>
            </a:r>
            <a:r>
              <a:rPr lang="el-GR" altLang="en-US" sz="2600" i="1" dirty="0">
                <a:latin typeface="Symbol" pitchFamily="84" charset="2"/>
                <a:cs typeface="Arial" charset="0"/>
                <a:sym typeface="Symbol" pitchFamily="84" charset="2"/>
              </a:rPr>
              <a:t></a:t>
            </a:r>
            <a:r>
              <a:rPr lang="el-GR" altLang="en-US" sz="2600" dirty="0">
                <a:latin typeface="Symbol" pitchFamily="84" charset="2"/>
                <a:cs typeface="Arial" charset="0"/>
                <a:sym typeface="Symbol" pitchFamily="84" charset="2"/>
              </a:rPr>
              <a:t></a:t>
            </a:r>
            <a:r>
              <a:rPr lang="en-US" altLang="en-US" sz="2600" dirty="0">
                <a:cs typeface="Arial" charset="0"/>
              </a:rPr>
              <a:t> </a:t>
            </a:r>
            <a:r>
              <a:rPr lang="en-US" altLang="en-US" sz="2600" dirty="0">
                <a:latin typeface="Times New Roman" pitchFamily="84" charset="0"/>
                <a:cs typeface="Arial" charset="0"/>
              </a:rPr>
              <a:t>0</a:t>
            </a:r>
            <a:r>
              <a:rPr lang="en-US" altLang="en-US" sz="2600" dirty="0">
                <a:cs typeface="Arial" charset="0"/>
              </a:rPr>
              <a:t>, the electric field points </a:t>
            </a:r>
            <a:r>
              <a:rPr lang="en-US" altLang="en-US" sz="2600" i="1" dirty="0">
                <a:cs typeface="Arial" charset="0"/>
              </a:rPr>
              <a:t>towards</a:t>
            </a:r>
            <a:r>
              <a:rPr lang="en-US" altLang="en-US" sz="2600" dirty="0">
                <a:cs typeface="Arial" charset="0"/>
              </a:rPr>
              <a:t> the plane on both sides of the plane.</a:t>
            </a:r>
          </a:p>
        </p:txBody>
      </p:sp>
      <p:pic>
        <p:nvPicPr>
          <p:cNvPr id="62470" name="Picture 7" descr="CH26_PPT_Slide_26-58"/>
          <p:cNvPicPr>
            <a:picLocks noChangeAspect="1" noChangeArrowheads="1"/>
          </p:cNvPicPr>
          <p:nvPr/>
        </p:nvPicPr>
        <p:blipFill>
          <a:blip r:embed="rId2">
            <a:extLst>
              <a:ext uri="{28A0092B-C50C-407E-A947-70E740481C1C}">
                <a14:useLocalDpi xmlns:a14="http://schemas.microsoft.com/office/drawing/2010/main" val="0"/>
              </a:ext>
            </a:extLst>
          </a:blip>
          <a:srcRect r="52664"/>
          <a:stretch>
            <a:fillRect/>
          </a:stretch>
        </p:blipFill>
        <p:spPr bwMode="auto">
          <a:xfrm>
            <a:off x="2547938" y="2941638"/>
            <a:ext cx="40465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9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76200" y="166688"/>
            <a:ext cx="7772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3200" dirty="0"/>
              <a:t>A Plane of Charge</a:t>
            </a:r>
          </a:p>
        </p:txBody>
      </p:sp>
      <p:pic>
        <p:nvPicPr>
          <p:cNvPr id="63492" name="Picture 7" descr="26_17_Figure"/>
          <p:cNvPicPr>
            <a:picLocks noChangeAspect="1" noChangeArrowheads="1"/>
          </p:cNvPicPr>
          <p:nvPr/>
        </p:nvPicPr>
        <p:blipFill>
          <a:blip r:embed="rId2">
            <a:extLst>
              <a:ext uri="{28A0092B-C50C-407E-A947-70E740481C1C}">
                <a14:useLocalDpi xmlns:a14="http://schemas.microsoft.com/office/drawing/2010/main" val="0"/>
              </a:ext>
            </a:extLst>
          </a:blip>
          <a:srcRect b="2556"/>
          <a:stretch>
            <a:fillRect/>
          </a:stretch>
        </p:blipFill>
        <p:spPr bwMode="auto">
          <a:xfrm>
            <a:off x="254000" y="701675"/>
            <a:ext cx="40513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0" descr="26_KeyEquation_05"/>
          <p:cNvPicPr>
            <a:picLocks noChangeAspect="1" noChangeArrowheads="1"/>
          </p:cNvPicPr>
          <p:nvPr/>
        </p:nvPicPr>
        <p:blipFill>
          <a:blip r:embed="rId3">
            <a:extLst>
              <a:ext uri="{28A0092B-C50C-407E-A947-70E740481C1C}">
                <a14:useLocalDpi xmlns:a14="http://schemas.microsoft.com/office/drawing/2010/main" val="0"/>
              </a:ext>
            </a:extLst>
          </a:blip>
          <a:srcRect l="29507" r="33946"/>
          <a:stretch>
            <a:fillRect/>
          </a:stretch>
        </p:blipFill>
        <p:spPr bwMode="auto">
          <a:xfrm>
            <a:off x="4876800" y="2282825"/>
            <a:ext cx="39624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85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5539</TotalTime>
  <Words>4990</Words>
  <Application>Microsoft Office PowerPoint</Application>
  <PresentationFormat>On-screen Show (4:3)</PresentationFormat>
  <Paragraphs>543</Paragraphs>
  <Slides>124</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26" baseType="lpstr">
      <vt:lpstr>Default Design</vt:lpstr>
      <vt:lpstr>Equation</vt:lpstr>
      <vt:lpstr>PowerPoint Presentation</vt:lpstr>
      <vt:lpstr>PowerPoint Presentation</vt:lpstr>
      <vt:lpstr>PowerPoint Presentation</vt:lpstr>
      <vt:lpstr>PowerPoint Presentation</vt:lpstr>
      <vt:lpstr>Longitudinal Waves</vt:lpstr>
      <vt:lpstr>The Mathematics of Sinusoidal Waves</vt:lpstr>
      <vt:lpstr>Sinusoidal Waves</vt:lpstr>
      <vt:lpstr>Waves in Two and Three Dimensions</vt:lpstr>
      <vt:lpstr>PowerPoint Presentation</vt:lpstr>
      <vt:lpstr>The Index of Refraction</vt:lpstr>
      <vt:lpstr>The Index of Refraction</vt:lpstr>
      <vt:lpstr>Power and Intensity</vt:lpstr>
      <vt:lpstr>Intensity of Spherical Waves</vt:lpstr>
      <vt:lpstr>Intensity and Decibels</vt:lpstr>
      <vt:lpstr>PowerPoint Presentation</vt:lpstr>
      <vt:lpstr>PowerPoint Presentation</vt:lpstr>
      <vt:lpstr>Doppler Effect</vt:lpstr>
      <vt:lpstr>Doppler Effect</vt:lpstr>
      <vt:lpstr>Doppler Shift for Light</vt:lpstr>
      <vt:lpstr>Waves in Two and Three Dimensions</vt:lpstr>
      <vt:lpstr>Waves in Two and Three Dimensions</vt:lpstr>
      <vt:lpstr>Standing Wave:</vt:lpstr>
      <vt:lpstr>The Mathematics of Standing Waves</vt:lpstr>
      <vt:lpstr>Node Spacing on a String</vt:lpstr>
      <vt:lpstr>PowerPoint Presentation</vt:lpstr>
      <vt:lpstr>Standing Waves on a String</vt:lpstr>
      <vt:lpstr>Wave Interference</vt:lpstr>
      <vt:lpstr>PowerPoint Presentation</vt:lpstr>
      <vt:lpstr>PowerPoint Presentation</vt:lpstr>
      <vt:lpstr>PowerPoint Presentation</vt:lpstr>
      <vt:lpstr>PowerPoint Presentation</vt:lpstr>
      <vt:lpstr>PowerPoint Presentation</vt:lpstr>
      <vt:lpstr>Electromagnetic Spectrum</vt:lpstr>
      <vt:lpstr>Which reflects more light, a white piece of paper or a mirror?</vt:lpstr>
      <vt:lpstr>Specular Reflection</vt:lpstr>
      <vt:lpstr>Diffuse Reflection</vt:lpstr>
      <vt:lpstr>Law of Specular Reflection</vt:lpstr>
      <vt:lpstr>Refraction</vt:lpstr>
      <vt:lpstr>Total Internal Reflection</vt:lpstr>
      <vt:lpstr>An Optical Fibre</vt:lpstr>
      <vt:lpstr>Medical Fibrescopes</vt:lpstr>
      <vt:lpstr>PowerPoint Presentation</vt:lpstr>
      <vt:lpstr>Converging Lens</vt:lpstr>
      <vt:lpstr>Diverging Lens</vt:lpstr>
      <vt:lpstr>Focusing Power</vt:lpstr>
      <vt:lpstr>Diverging rays through a Converging Lens</vt:lpstr>
      <vt:lpstr>Diverging rays through a Converging Lens</vt:lpstr>
      <vt:lpstr>Thin Lens Equation: sign conventions</vt:lpstr>
      <vt:lpstr>Lateral Magnification</vt:lpstr>
      <vt:lpstr>The Camera</vt:lpstr>
      <vt:lpstr>The Detector</vt:lpstr>
      <vt:lpstr>Vision</vt:lpstr>
      <vt:lpstr>PowerPoint Presentation</vt:lpstr>
      <vt:lpstr>Focusing and Accommodation</vt:lpstr>
      <vt:lpstr>PowerPoint Presentation</vt:lpstr>
      <vt:lpstr>PowerPoint Presentation</vt:lpstr>
      <vt:lpstr>Hyperopia</vt:lpstr>
      <vt:lpstr>Hyperopia</vt:lpstr>
      <vt:lpstr>PowerPoint Presentation</vt:lpstr>
      <vt:lpstr>Myopia</vt:lpstr>
      <vt:lpstr>PowerPoint Presentation</vt:lpstr>
      <vt:lpstr>PowerPoint Presentation</vt:lpstr>
      <vt:lpstr>Optical Systems That Magnify</vt:lpstr>
      <vt:lpstr>PowerPoint Presentation</vt:lpstr>
      <vt:lpstr>The Magnifier</vt:lpstr>
      <vt:lpstr>PowerPoint Presentation</vt:lpstr>
      <vt:lpstr>The Microscope</vt:lpstr>
      <vt:lpstr>PowerPoint Presentation</vt:lpstr>
      <vt:lpstr>PowerPoint Presentation</vt:lpstr>
      <vt:lpstr>The Final Exam Cometh…</vt:lpstr>
      <vt:lpstr>Aids Allowed on the Final Exam</vt:lpstr>
      <vt:lpstr>Sun. Apr. 13 evening: Go see a movie!</vt:lpstr>
      <vt:lpstr>During the Exam</vt:lpstr>
      <vt:lpstr>Benjamin Franklin (1706-1790)</vt:lpstr>
      <vt:lpstr>Electric Force</vt:lpstr>
      <vt:lpstr>20th Century Discovery:  Atomic Structure</vt:lpstr>
      <vt:lpstr>PowerPoint Presentation</vt:lpstr>
      <vt:lpstr>PowerPoint Presentation</vt:lpstr>
      <vt:lpstr>PowerPoint Presentation</vt:lpstr>
      <vt:lpstr>PowerPoint Presentation</vt:lpstr>
      <vt:lpstr>Coulomb’s Law</vt:lpstr>
      <vt:lpstr>Charge Polarization</vt:lpstr>
      <vt:lpstr>Charge Polarization</vt:lpstr>
      <vt:lpstr>Coulomb’s Law, and The Permittivity Constant</vt:lpstr>
      <vt:lpstr>The Electric Field</vt:lpstr>
      <vt:lpstr>The Electric Force</vt:lpstr>
      <vt:lpstr>The Electric Field</vt:lpstr>
      <vt:lpstr>The Electric Field of a Point Charge</vt:lpstr>
      <vt:lpstr>The Electric Field of a Point Charge</vt:lpstr>
      <vt:lpstr>The Electric Field of a Point Charge</vt:lpstr>
      <vt:lpstr>The Electric Field of a Point Charge</vt:lpstr>
      <vt:lpstr>The Electric Field of a Point Charge</vt:lpstr>
      <vt:lpstr>The Electric Field of a Point Charge</vt:lpstr>
      <vt:lpstr>The Electric Field of Multiple Point Charges</vt:lpstr>
      <vt:lpstr>Continuous Charge Distributions</vt:lpstr>
      <vt:lpstr>Continuous Charge Distributions</vt:lpstr>
      <vt:lpstr>An Infinite Line of Charge</vt:lpstr>
      <vt:lpstr>A Plane of Charge</vt:lpstr>
      <vt:lpstr>PowerPoint Presentation</vt:lpstr>
      <vt:lpstr>PowerPoint Presentation</vt:lpstr>
      <vt:lpstr>The Parallel-Plate Capacitor</vt:lpstr>
      <vt:lpstr>PowerPoint Presentation</vt:lpstr>
      <vt:lpstr>PowerPoint Presentation</vt:lpstr>
      <vt:lpstr>Motion of a Charged Particle in an Electric Field</vt:lpstr>
      <vt:lpstr>Motion of a Charged Particle in an Electric Field</vt:lpstr>
      <vt:lpstr>PowerPoint Presentation</vt:lpstr>
      <vt:lpstr>PowerPoint Presentation</vt:lpstr>
      <vt:lpstr>Electric Potential Energy in a Uniform Field</vt:lpstr>
      <vt:lpstr>PowerPoint Presentation</vt:lpstr>
      <vt:lpstr>The Potential Energy of Point Charges</vt:lpstr>
      <vt:lpstr>The Potential Energy of Multiple Point Charges</vt:lpstr>
      <vt:lpstr>The Electric Potential</vt:lpstr>
      <vt:lpstr>PowerPoint Presentation</vt:lpstr>
      <vt:lpstr>The Electric Field Inside a Parallel-Plate Capacitor</vt:lpstr>
      <vt:lpstr>The Electric Potential Inside a Parallel-Plate Capacitor</vt:lpstr>
      <vt:lpstr>Units of Electric Field</vt:lpstr>
      <vt:lpstr>PowerPoint Presentation</vt:lpstr>
      <vt:lpstr>The Parallel-Plate Capacitor</vt:lpstr>
      <vt:lpstr>The Zero Point of Electric Potential</vt:lpstr>
      <vt:lpstr>The Electric Potential of a Point Charge</vt:lpstr>
      <vt:lpstr>PowerPoint Presentation</vt:lpstr>
      <vt:lpstr>PowerPoint Presentation</vt:lpstr>
      <vt:lpstr>The Electric Potential of Many Charges</vt:lpstr>
      <vt:lpstr>Good Luck!!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PHY132 Introduction to Physics II</dc:title>
  <dc:creator>Jason Harlow</dc:creator>
  <cp:lastModifiedBy>Jason Harlow</cp:lastModifiedBy>
  <cp:revision>142</cp:revision>
  <cp:lastPrinted>2012-12-06T14:32:46Z</cp:lastPrinted>
  <dcterms:created xsi:type="dcterms:W3CDTF">2012-07-19T19:28:32Z</dcterms:created>
  <dcterms:modified xsi:type="dcterms:W3CDTF">2014-03-24T13:51:18Z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