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71" r:id="rId2"/>
    <p:sldId id="683" r:id="rId3"/>
    <p:sldId id="679" r:id="rId4"/>
    <p:sldId id="680" r:id="rId5"/>
    <p:sldId id="1237" r:id="rId6"/>
    <p:sldId id="1238" r:id="rId7"/>
    <p:sldId id="1239" r:id="rId8"/>
    <p:sldId id="1245" r:id="rId9"/>
    <p:sldId id="1246" r:id="rId10"/>
    <p:sldId id="1247" r:id="rId11"/>
    <p:sldId id="783" r:id="rId12"/>
    <p:sldId id="1108" r:id="rId13"/>
    <p:sldId id="1109" r:id="rId14"/>
    <p:sldId id="1103" r:id="rId15"/>
    <p:sldId id="831" r:id="rId16"/>
    <p:sldId id="970" r:id="rId17"/>
    <p:sldId id="1011" r:id="rId18"/>
    <p:sldId id="1248" r:id="rId19"/>
    <p:sldId id="1013" r:id="rId20"/>
    <p:sldId id="1021" r:id="rId21"/>
    <p:sldId id="1236" r:id="rId22"/>
    <p:sldId id="1073" r:id="rId23"/>
    <p:sldId id="1074" r:id="rId24"/>
    <p:sldId id="1105" r:id="rId25"/>
    <p:sldId id="1121" r:id="rId26"/>
    <p:sldId id="1122" r:id="rId27"/>
    <p:sldId id="1147" r:id="rId28"/>
    <p:sldId id="1159" r:id="rId29"/>
    <p:sldId id="1164" r:id="rId30"/>
    <p:sldId id="1171" r:id="rId31"/>
    <p:sldId id="1249" r:id="rId32"/>
    <p:sldId id="1175" r:id="rId33"/>
    <p:sldId id="1180" r:id="rId34"/>
    <p:sldId id="1181" r:id="rId35"/>
    <p:sldId id="1182" r:id="rId36"/>
    <p:sldId id="1184" r:id="rId37"/>
    <p:sldId id="1183" r:id="rId38"/>
    <p:sldId id="1185" r:id="rId39"/>
    <p:sldId id="1250" r:id="rId40"/>
    <p:sldId id="1192" r:id="rId41"/>
    <p:sldId id="1197" r:id="rId42"/>
    <p:sldId id="1204" r:id="rId43"/>
    <p:sldId id="1205" r:id="rId44"/>
    <p:sldId id="1251" r:id="rId45"/>
    <p:sldId id="1252" r:id="rId46"/>
    <p:sldId id="1217" r:id="rId47"/>
    <p:sldId id="1218" r:id="rId48"/>
    <p:sldId id="1219" r:id="rId49"/>
    <p:sldId id="1220" r:id="rId50"/>
    <p:sldId id="1253" r:id="rId51"/>
    <p:sldId id="1221" r:id="rId52"/>
    <p:sldId id="1222" r:id="rId53"/>
    <p:sldId id="1227" r:id="rId54"/>
    <p:sldId id="1228" r:id="rId55"/>
    <p:sldId id="1229" r:id="rId56"/>
    <p:sldId id="1230" r:id="rId57"/>
    <p:sldId id="1231" r:id="rId58"/>
    <p:sldId id="1232" r:id="rId59"/>
    <p:sldId id="1233" r:id="rId60"/>
    <p:sldId id="1234" r:id="rId61"/>
    <p:sldId id="1254" r:id="rId62"/>
    <p:sldId id="684" r:id="rId6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73" autoAdjust="0"/>
  </p:normalViewPr>
  <p:slideViewPr>
    <p:cSldViewPr>
      <p:cViewPr varScale="1">
        <p:scale>
          <a:sx n="88" d="100"/>
          <a:sy n="88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2F1AC7A-A382-1944-9F1F-F30449D4A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</inkml:channelProperties>
      </inkml:inkSource>
      <inkml:timestamp xml:id="ts0" timeString="2014-04-07T15:35:23.62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13985 1806 60,'0'7'11,"4"-7"3,21 8 3,4-5 2,11 1-7,-6-4 6,1 0 0,2 0 4,-2 0 5,-1-14 16,2-2-7,-3-9-3,5-8 2,11-1-12,0-6-8,5-8-6,7-1-1,3-11-6,1 7-1,7 2-1,-7 11 0,0 12 0,-3 8 0,-2 2 0,3 8 0,0 0-1,-7-2 1,1 0 0,-9-2 0,-3 4 0,-6 0-1,-6 6-2,-11 2-16,-10 2-39,-4 0-115</inkml:trace>
  <inkml:trace contextRef="#ctx0" brushRef="#br0" timeOffset="749.0427">14300 1504 132,'0'0'38,"0"0"0,0 0-4,0 0-12,0 0-10,0 0 9,-3 0-1,0 0-7,-7 2-5,-2 12-4,-3 1-2,-1 5 6,-3 1 0,-3 1-4,-1 0 1,3 6-1,0-8 1,0 0 0,5-6-1,-2-4 2,4 0 1,-6-3-2,4 0-1,-9-3 5,5 4-1,-2 0-5,5 2 0,4 1-3,6-4 0,-1 0-2,3 0-1,1 1-4,3-1 3,0 6 0,14 3 4,12 2 4,16 6 2,12 1 3,10-4-3,7 2-6,8-5-2,-5-1-32,3-3-61,-5-9-129</inkml:trace>
  <inkml:trace contextRef="#ctx0" brushRef="#br0" timeOffset="2167.1599">15979 1030 179,'-9'-14'61,"-3"4"16,-3 2-25,0 4-41,-2 4-11,-5 0-8,-1 11-1,-2 21 9,2 7 0,5 9 0,7-1-3,9 3-4,2-4 7,13-6-1,11-3 1,14-10 0,-2-9 1,4-12 0,1-6 0,-8 0 5,-1-15-3,-7-20 0,-6-5 1,-10-4-3,-9-12-1,0-6 0,-17-5-3,-9 7-9,-10 16-7,2 20-13,1 23-20,7 1-91</inkml:trace>
  <inkml:trace contextRef="#ctx0" brushRef="#br0" timeOffset="2789.1899">16337 517 195,'0'-6'46,"0"6"-15,0 0 9,0 23-40,-1 26-6,-2 20 6,-6 14 6,-1 6 6,-7-3 5,6-3-1,-1-5-2,3-6-10,5-9 0,2-8-4,0-18 0,2-12 0,0-11 0,0-12-4,0-2 4,2-16 6,11-23 12,8-12-17,5 3-1,1 16 0,-3 12-4,-3 14 0,1 6-2,1 0-4,-1 12 4,-2 8 3,1-2-1,-3 2 1,-8 0 3,-9-4 0,-1 0 0,0-1 10,-13 2 11,-6 0-13,-11 0-2,5-2-4,-5-6-1,-2-6 1,-1-3-2,4-7-3,8-11-4,7 2-13,6 13-3,8 3-43,0 12-126</inkml:trace>
  <inkml:trace contextRef="#ctx0" brushRef="#br0" timeOffset="3223.2414">16955 1183 177,'5'-19'85,"3"3"-60,-8 1 56,0 3-27,-2 0-38,-13 8 2,-6 4-18,0 0-1,-1 5-5,-1 16 5,8 3-1,0-4-4,10 6 0,5 4-6,0 2 1,12 3 7,12 4 1,7-3 1,3-2 2,-9-2 0,-8-4 0,-5-1 0,-12-5-1,0-3 1,-5 1 2,-22-6 0,0-2 2,-7-5 0,-2-5 2,2-2-6,9-4-6,3-13-23,5-10-112</inkml:trace>
  <inkml:trace contextRef="#ctx0" brushRef="#br0" timeOffset="3561.2607">17064 1465 225,'22'0'32,"3"0"43,8 0-36,6-3-21,2-11-5,-2-11-7,1-5-2,-8-4-3,-3 2 2,-17 3-3,-12 4 0,0 4-3,-11 7 1,-20 9-24,-1 5 9,-9 12 17,-2 27 8,7 10 4,-2 7 8,17 3 1,10-3-13,11-5-2,0-5-6,26-9 2,6-9-2,11-6 0,2-12-5,0-10-22,-1 0-25,-4-10-51,-8-16-98</inkml:trace>
  <inkml:trace contextRef="#ctx0" brushRef="#br0" timeOffset="3891.2778">17472 1344 88,'3'19'18,"4"1"35,-3 6 19,-1-1-12,2 1 6,0-2-26,-1-4-10,-1-3-14,-3-4-5,0-8-8,0-1-2,1-4 1,-1 0 7,2 0 11,-1-20 9,4-9-22,7-12-7,-2-3-1,8 3-1,-2 6-2,4 9 1,-8 17 2,1 2 1,2 7 0,-2 0 0,4 0-1,1 0 0,2 0 0,1 5-13,-7 2-28,3-5-66</inkml:trace>
  <inkml:trace contextRef="#ctx0" brushRef="#br0" timeOffset="4401.3082">17799 1377 33,'6'18'62,"-6"3"-5,2 1 9,-1-4-14,4 0-13,-1-4-17,4-6-13,-2-5-1,11-3 8,-4 0 16,9 0 13,-2-14-8,0-6-15,1-1-6,-7-2-2,0 4-2,3 0-5,-2 1-6,1 0-1,-2-2 0,-3 3 0,-4 0 0,-4 9 1,-3 0 1,0 4-1,-10 4-1,-15 0-3,-6 11 0,-1 12 0,-8 9 3,3 2 1,5 2 1,9 1-2,8 1 0,10-2 0,5-1-3,0-4 2,20-4 1,3-13-1,9 1-1,0-9-8,-2-6-21,-8 0-40,-10 0-120</inkml:trace>
  <inkml:trace contextRef="#ctx0" brushRef="#br0" timeOffset="5655.3758">17889 1383 149,'0'-7'9,"0"0"10,0 1 53,0 6-12,0-2-45,0 0-13,2 1-1,2-1 3,3 0 0,-7-1 10,1 3 9,2-2 6,-3 2-3,0 0-7,0 0-6,0 10-6,0 14-5,0 10 10,0 5-2,4-1-1,-1-4-3,1-7-3,2-2 0,-4-11 1,1-7-1,3 0 1,-6-2-2,0-5 0,0 0-2,0 0 0,0 3 2,2-3-1,-2 2 0,0-2-1,0 0 1,0 2-1,0 5-1,0-4 1,0 1 0,6 1 0,-6-5 0,0 0 1,0 0 5,0 3-2,2-1-1,-2 0 1,2-2-3,-2 2-1,2-2 0,4 0 0,-2 0 2,6 0 1,4 0 4,4-14 1,5-7-4,6-6 1,4-9 5,8-6-4,1-1-6,3 5 2,-2 4-1,-7 4 1,2 9 0,-12 2-1,-6 6-1,-4 10-2,-1 3-12,-4 0-36,1 0-59,-4 12-173</inkml:trace>
  <inkml:trace contextRef="#ctx0" brushRef="#br0" timeOffset="6125.4029">18491 1395 350,'0'5'9,"0"7"-5,0 7-4,0 13 10,0 4-2,12 0 0,10-5-4,10-7 6,0-6-6,-1-13 0,0-5 2,-8 0 0,-3 0 1,-4-25-3,1-3-4,-5-6-3,-2-3-7,-10-1-10,0 3 3,-6 8 1,-17 9 16,3 16 7,-2 2-2,-1 12-5,0 26 0,-4 10 6,9 11 0,1 3 5,8-2-4,9-8-7,0-8-1,22-8 0,10-14-3,7-11-4,-6-10-33,0-1-146</inkml:trace>
  <inkml:trace contextRef="#ctx0" brushRef="#br0" timeOffset="6395.4194">18911 1620 124,'0'0'116,"0"0"-107,0 0-9,0 18 32,0 3-5,0 0-10,-4 4 26,-2-1-17,4-10-13,2-5-11,0-9 0,5 0 4,13-6 18,1-16 4,5-2-14,6 0-5,-2 4 6,10 2-1,-6 0-9,10 4-2,-7-2-3,-5 0-3,-5-1-24,-10 3-63,-15 3-253</inkml:trace>
  <inkml:trace contextRef="#ctx0" brushRef="#br0" timeOffset="6966.449">17915 1412 14,'0'0'72,"0"-3"-26,0 3 4,0 0-18,0-2-6,0 2-5,0 0-6,0 0 4,0 0 10,0 0-1,0 0-4,0-2-4,0-1 2,8-4-4,3-3-4,-1 1-4,3-9 0,2-3 4,0-1-6,-2 3-3,-3 7-4,0 5-1,-7 5-2,-3 2-17,0 0-62,0 0-147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186">
              <a:defRPr sz="1200"/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186">
              <a:defRPr sz="1200"/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186">
              <a:defRPr sz="12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186">
              <a:defRPr sz="1200"/>
            </a:lvl1pPr>
          </a:lstStyle>
          <a:p>
            <a:fld id="{6FF646D4-3BFA-E74D-A4AF-6678D14BE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09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646D4-3BFA-E74D-A4AF-6678D14BEF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5063B-CAA0-A84E-ACC6-C079E2B08E8D}" type="slidenum">
              <a:rPr lang="en-US"/>
              <a:pPr/>
              <a:t>51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Answer: 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5063B-CAA0-A84E-ACC6-C079E2B08E8D}" type="slidenum">
              <a:rPr lang="en-US"/>
              <a:pPr/>
              <a:t>52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Answer: 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6613" cy="348615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973" y="4416098"/>
            <a:ext cx="6112371" cy="4183995"/>
          </a:xfrm>
          <a:noFill/>
          <a:ln/>
        </p:spPr>
        <p:txBody>
          <a:bodyPr/>
          <a:lstStyle/>
          <a:p>
            <a:r>
              <a:rPr lang="en-US" sz="1700" dirty="0"/>
              <a:t>This conclusion, the Principle of the Constancy of </a:t>
            </a:r>
            <a:r>
              <a:rPr lang="en-US" sz="1700" dirty="0" err="1"/>
              <a:t>Lightspeed</a:t>
            </a:r>
            <a:r>
              <a:rPr lang="en-US" sz="1700" dirty="0"/>
              <a:t>, is the second of the two principles behind Einstein's theory.</a:t>
            </a:r>
          </a:p>
          <a:p>
            <a:r>
              <a:rPr lang="en-US" sz="1700" dirty="0"/>
              <a:t>Logically, it is a consequence of the first principle and of Maxwell's theory.  But it is such a surprising and far-reaching consequence that it is considered to be a separate principle.  </a:t>
            </a:r>
          </a:p>
          <a:p>
            <a:r>
              <a:rPr lang="en-US" sz="1700" dirty="0"/>
              <a:t>Emphasize that it is an odd (counter-intuitive) idea—the first of many such ideas in modern physics.  Make this principle concrete by discussing Figures 10.4–10.6, contrasting Einstein's predictions with Galileo's.</a:t>
            </a:r>
          </a:p>
          <a:p>
            <a:r>
              <a:rPr lang="en-US" sz="1700" dirty="0"/>
              <a:t>Figure above: Galilean relativity predicts that Mort sees the light move to the right at speed c and Velma sees the light move to the right at speed 0.75c.  Einstein says c for both.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6613" cy="348615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973" y="4416098"/>
            <a:ext cx="6112371" cy="4575956"/>
          </a:xfrm>
          <a:noFill/>
          <a:ln/>
        </p:spPr>
        <p:txBody>
          <a:bodyPr/>
          <a:lstStyle/>
          <a:p>
            <a:r>
              <a:rPr lang="en-US" sz="1700"/>
              <a:t>Now imagine that Velma is moving away from Mort very quickly, at 0.999 999 c.</a:t>
            </a:r>
          </a:p>
          <a:p>
            <a:r>
              <a:rPr lang="en-US" sz="1700"/>
              <a:t>Mort sees the light from his flashlight move to the right at speed c.</a:t>
            </a:r>
          </a:p>
          <a:p>
            <a:r>
              <a:rPr lang="en-US" sz="1700"/>
              <a:t>For Mort, it looks like Velma should almost be keeping up with the light beam, as she moves only a little slower than c.</a:t>
            </a:r>
          </a:p>
          <a:p>
            <a:r>
              <a:rPr lang="en-US" sz="1700"/>
              <a:t>Galilean relativity predicts that Velma sees the light moving to the right at speed 0.000 001 c, or 300 m/s.</a:t>
            </a:r>
          </a:p>
          <a:p>
            <a:r>
              <a:rPr lang="en-US" sz="1700"/>
              <a:t>However, this is NOT what Velma sees!</a:t>
            </a:r>
          </a:p>
          <a:p>
            <a:r>
              <a:rPr lang="en-US" sz="1700"/>
              <a:t>Einstein’s relativity predicts that Velma sees the light moving to the right at speed c = 300,000 km/s.</a:t>
            </a:r>
          </a:p>
          <a:p>
            <a:r>
              <a:rPr lang="en-US" sz="1700"/>
              <a:t>This IS what would be observed.</a:t>
            </a:r>
          </a:p>
          <a:p>
            <a:pPr>
              <a:spcBef>
                <a:spcPct val="50000"/>
              </a:spcBef>
            </a:pPr>
            <a:r>
              <a:rPr lang="en-US" sz="1700"/>
              <a:t>Note that we never assign Velma a speed of exactly </a:t>
            </a:r>
            <a:r>
              <a:rPr lang="en-US" sz="1700" i="1">
                <a:latin typeface="Times New Roman" charset="0"/>
              </a:rPr>
              <a:t>c</a:t>
            </a:r>
            <a:r>
              <a:rPr lang="en-US" sz="1700"/>
              <a:t>. This is because no massive object can travel as fast as light.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646D4-3BFA-E74D-A4AF-6678D14BEF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>
              <a:latin typeface="Times New Roman" pitchFamily="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>
              <a:latin typeface="Times New Roman" pitchFamily="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1F2A8D-C6F2-4BB1-A895-FF1E11F2B2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8FC918-70E7-4BCD-9D85-59BF09DB4D06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C4FDEF01-2509-48D4-AEC2-7110DE5CF582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4" y="8829966"/>
            <a:ext cx="297180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r" eaLnBrk="1" hangingPunct="1"/>
            <a:fld id="{42567CC2-008C-4316-9232-E68E56BB5ECA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EDB78-F13C-9A41-AF1D-8E60C1965575}" type="slidenum">
              <a:rPr lang="en-US"/>
              <a:pPr/>
              <a:t>25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STT30.3</a:t>
            </a:r>
          </a:p>
          <a:p>
            <a:r>
              <a:rPr lang="en-US"/>
              <a:t>Answer: C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A5D5B-0251-CF4F-80A8-4EE0B61DFAA4}" type="slidenum">
              <a:rPr lang="en-US"/>
              <a:pPr/>
              <a:t>26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STT30.3</a:t>
            </a:r>
          </a:p>
          <a:p>
            <a:r>
              <a:rPr lang="en-US"/>
              <a:t>Answer: 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4F68FB-EE49-9343-A0ED-B0856B509A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0A5F7B-88EF-7B45-8812-1532E15AA2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F44708-FAB7-2045-8B3A-6927164A3E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1DC41E4-161D-AD48-AF17-D1FE093EF1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D8FF46A-E926-D546-BE79-04D6CFA62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B1C2E7EE-3F0F-F04F-BC9B-A63CA1690A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576F906-14E8-7945-A91B-E55F877418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ED08B8-F681-A54C-8FFA-FC0952B85C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27D9AC-3F73-A348-BDD5-1BA1C41221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AA60D5-5E86-4146-B7DB-47C3ADEC7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2122C6-74C2-914D-A144-6F089015A4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6DD08A-62AC-B24A-8465-7668FA505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8BF4E4-0EF4-544A-89A3-67E2D5BDC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FEE343-5AAC-6B4F-B0C7-7D21E6D067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62B28E-DA43-FF4F-BBBD-88F512B7E9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oodgirl.squarespace.com/storage/Jam.jpg?__SQUARESPACE_CACHEVERSION=1280272185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48" y="70791"/>
            <a:ext cx="3508069" cy="23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8775" y="871729"/>
            <a:ext cx="1015021" cy="369332"/>
          </a:xfrm>
          <a:custGeom>
            <a:avLst/>
            <a:gdLst>
              <a:gd name="connsiteX0" fmla="*/ 0 w 1043876"/>
              <a:gd name="connsiteY0" fmla="*/ 0 h 369332"/>
              <a:gd name="connsiteX1" fmla="*/ 1043876 w 1043876"/>
              <a:gd name="connsiteY1" fmla="*/ 0 h 369332"/>
              <a:gd name="connsiteX2" fmla="*/ 1043876 w 1043876"/>
              <a:gd name="connsiteY2" fmla="*/ 369332 h 369332"/>
              <a:gd name="connsiteX3" fmla="*/ 0 w 1043876"/>
              <a:gd name="connsiteY3" fmla="*/ 369332 h 369332"/>
              <a:gd name="connsiteX4" fmla="*/ 0 w 1043876"/>
              <a:gd name="connsiteY4" fmla="*/ 0 h 369332"/>
              <a:gd name="connsiteX0" fmla="*/ 0 w 1043876"/>
              <a:gd name="connsiteY0" fmla="*/ 18557 h 387889"/>
              <a:gd name="connsiteX1" fmla="*/ 549166 w 1043876"/>
              <a:gd name="connsiteY1" fmla="*/ 0 h 387889"/>
              <a:gd name="connsiteX2" fmla="*/ 1043876 w 1043876"/>
              <a:gd name="connsiteY2" fmla="*/ 18557 h 387889"/>
              <a:gd name="connsiteX3" fmla="*/ 1043876 w 1043876"/>
              <a:gd name="connsiteY3" fmla="*/ 387889 h 387889"/>
              <a:gd name="connsiteX4" fmla="*/ 0 w 1043876"/>
              <a:gd name="connsiteY4" fmla="*/ 387889 h 387889"/>
              <a:gd name="connsiteX5" fmla="*/ 0 w 1043876"/>
              <a:gd name="connsiteY5" fmla="*/ 18557 h 387889"/>
              <a:gd name="connsiteX0" fmla="*/ 0 w 1043876"/>
              <a:gd name="connsiteY0" fmla="*/ 0 h 369332"/>
              <a:gd name="connsiteX1" fmla="*/ 549166 w 1043876"/>
              <a:gd name="connsiteY1" fmla="*/ 44505 h 369332"/>
              <a:gd name="connsiteX2" fmla="*/ 1043876 w 1043876"/>
              <a:gd name="connsiteY2" fmla="*/ 0 h 369332"/>
              <a:gd name="connsiteX3" fmla="*/ 1043876 w 1043876"/>
              <a:gd name="connsiteY3" fmla="*/ 369332 h 369332"/>
              <a:gd name="connsiteX4" fmla="*/ 0 w 1043876"/>
              <a:gd name="connsiteY4" fmla="*/ 369332 h 369332"/>
              <a:gd name="connsiteX5" fmla="*/ 0 w 1043876"/>
              <a:gd name="connsiteY5" fmla="*/ 0 h 369332"/>
              <a:gd name="connsiteX0" fmla="*/ 0 w 1043876"/>
              <a:gd name="connsiteY0" fmla="*/ 0 h 404366"/>
              <a:gd name="connsiteX1" fmla="*/ 549166 w 1043876"/>
              <a:gd name="connsiteY1" fmla="*/ 44505 h 404366"/>
              <a:gd name="connsiteX2" fmla="*/ 1043876 w 1043876"/>
              <a:gd name="connsiteY2" fmla="*/ 0 h 404366"/>
              <a:gd name="connsiteX3" fmla="*/ 1043876 w 1043876"/>
              <a:gd name="connsiteY3" fmla="*/ 369332 h 404366"/>
              <a:gd name="connsiteX4" fmla="*/ 0 w 1043876"/>
              <a:gd name="connsiteY4" fmla="*/ 369332 h 404366"/>
              <a:gd name="connsiteX5" fmla="*/ 0 w 1043876"/>
              <a:gd name="connsiteY5" fmla="*/ 0 h 404366"/>
              <a:gd name="connsiteX0" fmla="*/ 0 w 1043876"/>
              <a:gd name="connsiteY0" fmla="*/ 0 h 434498"/>
              <a:gd name="connsiteX1" fmla="*/ 549166 w 1043876"/>
              <a:gd name="connsiteY1" fmla="*/ 44505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123333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28739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91801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38808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876" h="434498">
                <a:moveTo>
                  <a:pt x="0" y="0"/>
                </a:moveTo>
                <a:lnTo>
                  <a:pt x="549166" y="38808"/>
                </a:lnTo>
                <a:lnTo>
                  <a:pt x="1043876" y="0"/>
                </a:lnTo>
                <a:lnTo>
                  <a:pt x="1043876" y="369332"/>
                </a:lnTo>
                <a:cubicBezTo>
                  <a:pt x="695917" y="448159"/>
                  <a:pt x="379490" y="463925"/>
                  <a:pt x="0" y="36933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omic Sans MS" pitchFamily="66" charset="0"/>
              </a:rPr>
              <a:t>PHY132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586" y="1028222"/>
            <a:ext cx="763349" cy="646331"/>
          </a:xfrm>
          <a:custGeom>
            <a:avLst/>
            <a:gdLst>
              <a:gd name="connsiteX0" fmla="*/ 0 w 774571"/>
              <a:gd name="connsiteY0" fmla="*/ 0 h 646331"/>
              <a:gd name="connsiteX1" fmla="*/ 774571 w 774571"/>
              <a:gd name="connsiteY1" fmla="*/ 0 h 646331"/>
              <a:gd name="connsiteX2" fmla="*/ 774571 w 774571"/>
              <a:gd name="connsiteY2" fmla="*/ 646331 h 646331"/>
              <a:gd name="connsiteX3" fmla="*/ 0 w 774571"/>
              <a:gd name="connsiteY3" fmla="*/ 646331 h 646331"/>
              <a:gd name="connsiteX4" fmla="*/ 0 w 774571"/>
              <a:gd name="connsiteY4" fmla="*/ 0 h 646331"/>
              <a:gd name="connsiteX0" fmla="*/ 0 w 774571"/>
              <a:gd name="connsiteY0" fmla="*/ 0 h 681365"/>
              <a:gd name="connsiteX1" fmla="*/ 774571 w 774571"/>
              <a:gd name="connsiteY1" fmla="*/ 0 h 681365"/>
              <a:gd name="connsiteX2" fmla="*/ 774571 w 774571"/>
              <a:gd name="connsiteY2" fmla="*/ 646331 h 681365"/>
              <a:gd name="connsiteX3" fmla="*/ 0 w 774571"/>
              <a:gd name="connsiteY3" fmla="*/ 646331 h 681365"/>
              <a:gd name="connsiteX4" fmla="*/ 0 w 774571"/>
              <a:gd name="connsiteY4" fmla="*/ 0 h 681365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571" h="699702">
                <a:moveTo>
                  <a:pt x="0" y="0"/>
                </a:moveTo>
                <a:cubicBezTo>
                  <a:pt x="226659" y="47296"/>
                  <a:pt x="516381" y="78828"/>
                  <a:pt x="774571" y="0"/>
                </a:cubicBezTo>
                <a:lnTo>
                  <a:pt x="774571" y="646331"/>
                </a:lnTo>
                <a:cubicBezTo>
                  <a:pt x="500615" y="725158"/>
                  <a:pt x="242425" y="709393"/>
                  <a:pt x="0" y="64633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latin typeface="Comic Sans MS" pitchFamily="66" charset="0"/>
              </a:rPr>
              <a:t>Exam</a:t>
            </a:r>
          </a:p>
          <a:p>
            <a:pPr algn="ctr"/>
            <a:r>
              <a:rPr lang="en-CA" dirty="0" smtClean="0">
                <a:latin typeface="Comic Sans MS" pitchFamily="66" charset="0"/>
              </a:rPr>
              <a:t>Jam</a:t>
            </a:r>
            <a:endParaRPr lang="en-CA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7413" y="395036"/>
            <a:ext cx="2152833" cy="15696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CA" sz="2400" dirty="0" smtClean="0"/>
              <a:t>Jason Harlow</a:t>
            </a:r>
          </a:p>
          <a:p>
            <a:r>
              <a:rPr lang="en-CA" sz="2400" dirty="0" smtClean="0"/>
              <a:t>Monday Apr. 6</a:t>
            </a:r>
          </a:p>
          <a:p>
            <a:r>
              <a:rPr lang="en-CA" sz="2400" dirty="0" smtClean="0"/>
              <a:t>2:00-4:00</a:t>
            </a:r>
          </a:p>
          <a:p>
            <a:r>
              <a:rPr lang="en-CA" sz="2400" dirty="0" smtClean="0"/>
              <a:t>SS2117</a:t>
            </a:r>
            <a:endParaRPr lang="en-CA" sz="2400" dirty="0"/>
          </a:p>
        </p:txBody>
      </p:sp>
      <p:pic>
        <p:nvPicPr>
          <p:cNvPr id="84994" name="Picture 2" descr="Exam Jam Logo 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6" y="2590800"/>
            <a:ext cx="3200400" cy="408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199" y="4267200"/>
            <a:ext cx="4096215" cy="15696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PHY132 Exam:</a:t>
            </a:r>
          </a:p>
          <a:p>
            <a:r>
              <a:rPr lang="en-CA" sz="2400" dirty="0" smtClean="0"/>
              <a:t>Thursday Apr.9 at 2:00pm</a:t>
            </a:r>
          </a:p>
          <a:p>
            <a:r>
              <a:rPr lang="en-CA" sz="2400" b="1" dirty="0" smtClean="0"/>
              <a:t>Comprehensive</a:t>
            </a:r>
            <a:r>
              <a:rPr lang="en-CA" sz="2400" dirty="0" smtClean="0"/>
              <a:t> (covers the entire course)</a:t>
            </a:r>
            <a:endParaRPr lang="en-C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9"/>
            <a:ext cx="8769452" cy="23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8814" y="3904803"/>
            <a:ext cx="7152598" cy="1800523"/>
            <a:chOff x="778814" y="3904803"/>
            <a:chExt cx="7152598" cy="1800523"/>
          </a:xfrm>
        </p:grpSpPr>
        <p:sp>
          <p:nvSpPr>
            <p:cNvPr id="6" name="TextBox 5"/>
            <p:cNvSpPr txBox="1"/>
            <p:nvPr/>
          </p:nvSpPr>
          <p:spPr>
            <a:xfrm>
              <a:off x="3505200" y="4343400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7282" name="Picture 2" descr="http://www.experience-germany.ca/download_file/view_inline/308/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14" y="3904803"/>
              <a:ext cx="2704614" cy="1800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07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7" descr="21_26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"/>
          <a:stretch>
            <a:fillRect/>
          </a:stretch>
        </p:blipFill>
        <p:spPr bwMode="auto">
          <a:xfrm>
            <a:off x="26509" y="663990"/>
            <a:ext cx="5697619" cy="77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1" name="Text Box 3"/>
          <p:cNvSpPr txBox="1">
            <a:spLocks noChangeArrowheads="1"/>
          </p:cNvSpPr>
          <p:nvPr/>
        </p:nvSpPr>
        <p:spPr bwMode="auto">
          <a:xfrm>
            <a:off x="5408538" y="1149600"/>
            <a:ext cx="3735462" cy="57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00" indent="-3175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Font typeface="Arial"/>
              <a:buChar char="•"/>
            </a:pPr>
            <a:r>
              <a:rPr lang="en-US" dirty="0">
                <a:cs typeface="Arial" charset="0"/>
              </a:rPr>
              <a:t>Thin transparent films, placed on glass surfaces, such as lenses, can control reflections from the </a:t>
            </a:r>
            <a:r>
              <a:rPr lang="en-US" dirty="0" smtClean="0">
                <a:cs typeface="Arial" charset="0"/>
              </a:rPr>
              <a:t>glass.</a:t>
            </a:r>
          </a:p>
          <a:p>
            <a:pPr marL="457200" indent="-457200" eaLnBrk="1" hangingPunct="1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cs typeface="Arial" charset="0"/>
              </a:rPr>
              <a:t>Antireflection </a:t>
            </a:r>
            <a:r>
              <a:rPr lang="en-US" dirty="0">
                <a:cs typeface="Arial" charset="0"/>
              </a:rPr>
              <a:t>coatings on the lenses in cameras, microscopes, and other optical equipment are examples of thin-film coatings.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598083" y="73011"/>
            <a:ext cx="3356372" cy="10915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n-US" sz="3600" b="1" dirty="0" smtClean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Thin</a:t>
            </a:r>
            <a:r>
              <a:rPr lang="en-US" sz="3600" b="1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-Film Optical Coatings</a:t>
            </a:r>
          </a:p>
        </p:txBody>
      </p:sp>
    </p:spTree>
    <p:extLst>
      <p:ext uri="{BB962C8B-B14F-4D97-AF65-F5344CB8AC3E}">
        <p14:creationId xmlns:p14="http://schemas.microsoft.com/office/powerpoint/2010/main" val="35415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68362"/>
          </a:xfrm>
        </p:spPr>
        <p:txBody>
          <a:bodyPr/>
          <a:lstStyle/>
          <a:p>
            <a:r>
              <a:rPr lang="en-US" sz="3600" b="1" kern="1200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Reflection of </a:t>
            </a:r>
            <a:r>
              <a:rPr lang="en-US" sz="3600" b="1" kern="1200" dirty="0" smtClean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Wave </a:t>
            </a:r>
            <a:r>
              <a:rPr lang="en-US" sz="3600" b="1" kern="1200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091" name="Rectangle 3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4648200" y="2209800"/>
                <a:ext cx="4191000" cy="3581400"/>
              </a:xfrm>
            </p:spPr>
            <p:txBody>
              <a:bodyPr/>
              <a:lstStyle/>
              <a:p>
                <a:r>
                  <a:rPr lang="en-US" sz="3300" dirty="0" smtClean="0"/>
                  <a:t>When the index of refraction </a:t>
                </a:r>
                <a:r>
                  <a:rPr lang="en-US" sz="3300" i="1" dirty="0" smtClean="0"/>
                  <a:t>decreases</a:t>
                </a:r>
                <a:r>
                  <a:rPr lang="en-US" sz="3300" dirty="0" smtClean="0"/>
                  <a:t> – speed increases and there is no phase shift of reflected wave</a:t>
                </a:r>
              </a:p>
              <a:p>
                <a14:m>
                  <m:oMath xmlns:m="http://schemas.openxmlformats.org/officeDocument/2006/math">
                    <m:r>
                      <a:rPr lang="en-US" sz="33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300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en-CA" sz="3300" b="0" i="1" smtClean="0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sz="3300" dirty="0"/>
              </a:p>
            </p:txBody>
          </p:sp>
        </mc:Choice>
        <mc:Fallback xmlns="">
          <p:sp>
            <p:nvSpPr>
              <p:cNvPr id="890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648200" y="2209800"/>
                <a:ext cx="4191000" cy="3581400"/>
              </a:xfrm>
              <a:blipFill rotWithShape="1">
                <a:blip r:embed="rId2"/>
                <a:stretch>
                  <a:fillRect l="-3493" t="-2385" r="-61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092" name="Picture 4" descr="reflec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828800"/>
            <a:ext cx="4191000" cy="4191000"/>
          </a:xfr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381000" y="6324600"/>
            <a:ext cx="4016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Animation courtesy of </a:t>
            </a:r>
            <a:r>
              <a:rPr lang="en-US" sz="1400" dirty="0" smtClean="0"/>
              <a:t>Dan Russell, Penn State]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01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reflec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28800"/>
            <a:ext cx="4191000" cy="4191000"/>
          </a:xfrm>
          <a:noFill/>
          <a:ln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68362"/>
          </a:xfrm>
        </p:spPr>
        <p:txBody>
          <a:bodyPr/>
          <a:lstStyle/>
          <a:p>
            <a:r>
              <a:rPr lang="en-US" sz="3600" b="1" kern="1200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Reflection of </a:t>
            </a:r>
            <a:r>
              <a:rPr lang="en-US" sz="3600" b="1" kern="1200" dirty="0" smtClean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Wave </a:t>
            </a:r>
            <a:r>
              <a:rPr lang="en-US" sz="3600" b="1" kern="1200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Pulse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324600"/>
            <a:ext cx="4016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Animation courtesy of </a:t>
            </a:r>
            <a:r>
              <a:rPr lang="en-US" sz="1400" dirty="0" smtClean="0"/>
              <a:t>Dan Russell, Penn State]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4724400" y="1295400"/>
                <a:ext cx="4191000" cy="4876800"/>
              </a:xfrm>
            </p:spPr>
            <p:txBody>
              <a:bodyPr/>
              <a:lstStyle/>
              <a:p>
                <a:r>
                  <a:rPr lang="en-US" sz="3300" dirty="0" smtClean="0"/>
                  <a:t>When the index of refraction </a:t>
                </a:r>
                <a:r>
                  <a:rPr lang="en-US" sz="3300" i="1" dirty="0" smtClean="0"/>
                  <a:t>increases </a:t>
                </a:r>
                <a:r>
                  <a:rPr lang="en-US" sz="3300" dirty="0" smtClean="0"/>
                  <a:t>– speed decreases and the reflected wave is inverted</a:t>
                </a:r>
              </a:p>
              <a:p>
                <a:r>
                  <a:rPr lang="en-US" sz="3300" dirty="0" smtClean="0"/>
                  <a:t>This amounts to a reflection phase shift of half a wave:</a:t>
                </a:r>
              </a:p>
              <a:p>
                <a14:m>
                  <m:oMath xmlns:m="http://schemas.openxmlformats.org/officeDocument/2006/math">
                    <m:r>
                      <a:rPr lang="en-US" sz="33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300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en-CA" sz="33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CA" sz="3300" b="0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endParaRPr lang="en-US" sz="3300" dirty="0"/>
              </a:p>
            </p:txBody>
          </p:sp>
        </mc:Choice>
        <mc:Fallback xmlns="">
          <p:sp>
            <p:nvSpPr>
              <p:cNvPr id="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724400" y="1295400"/>
                <a:ext cx="4191000" cy="4876800"/>
              </a:xfrm>
              <a:blipFill rotWithShape="1">
                <a:blip r:embed="rId3"/>
                <a:stretch>
                  <a:fillRect l="-3343" t="-1750" r="-30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0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9"/>
            <a:ext cx="8769452" cy="23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357188" y="6086475"/>
            <a:ext cx="8443912" cy="185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1336675" y="1516063"/>
            <a:ext cx="6977063" cy="2520950"/>
          </a:xfrm>
          <a:prstGeom prst="rect">
            <a:avLst/>
          </a:prstGeom>
          <a:solidFill>
            <a:srgbClr val="83CCD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53251" name="Picture 4" descr="MCj034584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3186113"/>
            <a:ext cx="13033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93713" y="4071938"/>
            <a:ext cx="8088312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A fish swims </a:t>
            </a:r>
            <a:r>
              <a:rPr lang="en-US" altLang="en-US" sz="3200" i="1"/>
              <a:t>directly</a:t>
            </a:r>
            <a:r>
              <a:rPr lang="en-US" altLang="en-US" sz="3200"/>
              <a:t> below the surface of the water.  An observer sees the fish at:</a:t>
            </a:r>
          </a:p>
          <a:p>
            <a:pPr eaLnBrk="1" hangingPunct="1"/>
            <a:r>
              <a:rPr lang="en-US" altLang="en-US" sz="3200"/>
              <a:t>A. a greater depth than it really is.</a:t>
            </a:r>
          </a:p>
          <a:p>
            <a:pPr eaLnBrk="1" hangingPunct="1"/>
            <a:r>
              <a:rPr lang="en-US" altLang="en-US" sz="3200"/>
              <a:t>B. its true depth.</a:t>
            </a:r>
          </a:p>
          <a:p>
            <a:pPr eaLnBrk="1" hangingPunct="1"/>
            <a:r>
              <a:rPr lang="en-US" altLang="en-US" sz="3200"/>
              <a:t>C. a smaller depth than it really is.</a:t>
            </a:r>
          </a:p>
        </p:txBody>
      </p:sp>
      <p:sp>
        <p:nvSpPr>
          <p:cNvPr id="53253" name="Line 6"/>
          <p:cNvSpPr>
            <a:spLocks noChangeShapeType="1"/>
          </p:cNvSpPr>
          <p:nvPr/>
        </p:nvSpPr>
        <p:spPr bwMode="auto">
          <a:xfrm>
            <a:off x="1328738" y="1528763"/>
            <a:ext cx="6972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7423150" y="930275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air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7219950" y="1470025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water</a:t>
            </a:r>
          </a:p>
        </p:txBody>
      </p:sp>
      <p:grpSp>
        <p:nvGrpSpPr>
          <p:cNvPr id="53256" name="Group 9"/>
          <p:cNvGrpSpPr>
            <a:grpSpLocks/>
          </p:cNvGrpSpPr>
          <p:nvPr/>
        </p:nvGrpSpPr>
        <p:grpSpPr bwMode="auto">
          <a:xfrm rot="4644649">
            <a:off x="4344987" y="328613"/>
            <a:ext cx="835025" cy="857250"/>
            <a:chOff x="1178" y="1676"/>
            <a:chExt cx="1765" cy="1492"/>
          </a:xfrm>
        </p:grpSpPr>
        <p:sp>
          <p:nvSpPr>
            <p:cNvPr id="53271" name="Freeform 10"/>
            <p:cNvSpPr>
              <a:spLocks/>
            </p:cNvSpPr>
            <p:nvPr/>
          </p:nvSpPr>
          <p:spPr bwMode="auto">
            <a:xfrm rot="238961">
              <a:off x="1178" y="1676"/>
              <a:ext cx="1765" cy="510"/>
            </a:xfrm>
            <a:custGeom>
              <a:avLst/>
              <a:gdLst>
                <a:gd name="T0" fmla="*/ 0 w 1765"/>
                <a:gd name="T1" fmla="*/ 510 h 510"/>
                <a:gd name="T2" fmla="*/ 1270 w 1765"/>
                <a:gd name="T3" fmla="*/ 327 h 510"/>
                <a:gd name="T4" fmla="*/ 1689 w 1765"/>
                <a:gd name="T5" fmla="*/ 78 h 510"/>
                <a:gd name="T6" fmla="*/ 1728 w 1765"/>
                <a:gd name="T7" fmla="*/ 0 h 5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5"/>
                <a:gd name="T13" fmla="*/ 0 h 510"/>
                <a:gd name="T14" fmla="*/ 1765 w 1765"/>
                <a:gd name="T15" fmla="*/ 510 h 5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5" h="510">
                  <a:moveTo>
                    <a:pt x="0" y="510"/>
                  </a:moveTo>
                  <a:cubicBezTo>
                    <a:pt x="494" y="454"/>
                    <a:pt x="989" y="399"/>
                    <a:pt x="1270" y="327"/>
                  </a:cubicBezTo>
                  <a:cubicBezTo>
                    <a:pt x="1551" y="255"/>
                    <a:pt x="1613" y="132"/>
                    <a:pt x="1689" y="78"/>
                  </a:cubicBezTo>
                  <a:cubicBezTo>
                    <a:pt x="1765" y="24"/>
                    <a:pt x="1746" y="12"/>
                    <a:pt x="172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2" name="Freeform 11"/>
            <p:cNvSpPr>
              <a:spLocks/>
            </p:cNvSpPr>
            <p:nvPr/>
          </p:nvSpPr>
          <p:spPr bwMode="auto">
            <a:xfrm rot="237942">
              <a:off x="1178" y="2186"/>
              <a:ext cx="1497" cy="982"/>
            </a:xfrm>
            <a:custGeom>
              <a:avLst/>
              <a:gdLst>
                <a:gd name="T0" fmla="*/ 0 w 1497"/>
                <a:gd name="T1" fmla="*/ 0 h 982"/>
                <a:gd name="T2" fmla="*/ 1257 w 1497"/>
                <a:gd name="T3" fmla="*/ 589 h 982"/>
                <a:gd name="T4" fmla="*/ 1440 w 1497"/>
                <a:gd name="T5" fmla="*/ 982 h 982"/>
                <a:gd name="T6" fmla="*/ 0 60000 65536"/>
                <a:gd name="T7" fmla="*/ 0 60000 65536"/>
                <a:gd name="T8" fmla="*/ 0 60000 65536"/>
                <a:gd name="T9" fmla="*/ 0 w 1497"/>
                <a:gd name="T10" fmla="*/ 0 h 982"/>
                <a:gd name="T11" fmla="*/ 1497 w 1497"/>
                <a:gd name="T12" fmla="*/ 982 h 9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97" h="982">
                  <a:moveTo>
                    <a:pt x="0" y="0"/>
                  </a:moveTo>
                  <a:cubicBezTo>
                    <a:pt x="508" y="212"/>
                    <a:pt x="1017" y="425"/>
                    <a:pt x="1257" y="589"/>
                  </a:cubicBezTo>
                  <a:cubicBezTo>
                    <a:pt x="1497" y="753"/>
                    <a:pt x="1468" y="867"/>
                    <a:pt x="1440" y="9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3" name="Freeform 12"/>
            <p:cNvSpPr>
              <a:spLocks/>
            </p:cNvSpPr>
            <p:nvPr/>
          </p:nvSpPr>
          <p:spPr bwMode="auto">
            <a:xfrm rot="234787">
              <a:off x="2317" y="1977"/>
              <a:ext cx="227" cy="733"/>
            </a:xfrm>
            <a:custGeom>
              <a:avLst/>
              <a:gdLst>
                <a:gd name="T0" fmla="*/ 0 w 227"/>
                <a:gd name="T1" fmla="*/ 733 h 733"/>
                <a:gd name="T2" fmla="*/ 196 w 227"/>
                <a:gd name="T3" fmla="*/ 419 h 733"/>
                <a:gd name="T4" fmla="*/ 183 w 227"/>
                <a:gd name="T5" fmla="*/ 0 h 733"/>
                <a:gd name="T6" fmla="*/ 0 60000 65536"/>
                <a:gd name="T7" fmla="*/ 0 60000 65536"/>
                <a:gd name="T8" fmla="*/ 0 60000 65536"/>
                <a:gd name="T9" fmla="*/ 0 w 227"/>
                <a:gd name="T10" fmla="*/ 0 h 733"/>
                <a:gd name="T11" fmla="*/ 227 w 227"/>
                <a:gd name="T12" fmla="*/ 733 h 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733">
                  <a:moveTo>
                    <a:pt x="0" y="733"/>
                  </a:moveTo>
                  <a:cubicBezTo>
                    <a:pt x="82" y="637"/>
                    <a:pt x="165" y="541"/>
                    <a:pt x="196" y="419"/>
                  </a:cubicBezTo>
                  <a:cubicBezTo>
                    <a:pt x="227" y="297"/>
                    <a:pt x="205" y="148"/>
                    <a:pt x="1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4" name="Freeform 13"/>
            <p:cNvSpPr>
              <a:spLocks/>
            </p:cNvSpPr>
            <p:nvPr/>
          </p:nvSpPr>
          <p:spPr bwMode="auto">
            <a:xfrm rot="232136">
              <a:off x="2149" y="2095"/>
              <a:ext cx="351" cy="536"/>
            </a:xfrm>
            <a:custGeom>
              <a:avLst/>
              <a:gdLst>
                <a:gd name="T0" fmla="*/ 351 w 351"/>
                <a:gd name="T1" fmla="*/ 0 h 536"/>
                <a:gd name="T2" fmla="*/ 50 w 351"/>
                <a:gd name="T3" fmla="*/ 117 h 536"/>
                <a:gd name="T4" fmla="*/ 50 w 351"/>
                <a:gd name="T5" fmla="*/ 366 h 536"/>
                <a:gd name="T6" fmla="*/ 234 w 351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1"/>
                <a:gd name="T13" fmla="*/ 0 h 536"/>
                <a:gd name="T14" fmla="*/ 351 w 351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1" h="536">
                  <a:moveTo>
                    <a:pt x="351" y="0"/>
                  </a:moveTo>
                  <a:cubicBezTo>
                    <a:pt x="225" y="28"/>
                    <a:pt x="100" y="56"/>
                    <a:pt x="50" y="117"/>
                  </a:cubicBezTo>
                  <a:cubicBezTo>
                    <a:pt x="0" y="178"/>
                    <a:pt x="19" y="296"/>
                    <a:pt x="50" y="366"/>
                  </a:cubicBezTo>
                  <a:cubicBezTo>
                    <a:pt x="81" y="436"/>
                    <a:pt x="157" y="486"/>
                    <a:pt x="234" y="5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5" name="Freeform 14"/>
            <p:cNvSpPr>
              <a:spLocks/>
            </p:cNvSpPr>
            <p:nvPr/>
          </p:nvSpPr>
          <p:spPr bwMode="auto">
            <a:xfrm rot="223206">
              <a:off x="2358" y="2225"/>
              <a:ext cx="169" cy="288"/>
            </a:xfrm>
            <a:custGeom>
              <a:avLst/>
              <a:gdLst>
                <a:gd name="T0" fmla="*/ 169 w 169"/>
                <a:gd name="T1" fmla="*/ 0 h 288"/>
                <a:gd name="T2" fmla="*/ 11 w 169"/>
                <a:gd name="T3" fmla="*/ 92 h 288"/>
                <a:gd name="T4" fmla="*/ 103 w 169"/>
                <a:gd name="T5" fmla="*/ 288 h 288"/>
                <a:gd name="T6" fmla="*/ 0 60000 65536"/>
                <a:gd name="T7" fmla="*/ 0 60000 65536"/>
                <a:gd name="T8" fmla="*/ 0 60000 65536"/>
                <a:gd name="T9" fmla="*/ 0 w 169"/>
                <a:gd name="T10" fmla="*/ 0 h 288"/>
                <a:gd name="T11" fmla="*/ 169 w 169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" h="288">
                  <a:moveTo>
                    <a:pt x="169" y="0"/>
                  </a:moveTo>
                  <a:cubicBezTo>
                    <a:pt x="95" y="22"/>
                    <a:pt x="22" y="44"/>
                    <a:pt x="11" y="92"/>
                  </a:cubicBezTo>
                  <a:cubicBezTo>
                    <a:pt x="0" y="140"/>
                    <a:pt x="51" y="214"/>
                    <a:pt x="103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6" name="Oval 15"/>
            <p:cNvSpPr>
              <a:spLocks noChangeArrowheads="1"/>
            </p:cNvSpPr>
            <p:nvPr/>
          </p:nvSpPr>
          <p:spPr bwMode="auto">
            <a:xfrm rot="240417">
              <a:off x="2199" y="2095"/>
              <a:ext cx="327" cy="49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3277" name="Oval 16"/>
            <p:cNvSpPr>
              <a:spLocks noChangeArrowheads="1"/>
            </p:cNvSpPr>
            <p:nvPr/>
          </p:nvSpPr>
          <p:spPr bwMode="auto">
            <a:xfrm rot="211916">
              <a:off x="2369" y="2225"/>
              <a:ext cx="158" cy="2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013360" y="183960"/>
              <a:ext cx="1913400" cy="53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5080" y="177120"/>
                <a:ext cx="1929600" cy="55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24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6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68499" y="4823103"/>
            <a:ext cx="27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5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76437" y="3989665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4103837" y="1535331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38100"/>
            <a:ext cx="8775700" cy="1302668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The Electric Field</a:t>
            </a:r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335112" y="1112044"/>
            <a:ext cx="830021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2600" dirty="0">
                <a:cs typeface="Arial" charset="0"/>
              </a:rPr>
              <a:t>A charged particle with charge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q</a:t>
            </a:r>
            <a:r>
              <a:rPr lang="en-US" altLang="en-US" sz="2600" dirty="0">
                <a:cs typeface="Arial" charset="0"/>
              </a:rPr>
              <a:t> at a point in space where the electric field is    experiences an electric force:</a:t>
            </a:r>
            <a:endParaRPr lang="en-US" altLang="en-US" b="1" dirty="0">
              <a:cs typeface="Arial" charset="0"/>
            </a:endParaRPr>
          </a:p>
        </p:txBody>
      </p:sp>
      <p:sp>
        <p:nvSpPr>
          <p:cNvPr id="94215" name="Text Box 3"/>
          <p:cNvSpPr txBox="1">
            <a:spLocks noChangeArrowheads="1"/>
          </p:cNvSpPr>
          <p:nvPr/>
        </p:nvSpPr>
        <p:spPr bwMode="auto">
          <a:xfrm>
            <a:off x="28724" y="3608665"/>
            <a:ext cx="8788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If 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is positive, the force on the particle is in the direction of   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.</a:t>
            </a:r>
            <a:r>
              <a:rPr lang="en-US" altLang="en-US" sz="2600" dirty="0">
                <a:cs typeface="Arial" charset="0"/>
              </a:rPr>
              <a:t>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The force on a negative charge is </a:t>
            </a:r>
            <a:r>
              <a:rPr lang="en-US" altLang="en-US" sz="2600" i="1" dirty="0">
                <a:cs typeface="Arial" charset="0"/>
              </a:rPr>
              <a:t>opposite </a:t>
            </a:r>
            <a:r>
              <a:rPr lang="en-US" altLang="en-US" sz="2600" dirty="0">
                <a:cs typeface="Arial" charset="0"/>
              </a:rPr>
              <a:t>the direction of   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.</a:t>
            </a:r>
          </a:p>
        </p:txBody>
      </p:sp>
      <p:pic>
        <p:nvPicPr>
          <p:cNvPr id="94218" name="Picture 27" descr="CH25_PPT_Slide_25-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6"/>
          <a:stretch>
            <a:fillRect/>
          </a:stretch>
        </p:blipFill>
        <p:spPr bwMode="auto">
          <a:xfrm>
            <a:off x="3348187" y="2728119"/>
            <a:ext cx="1822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3740" y="5402540"/>
            <a:ext cx="84629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2600" dirty="0">
                <a:cs typeface="Arial" charset="0"/>
              </a:rPr>
              <a:t>The units of the electric field are 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N/C</a:t>
            </a:r>
            <a:r>
              <a:rPr lang="en-US" altLang="en-US" sz="2600" dirty="0">
                <a:cs typeface="Arial" charset="0"/>
              </a:rPr>
              <a:t>. The magnitude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E</a:t>
            </a:r>
            <a:r>
              <a:rPr lang="en-US" altLang="en-US" sz="2600" dirty="0">
                <a:cs typeface="Arial" charset="0"/>
              </a:rPr>
              <a:t> of the electric field is called the </a:t>
            </a:r>
            <a:r>
              <a:rPr lang="en-US" altLang="en-US" sz="2600" b="1" dirty="0">
                <a:cs typeface="Arial" charset="0"/>
              </a:rPr>
              <a:t>electric field strength.</a:t>
            </a:r>
            <a:endParaRPr lang="en-US" altLang="en-US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7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/>
          </p:cNvSpPr>
          <p:nvPr/>
        </p:nvSpPr>
        <p:spPr bwMode="auto">
          <a:xfrm>
            <a:off x="442913" y="1028700"/>
            <a:ext cx="39544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/>
              <a:t>Two protons, A and B, are next to an infinite plane of positive charge. Proton B is twice as far from the plane as proton A. Which proton has the larger acceleration?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None/>
            </a:pPr>
            <a:endParaRPr lang="en-US" alt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" y="95250"/>
            <a:ext cx="39131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26.9 </a:t>
            </a:r>
          </a:p>
        </p:txBody>
      </p:sp>
      <p:sp>
        <p:nvSpPr>
          <p:cNvPr id="64516" name="Rectangle 2"/>
          <p:cNvSpPr>
            <a:spLocks/>
          </p:cNvSpPr>
          <p:nvPr/>
        </p:nvSpPr>
        <p:spPr bwMode="auto">
          <a:xfrm>
            <a:off x="446088" y="3000375"/>
            <a:ext cx="61833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Proton A.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Proton B.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Both have the same acceleration.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/>
              <a:t> </a:t>
            </a:r>
          </a:p>
        </p:txBody>
      </p:sp>
      <p:pic>
        <p:nvPicPr>
          <p:cNvPr id="64518" name="Picture 116" descr="CH26_PPT_Slide_60-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b="19092"/>
          <a:stretch>
            <a:fillRect/>
          </a:stretch>
        </p:blipFill>
        <p:spPr bwMode="auto">
          <a:xfrm>
            <a:off x="4492625" y="946150"/>
            <a:ext cx="44227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9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6200" y="166688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3200" dirty="0"/>
              <a:t>A Plane of Charge</a:t>
            </a:r>
          </a:p>
        </p:txBody>
      </p:sp>
      <p:pic>
        <p:nvPicPr>
          <p:cNvPr id="63492" name="Picture 7" descr="26_17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54000" y="701675"/>
            <a:ext cx="40513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0" descr="26_KeyEquation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33946"/>
          <a:stretch>
            <a:fillRect/>
          </a:stretch>
        </p:blipFill>
        <p:spPr bwMode="auto">
          <a:xfrm>
            <a:off x="4876800" y="2282825"/>
            <a:ext cx="3962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4495800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The figure shows two electrodes, one with charge </a:t>
            </a:r>
            <a:r>
              <a:rPr lang="en-US" altLang="en-US" sz="2600" dirty="0">
                <a:latin typeface="Symbol" pitchFamily="84" charset="2"/>
                <a:sym typeface="Symbol" pitchFamily="84" charset="2"/>
              </a:rPr>
              <a:t>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and the other with </a:t>
            </a:r>
            <a:r>
              <a:rPr lang="en-US" altLang="en-US" sz="2600" dirty="0">
                <a:latin typeface="Symbol" pitchFamily="84" charset="2"/>
                <a:sym typeface="Symbol" pitchFamily="84" charset="2"/>
              </a:rPr>
              <a:t>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placed face-to-face a distance </a:t>
            </a:r>
            <a:r>
              <a:rPr lang="en-US" altLang="en-US" sz="2600" i="1" dirty="0">
                <a:latin typeface="Times New Roman" pitchFamily="84" charset="0"/>
              </a:rPr>
              <a:t>d</a:t>
            </a:r>
            <a:r>
              <a:rPr lang="en-US" altLang="en-US" sz="2600" i="1" dirty="0"/>
              <a:t> </a:t>
            </a:r>
            <a:r>
              <a:rPr lang="en-US" altLang="en-US" sz="2600" dirty="0"/>
              <a:t>apart.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This arrangement of two electrodes, charged equally but oppositely, is called a </a:t>
            </a:r>
            <a:r>
              <a:rPr lang="en-US" altLang="en-US" sz="2600" b="1" dirty="0" smtClean="0"/>
              <a:t>capacitor</a:t>
            </a:r>
            <a:r>
              <a:rPr lang="en-US" altLang="en-US" sz="2600" b="1" dirty="0"/>
              <a:t>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Capacitors play important roles in many electric circuits.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3813"/>
            <a:ext cx="7367588" cy="5334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Capacitors</a:t>
            </a:r>
          </a:p>
        </p:txBody>
      </p:sp>
      <p:pic>
        <p:nvPicPr>
          <p:cNvPr id="67589" name="Picture 6" descr="26_19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>
            <a:fillRect/>
          </a:stretch>
        </p:blipFill>
        <p:spPr bwMode="auto">
          <a:xfrm>
            <a:off x="4611688" y="1403350"/>
            <a:ext cx="430371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CA" sz="40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el" panose="00000400000000000000" pitchFamily="2" charset="0"/>
              </a:rPr>
              <a:t>The Final </a:t>
            </a:r>
            <a:r>
              <a:rPr lang="en-CA" sz="4000" spc="3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el" panose="00000400000000000000" pitchFamily="2" charset="0"/>
              </a:rPr>
              <a:t>ExaM</a:t>
            </a:r>
            <a:endParaRPr lang="en-CA" sz="4000" spc="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el" panose="00000400000000000000" pitchFamily="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689753"/>
              </p:ext>
            </p:extLst>
          </p:nvPr>
        </p:nvGraphicFramePr>
        <p:xfrm>
          <a:off x="190500" y="1800719"/>
          <a:ext cx="8763000" cy="1584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38300"/>
                <a:gridCol w="1447800"/>
                <a:gridCol w="1905000"/>
                <a:gridCol w="2019300"/>
                <a:gridCol w="1752600"/>
              </a:tblGrid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Course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Last Name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Date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Time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Location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A - </a:t>
                      </a:r>
                      <a:r>
                        <a:rPr lang="en-CA" sz="2000" dirty="0" smtClean="0"/>
                        <a:t>LE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LI</a:t>
                      </a:r>
                      <a:r>
                        <a:rPr lang="en-CA" sz="2000" baseline="0" dirty="0" smtClean="0"/>
                        <a:t> - W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X</a:t>
                      </a:r>
                      <a:r>
                        <a:rPr lang="en-CA" sz="2000" baseline="0" dirty="0" smtClean="0"/>
                        <a:t> - Z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</a:t>
                      </a:r>
                      <a:r>
                        <a:rPr lang="en-CA" sz="2000" dirty="0" smtClean="0"/>
                        <a:t>320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" y="4451892"/>
            <a:ext cx="8763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EX </a:t>
            </a:r>
            <a:r>
              <a:rPr lang="en-CA" sz="2400" dirty="0"/>
              <a:t>is Central Exams Facility, 255 </a:t>
            </a:r>
            <a:r>
              <a:rPr lang="en-CA" sz="2400" dirty="0" err="1"/>
              <a:t>McCaul</a:t>
            </a:r>
            <a:r>
              <a:rPr lang="en-CA" sz="2400" dirty="0"/>
              <a:t> St. (just south of College St</a:t>
            </a:r>
            <a:r>
              <a:rPr lang="en-CA" sz="2400" dirty="0" smtClean="0"/>
              <a:t>.)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1780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4" name="Group 10"/>
          <p:cNvGrpSpPr>
            <a:grpSpLocks/>
          </p:cNvGrpSpPr>
          <p:nvPr/>
        </p:nvGrpSpPr>
        <p:grpSpPr bwMode="auto">
          <a:xfrm>
            <a:off x="61913" y="1074738"/>
            <a:ext cx="8134350" cy="1917700"/>
            <a:chOff x="39" y="677"/>
            <a:chExt cx="5124" cy="1208"/>
          </a:xfrm>
        </p:grpSpPr>
        <p:pic>
          <p:nvPicPr>
            <p:cNvPr id="82951" name="Picture 8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177" y="1507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2" name="Picture 9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906" y="1510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3" name="Picture 7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92" b="56766"/>
            <a:stretch>
              <a:fillRect/>
            </a:stretch>
          </p:blipFill>
          <p:spPr bwMode="auto">
            <a:xfrm>
              <a:off x="2880" y="903"/>
              <a:ext cx="14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0" name="Text Box 3"/>
            <p:cNvSpPr txBox="1">
              <a:spLocks noChangeArrowheads="1"/>
            </p:cNvSpPr>
            <p:nvPr/>
          </p:nvSpPr>
          <p:spPr bwMode="auto">
            <a:xfrm>
              <a:off x="39" y="677"/>
              <a:ext cx="512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4163" indent="-28416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84" charset="2"/>
                <a:buChar char="§"/>
              </a:pPr>
              <a:r>
                <a:rPr lang="en-US" altLang="en-US" sz="2600" dirty="0">
                  <a:cs typeface="Arial" charset="0"/>
                </a:rPr>
                <a:t>Consider a particle of charge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q</a:t>
              </a:r>
              <a:r>
                <a:rPr lang="en-US" altLang="en-US" sz="2600" dirty="0">
                  <a:cs typeface="Arial" charset="0"/>
                </a:rPr>
                <a:t> and mass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m</a:t>
              </a:r>
              <a:r>
                <a:rPr lang="en-US" altLang="en-US" sz="2600" dirty="0">
                  <a:cs typeface="Arial" charset="0"/>
                </a:rPr>
                <a:t> at a point where an electric field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E</a:t>
              </a:r>
              <a:r>
                <a:rPr lang="en-US" altLang="en-US" sz="2600" dirty="0">
                  <a:cs typeface="Arial" charset="0"/>
                </a:rPr>
                <a:t> has been produced by </a:t>
              </a:r>
              <a:r>
                <a:rPr lang="en-US" altLang="en-US" sz="2600" i="1" dirty="0">
                  <a:cs typeface="Arial" charset="0"/>
                </a:rPr>
                <a:t>other </a:t>
              </a:r>
              <a:r>
                <a:rPr lang="en-US" altLang="en-US" sz="2600" dirty="0">
                  <a:cs typeface="Arial" charset="0"/>
                </a:rPr>
                <a:t>charges, the source charges.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84" charset="2"/>
                <a:buChar char="§"/>
              </a:pPr>
              <a:r>
                <a:rPr lang="en-US" altLang="en-US" sz="2600" dirty="0">
                  <a:cs typeface="Arial" charset="0"/>
                </a:rPr>
                <a:t>The electric field exerts a force </a:t>
              </a:r>
              <a:r>
                <a:rPr lang="en-US" altLang="en-US" sz="2600" i="1" dirty="0" err="1">
                  <a:latin typeface="Times New Roman" pitchFamily="84" charset="0"/>
                  <a:cs typeface="Arial" charset="0"/>
                </a:rPr>
                <a:t>F</a:t>
              </a:r>
              <a:r>
                <a:rPr lang="en-US" altLang="en-US" sz="2600" baseline="-25000" dirty="0" err="1">
                  <a:latin typeface="Times New Roman" pitchFamily="84" charset="0"/>
                  <a:cs typeface="Arial" charset="0"/>
                </a:rPr>
                <a:t>on</a:t>
              </a:r>
              <a:r>
                <a:rPr lang="en-US" altLang="en-US" sz="2600" i="1" baseline="-25000" dirty="0">
                  <a:latin typeface="Times New Roman" pitchFamily="84" charset="0"/>
                  <a:cs typeface="Arial" charset="0"/>
                </a:rPr>
                <a:t> q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 </a:t>
              </a:r>
              <a:r>
                <a:rPr lang="en-US" altLang="en-US" sz="2600" dirty="0">
                  <a:latin typeface="Symbol" pitchFamily="84" charset="2"/>
                  <a:cs typeface="Arial" charset="0"/>
                  <a:sym typeface="Symbol" pitchFamily="84" charset="2"/>
                </a:rPr>
                <a:t>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 </a:t>
              </a:r>
              <a:r>
                <a:rPr lang="en-US" altLang="en-US" sz="2600" i="1" dirty="0" err="1">
                  <a:latin typeface="Times New Roman" pitchFamily="84" charset="0"/>
                  <a:cs typeface="Arial" charset="0"/>
                </a:rPr>
                <a:t>qE</a:t>
              </a:r>
              <a:r>
                <a:rPr lang="en-US" altLang="en-US" sz="2600" i="1" dirty="0">
                  <a:cs typeface="Arial" charset="0"/>
                </a:rPr>
                <a:t>.</a:t>
              </a:r>
              <a:endParaRPr lang="en-US" altLang="en-US" sz="2600" dirty="0">
                <a:cs typeface="Arial" charset="0"/>
              </a:endParaRPr>
            </a:p>
          </p:txBody>
        </p:sp>
      </p:grpSp>
      <p:sp>
        <p:nvSpPr>
          <p:cNvPr id="829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8839200" cy="3810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Motion of a Charged Particle in an Electric Field</a:t>
            </a:r>
          </a:p>
        </p:txBody>
      </p:sp>
      <p:pic>
        <p:nvPicPr>
          <p:cNvPr id="82949" name="Picture 12" descr="26_24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 bwMode="auto">
          <a:xfrm>
            <a:off x="296863" y="3429000"/>
            <a:ext cx="85486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8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74"/>
            <a:ext cx="9149314" cy="3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28_20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>
            <a:fillRect/>
          </a:stretch>
        </p:blipFill>
        <p:spPr bwMode="auto">
          <a:xfrm>
            <a:off x="5013325" y="2562225"/>
            <a:ext cx="3673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The Electric Potential Inside a Capacitor</a:t>
            </a: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58738" y="1365250"/>
            <a:ext cx="87804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The electric potential inside a </a:t>
            </a:r>
            <a:r>
              <a:rPr lang="en-US" altLang="en-US" sz="2600" dirty="0" smtClean="0">
                <a:cs typeface="Arial" charset="0"/>
              </a:rPr>
              <a:t>capacitor </a:t>
            </a:r>
            <a:r>
              <a:rPr lang="en-US" altLang="en-US" sz="2600" dirty="0">
                <a:cs typeface="Arial" charset="0"/>
              </a:rPr>
              <a:t>is 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47625" y="2682875"/>
            <a:ext cx="44275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dirty="0"/>
              <a:t>   where </a:t>
            </a:r>
            <a:r>
              <a:rPr lang="en-US" altLang="en-US" sz="2600" b="1" i="1" dirty="0">
                <a:latin typeface="Times New Roman" pitchFamily="84" charset="0"/>
              </a:rPr>
              <a:t>s</a:t>
            </a:r>
            <a:r>
              <a:rPr lang="en-US" altLang="en-US" sz="2600" b="1" i="1" dirty="0"/>
              <a:t> </a:t>
            </a:r>
            <a:r>
              <a:rPr lang="en-US" altLang="en-US" sz="2600" b="1" dirty="0"/>
              <a:t>is the distance from the </a:t>
            </a:r>
            <a:r>
              <a:rPr lang="en-US" altLang="en-US" sz="2600" b="1" i="1" dirty="0"/>
              <a:t>negative </a:t>
            </a:r>
            <a:r>
              <a:rPr lang="en-US" altLang="en-US" sz="2600" b="1" dirty="0"/>
              <a:t>electrode.</a:t>
            </a:r>
            <a:endParaRPr lang="en-US" altLang="en-US" sz="2600" dirty="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The </a:t>
            </a:r>
            <a:r>
              <a:rPr lang="en-US" altLang="en-US" sz="2600" i="1" dirty="0"/>
              <a:t>potential difference </a:t>
            </a:r>
            <a:r>
              <a:rPr lang="en-US" altLang="en-US" sz="2600" dirty="0">
                <a:latin typeface="Lucida Grande" pitchFamily="84" charset="0"/>
                <a:sym typeface="Symbol" pitchFamily="84" charset="2"/>
              </a:rPr>
              <a:t></a:t>
            </a:r>
            <a:r>
              <a:rPr lang="en-US" altLang="en-US" sz="2600" i="1" dirty="0">
                <a:latin typeface="Times New Roman" pitchFamily="84" charset="0"/>
              </a:rPr>
              <a:t>V</a:t>
            </a:r>
            <a:r>
              <a:rPr lang="en-US" altLang="en-US" sz="2600" baseline="-25000" dirty="0">
                <a:latin typeface="Times New Roman" pitchFamily="84" charset="0"/>
              </a:rPr>
              <a:t>C</a:t>
            </a:r>
            <a:r>
              <a:rPr lang="en-US" altLang="en-US" sz="2600" dirty="0"/>
              <a:t>, or “voltage” between the two capacitor plates is</a:t>
            </a:r>
          </a:p>
        </p:txBody>
      </p:sp>
      <p:pic>
        <p:nvPicPr>
          <p:cNvPr id="78856" name="Picture 13" descr="28_KeyEquation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6119" b="27464"/>
          <a:stretch>
            <a:fillRect/>
          </a:stretch>
        </p:blipFill>
        <p:spPr bwMode="auto">
          <a:xfrm>
            <a:off x="609600" y="1838325"/>
            <a:ext cx="792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4" descr="CH28_PPT_Slide_28-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9"/>
          <a:stretch>
            <a:fillRect/>
          </a:stretch>
        </p:blipFill>
        <p:spPr bwMode="auto">
          <a:xfrm>
            <a:off x="692150" y="5603875"/>
            <a:ext cx="3346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4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23825"/>
            <a:ext cx="8351837" cy="411163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Units of Electric Field</a:t>
            </a:r>
          </a:p>
        </p:txBody>
      </p:sp>
      <p:sp>
        <p:nvSpPr>
          <p:cNvPr id="79875" name="Rectangle 8"/>
          <p:cNvSpPr>
            <a:spLocks noChangeArrowheads="1"/>
          </p:cNvSpPr>
          <p:nvPr/>
        </p:nvSpPr>
        <p:spPr bwMode="auto">
          <a:xfrm>
            <a:off x="3349625" y="2613025"/>
            <a:ext cx="1319213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endParaRPr lang="en-US" altLang="en-US">
              <a:latin typeface="Times New Roman" pitchFamily="84" charset="0"/>
            </a:endParaRPr>
          </a:p>
        </p:txBody>
      </p:sp>
      <p:sp>
        <p:nvSpPr>
          <p:cNvPr id="79876" name="Rectangle 9"/>
          <p:cNvSpPr>
            <a:spLocks noChangeArrowheads="1"/>
          </p:cNvSpPr>
          <p:nvPr/>
        </p:nvSpPr>
        <p:spPr bwMode="auto">
          <a:xfrm>
            <a:off x="6834188" y="381000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endParaRPr lang="en-US" altLang="en-US">
              <a:latin typeface="Times New Roman" pitchFamily="84" charset="0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57150" y="914400"/>
            <a:ext cx="84772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>
                <a:cs typeface="Arial" charset="0"/>
              </a:rPr>
              <a:t>If we know a capacitor’s voltage </a:t>
            </a:r>
            <a:r>
              <a:rPr lang="en-US" altLang="en-US" sz="2600">
                <a:latin typeface="Lucida Grande" pitchFamily="84" charset="0"/>
                <a:cs typeface="Arial" charset="0"/>
                <a:sym typeface="Symbol" pitchFamily="84" charset="2"/>
              </a:rPr>
              <a:t></a:t>
            </a:r>
            <a:r>
              <a:rPr lang="en-US" altLang="en-US" sz="2600" i="1">
                <a:latin typeface="Times New Roman" pitchFamily="84" charset="0"/>
                <a:cs typeface="Arial" charset="0"/>
              </a:rPr>
              <a:t>V</a:t>
            </a:r>
            <a:r>
              <a:rPr lang="en-US" altLang="en-US" sz="2600">
                <a:cs typeface="Arial" charset="0"/>
              </a:rPr>
              <a:t> and the distance between the plates </a:t>
            </a:r>
            <a:r>
              <a:rPr lang="en-US" altLang="en-US" sz="2600" i="1">
                <a:latin typeface="Times New Roman" pitchFamily="84" charset="0"/>
                <a:cs typeface="Arial" charset="0"/>
              </a:rPr>
              <a:t>d</a:t>
            </a:r>
            <a:r>
              <a:rPr lang="en-US" altLang="en-US" sz="2600">
                <a:cs typeface="Arial" charset="0"/>
              </a:rPr>
              <a:t>, then the electric field strength within the capacitor is: </a:t>
            </a:r>
          </a:p>
        </p:txBody>
      </p:sp>
      <p:sp>
        <p:nvSpPr>
          <p:cNvPr id="79878" name="Text Box 3"/>
          <p:cNvSpPr txBox="1">
            <a:spLocks noChangeArrowheads="1"/>
          </p:cNvSpPr>
          <p:nvPr/>
        </p:nvSpPr>
        <p:spPr bwMode="auto">
          <a:xfrm>
            <a:off x="58738" y="3127375"/>
            <a:ext cx="830738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This implies that the units of electric field are volts per meter, or 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V/m.</a:t>
            </a:r>
            <a:endParaRPr lang="en-US" altLang="en-US" sz="2600" dirty="0">
              <a:cs typeface="Arial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Previously, we have been using electric field units of </a:t>
            </a:r>
            <a:r>
              <a:rPr lang="en-US" altLang="en-US" sz="2600" dirty="0" err="1">
                <a:cs typeface="Arial" charset="0"/>
              </a:rPr>
              <a:t>newtons</a:t>
            </a:r>
            <a:r>
              <a:rPr lang="en-US" altLang="en-US" sz="2600" dirty="0">
                <a:cs typeface="Arial" charset="0"/>
              </a:rPr>
              <a:t> per coulomb.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In fact, </a:t>
            </a:r>
            <a:r>
              <a:rPr lang="en-US" altLang="en-US" sz="2600" dirty="0" smtClean="0">
                <a:cs typeface="Arial" charset="0"/>
              </a:rPr>
              <a:t>these </a:t>
            </a:r>
            <a:r>
              <a:rPr lang="en-US" altLang="en-US" sz="2600" dirty="0">
                <a:cs typeface="Arial" charset="0"/>
              </a:rPr>
              <a:t>units are equivalent to each other: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dirty="0">
                <a:latin typeface="Times New Roman" pitchFamily="84" charset="0"/>
                <a:cs typeface="Arial" charset="0"/>
              </a:rPr>
              <a:t>1 N/C </a:t>
            </a:r>
            <a:r>
              <a:rPr lang="en-US" altLang="en-US" sz="2600" dirty="0">
                <a:latin typeface="Symbol" pitchFamily="84" charset="2"/>
                <a:cs typeface="Arial" charset="0"/>
                <a:sym typeface="Symbol" pitchFamily="84" charset="2"/>
              </a:rPr>
              <a:t>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 1 V/m</a:t>
            </a:r>
            <a:endParaRPr lang="en-US" altLang="en-US" sz="2600" dirty="0">
              <a:cs typeface="Arial" charset="0"/>
            </a:endParaRPr>
          </a:p>
        </p:txBody>
      </p:sp>
      <p:pic>
        <p:nvPicPr>
          <p:cNvPr id="79880" name="Picture 9" descr="CH28_PPT_Slide_28-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2"/>
          <a:stretch>
            <a:fillRect/>
          </a:stretch>
        </p:blipFill>
        <p:spPr bwMode="auto">
          <a:xfrm>
            <a:off x="3511550" y="2225675"/>
            <a:ext cx="1517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7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329143"/>
            <a:ext cx="9113520" cy="18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2013 Final Exam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16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3505200" y="3810000"/>
            <a:ext cx="1320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1.0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2.0 V</a:t>
            </a:r>
            <a:endParaRPr lang="en-US" sz="2800" baseline="-25000">
              <a:latin typeface="Times New Roman" charset="0"/>
            </a:endParaRP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5.0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6.0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7.0 V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685800" y="579438"/>
            <a:ext cx="7467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316598"/>
                </a:solidFill>
                <a:latin typeface="Times New Roman" charset="0"/>
              </a:rPr>
              <a:t>In class discussion </a:t>
            </a:r>
            <a:r>
              <a:rPr lang="en-US" sz="2400" dirty="0" smtClean="0">
                <a:solidFill>
                  <a:srgbClr val="316598"/>
                </a:solidFill>
                <a:latin typeface="Times New Roman" charset="0"/>
              </a:rPr>
              <a:t>question  </a:t>
            </a:r>
            <a:endParaRPr lang="en-US" sz="2400" dirty="0">
              <a:solidFill>
                <a:srgbClr val="316598"/>
              </a:solidFill>
              <a:latin typeface="Times New Roman" charset="0"/>
            </a:endParaRPr>
          </a:p>
          <a:p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What total potential difference (</a:t>
            </a:r>
            <a:r>
              <a:rPr lang="en-US" sz="3200" b="1" i="1" dirty="0">
                <a:solidFill>
                  <a:srgbClr val="316598"/>
                </a:solidFill>
                <a:latin typeface="Times New Roman" charset="0"/>
              </a:rPr>
              <a:t>V</a:t>
            </a:r>
            <a:r>
              <a:rPr lang="en-US" sz="3200" b="1" baseline="-25000" dirty="0">
                <a:solidFill>
                  <a:srgbClr val="316598"/>
                </a:solidFill>
                <a:latin typeface="Times New Roman" charset="0"/>
              </a:rPr>
              <a:t>B</a:t>
            </a:r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 – </a:t>
            </a:r>
            <a:r>
              <a:rPr lang="en-US" sz="3200" b="1" i="1" dirty="0">
                <a:solidFill>
                  <a:srgbClr val="316598"/>
                </a:solidFill>
                <a:latin typeface="Times New Roman" charset="0"/>
              </a:rPr>
              <a:t>V</a:t>
            </a:r>
            <a:r>
              <a:rPr lang="en-US" sz="3200" b="1" baseline="-25000" dirty="0">
                <a:solidFill>
                  <a:srgbClr val="316598"/>
                </a:solidFill>
                <a:latin typeface="Times New Roman" charset="0"/>
              </a:rPr>
              <a:t>A</a:t>
            </a:r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) is created by these three batteries?</a:t>
            </a:r>
          </a:p>
        </p:txBody>
      </p:sp>
      <p:pic>
        <p:nvPicPr>
          <p:cNvPr id="291844" name="Picture 4" descr="STT30"/>
          <p:cNvPicPr>
            <a:picLocks noChangeAspect="1" noChangeArrowheads="1"/>
          </p:cNvPicPr>
          <p:nvPr/>
        </p:nvPicPr>
        <p:blipFill>
          <a:blip r:embed="rId3"/>
          <a:srcRect t="27942" b="10381"/>
          <a:stretch>
            <a:fillRect/>
          </a:stretch>
        </p:blipFill>
        <p:spPr bwMode="auto">
          <a:xfrm>
            <a:off x="-1878464" y="2366963"/>
            <a:ext cx="11022464" cy="1519237"/>
          </a:xfrm>
          <a:prstGeom prst="rect">
            <a:avLst/>
          </a:prstGeom>
          <a:noFill/>
        </p:spPr>
      </p:pic>
      <p:sp>
        <p:nvSpPr>
          <p:cNvPr id="291845" name="Oval 5"/>
          <p:cNvSpPr>
            <a:spLocks noChangeArrowheads="1"/>
          </p:cNvSpPr>
          <p:nvPr/>
        </p:nvSpPr>
        <p:spPr bwMode="auto">
          <a:xfrm>
            <a:off x="344487" y="31099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6" name="Oval 6"/>
          <p:cNvSpPr>
            <a:spLocks noChangeArrowheads="1"/>
          </p:cNvSpPr>
          <p:nvPr/>
        </p:nvSpPr>
        <p:spPr bwMode="auto">
          <a:xfrm>
            <a:off x="6705600" y="3079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0" y="2895600"/>
            <a:ext cx="420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6721475" y="283368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123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769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+mj-lt"/>
              </a:rPr>
              <a:t>The point: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Electric Potential is a </a:t>
            </a:r>
            <a:r>
              <a:rPr lang="en-US" sz="2800" b="1" dirty="0" smtClean="0">
                <a:latin typeface="+mj-lt"/>
              </a:rPr>
              <a:t>property of space</a:t>
            </a:r>
            <a:r>
              <a:rPr lang="en-US" sz="2800" dirty="0" smtClean="0">
                <a:latin typeface="+mj-lt"/>
              </a:rPr>
              <a:t>.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Every point has a certain value, and it must change from one side of a battery to another by its </a:t>
            </a:r>
            <a:r>
              <a:rPr lang="en-US" sz="2800" dirty="0" err="1" smtClean="0">
                <a:latin typeface="+mj-lt"/>
              </a:rPr>
              <a:t>emf</a:t>
            </a:r>
            <a:r>
              <a:rPr lang="en-US" sz="2800" dirty="0" smtClean="0">
                <a:latin typeface="+mj-lt"/>
              </a:rPr>
              <a:t>.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Also, V is higher on the + side of a battery.</a:t>
            </a:r>
            <a:endParaRPr lang="en-US" sz="2800" dirty="0">
              <a:latin typeface="+mj-lt"/>
            </a:endParaRPr>
          </a:p>
        </p:txBody>
      </p:sp>
      <p:pic>
        <p:nvPicPr>
          <p:cNvPr id="291844" name="Picture 4" descr="STT30"/>
          <p:cNvPicPr>
            <a:picLocks noChangeAspect="1" noChangeArrowheads="1"/>
          </p:cNvPicPr>
          <p:nvPr/>
        </p:nvPicPr>
        <p:blipFill>
          <a:blip r:embed="rId3"/>
          <a:srcRect t="27942" b="10381"/>
          <a:stretch>
            <a:fillRect/>
          </a:stretch>
        </p:blipFill>
        <p:spPr bwMode="auto">
          <a:xfrm>
            <a:off x="488950" y="4135438"/>
            <a:ext cx="8212138" cy="1131887"/>
          </a:xfrm>
          <a:prstGeom prst="rect">
            <a:avLst/>
          </a:prstGeom>
          <a:noFill/>
        </p:spPr>
      </p:pic>
      <p:sp>
        <p:nvSpPr>
          <p:cNvPr id="291845" name="Oval 5"/>
          <p:cNvSpPr>
            <a:spLocks noChangeArrowheads="1"/>
          </p:cNvSpPr>
          <p:nvPr/>
        </p:nvSpPr>
        <p:spPr bwMode="auto">
          <a:xfrm>
            <a:off x="2133600" y="47990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6" name="Oval 6"/>
          <p:cNvSpPr>
            <a:spLocks noChangeArrowheads="1"/>
          </p:cNvSpPr>
          <p:nvPr/>
        </p:nvSpPr>
        <p:spPr bwMode="auto">
          <a:xfrm>
            <a:off x="6902450" y="4651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1789113" y="4584700"/>
            <a:ext cx="420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6918325" y="4405313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B</a:t>
            </a:r>
          </a:p>
        </p:txBody>
      </p:sp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1355725" y="5408612"/>
            <a:ext cx="1387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Define this point to be V = 0</a:t>
            </a:r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3386138" y="3757612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V=+3V</a:t>
            </a:r>
          </a:p>
        </p:txBody>
      </p:sp>
      <p:sp>
        <p:nvSpPr>
          <p:cNvPr id="291851" name="Text Box 11"/>
          <p:cNvSpPr txBox="1">
            <a:spLocks noChangeArrowheads="1"/>
          </p:cNvSpPr>
          <p:nvPr/>
        </p:nvSpPr>
        <p:spPr bwMode="auto">
          <a:xfrm>
            <a:off x="5029200" y="3898900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V=+2V</a:t>
            </a:r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6870700" y="369093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V=+5V</a:t>
            </a:r>
          </a:p>
        </p:txBody>
      </p:sp>
      <p:sp>
        <p:nvSpPr>
          <p:cNvPr id="291854" name="Line 14"/>
          <p:cNvSpPr>
            <a:spLocks noChangeShapeType="1"/>
          </p:cNvSpPr>
          <p:nvPr/>
        </p:nvSpPr>
        <p:spPr bwMode="auto">
          <a:xfrm flipV="1">
            <a:off x="2057400" y="4875212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5" name="Line 15"/>
          <p:cNvSpPr>
            <a:spLocks noChangeShapeType="1"/>
          </p:cNvSpPr>
          <p:nvPr/>
        </p:nvSpPr>
        <p:spPr bwMode="auto">
          <a:xfrm>
            <a:off x="3733800" y="4037012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6" name="Line 16"/>
          <p:cNvSpPr>
            <a:spLocks noChangeShapeType="1"/>
          </p:cNvSpPr>
          <p:nvPr/>
        </p:nvSpPr>
        <p:spPr bwMode="auto">
          <a:xfrm>
            <a:off x="5334000" y="4189412"/>
            <a:ext cx="22225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7" name="Line 17"/>
          <p:cNvSpPr>
            <a:spLocks noChangeShapeType="1"/>
          </p:cNvSpPr>
          <p:nvPr/>
        </p:nvSpPr>
        <p:spPr bwMode="auto">
          <a:xfrm flipH="1">
            <a:off x="6934200" y="398145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316598"/>
                </a:solidFill>
              </a:rPr>
              <a:t>Definition of Current</a:t>
            </a:r>
            <a:endParaRPr lang="en-US" sz="40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473075" y="1589088"/>
            <a:ext cx="813435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If </a:t>
            </a:r>
            <a:r>
              <a:rPr lang="en-US" sz="2600" i="1">
                <a:latin typeface="Times New Roman" charset="0"/>
              </a:rPr>
              <a:t>Q</a:t>
            </a:r>
            <a:r>
              <a:rPr lang="en-US" sz="2600">
                <a:latin typeface="Times New Roman" charset="0"/>
              </a:rPr>
              <a:t> is the total amount of charge that has moved past a point in a wire, we define the current </a:t>
            </a:r>
            <a:r>
              <a:rPr lang="en-US" sz="2600" i="1">
                <a:latin typeface="Times New Roman" charset="0"/>
              </a:rPr>
              <a:t>I</a:t>
            </a:r>
            <a:r>
              <a:rPr lang="en-US" sz="2600">
                <a:latin typeface="Times New Roman" charset="0"/>
              </a:rPr>
              <a:t> in the wire to be the rate of charge flow:</a:t>
            </a:r>
          </a:p>
        </p:txBody>
      </p:sp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374650" y="3990975"/>
            <a:ext cx="81343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The SI unit for current is the coulomb per second, which is called the </a:t>
            </a:r>
            <a:r>
              <a:rPr lang="en-US" sz="2600" b="1">
                <a:latin typeface="Times New Roman" charset="0"/>
              </a:rPr>
              <a:t>ampere</a:t>
            </a:r>
            <a:r>
              <a:rPr lang="en-US" sz="2600">
                <a:latin typeface="Times New Roman" charset="0"/>
              </a:rPr>
              <a:t>.  1 ampere = 1 A = 1 C/s.</a:t>
            </a:r>
          </a:p>
        </p:txBody>
      </p:sp>
      <p:pic>
        <p:nvPicPr>
          <p:cNvPr id="328709" name="Picture 5" descr="equation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844800"/>
            <a:ext cx="8540750" cy="109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4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38199"/>
            <a:ext cx="5029200" cy="2823411"/>
          </a:xfrm>
          <a:prstGeom prst="rect">
            <a:avLst/>
          </a:prstGeom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/>
          <a:lstStyle/>
          <a:p>
            <a:r>
              <a:rPr lang="en-US" sz="3200" dirty="0" smtClean="0">
                <a:solidFill>
                  <a:srgbClr val="316598"/>
                </a:solidFill>
              </a:rPr>
              <a:t>Resistance </a:t>
            </a:r>
            <a:r>
              <a:rPr lang="en-US" sz="3200" dirty="0">
                <a:solidFill>
                  <a:srgbClr val="316598"/>
                </a:solidFill>
              </a:rPr>
              <a:t>and Ohm’s Law</a:t>
            </a:r>
            <a:endParaRPr lang="en-US" sz="3200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81000" y="3793629"/>
            <a:ext cx="81343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latin typeface="Times New Roman" charset="0"/>
              </a:rPr>
              <a:t>The SI unit of </a:t>
            </a:r>
            <a:r>
              <a:rPr lang="en-US" sz="2600" b="1" dirty="0">
                <a:latin typeface="Times New Roman" charset="0"/>
              </a:rPr>
              <a:t>resistance</a:t>
            </a:r>
            <a:r>
              <a:rPr lang="en-US" sz="2600" dirty="0">
                <a:latin typeface="Times New Roman" charset="0"/>
              </a:rPr>
              <a:t> is the ohm. </a:t>
            </a:r>
            <a:r>
              <a:rPr lang="en-US" sz="2600" dirty="0" smtClean="0">
                <a:latin typeface="Times New Roman" charset="0"/>
              </a:rPr>
              <a:t> </a:t>
            </a:r>
          </a:p>
          <a:p>
            <a:r>
              <a:rPr lang="en-US" sz="2600" dirty="0" smtClean="0">
                <a:latin typeface="Times New Roman" charset="0"/>
              </a:rPr>
              <a:t>1 </a:t>
            </a:r>
            <a:r>
              <a:rPr lang="en-US" sz="2600" dirty="0">
                <a:latin typeface="Times New Roman" charset="0"/>
              </a:rPr>
              <a:t>ohm = 1 </a:t>
            </a:r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Ω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= 1 V/A.</a:t>
            </a:r>
          </a:p>
          <a:p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The current through a conductor is determined by the potential difference </a:t>
            </a:r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US" sz="2600" i="1" dirty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along its length:</a:t>
            </a:r>
            <a:endParaRPr lang="el-GR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35878" name="Picture 6" descr="equation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5673725"/>
            <a:ext cx="3660775" cy="1031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2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Circuit Diagrams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18288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Real life:</a:t>
            </a:r>
          </a:p>
        </p:txBody>
      </p:sp>
      <p:pic>
        <p:nvPicPr>
          <p:cNvPr id="372740" name="Picture 4" descr="32_01Figure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447800"/>
            <a:ext cx="4425950" cy="2471738"/>
          </a:xfrm>
          <a:prstGeom prst="rect">
            <a:avLst/>
          </a:prstGeom>
          <a:noFill/>
        </p:spPr>
      </p:pic>
      <p:pic>
        <p:nvPicPr>
          <p:cNvPr id="372741" name="Picture 5" descr="32_03Figure-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419600"/>
            <a:ext cx="4889500" cy="240347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381000" y="4648200"/>
            <a:ext cx="274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A circuit diagram:</a:t>
            </a:r>
          </a:p>
        </p:txBody>
      </p:sp>
      <p:sp>
        <p:nvSpPr>
          <p:cNvPr id="372743" name="Line 7"/>
          <p:cNvSpPr>
            <a:spLocks noChangeShapeType="1"/>
          </p:cNvSpPr>
          <p:nvPr/>
        </p:nvSpPr>
        <p:spPr bwMode="auto">
          <a:xfrm flipH="1">
            <a:off x="4343400" y="2895600"/>
            <a:ext cx="13716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4" name="Line 8"/>
          <p:cNvSpPr>
            <a:spLocks noChangeShapeType="1"/>
          </p:cNvSpPr>
          <p:nvPr/>
        </p:nvSpPr>
        <p:spPr bwMode="auto">
          <a:xfrm>
            <a:off x="4114800" y="2743200"/>
            <a:ext cx="14478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5" name="Line 9"/>
          <p:cNvSpPr>
            <a:spLocks noChangeShapeType="1"/>
          </p:cNvSpPr>
          <p:nvPr/>
        </p:nvSpPr>
        <p:spPr bwMode="auto">
          <a:xfrm>
            <a:off x="7772400" y="3124200"/>
            <a:ext cx="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2" grpId="0"/>
      <p:bldP spid="372743" grpId="0" animBg="1"/>
      <p:bldP spid="372744" grpId="0" animBg="1"/>
      <p:bldP spid="3727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http://i00.i.aliimg.com/wsphoto/v0/492374558/Superb-Chinese-English-font-b-Dictionary-b-font-font-b-Mandarin-b-font-Characters-Putonghua-Piny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9392">
            <a:off x="7366766" y="3654076"/>
            <a:ext cx="1386737" cy="13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http://images.fineartamerica.com/images-medium-large/ruler-karl-addi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729">
            <a:off x="4780714" y="2653438"/>
            <a:ext cx="1620695" cy="16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http://www.schoolmart.com/images/products/detail/TI_30XIIS_SO_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409">
            <a:off x="7022749" y="688634"/>
            <a:ext cx="1063625" cy="17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Aids Allowed on the Final Exam</a:t>
            </a:r>
            <a:endParaRPr lang="en-US" sz="32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6781800" cy="4286902"/>
          </a:xfrm>
          <a:noFill/>
        </p:spPr>
        <p:txBody>
          <a:bodyPr/>
          <a:lstStyle/>
          <a:p>
            <a:r>
              <a:rPr lang="en-CA" sz="2800" dirty="0"/>
              <a:t>Any calculator without communication capability.  </a:t>
            </a:r>
            <a:endParaRPr lang="en-CA" sz="2800" dirty="0" smtClean="0"/>
          </a:p>
          <a:p>
            <a:r>
              <a:rPr lang="en-CA" sz="2800" dirty="0" smtClean="0"/>
              <a:t>Aid </a:t>
            </a:r>
            <a:r>
              <a:rPr lang="en-CA" sz="2800" dirty="0"/>
              <a:t>sheet:  one single, original, handwritten 8 1/2 × 11 inch sheet of paper, which may be written on both sides.  </a:t>
            </a:r>
            <a:endParaRPr lang="en-CA" sz="2800" dirty="0" smtClean="0"/>
          </a:p>
          <a:p>
            <a:r>
              <a:rPr lang="en-CA" sz="2800" dirty="0" smtClean="0"/>
              <a:t>A </a:t>
            </a:r>
            <a:r>
              <a:rPr lang="en-CA" sz="2800" dirty="0"/>
              <a:t>ruler.  </a:t>
            </a:r>
            <a:endParaRPr lang="en-CA" sz="2800" dirty="0" smtClean="0"/>
          </a:p>
          <a:p>
            <a:r>
              <a:rPr lang="en-CA" sz="2800" dirty="0" smtClean="0"/>
              <a:t>A </a:t>
            </a:r>
            <a:r>
              <a:rPr lang="en-CA" sz="2800" b="1" dirty="0"/>
              <a:t>paper</a:t>
            </a:r>
            <a:r>
              <a:rPr lang="en-CA" sz="2800" dirty="0"/>
              <a:t> copy of an English translation dictionary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Also:</a:t>
            </a:r>
            <a:endParaRPr lang="en-CA" sz="2800" dirty="0"/>
          </a:p>
        </p:txBody>
      </p:sp>
      <p:pic>
        <p:nvPicPr>
          <p:cNvPr id="56324" name="Picture 4" descr="http://www.physics.emory.edu/postdocs/wrobertson/KSU%20TESTs/Equation%20Shee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449">
            <a:off x="7860755" y="2190480"/>
            <a:ext cx="987425" cy="127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 descr="http://www.0t8.net/four-years/car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011">
            <a:off x="5004003" y="5761233"/>
            <a:ext cx="1300945" cy="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http://forums.watchuseek.com/attachments/f2/428629d1304018026-watch-suggestion-tough-long-lasting-wristwatch-citizen-bm6400-00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7605">
            <a:off x="7061420" y="5655316"/>
            <a:ext cx="1191848" cy="119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5921" y="5669102"/>
            <a:ext cx="4187875" cy="1231120"/>
            <a:chOff x="225921" y="5669102"/>
            <a:chExt cx="4187875" cy="1231120"/>
          </a:xfrm>
        </p:grpSpPr>
        <p:pic>
          <p:nvPicPr>
            <p:cNvPr id="56338" name="Picture 18" descr="http://www.soil-net.com/album/Equipment/slides/Pencils%20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4494">
              <a:off x="3110093" y="5669102"/>
              <a:ext cx="1303703" cy="123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40" name="Picture 20" descr="http://www.mymaido.com/c/130-category/pilot-bps-gp-supergrip-ballpoint-pens-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135">
              <a:off x="225921" y="6043206"/>
              <a:ext cx="1515377" cy="75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42" name="Picture 22" descr="http://upload.wikimedia.org/wikipedia/commons/2/2f/Pink_Pearl_eraser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61" y="5774019"/>
              <a:ext cx="1056217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70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Series Resistors</a:t>
            </a: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473075" y="1157288"/>
            <a:ext cx="813435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600" dirty="0">
                <a:latin typeface="Times New Roman" charset="0"/>
              </a:rPr>
              <a:t>  Resistors that are aligned end to end, </a:t>
            </a:r>
            <a:r>
              <a:rPr lang="en-US" sz="2600" i="1" dirty="0">
                <a:latin typeface="Times New Roman" charset="0"/>
              </a:rPr>
              <a:t>with no junctions between them, </a:t>
            </a:r>
            <a:r>
              <a:rPr lang="en-US" sz="2600" dirty="0">
                <a:latin typeface="Times New Roman" charset="0"/>
              </a:rPr>
              <a:t>are called </a:t>
            </a:r>
            <a:r>
              <a:rPr lang="en-US" sz="2600" b="1" dirty="0">
                <a:latin typeface="Times New Roman" charset="0"/>
              </a:rPr>
              <a:t>series resistors </a:t>
            </a:r>
            <a:r>
              <a:rPr lang="en-US" sz="2600" dirty="0">
                <a:latin typeface="Times New Roman" charset="0"/>
              </a:rPr>
              <a:t>or, sometimes, resistors “in series.” </a:t>
            </a:r>
          </a:p>
        </p:txBody>
      </p:sp>
      <p:pic>
        <p:nvPicPr>
          <p:cNvPr id="362501" name="Picture 5" descr="equation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" y="2590800"/>
            <a:ext cx="7924800" cy="83185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3050" y="3505200"/>
            <a:ext cx="82296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Parallel Resistors</a:t>
            </a:r>
            <a:endParaRPr lang="en-US" kern="0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5732" y="4354512"/>
            <a:ext cx="81343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600" dirty="0">
                <a:latin typeface="Times New Roman" charset="0"/>
              </a:rPr>
              <a:t>  Resistors connected </a:t>
            </a:r>
            <a:r>
              <a:rPr lang="en-US" sz="2600" i="1" dirty="0">
                <a:latin typeface="Times New Roman" charset="0"/>
              </a:rPr>
              <a:t>at both ends</a:t>
            </a:r>
            <a:r>
              <a:rPr lang="en-US" sz="2600" dirty="0">
                <a:latin typeface="Times New Roman" charset="0"/>
              </a:rPr>
              <a:t> are called </a:t>
            </a:r>
            <a:r>
              <a:rPr lang="en-US" sz="2600" b="1" dirty="0">
                <a:latin typeface="Times New Roman" charset="0"/>
              </a:rPr>
              <a:t>parallel resistors </a:t>
            </a:r>
            <a:r>
              <a:rPr lang="en-US" sz="2600" dirty="0">
                <a:latin typeface="Times New Roman" charset="0"/>
              </a:rPr>
              <a:t>or, sometimes, resistors “in parallel.” </a:t>
            </a:r>
          </a:p>
        </p:txBody>
      </p:sp>
      <p:pic>
        <p:nvPicPr>
          <p:cNvPr id="8" name="Picture 5" descr="equation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07" y="5247064"/>
            <a:ext cx="8686800" cy="1395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6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046"/>
            <a:ext cx="9099348" cy="24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2" name="Picture 4" descr="CircuitBoard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457200" y="609600"/>
            <a:ext cx="8229600" cy="4343400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Some quick notes about circuits: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“Electric Potential Difference” and “Voltage” mean the same thing.</a:t>
            </a:r>
          </a:p>
          <a:p>
            <a:r>
              <a:rPr lang="en-US"/>
              <a:t>We speak of voltage “across” a resistor, and current “through” a resistor.</a:t>
            </a:r>
          </a:p>
          <a:p>
            <a:r>
              <a:rPr lang="en-US"/>
              <a:t>Two points connected by an ideal wire always have the same potential.</a:t>
            </a:r>
          </a:p>
        </p:txBody>
      </p:sp>
    </p:spTree>
    <p:extLst>
      <p:ext uri="{BB962C8B-B14F-4D97-AF65-F5344CB8AC3E}">
        <p14:creationId xmlns:p14="http://schemas.microsoft.com/office/powerpoint/2010/main" val="14450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algn="l"/>
            <a:r>
              <a:rPr lang="en-US" sz="2400" b="1"/>
              <a:t>Demonstration</a:t>
            </a:r>
            <a:r>
              <a:rPr lang="en-US" sz="2400"/>
              <a:t>.  Two ways of wiring two different light bulbs. </a:t>
            </a:r>
            <a:br>
              <a:rPr lang="en-US" sz="2400"/>
            </a:br>
            <a:r>
              <a:rPr lang="en-US" sz="2400"/>
              <a:t>Note: A circle with a wavy line in it represents an Alternating Current (AC) power supply.  It is like a battery, except the voltage flips direction 60 times per second.</a:t>
            </a:r>
          </a:p>
        </p:txBody>
      </p:sp>
      <p:pic>
        <p:nvPicPr>
          <p:cNvPr id="389123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3810000" cy="3671888"/>
          </a:xfrm>
          <a:prstGeom prst="rect">
            <a:avLst/>
          </a:prstGeom>
          <a:noFill/>
        </p:spPr>
      </p:pic>
      <p:pic>
        <p:nvPicPr>
          <p:cNvPr id="389124" name="Picture 4" descr="seriesParallelDem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76600"/>
            <a:ext cx="4495800" cy="297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5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Question.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If the bulbs are wired in series and the 100 W bulb is unscrewed, what will happen to the 60 W bulb?</a:t>
            </a:r>
            <a:br>
              <a:rPr lang="en-US" sz="2400" dirty="0"/>
            </a:br>
            <a:r>
              <a:rPr lang="en-US" sz="2400" dirty="0"/>
              <a:t>A. It will light up.</a:t>
            </a:r>
            <a:br>
              <a:rPr lang="en-US" sz="2400" dirty="0"/>
            </a:br>
            <a:r>
              <a:rPr lang="en-US" sz="2400" dirty="0"/>
              <a:t>B. It will not light up.</a:t>
            </a:r>
          </a:p>
        </p:txBody>
      </p:sp>
      <p:pic>
        <p:nvPicPr>
          <p:cNvPr id="388101" name="Picture 5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514600"/>
            <a:ext cx="3810000" cy="3671888"/>
          </a:xfrm>
          <a:prstGeom prst="rect">
            <a:avLst/>
          </a:prstGeom>
          <a:noFill/>
        </p:spPr>
      </p:pic>
      <p:sp>
        <p:nvSpPr>
          <p:cNvPr id="388103" name="Line 7"/>
          <p:cNvSpPr>
            <a:spLocks noChangeShapeType="1"/>
          </p:cNvSpPr>
          <p:nvPr/>
        </p:nvSpPr>
        <p:spPr bwMode="auto">
          <a:xfrm>
            <a:off x="4648200" y="51054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104" name="Line 8"/>
          <p:cNvSpPr>
            <a:spLocks noChangeShapeType="1"/>
          </p:cNvSpPr>
          <p:nvPr/>
        </p:nvSpPr>
        <p:spPr bwMode="auto">
          <a:xfrm flipV="1">
            <a:off x="4648200" y="51054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</a:t>
            </a:r>
            <a:br>
              <a:rPr lang="en-US" sz="2400" dirty="0" smtClean="0"/>
            </a:br>
            <a:r>
              <a:rPr lang="en-US" sz="2400" dirty="0"/>
              <a:t>If the bulbs are wired in parallel and the 100 W bulb is unscrewed, what will happen to the 60 W bulb?</a:t>
            </a:r>
            <a:br>
              <a:rPr lang="en-US" sz="2400" dirty="0"/>
            </a:br>
            <a:r>
              <a:rPr lang="en-US" sz="2400" dirty="0"/>
              <a:t>A. It will light up.</a:t>
            </a:r>
            <a:br>
              <a:rPr lang="en-US" sz="2400" dirty="0"/>
            </a:br>
            <a:r>
              <a:rPr lang="en-US" sz="2400" dirty="0"/>
              <a:t>B. It will not light up.</a:t>
            </a:r>
          </a:p>
        </p:txBody>
      </p:sp>
      <p:pic>
        <p:nvPicPr>
          <p:cNvPr id="393220" name="Picture 4" descr="seriesParallelDem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00400"/>
            <a:ext cx="4495800" cy="2978150"/>
          </a:xfrm>
          <a:prstGeom prst="rect">
            <a:avLst/>
          </a:prstGeom>
          <a:noFill/>
        </p:spPr>
      </p:pic>
      <p:sp>
        <p:nvSpPr>
          <p:cNvPr id="393221" name="Line 5"/>
          <p:cNvSpPr>
            <a:spLocks noChangeShapeType="1"/>
          </p:cNvSpPr>
          <p:nvPr/>
        </p:nvSpPr>
        <p:spPr bwMode="auto">
          <a:xfrm>
            <a:off x="5410200" y="44958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222" name="Line 6"/>
          <p:cNvSpPr>
            <a:spLocks noChangeShapeType="1"/>
          </p:cNvSpPr>
          <p:nvPr/>
        </p:nvSpPr>
        <p:spPr bwMode="auto">
          <a:xfrm flipV="1">
            <a:off x="5410200" y="44958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 </a:t>
            </a:r>
            <a:br>
              <a:rPr lang="en-US" sz="2400" dirty="0" smtClean="0"/>
            </a:br>
            <a:r>
              <a:rPr lang="en-US" sz="2400" dirty="0"/>
              <a:t>If the bulbs are wired in parallel , which bulb will consume more power? </a:t>
            </a:r>
            <a:br>
              <a:rPr lang="en-US" sz="2400" dirty="0"/>
            </a:br>
            <a:r>
              <a:rPr lang="en-US" sz="2400" dirty="0"/>
              <a:t>A. The 60 W bulb.</a:t>
            </a:r>
            <a:br>
              <a:rPr lang="en-US" sz="2400" dirty="0"/>
            </a:br>
            <a:r>
              <a:rPr lang="en-US" sz="2400" dirty="0"/>
              <a:t>B. The 100 W bulb.</a:t>
            </a:r>
            <a:br>
              <a:rPr lang="en-US" sz="2400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5267" name="Picture 3" descr="seriesParallelDem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00400"/>
            <a:ext cx="4495800" cy="297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Question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/>
              <a:t>If the bulbs are wired in series, which bulb will consume more power? </a:t>
            </a:r>
            <a:br>
              <a:rPr lang="en-US" sz="2400" dirty="0"/>
            </a:br>
            <a:r>
              <a:rPr lang="en-US" sz="2400" dirty="0"/>
              <a:t>A. The 60 W bulb.</a:t>
            </a:r>
            <a:br>
              <a:rPr lang="en-US" sz="2400" dirty="0"/>
            </a:br>
            <a:r>
              <a:rPr lang="en-US" sz="2400" dirty="0"/>
              <a:t>B. The 100 W bulb.</a:t>
            </a:r>
            <a:br>
              <a:rPr lang="en-US" sz="2400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4243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728913"/>
            <a:ext cx="3810000" cy="3671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2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630363"/>
          </a:xfrm>
        </p:spPr>
        <p:txBody>
          <a:bodyPr/>
          <a:lstStyle/>
          <a:p>
            <a:pPr algn="l"/>
            <a:r>
              <a:rPr lang="en-US" sz="2400" b="1"/>
              <a:t>Demonstration</a:t>
            </a:r>
            <a:r>
              <a:rPr lang="en-US" sz="2400"/>
              <a:t>.  The moral: </a:t>
            </a:r>
            <a:br>
              <a:rPr lang="en-US" sz="2400"/>
            </a:br>
            <a:r>
              <a:rPr lang="en-US" sz="2400"/>
              <a:t>  - The thing that is the same for resistors in parallel is voltage.  Use </a:t>
            </a:r>
            <a:r>
              <a:rPr lang="en-US" sz="2400" i="1">
                <a:latin typeface="Times New Roman" charset="0"/>
              </a:rPr>
              <a:t>P</a:t>
            </a:r>
            <a:r>
              <a:rPr lang="en-US" sz="2400">
                <a:latin typeface="Times New Roman" charset="0"/>
              </a:rPr>
              <a:t> = </a:t>
            </a:r>
            <a:r>
              <a:rPr lang="en-US" sz="2400" i="1">
                <a:latin typeface="Times New Roman" charset="0"/>
              </a:rPr>
              <a:t>V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 baseline="30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/ </a:t>
            </a:r>
            <a:r>
              <a:rPr lang="en-US" sz="2400" i="1">
                <a:latin typeface="Times New Roman" charset="0"/>
              </a:rPr>
              <a:t>R</a:t>
            </a:r>
            <a:r>
              <a:rPr lang="en-US" sz="2400"/>
              <a:t> to compare power.  Higher power corresponds lower resistance.</a:t>
            </a:r>
          </a:p>
        </p:txBody>
      </p:sp>
      <p:pic>
        <p:nvPicPr>
          <p:cNvPr id="396291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429000"/>
            <a:ext cx="3200400" cy="3084513"/>
          </a:xfrm>
          <a:prstGeom prst="rect">
            <a:avLst/>
          </a:prstGeom>
          <a:noFill/>
        </p:spPr>
      </p:pic>
      <p:pic>
        <p:nvPicPr>
          <p:cNvPr id="396292" name="Picture 4" descr="seriesParallelDem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05200"/>
            <a:ext cx="4572000" cy="3028950"/>
          </a:xfrm>
          <a:prstGeom prst="rect">
            <a:avLst/>
          </a:prstGeom>
          <a:noFill/>
        </p:spPr>
      </p:pic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609600" y="17526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2"/>
                </a:solidFill>
              </a:rPr>
              <a:t>- The thing that is the same for resistors in series is current.  Use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P</a:t>
            </a:r>
            <a:r>
              <a:rPr lang="en-US" sz="240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I </a:t>
            </a:r>
            <a:r>
              <a:rPr lang="en-US" sz="2400" baseline="30000">
                <a:solidFill>
                  <a:schemeClr val="tx2"/>
                </a:solidFill>
                <a:latin typeface="Times New Roman" charset="0"/>
              </a:rPr>
              <a:t>2</a:t>
            </a:r>
            <a:r>
              <a:rPr lang="en-US" sz="240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R</a:t>
            </a:r>
            <a:r>
              <a:rPr lang="en-US" sz="2400">
                <a:solidFill>
                  <a:schemeClr val="tx2"/>
                </a:solidFill>
              </a:rPr>
              <a:t> to compare power.  Higher resistance corresponds to higher power.</a:t>
            </a: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533400" y="2895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2"/>
                </a:solidFill>
              </a:rPr>
              <a:t>- In your house, Parallel is </a:t>
            </a:r>
            <a:r>
              <a:rPr lang="en-US" sz="2400" b="1" i="1">
                <a:solidFill>
                  <a:schemeClr val="tx2"/>
                </a:solidFill>
              </a:rPr>
              <a:t>always</a:t>
            </a:r>
            <a:r>
              <a:rPr lang="en-US" sz="2400">
                <a:solidFill>
                  <a:schemeClr val="tx2"/>
                </a:solidFill>
              </a:rPr>
              <a:t> used.</a:t>
            </a:r>
          </a:p>
        </p:txBody>
      </p:sp>
    </p:spTree>
    <p:extLst>
      <p:ext uri="{BB962C8B-B14F-4D97-AF65-F5344CB8AC3E}">
        <p14:creationId xmlns:p14="http://schemas.microsoft.com/office/powerpoint/2010/main" val="24752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3" grpId="0"/>
      <p:bldP spid="39629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4455" y="4459509"/>
            <a:ext cx="7356957" cy="1935544"/>
            <a:chOff x="574455" y="4459509"/>
            <a:chExt cx="7356957" cy="1935544"/>
          </a:xfrm>
        </p:grpSpPr>
        <p:sp>
          <p:nvSpPr>
            <p:cNvPr id="7" name="TextBox 6"/>
            <p:cNvSpPr txBox="1"/>
            <p:nvPr/>
          </p:nvSpPr>
          <p:spPr>
            <a:xfrm>
              <a:off x="3505200" y="4965616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1140" name="Picture 4" descr="http://ryanaweaver.com/files/2013/02/puzzled-loo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55" y="4459509"/>
              <a:ext cx="2919859" cy="193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4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http://upload.wikimedia.org/wikipedia/commons/3/3d/Samsung_GALAXY_S4_zoom_%28Whit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85" y="183815"/>
            <a:ext cx="2356515" cy="15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ages3.wikia.nocookie.net/__cb20130620191722/smashbroslawlorigins/images/8/80/Transparent-red-no-circl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56" y="42384"/>
            <a:ext cx="1703449" cy="16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32" y="2531943"/>
            <a:ext cx="1386122" cy="131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images3.wikia.nocookie.net/__cb20130620191722/smashbroslawlorigins/images/8/80/Transparent-red-no-circl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36" y="2214563"/>
            <a:ext cx="1809939" cy="19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867400" cy="715963"/>
          </a:xfrm>
        </p:spPr>
        <p:txBody>
          <a:bodyPr/>
          <a:lstStyle/>
          <a:p>
            <a:pPr eaLnBrk="1" hangingPunct="1"/>
            <a:r>
              <a:rPr lang="en-US" sz="3600" dirty="0"/>
              <a:t>During</a:t>
            </a:r>
            <a:r>
              <a:rPr lang="en-US" sz="3600" dirty="0" smtClean="0"/>
              <a:t> the Exam</a:t>
            </a:r>
            <a:endParaRPr lang="en-US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6172200" cy="5867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Exam begins at 2</a:t>
            </a:r>
            <a:r>
              <a:rPr lang="en-US" sz="2400" b="1" dirty="0" smtClean="0"/>
              <a:t>:00pm SHARP</a:t>
            </a:r>
            <a:r>
              <a:rPr lang="en-US" sz="2400" dirty="0" smtClean="0"/>
              <a:t>!!!</a:t>
            </a:r>
          </a:p>
          <a:p>
            <a:pPr eaLnBrk="1" hangingPunct="1"/>
            <a:r>
              <a:rPr lang="en-US" sz="2400" dirty="0" smtClean="0"/>
              <a:t>Skim </a:t>
            </a:r>
            <a:r>
              <a:rPr lang="en-US" sz="2400" dirty="0"/>
              <a:t>over the entire </a:t>
            </a:r>
            <a:r>
              <a:rPr lang="en-US" sz="2400" dirty="0" smtClean="0"/>
              <a:t>exam from </a:t>
            </a:r>
            <a:r>
              <a:rPr lang="en-US" sz="2400" dirty="0"/>
              <a:t>front to back </a:t>
            </a:r>
            <a:r>
              <a:rPr lang="en-US" sz="2400" b="1" dirty="0"/>
              <a:t>before </a:t>
            </a:r>
            <a:r>
              <a:rPr lang="en-US" sz="2400" dirty="0"/>
              <a:t>you begin.  Look for problems that you have confidence to solve first.</a:t>
            </a:r>
          </a:p>
          <a:p>
            <a:pPr eaLnBrk="1" hangingPunct="1"/>
            <a:r>
              <a:rPr lang="en-US" sz="2400" dirty="0"/>
              <a:t>If you start a problem but can’t finish it, leave it, make a mark on the edge of the paper beside it, and come back to it after you have solved all the easy problems.</a:t>
            </a:r>
          </a:p>
          <a:p>
            <a:pPr eaLnBrk="1" hangingPunct="1"/>
            <a:r>
              <a:rPr lang="en-US" sz="2400" dirty="0"/>
              <a:t>When you are in a hurry and your hand is not steady, you can make little mistakes; if there is time, do the calculation twice and obtain agreement.</a:t>
            </a:r>
          </a:p>
          <a:p>
            <a:pPr eaLnBrk="1" hangingPunct="1"/>
            <a:r>
              <a:rPr lang="en-US" sz="2400" dirty="0"/>
              <a:t>Bring a snack or drink.</a:t>
            </a:r>
          </a:p>
          <a:p>
            <a:pPr eaLnBrk="1" hangingPunct="1"/>
            <a:r>
              <a:rPr lang="en-US" sz="2400" i="1" dirty="0"/>
              <a:t>Don’t leave </a:t>
            </a:r>
            <a:r>
              <a:rPr lang="en-US" sz="2400" i="1" dirty="0" smtClean="0"/>
              <a:t>an exam early</a:t>
            </a:r>
            <a:r>
              <a:rPr lang="en-US" sz="2400" i="1" dirty="0"/>
              <a:t>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28459" y="4704781"/>
            <a:ext cx="1903412" cy="1721971"/>
            <a:chOff x="6181492" y="-303245"/>
            <a:chExt cx="2587625" cy="25586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223" y="533400"/>
              <a:ext cx="2395538" cy="1195530"/>
            </a:xfrm>
            <a:prstGeom prst="rect">
              <a:avLst/>
            </a:prstGeom>
          </p:spPr>
        </p:pic>
        <p:pic>
          <p:nvPicPr>
            <p:cNvPr id="57350" name="Picture 6" descr="http://images3.wikia.nocookie.net/__cb20130620191722/smashbroslawlorigins/images/8/80/Transparent-red-no-circle-h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92" y="-303245"/>
              <a:ext cx="2587625" cy="2558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710589" y="4202668"/>
            <a:ext cx="243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No Apple Watch!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6643132" y="6460375"/>
            <a:ext cx="243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No Google Glasses!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093765" y="1641084"/>
            <a:ext cx="198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No phones!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9353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b="1" dirty="0">
                <a:solidFill>
                  <a:srgbClr val="316598"/>
                </a:solidFill>
              </a:rPr>
              <a:t>Right-hand rule for </a:t>
            </a:r>
            <a:r>
              <a:rPr lang="en-US" b="1" dirty="0" smtClean="0">
                <a:solidFill>
                  <a:srgbClr val="316598"/>
                </a:solidFill>
              </a:rPr>
              <a:t>magnetic fields</a:t>
            </a:r>
            <a:endParaRPr lang="en-US" b="1" dirty="0">
              <a:solidFill>
                <a:srgbClr val="316598"/>
              </a:solidFill>
            </a:endParaRPr>
          </a:p>
        </p:txBody>
      </p:sp>
      <p:pic>
        <p:nvPicPr>
          <p:cNvPr id="405507" name="Picture 3" descr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1600200"/>
            <a:ext cx="12039600" cy="576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7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 descr="figure33"/>
          <p:cNvPicPr>
            <a:picLocks noChangeAspect="1" noChangeArrowheads="1"/>
          </p:cNvPicPr>
          <p:nvPr/>
        </p:nvPicPr>
        <p:blipFill>
          <a:blip r:embed="rId2"/>
          <a:srcRect l="18503" t="61964"/>
          <a:stretch>
            <a:fillRect/>
          </a:stretch>
        </p:blipFill>
        <p:spPr bwMode="auto">
          <a:xfrm>
            <a:off x="-169863" y="381000"/>
            <a:ext cx="14419263" cy="6011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7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54013" y="4513263"/>
            <a:ext cx="82264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The strength of the uniform magnetic field inside a solenoid is</a:t>
            </a:r>
            <a:endParaRPr lang="en-US" sz="2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5450" y="6022975"/>
            <a:ext cx="8226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where </a:t>
            </a:r>
            <a:r>
              <a:rPr lang="en-US" sz="2600" i="1">
                <a:latin typeface="Times New Roman" charset="0"/>
              </a:rPr>
              <a:t>n</a:t>
            </a:r>
            <a:r>
              <a:rPr lang="en-US" sz="2600">
                <a:latin typeface="Times New Roman" charset="0"/>
              </a:rPr>
              <a:t> = </a:t>
            </a:r>
            <a:r>
              <a:rPr lang="en-US" sz="2600" i="1">
                <a:latin typeface="Times New Roman" charset="0"/>
              </a:rPr>
              <a:t>N</a:t>
            </a:r>
            <a:r>
              <a:rPr lang="en-US" sz="2600">
                <a:latin typeface="Times New Roman" charset="0"/>
              </a:rPr>
              <a:t>/</a:t>
            </a:r>
            <a:r>
              <a:rPr lang="en-US" sz="2600" i="1">
                <a:latin typeface="Times New Roman" charset="0"/>
              </a:rPr>
              <a:t>l</a:t>
            </a:r>
            <a:r>
              <a:rPr lang="en-US" sz="2600">
                <a:latin typeface="Times New Roman" charset="0"/>
              </a:rPr>
              <a:t> is the number of turns per unit length.</a:t>
            </a:r>
            <a:endParaRPr lang="en-US" sz="240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12292" name="Picture 4" descr="equation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650" y="5057775"/>
            <a:ext cx="326707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figure33"/>
          <p:cNvPicPr>
            <a:picLocks noChangeAspect="1" noChangeArrowheads="1"/>
          </p:cNvPicPr>
          <p:nvPr/>
        </p:nvPicPr>
        <p:blipFill>
          <a:blip r:embed="rId3"/>
          <a:srcRect l="27232" t="79796"/>
          <a:stretch>
            <a:fillRect/>
          </a:stretch>
        </p:blipFill>
        <p:spPr bwMode="auto">
          <a:xfrm>
            <a:off x="1066800" y="168275"/>
            <a:ext cx="638492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1524000" y="3048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316598"/>
                </a:solidFill>
              </a:rPr>
              <a:t>The Magnetic Force on a Moving Charge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 charset="0"/>
              </a:rPr>
              <a:t>The magnetic force on a charge </a:t>
            </a:r>
            <a:r>
              <a:rPr lang="en-US" sz="2400" i="1">
                <a:latin typeface="Times New Roman" charset="0"/>
              </a:rPr>
              <a:t>q </a:t>
            </a:r>
            <a:r>
              <a:rPr lang="en-US" sz="2400">
                <a:latin typeface="Times New Roman" charset="0"/>
              </a:rPr>
              <a:t>as it moves through a magnetic field </a:t>
            </a:r>
            <a:r>
              <a:rPr lang="en-US" sz="2400" b="1" i="1">
                <a:latin typeface="Times New Roman" charset="0"/>
              </a:rPr>
              <a:t>B</a:t>
            </a:r>
            <a:r>
              <a:rPr lang="en-US" sz="2400">
                <a:latin typeface="Times New Roman" charset="0"/>
              </a:rPr>
              <a:t> with velocity </a:t>
            </a:r>
            <a:r>
              <a:rPr lang="en-US" sz="2400" b="1" i="1">
                <a:latin typeface="Times New Roman" charset="0"/>
              </a:rPr>
              <a:t>v</a:t>
            </a:r>
            <a:r>
              <a:rPr lang="en-US" sz="2400">
                <a:latin typeface="Times New Roman" charset="0"/>
              </a:rPr>
              <a:t> is</a:t>
            </a:r>
          </a:p>
        </p:txBody>
      </p:sp>
      <p:pic>
        <p:nvPicPr>
          <p:cNvPr id="13316" name="Picture 5" descr="figure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90800"/>
            <a:ext cx="41544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equation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8077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304800" y="2819400"/>
            <a:ext cx="7921625" cy="488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where </a:t>
            </a:r>
            <a:r>
              <a:rPr lang="el-GR" sz="2600" i="1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is the angle between </a:t>
            </a:r>
            <a:r>
              <a:rPr lang="en-US" sz="2600" b="1" i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600" b="1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l-GR" sz="2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14400" y="4343400"/>
            <a:ext cx="245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Right Hand Rule</a:t>
            </a:r>
            <a:r>
              <a:rPr lang="en-US" sz="2400" dirty="0" smtClean="0"/>
              <a:t> for Forces: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6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" y="3918858"/>
            <a:ext cx="905462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33_37Figure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5359400" cy="6858000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12725" y="609600"/>
            <a:ext cx="23018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Magnetic Force is important for fast moving electrons or positive ions in a vacuum.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4267200"/>
            <a:ext cx="2895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Since </a:t>
            </a:r>
            <a:r>
              <a:rPr lang="en-US" sz="2800" i="1">
                <a:latin typeface="Times New Roman" charset="0"/>
              </a:rPr>
              <a:t>F</a:t>
            </a:r>
            <a:r>
              <a:rPr lang="en-US" sz="2800"/>
              <a:t> tends to be perpendicular to </a:t>
            </a:r>
            <a:r>
              <a:rPr lang="en-US" sz="2800" i="1">
                <a:latin typeface="Times New Roman" charset="0"/>
              </a:rPr>
              <a:t>v</a:t>
            </a:r>
            <a:r>
              <a:rPr lang="en-US" sz="2800"/>
              <a:t>, it forms a good </a:t>
            </a:r>
            <a:r>
              <a:rPr lang="en-US" sz="2800" b="1"/>
              <a:t>centripetal</a:t>
            </a:r>
            <a:r>
              <a:rPr lang="en-US" sz="2800"/>
              <a:t> force. </a:t>
            </a:r>
          </a:p>
        </p:txBody>
      </p:sp>
    </p:spTree>
    <p:extLst>
      <p:ext uri="{BB962C8B-B14F-4D97-AF65-F5344CB8AC3E}">
        <p14:creationId xmlns:p14="http://schemas.microsoft.com/office/powerpoint/2010/main" val="17945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828800"/>
            <a:ext cx="61055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61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Mass Spectrometers</a:t>
            </a:r>
            <a:r>
              <a:rPr lang="en-US" sz="2800"/>
              <a:t> use the fact that the radius of circular trajectory in a magnetic field depends on the mass of the particles. 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7620000" y="1600200"/>
            <a:ext cx="6858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33_39Figurea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600"/>
            <a:ext cx="4040188" cy="5867400"/>
          </a:xfrm>
          <a:prstGeom prst="rect">
            <a:avLst/>
          </a:prstGeom>
          <a:noFill/>
        </p:spPr>
      </p:pic>
      <p:pic>
        <p:nvPicPr>
          <p:cNvPr id="36869" name="Picture 5" descr="33_39Figureb-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813" y="1371600"/>
            <a:ext cx="5056187" cy="5943600"/>
          </a:xfrm>
          <a:prstGeom prst="rect">
            <a:avLst/>
          </a:prstGeo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Cyclotron Motion:</a:t>
            </a:r>
            <a:r>
              <a:rPr lang="en-US" sz="2800"/>
              <a:t> in 3D the motion of charged particles is not a circle but a spiral. 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12954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962400" y="12192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819400" y="5670550"/>
            <a:ext cx="6324600" cy="1187450"/>
          </a:xfrm>
          <a:prstGeom prst="rect">
            <a:avLst/>
          </a:prstGeom>
          <a:solidFill>
            <a:schemeClr val="bg1">
              <a:alpha val="8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The Earth’s magnetic field protects us from high energy charged particles from the Sun (beta, alpha radiation). </a:t>
            </a:r>
          </a:p>
        </p:txBody>
      </p:sp>
    </p:spTree>
    <p:extLst>
      <p:ext uri="{BB962C8B-B14F-4D97-AF65-F5344CB8AC3E}">
        <p14:creationId xmlns:p14="http://schemas.microsoft.com/office/powerpoint/2010/main" val="17621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85800"/>
            <a:ext cx="95250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0"/>
            <a:ext cx="7010400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Aurora Borealis is natural light caused by charged particles accelerating in the Earth’s magnetic field.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66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8"/>
            <a:ext cx="8985445" cy="33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0" y="4038600"/>
            <a:ext cx="6407412" cy="2578184"/>
            <a:chOff x="2438400" y="4038600"/>
            <a:chExt cx="6407412" cy="2578184"/>
          </a:xfrm>
        </p:grpSpPr>
        <p:pic>
          <p:nvPicPr>
            <p:cNvPr id="89092" name="Picture 4" descr="http://lewwaters.files.wordpress.com/2011/12/puzzled-loo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038600"/>
              <a:ext cx="1981200" cy="257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19600" y="4800600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2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15388"/>
            <a:ext cx="9069234" cy="17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52600" y="3054961"/>
            <a:ext cx="6178812" cy="2628900"/>
            <a:chOff x="1752600" y="3054961"/>
            <a:chExt cx="6178812" cy="2628900"/>
          </a:xfrm>
        </p:grpSpPr>
        <p:sp>
          <p:nvSpPr>
            <p:cNvPr id="7" name="TextBox 6"/>
            <p:cNvSpPr txBox="1"/>
            <p:nvPr/>
          </p:nvSpPr>
          <p:spPr>
            <a:xfrm>
              <a:off x="3505200" y="3907746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3188" name="Picture 4" descr="http://www.nicwebdesign.com/blog/resources/site1/General/Blog%20Images/puzzled%20look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054961"/>
              <a:ext cx="17526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9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/>
          <p:cNvSpPr txBox="1">
            <a:spLocks noChangeArrowheads="1"/>
          </p:cNvSpPr>
          <p:nvPr/>
        </p:nvSpPr>
        <p:spPr bwMode="auto">
          <a:xfrm>
            <a:off x="968375" y="303213"/>
            <a:ext cx="3280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336699"/>
                </a:solidFill>
              </a:rPr>
              <a:t>Relativity quiz..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 flashlight is moving forward at speed 0.1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latin typeface="Times New Roman"/>
                <a:cs typeface="Times New Roman"/>
              </a:rPr>
              <a:t> (10% of the speed of light, or 30,000 km/</a:t>
            </a:r>
            <a:r>
              <a:rPr lang="en-US" sz="3200" dirty="0" err="1" smtClean="0">
                <a:latin typeface="Times New Roman"/>
                <a:cs typeface="Times New Roman"/>
              </a:rPr>
              <a:t>s</a:t>
            </a:r>
            <a:r>
              <a:rPr lang="en-US" sz="3200" dirty="0" smtClean="0">
                <a:latin typeface="Times New Roman"/>
                <a:cs typeface="Times New Roman"/>
              </a:rPr>
              <a:t>).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How fast do the light waves emerge from the front of the flashlight, as observed by a person who is at rest on the ground?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45720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1.1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0.9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5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/>
          <p:cNvSpPr txBox="1">
            <a:spLocks noChangeArrowheads="1"/>
          </p:cNvSpPr>
          <p:nvPr/>
        </p:nvSpPr>
        <p:spPr bwMode="auto">
          <a:xfrm>
            <a:off x="968375" y="303213"/>
            <a:ext cx="32800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336699"/>
                </a:solidFill>
              </a:rPr>
              <a:t>Relativity quiz..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 flashlight is moving forward at speed 0.1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latin typeface="Times New Roman"/>
                <a:cs typeface="Times New Roman"/>
              </a:rPr>
              <a:t> (10% of the speed of light, or 30,000 km/</a:t>
            </a:r>
            <a:r>
              <a:rPr lang="en-US" sz="3200" dirty="0" err="1" smtClean="0">
                <a:latin typeface="Times New Roman"/>
                <a:cs typeface="Times New Roman"/>
              </a:rPr>
              <a:t>s</a:t>
            </a:r>
            <a:r>
              <a:rPr lang="en-US" sz="3200" dirty="0" smtClean="0">
                <a:latin typeface="Times New Roman"/>
                <a:cs typeface="Times New Roman"/>
              </a:rPr>
              <a:t>).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How fast do the light waves emerge from the front of the flashlight, as observed by the moving person who is holding on to the flashlight?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45720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1.1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200" dirty="0" smtClean="0">
                <a:latin typeface="Times New Roman"/>
                <a:cs typeface="Times New Roman"/>
              </a:rPr>
              <a:t> 0.9 </a:t>
            </a:r>
            <a:r>
              <a:rPr lang="en-US" sz="3200" i="1" dirty="0" err="1" smtClean="0">
                <a:latin typeface="Times New Roman"/>
                <a:cs typeface="Times New Roman"/>
              </a:rPr>
              <a:t>c</a:t>
            </a:r>
            <a:endParaRPr lang="en-US" sz="3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6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511175" y="1222375"/>
            <a:ext cx="8240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3200" i="1">
              <a:latin typeface="Times New Roman" charset="0"/>
            </a:endParaRPr>
          </a:p>
        </p:txBody>
      </p:sp>
      <p:pic>
        <p:nvPicPr>
          <p:cNvPr id="192515" name="Picture 3" descr="Figure10-0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2666"/>
          <a:stretch>
            <a:fillRect/>
          </a:stretch>
        </p:blipFill>
        <p:spPr>
          <a:xfrm>
            <a:off x="95250" y="2998788"/>
            <a:ext cx="7651750" cy="3813175"/>
          </a:xfrm>
          <a:noFill/>
          <a:ln/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6921500" y="4038600"/>
            <a:ext cx="2222500" cy="249299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The light moves at speed </a:t>
            </a:r>
            <a:r>
              <a:rPr lang="en-US" sz="2600" i="1" dirty="0" err="1">
                <a:solidFill>
                  <a:srgbClr val="3333CC"/>
                </a:solidFill>
                <a:latin typeface="Times New Roman"/>
                <a:cs typeface="Times New Roman"/>
              </a:rPr>
              <a:t>c</a:t>
            </a: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  relative to Mort </a:t>
            </a:r>
            <a:r>
              <a:rPr lang="en-US" sz="2600" u="sng" dirty="0">
                <a:solidFill>
                  <a:srgbClr val="3333CC"/>
                </a:solidFill>
                <a:latin typeface="Times New Roman"/>
                <a:cs typeface="Times New Roman"/>
              </a:rPr>
              <a:t>and</a:t>
            </a: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 relative to Velma.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sz="3200" b="1" dirty="0"/>
              <a:t>Principle of Constancy of </a:t>
            </a:r>
            <a:r>
              <a:rPr lang="en-US" sz="3200" b="1" dirty="0" err="1"/>
              <a:t>Lightspeed</a:t>
            </a:r>
            <a:endParaRPr lang="en-US" sz="3200" b="1" dirty="0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53500" cy="2079625"/>
          </a:xfrm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sz="2800" dirty="0"/>
              <a:t>The speed of light (and of other electromagnetic radiation) in empty space is the same for all </a:t>
            </a:r>
            <a:r>
              <a:rPr lang="en-US" sz="2800" dirty="0" smtClean="0"/>
              <a:t>observers</a:t>
            </a:r>
            <a:r>
              <a:rPr lang="en-US" sz="2800" dirty="0"/>
              <a:t>, regardless of the motion of the light source or of the observer.</a:t>
            </a:r>
          </a:p>
        </p:txBody>
      </p:sp>
      <p:sp>
        <p:nvSpPr>
          <p:cNvPr id="192519" name="Line 7"/>
          <p:cNvSpPr>
            <a:spLocks noChangeShapeType="1"/>
          </p:cNvSpPr>
          <p:nvPr/>
        </p:nvSpPr>
        <p:spPr bwMode="auto">
          <a:xfrm>
            <a:off x="4441310" y="3087688"/>
            <a:ext cx="13509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4343400" y="2514600"/>
            <a:ext cx="194469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z="3200" b="0" dirty="0">
                <a:solidFill>
                  <a:srgbClr val="FF0000"/>
                </a:solidFill>
                <a:latin typeface="Times New Roman"/>
                <a:cs typeface="Times New Roman"/>
              </a:rPr>
              <a:t> = </a:t>
            </a:r>
            <a:r>
              <a:rPr lang="en-US" sz="32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0.25 </a:t>
            </a:r>
            <a:r>
              <a:rPr lang="en-US" sz="3200" b="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en-US" sz="3200" b="0" i="1" dirty="0">
              <a:solidFill>
                <a:srgbClr val="0066FF"/>
              </a:solidFill>
              <a:latin typeface="Times New Roman"/>
              <a:cs typeface="Times New Roman"/>
            </a:endParaRPr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>
            <a:off x="1316038" y="5041900"/>
            <a:ext cx="35131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4895850" y="4786313"/>
            <a:ext cx="505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 err="1">
                <a:solidFill>
                  <a:srgbClr val="0066FF"/>
                </a:solidFill>
                <a:latin typeface="Times New Roman"/>
                <a:cs typeface="Times New Roman"/>
              </a:rPr>
              <a:t>c</a:t>
            </a:r>
            <a:endParaRPr lang="en-US" sz="3200" i="1" dirty="0">
              <a:solidFill>
                <a:srgbClr val="0066FF"/>
              </a:solidFill>
              <a:latin typeface="Times New Roman"/>
              <a:cs typeface="Times New Roman"/>
            </a:endParaRPr>
          </a:p>
        </p:txBody>
      </p:sp>
      <p:sp>
        <p:nvSpPr>
          <p:cNvPr id="192523" name="Rectangle 11"/>
          <p:cNvSpPr>
            <a:spLocks noChangeArrowheads="1"/>
          </p:cNvSpPr>
          <p:nvPr/>
        </p:nvSpPr>
        <p:spPr bwMode="auto">
          <a:xfrm>
            <a:off x="2362200" y="6400800"/>
            <a:ext cx="3048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800" b="1" dirty="0" smtClean="0"/>
              <a:t>Do you really believe this??</a:t>
            </a:r>
            <a:endParaRPr lang="en-US" sz="2800" b="1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987425"/>
            <a:ext cx="8299450" cy="4651375"/>
            <a:chOff x="254" y="622"/>
            <a:chExt cx="5214" cy="2767"/>
          </a:xfrm>
        </p:grpSpPr>
        <p:pic>
          <p:nvPicPr>
            <p:cNvPr id="194565" name="Picture 5" descr="Figure10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" y="1225"/>
              <a:ext cx="5026" cy="216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94566" name="Text Box 6"/>
            <p:cNvSpPr txBox="1">
              <a:spLocks noChangeArrowheads="1"/>
            </p:cNvSpPr>
            <p:nvPr/>
          </p:nvSpPr>
          <p:spPr bwMode="auto">
            <a:xfrm>
              <a:off x="254" y="898"/>
              <a:ext cx="5214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/>
            </a:p>
          </p:txBody>
        </p:sp>
        <p:sp>
          <p:nvSpPr>
            <p:cNvPr id="194567" name="Line 7"/>
            <p:cNvSpPr>
              <a:spLocks noChangeShapeType="1"/>
            </p:cNvSpPr>
            <p:nvPr/>
          </p:nvSpPr>
          <p:spPr bwMode="auto">
            <a:xfrm>
              <a:off x="3550" y="1024"/>
              <a:ext cx="851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68" name="Text Box 8"/>
            <p:cNvSpPr txBox="1">
              <a:spLocks noChangeArrowheads="1"/>
            </p:cNvSpPr>
            <p:nvPr/>
          </p:nvSpPr>
          <p:spPr bwMode="auto">
            <a:xfrm>
              <a:off x="3621" y="622"/>
              <a:ext cx="180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0" i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v</a:t>
              </a:r>
              <a:r>
                <a:rPr lang="en-US" sz="3200" b="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</a:t>
              </a:r>
              <a:r>
                <a:rPr lang="en-US" sz="3200" b="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0.999,999 </a:t>
              </a:r>
              <a:r>
                <a:rPr lang="en-US" sz="3200" b="0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</a:t>
              </a:r>
              <a:endParaRPr lang="en-US" sz="3200" b="0" i="1" dirty="0">
                <a:solidFill>
                  <a:srgbClr val="0066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4569" name="Line 9"/>
            <p:cNvSpPr>
              <a:spLocks noChangeShapeType="1"/>
            </p:cNvSpPr>
            <p:nvPr/>
          </p:nvSpPr>
          <p:spPr bwMode="auto">
            <a:xfrm>
              <a:off x="1306" y="2305"/>
              <a:ext cx="221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70" name="Text Box 10"/>
            <p:cNvSpPr txBox="1">
              <a:spLocks noChangeArrowheads="1"/>
            </p:cNvSpPr>
            <p:nvPr/>
          </p:nvSpPr>
          <p:spPr bwMode="auto">
            <a:xfrm>
              <a:off x="3536" y="2004"/>
              <a:ext cx="244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0">
                  <a:solidFill>
                    <a:srgbClr val="0066FF"/>
                  </a:solidFill>
                </a:rPr>
                <a:t>c</a:t>
              </a:r>
            </a:p>
          </p:txBody>
        </p:sp>
      </p:grpSp>
      <p:sp>
        <p:nvSpPr>
          <p:cNvPr id="194571" name="Rectangle 11"/>
          <p:cNvSpPr>
            <a:spLocks noChangeArrowheads="1"/>
          </p:cNvSpPr>
          <p:nvPr/>
        </p:nvSpPr>
        <p:spPr bwMode="auto">
          <a:xfrm>
            <a:off x="3124200" y="5334000"/>
            <a:ext cx="3048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562600"/>
            <a:ext cx="822960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Times New Roman"/>
                <a:cs typeface="Times New Roman"/>
              </a:rPr>
              <a:t>Even here, both Mort and Velma observe the speed of light to be </a:t>
            </a:r>
            <a:r>
              <a:rPr lang="en-US" i="1" dirty="0" err="1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6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3200" b="1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Light Clocks</a:t>
            </a: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828800"/>
            <a:ext cx="5867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81000" y="762000"/>
            <a:ext cx="830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/>
              <a:t>A “light clock” is made up of two parallel mirrors, separated by a vacuum and held at a fixed distance of d.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304800" y="5486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/>
              <a:t>A short pulse of light bounces between the mirrors, “ticking” for each bounce.</a:t>
            </a:r>
          </a:p>
        </p:txBody>
      </p:sp>
    </p:spTree>
    <p:extLst>
      <p:ext uri="{BB962C8B-B14F-4D97-AF65-F5344CB8AC3E}">
        <p14:creationId xmlns:p14="http://schemas.microsoft.com/office/powerpoint/2010/main" val="22038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867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28600" y="44196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and George are identical, and so have identical life-spans.  They </a:t>
            </a:r>
            <a:r>
              <a:rPr lang="en-US" sz="2400" dirty="0" smtClean="0"/>
              <a:t>each have a light clock.   This light clock “ticks” once every millisecond, so they both expect to observe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in their 80 year life-span.</a:t>
            </a:r>
            <a:endParaRPr lang="en-US" sz="2400" b="0" dirty="0"/>
          </a:p>
        </p:txBody>
      </p:sp>
      <p:sp>
        <p:nvSpPr>
          <p:cNvPr id="7" name="Rectangle 6"/>
          <p:cNvSpPr/>
          <p:nvPr/>
        </p:nvSpPr>
        <p:spPr>
          <a:xfrm>
            <a:off x="1981200" y="685800"/>
            <a:ext cx="48006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38200"/>
            <a:ext cx="3086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1009472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5672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800600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4876800"/>
            <a:ext cx="2325756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0" y="1009472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800" y="2533472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" y="4648200"/>
            <a:ext cx="28956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124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505200" y="1161872"/>
            <a:ext cx="5486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48200" y="5105400"/>
            <a:ext cx="365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More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Fewer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8610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Over </a:t>
            </a:r>
            <a:r>
              <a:rPr lang="en-US" sz="2400" dirty="0" smtClean="0"/>
              <a:t>his life, George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stationary clock.</a:t>
            </a:r>
          </a:p>
          <a:p>
            <a:r>
              <a:rPr lang="en-US" sz="2400" b="0" dirty="0" smtClean="0"/>
              <a:t>How many “ticks” of Fred’s clock </a:t>
            </a:r>
            <a:r>
              <a:rPr lang="en-US" sz="2400" dirty="0" smtClean="0"/>
              <a:t>does George observe?</a:t>
            </a:r>
            <a:endParaRPr lang="en-US" sz="2400" b="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38400" y="914400"/>
            <a:ext cx="1219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9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1009472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5672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800600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4876800"/>
            <a:ext cx="2325756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0" y="1009472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800" y="2533472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" y="4648200"/>
            <a:ext cx="28956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124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505200" y="1161872"/>
            <a:ext cx="5486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4600" y="464820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will also probably die at this time.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has more life to live.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has already been dead for some time.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After George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stationary clock, he dies of old age.   How do you expect his twin brother is doing?</a:t>
            </a:r>
          </a:p>
        </p:txBody>
      </p:sp>
    </p:spTree>
    <p:extLst>
      <p:ext uri="{BB962C8B-B14F-4D97-AF65-F5344CB8AC3E}">
        <p14:creationId xmlns:p14="http://schemas.microsoft.com/office/powerpoint/2010/main" val="37867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90600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4760026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95800" y="838200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67400" y="25262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28600" y="838200"/>
            <a:ext cx="5486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  <a:p>
            <a:endParaRPr lang="en-US" sz="2400" dirty="0" smtClean="0"/>
          </a:p>
          <a:p>
            <a:r>
              <a:rPr lang="en-US" sz="2400" dirty="0" smtClean="0"/>
              <a:t>According to Fred, in his reference frame, he is stationary, and his brother is moving </a:t>
            </a:r>
            <a:r>
              <a:rPr lang="en-US" sz="2400" b="1" dirty="0" smtClean="0"/>
              <a:t>to the left </a:t>
            </a:r>
            <a:r>
              <a:rPr lang="en-US" sz="2400" dirty="0" smtClean="0"/>
              <a:t>at 20% of the speed of light.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0" y="5257800"/>
            <a:ext cx="365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More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Fewer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2400" y="3886200"/>
            <a:ext cx="746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Over </a:t>
            </a:r>
            <a:r>
              <a:rPr lang="en-US" sz="2400" dirty="0" smtClean="0"/>
              <a:t>his life, Fred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clock, which is stationary relative to him.</a:t>
            </a:r>
          </a:p>
          <a:p>
            <a:r>
              <a:rPr lang="en-US" sz="2400" b="0" dirty="0" smtClean="0"/>
              <a:t>How many “ticks” of </a:t>
            </a:r>
            <a:r>
              <a:rPr lang="en-US" sz="2400" dirty="0" smtClean="0"/>
              <a:t>George’s </a:t>
            </a:r>
            <a:r>
              <a:rPr lang="en-US" sz="2400" b="0" dirty="0" smtClean="0"/>
              <a:t>clock </a:t>
            </a:r>
            <a:r>
              <a:rPr lang="en-US" sz="2400" dirty="0" smtClean="0"/>
              <a:t>does Fred observe?</a:t>
            </a:r>
            <a:endParaRPr lang="en-US" sz="24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22" y="4800600"/>
            <a:ext cx="2325756" cy="1981200"/>
          </a:xfrm>
          <a:prstGeom prst="rect">
            <a:avLst/>
          </a:prstGeom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58000" y="914400"/>
            <a:ext cx="385255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229600" y="6324600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5715000" y="838200"/>
            <a:ext cx="1219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476250"/>
          </a:xfrm>
        </p:spPr>
        <p:txBody>
          <a:bodyPr/>
          <a:lstStyle/>
          <a:p>
            <a:pPr marL="290513" indent="-290513"/>
            <a:r>
              <a:rPr lang="en-US" altLang="en-US" sz="2800" smtClean="0"/>
              <a:t>The Doppler effect: Moving listener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04800" y="685800"/>
            <a:ext cx="853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 smtClean="0">
                <a:latin typeface="Times New Roman" pitchFamily="84" charset="0"/>
              </a:rPr>
              <a:t>An </a:t>
            </a:r>
            <a:r>
              <a:rPr lang="en-CA" altLang="en-US" b="1" dirty="0" smtClean="0">
                <a:latin typeface="Times New Roman" pitchFamily="84" charset="0"/>
              </a:rPr>
              <a:t>observer</a:t>
            </a:r>
            <a:r>
              <a:rPr lang="en-CA" altLang="en-US" dirty="0" smtClean="0">
                <a:latin typeface="Times New Roman" pitchFamily="84" charset="0"/>
              </a:rPr>
              <a:t> moving </a:t>
            </a:r>
            <a:r>
              <a:rPr lang="en-CA" altLang="en-US" i="1" dirty="0">
                <a:latin typeface="Times New Roman" pitchFamily="84" charset="0"/>
              </a:rPr>
              <a:t>toward</a:t>
            </a:r>
            <a:r>
              <a:rPr lang="en-CA" altLang="en-US" dirty="0">
                <a:latin typeface="Times New Roman" pitchFamily="84" charset="0"/>
              </a:rPr>
              <a:t> a stationary </a:t>
            </a:r>
            <a:r>
              <a:rPr lang="en-CA" altLang="en-US" b="1" dirty="0" smtClean="0">
                <a:latin typeface="Times New Roman" pitchFamily="84" charset="0"/>
              </a:rPr>
              <a:t>source</a:t>
            </a:r>
            <a:r>
              <a:rPr lang="en-CA" altLang="en-US" dirty="0" smtClean="0">
                <a:latin typeface="Times New Roman" pitchFamily="84" charset="0"/>
              </a:rPr>
              <a:t> hears </a:t>
            </a:r>
            <a:r>
              <a:rPr lang="en-CA" altLang="en-US" dirty="0">
                <a:latin typeface="Times New Roman" pitchFamily="84" charset="0"/>
              </a:rPr>
              <a:t>a frequency that is </a:t>
            </a:r>
            <a:r>
              <a:rPr lang="en-CA" altLang="en-US" i="1" dirty="0">
                <a:latin typeface="Times New Roman" pitchFamily="84" charset="0"/>
              </a:rPr>
              <a:t>higher</a:t>
            </a:r>
            <a:r>
              <a:rPr lang="en-CA" altLang="en-US" dirty="0">
                <a:latin typeface="Times New Roman" pitchFamily="84" charset="0"/>
              </a:rPr>
              <a:t> than the </a:t>
            </a:r>
            <a:r>
              <a:rPr lang="en-CA" altLang="en-US" dirty="0" smtClean="0">
                <a:latin typeface="Times New Roman" pitchFamily="84" charset="0"/>
              </a:rPr>
              <a:t>at-rest frequency </a:t>
            </a:r>
            <a:r>
              <a:rPr lang="en-CA" altLang="en-US" i="1" dirty="0" smtClean="0">
                <a:latin typeface="Times New Roman" pitchFamily="84" charset="0"/>
              </a:rPr>
              <a:t>f</a:t>
            </a:r>
            <a:r>
              <a:rPr lang="en-CA" altLang="en-US" baseline="-25000" dirty="0" smtClean="0">
                <a:latin typeface="Times New Roman" pitchFamily="84" charset="0"/>
              </a:rPr>
              <a:t>0</a:t>
            </a:r>
            <a:r>
              <a:rPr lang="en-CA" altLang="en-US" dirty="0" smtClean="0">
                <a:latin typeface="Times New Roman" pitchFamily="84" charset="0"/>
              </a:rPr>
              <a:t>.</a:t>
            </a:r>
            <a:endParaRPr lang="en-US" altLang="en-US" sz="2800" dirty="0">
              <a:latin typeface="Times New Roman" pitchFamily="8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913"/>
            <a:ext cx="9144000" cy="492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769806"/>
            <a:ext cx="3392129" cy="13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243780" y="4601496"/>
            <a:ext cx="452284" cy="226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4577" y="3835833"/>
                <a:ext cx="6972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CA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7" y="3835833"/>
                <a:ext cx="697242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2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800" b="1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Time Dilation</a:t>
            </a: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473075" y="1331913"/>
            <a:ext cx="81343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0">
                <a:latin typeface="Times New Roman" charset="0"/>
              </a:rPr>
              <a:t>The time interval between two events that occur at the </a:t>
            </a:r>
            <a:r>
              <a:rPr lang="en-US" sz="2600" b="0" i="1">
                <a:latin typeface="Times New Roman" charset="0"/>
              </a:rPr>
              <a:t>same position </a:t>
            </a:r>
            <a:r>
              <a:rPr lang="en-US" sz="2600" b="0">
                <a:latin typeface="Times New Roman" charset="0"/>
              </a:rPr>
              <a:t>is called the </a:t>
            </a:r>
            <a:r>
              <a:rPr lang="en-US" sz="2600">
                <a:latin typeface="Times New Roman" charset="0"/>
              </a:rPr>
              <a:t>proper time </a:t>
            </a:r>
            <a:r>
              <a:rPr lang="el-GR" sz="2600" b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l-GR" sz="2600" b="0" i="1"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sz="2600" b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0">
                <a:latin typeface="Times New Roman" charset="0"/>
              </a:rPr>
              <a:t>In an inertial reference frame moving with velocity </a:t>
            </a:r>
            <a:r>
              <a:rPr lang="en-US" sz="2600" b="0" i="1">
                <a:latin typeface="Times New Roman" charset="0"/>
              </a:rPr>
              <a:t>v</a:t>
            </a:r>
            <a:r>
              <a:rPr lang="en-US" sz="2600" b="0">
                <a:latin typeface="Times New Roman" charset="0"/>
              </a:rPr>
              <a:t> = </a:t>
            </a:r>
            <a:r>
              <a:rPr lang="el-GR" sz="2600" b="0" i="1"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sz="2600" b="0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600" b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0">
                <a:latin typeface="Times New Roman" charset="0"/>
              </a:rPr>
              <a:t>relative to the proper time frame, the time interval between the two events is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79425" y="4878388"/>
            <a:ext cx="81343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0">
                <a:latin typeface="Times New Roman" charset="0"/>
              </a:rPr>
              <a:t>The “stretching out” of the time interval is called </a:t>
            </a:r>
            <a:r>
              <a:rPr lang="en-US" sz="2600">
                <a:latin typeface="Times New Roman" charset="0"/>
              </a:rPr>
              <a:t>time dilation.</a:t>
            </a:r>
            <a:endParaRPr lang="en-US" sz="2600" b="0">
              <a:latin typeface="Times New Roman" charset="0"/>
            </a:endParaRPr>
          </a:p>
        </p:txBody>
      </p:sp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4213" y="3549650"/>
            <a:ext cx="51244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15388"/>
            <a:ext cx="9069234" cy="17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CA" dirty="0" smtClean="0"/>
              <a:t>Good Luck!!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994" y="990600"/>
            <a:ext cx="8218714" cy="4953000"/>
          </a:xfrm>
        </p:spPr>
        <p:txBody>
          <a:bodyPr/>
          <a:lstStyle/>
          <a:p>
            <a:r>
              <a:rPr lang="en-CA" dirty="0" smtClean="0"/>
              <a:t>I’ll see you on Thursday at 2:00pm!!</a:t>
            </a:r>
          </a:p>
          <a:p>
            <a:r>
              <a:rPr lang="en-CA" dirty="0" smtClean="0"/>
              <a:t>Then I hope to see you again in the future – please say hi if you see me around campus, and feel free to stop by my office any time you see my open door.</a:t>
            </a:r>
          </a:p>
          <a:p>
            <a:r>
              <a:rPr lang="en-CA" dirty="0" smtClean="0"/>
              <a:t>It’s been a lot of fun teaching you physics this year – have a fantastic rest of your life!!!!</a:t>
            </a:r>
          </a:p>
        </p:txBody>
      </p:sp>
      <p:sp>
        <p:nvSpPr>
          <p:cNvPr id="6" name="AutoShape 2" descr="data:image/jpeg;base64,/9j/4AAQSkZJRgABAQAAAQABAAD/2wCEAAkGBhQRERQUExQWFRUWGB0XGBgXGBoXGhgdGBgXHRoaGhoaHCYeFx0jHBUcIC8gIycpLCwsHB4xNTAqNSYrLCkBCQoKDgwOGg8PGiwkHyQvNDQsNCwsLDIsLCkvNCwsLiwsLC0wLC0sNCosKiwsLC0sLDQsLCosLCwsLCwsLCwsLP/AABEIAPoAyQMBIgACEQEDEQH/xAAcAAEAAwEAAwEAAAAAAAAAAAAABQYHBAIDCAH/xABEEAACAQIEAwUFBQYEBQQDAAABAhEAAwQSITEFBkETIlFhcQcygZGhQlKxwdEUI2JygpJT4fDxFTOiwtIWQ4OyJTRj/8QAGgEAAgMBAQAAAAAAAAAAAAAAAAQCAwUBBv/EADQRAAEEAQIDBQcDBAMAAAAAAAEAAgMRBBIhMUFRBRNhcfAigZGhsdHhMsHxFBUjQjNSYv/aAAwDAQACEQMRAD8A3GlKUISlKUISlKgOaOdsNw8DtWLXG921bGa4wmJy9B5mBpXCQBZXQLU/Ss+wntQv3CSOGX1tdHdwPmMsD5mpzl7n3D4tuz71q7/h3NCf5Ts3pvVDcmJztLXC1Pun1dKy0pSmFWlKUoQlKVEcw81YfApmv3ApPuqNWb0Hh5mB51wkAWV0Ak0FL0qh2vaPfuDOmCYWjs1x8hb07sfWpvl3nWzi2Nsg2rw3tPE+qkaNS7MqGR2hrham6JzRZCsNKUplVpSlKEJSlKEJSlKEJSlKEJSlKEJSlDQhQ/NfMAweGa5pmPdQMYBYzv5AAsfIGvnHi3M9y7ca4HIZjJb7TeZPw2Gw0EARWge3rih7SxYB2UufVzH4L9ayR1rPm9t9HgFpYcIcLKk8JzTirLZrWJuKTuCxKnyIJqfwvGRjveAt4pBMjTMB1B/1HptSor24a+VZWU5WUyreB/SlpcZrhYFEcD65Jt8Nbs4r6H9nfOpxK9hfP79BoTvcA8f4h18d6vFfPfD+KybeLtSCpi4q7iIzR5g94ei1ufAeLDEWg4IJ0zRtqJBHkQZH+VNYeR3g0u/UFlTMo6gpGlfk16cZjFtIzsYVRJp8mkuoPnjnO3w2xnIz3X7tq2N3b9B1rGXxrC4cXjD22IcyqHVLfhp1joNvhXZxnjX7VefG3dR7thD0UkhYHi0E/wAo86qHE8ebjGT61iTynJdob+kcfHwWljQEqU4pztiLzZjcPhsD/wDYH6QPKvThuaLudHJGZNmACld4YZQBInw1FQZr8tPDA10QMA2C0TAwigF9T8s8aXF4W1eUg5hDRsGUlXH9ympSsx9h2MPY37B2VhcX+oFW+tuf6q06taJ2pgK8+9ulxCUpSrFBKUpQhKUpQhKUpQhKUpQhK/Ir9oBQhYB7aWJ4nHhbT8z+NUJlrRPbZYjiSH71lT8mcflWfEVmybPK3+zxcS52FethXcMON2MD6n0FfhvKNAk+p/SK4H9E29o5ld3LHFOyugEwrwp8m+w35fEVqvKHHxhic0Ki6bjVCenmjEgDwIHWs45d4GLzBr6rbs7knNmbyVQwY+ug8xUzxi29+4OxUWranQE6nzJ7xGw/OsyWUNnDmGjz6euSzpmNvwWxrzzgyY7ZfmB9Zqp+0TmdL9lbFhwQ5hoIPdiXJg6AID/dVdXhyOsGPOCR+les8FRHUhXAPcdlliEPvRvHQ7eNcf2qXgt/b8qlsEbTYtUnG41mJJ0AkKvQdJ+QA9B61GzU/wAycOt2ruVC5XoxIObU6zGs1Dm0vQkeo/Sm4XtLQQtGBmltc16CK8QK6WwxiRqPLX/avTlq4OtMBq1H2K4mMW6/esz8mWtorCfZA8cQtjxt3B9J/wC2t2pzE/R7153LFSlKUpTSVSlKUISlKUISlKUISlKUISvwGv2lCFi3t4sxicK/jbYf2sT/AN1ZtZtEkQJJ2H5+lax7dMPnfB//ACA+k2/1qh8NwihxO56zABQ94egH51kZUmhxWvhz93HS9K8utmAc5mOpA6ep/SrTwTk1dCQAf9dary8z9m2ZyCPejVTGuvdBjpvOkxG9enE+0iCYtgf1OY08NPx+VZMsWZMKYh89n2itawPKtkDUr8xUwnKFkjQr8DNfPGJ58uMe6xHw/wBz9a6OHc/Xp1MKu5G/46/MVTF2RKy3Te17yKS7pLNArdMZygq/aFRlzAC2dGU1VOD8zftLdnnuE5c2/d0IBA6n5Vz83cWOGzLaUXHtEdtPupIHcBnvMJE9BtqazzhSPlLW7Dod69+ysDqG5Vj4jwuxiFyv3W8R4/gfjVK41yS9nvBsyfeGoHhmG6/UVw4X2i2yQL1rKOrWtSP6GZf/ALVYeHcxWLofssUgEGLd+bfaDKJAmVndYzax509Fi5mNwuuikMgDmqX+wuhJiMv4ePpXu7DPuIbxEQZAInoNCDNWS/cRbpRla2yn3LmWP6CCQwg6byD16w3EcFFoNYPeUZQNy8j3p2GVV66aCK0GTFxpwopluU5virR7KnC4y2Do2crBEH/lX8w+i/MVudfP3s6YjHYVyDJIDEmQSZAZNOo0MztX0ADWvhfpd5/ZZeUbfq6rl4rxNMPaa7cPdUdNSfAAdSayNvari8bfKYcLaSCVMS06xJ/Sr9z5cIt2x0zMfiF0/Gsm4bx23hLihsrG8mhymbTE792Sw7ugG0+RlTPyZGkxxjel2Fg06iuq5xrGvbN0Xr4K++BcYeGoj/QrpXnbH4UC4LzXbZMAXQHHoTow+DCobh3PHZo+HbVbgzA5SSDBhB1A6fLpXssc3W7mGbDlFzKcwkEl5IhfhM/Os4SZUZsDa+vL8JhzGbjoaWuckc8pxBXUr2d+3GdJkEHZ0PVfqDp4E2isS5a5itPjsHcsjK8rZvAHfMqqxbyLEEeg8K22t/EmMrLcKI4pGVmh1JSlKbVSUpShCUpShCyL29v/APqIJzuWC+WqSfoKzfi9/KVtr7qCPiRr+JFaF7azOPwA6ZLh+q1mnEred7m5MnQecfrWVkbygH1yTUX6V34LldCA99mc3UzqiMFyzIBd4JgjYLrprXLb4rgFuBTYtQoKki27KSSO8SbuYkRv5mrNgOXLt7ALew4zoqBHAMsCFAJA6jyFU3glhsOb1tsML5uLlErqu+2hI3G0HQUrF/k1a3HbgLrqPkrH0KpTvMPLGEbDPdtW+ydVzq1tmZHjWCrE5ZHUVT+BWg+dfIH5TWj8A5VxLWUtupQZcoze8ZH3ZkDXrFcN3k48PvIGILNr8DIEjWOtUw5rGB0JfqPLe1Lu7INLo5Gt/sjtiLghLSMdZgmcyjXWCVC+siq9xLEns8mr3cS6s7eZLM2n8xrU8Vwi2mAssB3gpzHowAAXTw2NU7hfD0ui8CskkBXgZkg6lSfdOn46a0rDmNcXPd1H4+HNTDei6sJw3DYW3AVJUTcu3FzweoUSJI8Tp+FV2/zWrs0IWtHuljaskDePdtiNzoGBqX4zyziOxZQrFWBHiR0nTeYmq5hbWMGGOCyRbZpJyNm94NHzA6TTOG2F4L5HBxvr8/woSl10FNcR4DZvKX7tohQRk9wgbkAmVMH3Z2Gh3Fc3DmZSEtsA05LmfvSAwJB6lWhTU7b5NuXcI5uEWbaqAM+7RGgG42mTFVey6Fr62pZRd/dufeddVQknXoNKhE7WwjVde+uXoK5tB9AcQrnycCLttG3S6h8d21jyrcawrlTH9piwsQyZVbzIO/1rdAK0uy7AeD1HzCVy6sUqxz+YsWz/AP0y/NH/ADArGm4rZttdAS2e4WDRLZjIGp2iToPGtf8Aaaw/Y9fvr/r61k/FeIYDC5i9rO5aCB0PgNdBSvaAByK0k2BsFOB1R2eq/eEWLAs5mw69oAcpnMzSB/bJ6dK88Jw63bw8dmO3ICll1JJbQ+EAn6V68Fz7hGgC0V6AGKl8dxi0LRNsAsQYXT6+VZUhma+nNIs9fWyvDgRsrHybyoHu2LgQLbsGS2gzsogDxMGGJPgB100yovlnhgw+Es2gIyoJ6Sx1Y/FiTUpXrMXHEEYaPf5rNkeXmylKUppVpSlKEJSlKELIPblYIxGAudB2i/gaze4+S8xHRs3z1/Otf9unDy+Bt3VGtm6r/A90/jWLcVgEGN1nXxHr5R86zMhlyJqI7LROR+JdkgFtiTOq+IygR6jLIHgTGoNTXEuLDV5CxE9DqY/E1jaY1VXSA3QwdOoPd16R1Gu3Ud2E4uxJJu94g5gJZXEaZsz5pk+GlYU3ZWuQyX8kyJBwWvcExsmVgnx3qm8w4tr2OuXLkhLWVRHUwQN/Aya4OVuZOwujPOUkAwe6PFj1Gnh49amOZcPZxF0X8M3aSO/b31H2gNmInako8f8Ap8g6hsRQPrgpg6uCsOO4zZuYNEtPmKpDkbLqIk+EjfzqD5TBGJurGjqXU9DDAMPmzfCKh+0Ck5mAaMpU6N5qV3+EVNcGKYYdroJkabKJEgnbcbdKJIRFE5rRx+qlpI3Ksd9GRTHyqFvcdKmBvUVxrnxQ/ccuBsoORP6mOrnyAIqqX+Z7jmQyoGP2VYkT46Ex8fhRi9myOFvCrdIAp3mjj7G3lZpLaROgEw3z931PlUdy7gwz5j7q/vD55DI+bsT6CoRW7W+M7EpI1bRnidxJyjTrsI8dbPZNtMPdeEljkXRdlGpHhqSPQCtV0Qgj7tvE/uuNeSdS6PZkhucQunp2ij5H/KvoSsN9iWCzXA5HvMX+UxW5Vs4Q3efGvgAEpOdx5Kje1e9GGUepPwGn1r585yuZr93wDz8wB+Vbh7V8XPc/lX+5h+tYTx15fEH+MD/XyqhrtWU49NvoraqEKN4XrdQfxj8a0nB21a/kHgoP9VxVH0J+dZ3wdR2tv+dfxrReWxmxIPjdtD/rSo527x65hci2aV9EgV+0pWwk0pSlCEpSlCEpSlCFGcy8KGJwt20wkMpr5x5g4LluNmHu906/2kDz8POvqGsv554Ha/aTkdBcyi5lJA7pLCT4QQ0Gs7NDm1K3lxTWORekrD8MNQjDrEHxnT4zVlxXI2IyhlsDUe6GWR6gkEfjVn4fwfB27/bvettcGsF1yg9Gg7nwM+dWy1eVxKsGHipBH0rByu03MIMbfO7TAj5LJcFyRi3YKbTIswSzAD1iZI9BXRgvZ7jkve+qpM5kfpIMD7S7Ve+OYbE5T2IzktIm61vIIAgKsB9ZMlp8qheHXcSHyvjEHSJFzXyY5gfmfyqLc+eRhc0t8qJ+66Ixa5uO8gXLg/duCxDZizNqxkg6yWk9Sa5OAcn45EdLlxraXFysguCCJ+1kmRqdPM1dXwd1hpiY/lVfqZg+kCuLHYnFWV0u4d4+/CH5bUrHnTlvdhzT5g2puY07lVX/ANEXQdLTRrtfRQZOmkEgfOvRf5OvBiDhzqABlu6bAdE30+dXrgz4lznvZFQjRQNTPXyH1qXK1x3aczHUaPkT91wMHRZXjeBXEj9y9ojSVZIOgGkR4b9a9HFuLRh1shCptplkn3i0AH4zNavcSfOqDzraN0qttQLVth2rmFVWIOUeLQCxIAOsDem8XL757Q8cPH15DzRp6K++xnh8WnuD3R3FPiBufiRWlVQvZNzHbxFm7ZRMnYsMviyEaMfAypkelXTiOI7O1cb7qk/TSvT4wDIh8SkZ77wgrJOb8WL+NVZ07Rm+FtTH1Zaxnitz/mH710/Sf1q/4Tiw/acXcb7KXGE+WWfnlFZxjD3UHlmP9R/QCs7DBMzifD52fsmcgaGhq93L9stiLQ/in5f7VovKqRilU/41n6sv6VSuTrIF4sfsj6k1feUbebG2j43LH0c/pXcp1zBvl9VXGP8AGSt/pSlbSTSlKUISlKUISlK8L14IpZjAGpNCF44nErbUsxgCvnn2qY83OIPc2BRAB/CAfzmr3zHzut692aGYmB0WNJPidfyrOuYMH21xmz97p4GOh/WsmXMa+TuxwT0DRH7T1XbHGXURow8GAqdvc6o9kI2Cw4ca9oAyt8wT+NV3HoRlBTKQIJ+951yqh6UGCN+5Ce7vULCt/AudexLSohjurvI0j3XZlYHwhT/EKmcVjsBiGzPns3TEugKNPiQJB9ZJqh4HC53VWYKCYJOw+deFxQpIABgkSNJ89KVfhRufqaSD4FQOO7hfxV9tcNwqMP8A8hlH3SFU/KR49QakrK4HDntC/av9498yPAAQDWYpcjUFh8TXmbviSfUk/nVL8Bz9jIfkPop9yVpGM58H/tIYG5ZT/sKjL/PFyNWj0gVVMHZV1cl1XKJAInMfATXOwP2foAPwrrOzIW8lAQOJ/UfgrP8A+uLgDDM+oMEETPqwIjyFQGL4ncvQGYkDYSSBFc4wzHf61N8G4Y+NvWrK5VhYLRGgkkn7xq7uoYAX0BXFXta1nEqV5A4zfwN3tbds3A8KyRBZQZbKxICsAQ2v51o/tC57tW8G2SWJAJGxiRI/z/GoHD2FVbWE7NHUE9ncIh17zEqSND19Zrw5p5Ca9h3cEDs1JKjdlEyB4kdBSDe1bcITwd8a9fBKzNa9+tZRicU11Gue72qkmNoLwR81NQV589zTaYHoNvoK6cRmt28hJ00H9RJ+HXTzru5S4T2j522GgHia3wWwsL+XJKyOMrwFP8q8BbKTGpBP0qzci4Rv+JYRJkZi7f8Axo5H1NTfDsALVuI1O/6VJ+z/AIMP265d6W7cDyNxtPorfSsPEyTkZVHr9Fa+mxkBaXSlK9Ws5KUpQhKUpQhKy/2r835btvB23yk9+7GpI+ynlJ+e1ahXzrxxjc4tjbja9ncKj0QSf9edK5b9MZVsQty4+N8ILWAytDMQW31AkgfA61zYW7lUhycqqpJ3MuAVHwAn1Jqfxls9hbBEEb/KojF8OItXSATn7xnpEREeABHxrz8M1t0uPPb4/ZPkA7LixaRpoysJU9GHj+XkZFcgwanpHpXRgszAC7IRyQG3ysNzp8JHhr0Feu6jWmKOII+PxnqCNZrYiLXbHismUS4x9gmuS6cLwUPoHj1H6Guq/wApMqZyykaCAYYz4A1y2cZl2rrxXFmyLlM7jad1I/BvhXZY9LSW8V2DtHKdK1hIrnsujg3I1/EKzpZXIBMs40jwCsJP6GufH8ui3cyMpA0Icd5YPU9RrM77da93Cefhh/3Z9yCDJIkH0MadB89q7MTxFb1xEQ9rZKhiVD6Ft7ZJA6xJ21iscuyWvtw29eqWwMhx/wBlHf8AA0X3iT6R+deq5hrY2B+Jn8ql8TvFRXELRGtegjxtQteYd2rkOdpL/guW7aUCYqT5NxJTFAj7jfh/nULcvdKkuVhN1j4LHzIFJ57AIHA9Exiue+UFxtWO/wAS7Ps2YxDkyN47xP0iuTF+0izlZUuXGJBjovx6kVF8Sx2cgDXKHP8A1R+g+dSWH9l+GIBzPJ8/mKwO6xowHZF+FLccDQIWZ8UftbxyEsCek9euutaFyJy4yqGcEDfXy2FWHhfJGFw5zKmZvFtamjptU8ztQSs7qIbdSq2M0m+a8LrVdeS+GdlYLt715s58hACD+0T6k1XeAcEOIuSw/dqZY+P8Px6+VaCBT3YmIWAzO58PuqZ3/wCoSlKV6NKpSlKEJSlKEJWEc84H9nx+KMaXJceeZf8AI1u9Z17T7Ni7ctWswGIZWKKftBdcvqR+FJZrNUd9FdAadSzu1iw1trn3LnZkTuCJXTps0HyNW3lbAWsSI2B2DRJ/WswLtaZ7ZJHeEj+UNB+TGpng3MptuVTZe9kiC0L3ipnMHAG2oIGgrzuTiOcw6CnQ7qrNzL7PbuDzXLAN60TmuYc76fatnxHz9RtXCbeMQ2wQtxNLLNpI/wAJ9suux+y0/ZMrsPLfMgxVtVfUsoZGiMwOx9azfm7kx7WJuOnuE5tATA8GAnQSYYaACDsCIRZDWvrV5E8b/wCruRPjzCqezvG6XLOrrFCQZBBgg6EEbgjoQa91jHiIP+3hU3zVwYsqXRBuFFYgbusdfC4vukHUx4iTShdNejglbOy/issxFjr6K/cKxvDnRf2qwO1XTMEMEdJyEZoBjvD5713Y3m5I7PDoLdsaagAn0A0UfX0rOFxBr32sUaqZ2fF3oe4k9ATsPIKySd5YWhX7hzB9Zr38Vwo7MnwqrcH4rkOu1S3FOPBkKr1r07CzQvFzY8wyAR1VbxB70CrDwdxYw128f5V8zsI+Jn4VDYfhrXG0/wBTUvzZltWcPh17xjtCvrIUn+Yyf5YP2hXl85wlcIhzO/kF7PCbXtdPquThtnupnIHaECfuoCWY/wBoP9wqQxPFsQ9wXbecI5OVQCdFgAkdC2/yr84Nw0uyvdUnQJbTqx3gAbk7k7D5V2Y1r4vKyZmYHKbeoGnQAbRB38KyZHtMlbE+PD1w3Wy0EK08sWMViFnsXI2zaAT/AFEVccByaxIN1gB91dT6TsPhVV9nXN032QrlUnL5GND/AFK2hHgRWrU7hdn47xrc32uY5JSeRwdQ4L12LCooVQABsBXspSt4CkolKUoQlKUoQlKUoQvyvn7mLG9vxPE32lltMbdsDQ9yBA8CW0mvoB2gH0r5o4ziWtlt5Lsfjr+bVn5zjQYOaYgHErp5qwJu2VxOUBwBnj7a6DOPiY/3qBwtoO2YkBguknKCRtJ8CJHTfepS9xmWzEFkS0tplkDMioqMB5mCw84qLfg95bhtWgXJGa2QJDoYIYeWXf4is+KwynGvsmHVal8LzwmGY5Mw1ka+4RI7kE6HTQ+RmKslrnA37Zv52LqCSsgmBG06GZGnjpO1ZPeypiIuo2RTDKe60TqNtKvvBeSJJuYXFstt1KsjDvhXGqGNCCOsDYEbTVWXi4zGhz9vHiD4IY5zt62XVir1u46qiN+9ykMEZV1jYsoIjqOkaGKkMb7P7f7ztVsOSf3bYd+zIE/bB0Y+eutR3EOVcYFSzbvAWi03GkgAAEliDG0bA6mNt69HCuJW4uGy2Ia1a9687YcISNO6l1lzT0AM0n7Rbqx3/X3WdqvpzUnNZe4tR3FeQXt6ocy+cT6BgSpPlofKoH/hDTABkdNjV9wXHRcDFCt0HdLYbtEUTIayQM0d0CA3Xc615XsCpGdNgxWSDlkGIB6ToYOuo3p2HPmj9mYWlJMYOFxlUfD8KuT7pqfwXAT9v5VMW8UiiXBXQ7gkd3eCN9/XWqzxvnDP+7sA66T1PkK0hlOlFMWX/TyudThSmsJxaxad5XMltTopjO591FjWTrJGwk7xPlhrBvZ8TiAFX33aNyBARB0VVhFHlX7ydygQouXxvrlPXb6aa+MAbb9vNWPUXLdski2hDPlE6jbQbhRqfVaxZpw+Uxx7nmfLotuCERNVj4FwF1w/7XeGRnH7q3/h2+gP8TbmobjmtztF0DDUjow6/KPrXss80ftAFntRAjLv3pmI841iobjfE/2cBCGy3BKOQQskkAjxEqfkKzmQvdMTW/Tw/nf8q/VtuV6OE40ribz6w15nk+LnMfLZt/SvoHhmK7Wzbf7ygn1jX61894S+rWHbYoRc1+62n4rW3ch4rtOH4dvFevqa9J2e4945vrb+UtkNAAVgpSlbKTSlKUISlKUISlKUIXiyzWAe0DgTKTdUEhWJYDp0J9JE19A1ReY8Hkvtpo3eHx3+s1l9pamtbI3kfqmIDuQvnprsqoiZ0mYjzq4cgc2rmbCXm3P7tmO5PvJPrJX1I8Ku3/BbEz2NufHIv6VHYrkDBXTJshT/AAEp9AYrEk7RglaY5GkeVGj8kzocDYUi7BCBcXODoLhUNp4N1+OxryxHC1bW2ezeIDLp8CBEiv3C4VbcqNANNydBtv8AjUdzJzAMHZBS2Wkd2B3BMRJHjIgdfKsZoe94bHxKYsN3Vf8AaJzEQv7KjEAj98/XL9wde918tOpqjcP4c7Ib4XRTltg7ZvvHyWR6sVGutTNzlfFYoG/fK2EJmbpyzP8ACBPzAqO4e9281vB50VVZlzzoF1LGZgwA8Hc5iJ1r1mKxkMOiMgkfq/f7eASLzqdZXv4Bw5yHCAELBe9rnVgZC2mnun7zCTE+U2Dh/G2IW0zJ2zXUI7zIuIy9Ly2zCMRC9qQZBPrXNj+IdoRgsCoWzbHfdtBp7z3CRoJ8dzGkwo/eF37VgXP2W0+JuouZ78bZSD10VTBIAJYxr4VVI5zwXOG/IcwOrjwF9P5UxXD17l043Eh9LTB9XYlTmW3lIgGfswYEksQNda7eSeAWFLOy/vCZUMZgeXpX5L4zD9uht4e2+YXZUS2YFGYHYkzl1g7ajWuTAYoKzrYLMqqOzf3ocrsGIAMk9Oo00NJP1Ojcxpo8/DzPD8K1tc/ctDuvAn5VinNnMPb3nKHugwh1mNZO8d467bR4VoXDuZ/2iwrMpYk9m6gEDaHb5HYeI2qSw/J+DUaYa1BHVc31aaUxZW4TyZmkngK+a7I0ltNWJ2+JPpJMAgx5iOu+wq38U4xe4k1u5fKplQhDlAVYYH3conyJJ6+lXm7yRhDqtpU/lAH4gxXVb4DZUQLan1AP41oSdqxOFsbRVIi3slUDheDvX/3bGFZVViNZCtmknbX5VvvI2H7PBW16Cfxqj28IF0UAegArSuC4fJYtr/DPz1/Omuy5TNK51UAPX0UcigAu2lKVvpNKUpQhKUpQhKUpQhKrvOVsZEbrMfT/ACqxVVfaPaLYQgbmR/0mlsuu5dasi/WFWTdA6j515JiB4j51RluBkKscwhVAOomJ66T0nyr8scoW7p91lO0ZiPLqDXi340dkudXu/IWmCrnfvjOFmC4MERMrG0yJgk/Co/DYp0Fyyri9dQl7ZcmSpYe80QWQkjTWMu010cG9l9u2oe32pvDVCXLKCB1GkAxB9a8cebhUXBcS2EggMBrHvI7se4Dqugnzpcd3wYbHUitx8fLii7VLu8IxeOJuYtv2awPvaMfILp9Y/qqt8ZtYXOlvChgQ2U3HfRpgSdgus/Cr/wAwcHt4tRfOJdLOuYASDqFhZjLqCIgyTMVUMVw63i7iYbAWdEMtdYkk9JZui+Q3O1ehwpwdzsByAprfMniUtI3b18l6bds3YwmFIFsd67d2DZfeuOeiL9lfDzY1b8HzBg8JbXD2ZueSrmZ2O5KjcnwMaabVEYmytlRgMGO0uXCO1ubZyOk/ZRdz+cmfzCYO9wt3tpaW9evLFq5bBJUg95YIkd05p/lnSoTBk4onxAui7/0en2+Q32T62VnsYq6ERFs2cJaEAi44zQxJEW1EITqYZj1mufiGDYAZzas2y0gITmJWZIkAAeMydhOwrk4Vwq0bLtjLJa+s5hdOYHNJXIAcsGIn3pBEzArvwCK6k2lF/IxsozaquQnvGdPdZRMEmDvMVnupjiW8jv087JN+Z5cFcF6OWriurxoQ2ZhEakCT6Eg1acHd0g9Nqrd3CNaN24HDMVXMY0BBA+Iyg+e3jXp4pyKuIt274Z7lxl7wN5UAjYBWt7QPvbzVEkccr9TnUD9fkrb9lXOa9TOKo/CuXXSzfBtOLmUhNrmbT7xEW/UDzrh5e4Xmu2xe7qMygwzMdWEa7D1gxXBhspxEl14flQtaTgrHaXFSYzED9a0lVgRWLeya493FLn3UFvAaHTTptW1V6rsuERRuHO0jkGyEpSlaqXSlKUISlKUISlKUISoXmyxmw5P3SD+X51NV6cXhxcRkOzAj51XKzWwt6hSaaIK+duPYG5YulVBNu9cBWBOusJ82Omx08NPfw3mwYRil4arB0HjrqxY5pEazV6xWEa3cKOIZT/sw8j0NVXEcmWcX2Vy4WBAUMBEMF6GRI2iR0ryBlZvHkNoDj1v0Fp0dOpqsWG9rtsJkUZXInvKZGm8D6VX+B8cS/euqwDMGLqrBSwaTnAnQSdR8a5r3JdvFFbvaNbZCyHKAQQrtGh2gGPSK9mI5aL3luYdgj2HCMDMOoAiSOsE6+flUCccs7sOOw58G/wA9fiu6HNcdvypprptkvd7NLbHvKTqDAhyxMMdIKgecmobH8JxKKbdgYexY3Z1bINfERmOnnrtpVha0FbPkLvsOu/hJhQetc2LwgZOzvMgzf8siB2ZKwMuY94iZDQPQaUlFLpIPrzA8OpXXBV7haraJs4L97fYfvL7Dp5A6Is+On8xio/iXCb+Dc4gYpGuIDca2c2qsVVtW3zd3cAmNNhUhypijgbzYPEKAbjZrd0A/vCdACTv5TsZB317cVyYHv5jcZl0Y5tYP3tZFxzrBOiDodK0jM2KYh59ki7IvWPPkOVDh8lTVt2/hQmLxS48KcVcXDZSzW1EvdOeMswvcQADcS0k6CDU/yrYt2cM6942Q7ZXdSDcDHokZogKNu8c0CN57D4a3ZUKihRPQSWJ3J6sTuSdepNdFITZge3u2ght7C+Hlt9SVMMo2eKg+KXJwt4i2UCoSAwgnLr7v2Rp6118O54RbNu0wTMAAdesSd9PGum5bzLlJDSY8vPTXwNVYckWVJsZnY3Fdy5IzLBXJHkCSY6yZqEbYJWlst7GxXz9c1OieClb/ABppzKIkwNRBPgNdTodvA1CcSxdsMxVoY6lPukka6ab6j1r24PlBbCph2uFzcZ2zwFKlVBVlEnUNBnyHQV3NwrLctm8/bvdbKzMqjurbeFCjQAaaU00QRn2Dfu4gfwUAONWrH7KMIDdu3RsUUD4AAn+4t8q02qvyLgclt2CwphV6aLO3lrVor1eACIGk89/XuWdMbeUpSlPKlKUpQhKUpQhKUpQhKUpQhcXEuD2sQALiyRswJDL6Ea1Vr/It63pYuqyzoLoIYT0zKIPyFXalKz4kM/8AyNtWMkczgVnVjk3GWgYFtszFtDliemrV44fknGguw7BS5khixiBH2QZ+daPSlf7TjWSRxVv9VIqKnIGInO+JTMBoi2yEPkWLFviBUNisMLGbt17OTBNw90+QY90jyFanXHxPhdvEWzburmUmY9PxqvJ7IhkbUY0kdP3QzIcDvusgvcOsuRGKICnMq57VzKfFDcVmT4Gpiy6AABw0CJLST5k9TVpb2aYE72V/tT/wr0t7K8Af/YX+y3/4VmP7GmcAC76fhXDIYoIOv3l+denF3bYWXZI82AH41YB7KMB/gr/Zb/8ACvOz7K8ApnsV/stj8F0qodhSXx+i7/UtVLOMuZ1NnDu9oiQ4BUNPVSVhhA3kV4i7eOI7X9nfKLeTRrZMkzMZ9um9bJbthQFAgAQAOgGwryrT/ssQ4HlXP7hVjLcOSxp/2i5iLbrhrhCBgZKT3o2AY+FTvDeVL+JvW3up2Nu2SxnVmkEQOg0Pn+ukUq2LsiJjg529eup6rjspxGy8LNkIoVRAAgAV50pWxwSiUpShCUpShCUpShCUpShCUpShCUpShCUpShCUpShCUpShCUpShCUpShCUpShCUpShCUpShCUpShCUpShC/9k="/>
          <p:cNvSpPr>
            <a:spLocks noChangeAspect="1" noChangeArrowheads="1"/>
          </p:cNvSpPr>
          <p:nvPr/>
        </p:nvSpPr>
        <p:spPr bwMode="auto">
          <a:xfrm>
            <a:off x="155575" y="-1790700"/>
            <a:ext cx="3009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741791"/>
              </p:ext>
            </p:extLst>
          </p:nvPr>
        </p:nvGraphicFramePr>
        <p:xfrm>
          <a:off x="228600" y="5240383"/>
          <a:ext cx="8763000" cy="1584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38300"/>
                <a:gridCol w="1447800"/>
                <a:gridCol w="1905000"/>
                <a:gridCol w="2019300"/>
                <a:gridCol w="1752600"/>
              </a:tblGrid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Course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Last Name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Date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Time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Location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A - </a:t>
                      </a:r>
                      <a:r>
                        <a:rPr lang="en-CA" sz="2000" dirty="0" smtClean="0"/>
                        <a:t>LE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LI</a:t>
                      </a:r>
                      <a:r>
                        <a:rPr lang="en-CA" sz="2000" baseline="0" dirty="0" smtClean="0"/>
                        <a:t> - W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X</a:t>
                      </a:r>
                      <a:r>
                        <a:rPr lang="en-CA" sz="2000" baseline="0" dirty="0" smtClean="0"/>
                        <a:t> - Z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</a:t>
                      </a:r>
                      <a:r>
                        <a:rPr lang="en-CA" sz="2000" dirty="0" smtClean="0"/>
                        <a:t>320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4210" name="Picture 2" descr="http://www.symbols.com/gi.php?type=1&amp;id=2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0962"/>
            <a:ext cx="856488" cy="84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APEBAUEhIQEBAQFA8QDxASEBUXEhAQFRUWFhQUFRQYHCggGBomHBQUITEhJSkrLi4uFx8zODMsNygtLjcBCgoKDg0OGxAQGiwlHyQsLCwsMCwsLCwsMC8sLCwsLCwsLCwsLCwsLCwsLCwsLCwsLCwsLCwsLCwsLCwsLCwsLP/AABEIAMkA+wMBEQACEQEDEQH/xAAbAAEAAQUBAAAAAAAAAAAAAAAAAwECBQYHBP/EADoQAAICAAIHBQUHBAIDAAAAAAABAgMEEQUGEiExQVEyYXGBkRMiQqGxBxQjUmLB0XKS4fBDghYksv/EABoBAQADAQEBAAAAAAAAAAAAAAABAgMEBQb/xAAtEQEAAgIBAwIFAwQDAAAAAAAAAQIDERIEITEyQRMUUWGRIkJxM4GhsVLh8P/aAAwDAQACEQMRAD8A7iAAAAAAAAAAAAAAAAAAAAAAAAAAAAAAAAAFjqX+tgUVUf8AWwL1FICoAAAAAAAAAAAAAAAAAAAAAAAAAAAAAAAAAAAAAAAAAAAAAAAAAAAAAAAKNpAUU11QFwAAAAAAAAAAAAAAAAAAAAAAAAAAAAAAAAAanrbrfHCt1VZTv+LPs158M+r7jlz9TFO0eWOTLx7R5c/xemMTe87LrJZ8lJqP9q3HnXy3t5lzTe0+ZRVXzjvU5p9VJoz52jxKu5Z/RGt+JoaU37avmpdpLul/J0Y+svX1d4a1zWjy6LonSlWKrU63mua5xfRrqepjyVvG6uqtotG4e0usAAAAAAAAAAAAAAAAAAAAAAAAADx6U0nTha3O6ahHgs+Mn0ilvb8Ct71pG5VtaKxuWk477SXm1RRu5Stlvf8A1j/Jx26z/jDCeo+kPJX9oeLz310NdEpr57Rn87f6Qr8xb6MjH7Qk657VLjZsy2HGSlFyy3Z55NLPxLx10a7x3X+Y7eHPZWSnJyk3KUm5Sk+Lb3ts4ZmZ7y5UkSolRUXZhLK6saWlhb4vP3JtRsXJp8H5fydHTZZpf7S0xX42dchLNJrnvPZdq4AAAAAAAAAAAAAAAAAAAAAAAAjxF0a4SlJ5RgnKT6JLNsiZ0T2cQ1h01Zjb5WSb2d6qhyhXyXi+LZ5OXJN7befe83nbwRMpVTwRUSoqPM1k2v8Aci4kiyolTIFSAYHZtB2OeHqb5xR9BHh6MPeSkAAAAAAAAAAAAAAAAAAAAAAAa39oOIdej7suM9iHlKST+TZj1E6xyzzTqkuOI8pwJoFZSmgVEqIEWIXB+TJqKQJEsSouRAqo57uu71LUjdohaI3LrUdIU4HCQldNQiopJfFKWXZiubPbm9aV3Z3TaKxuWg6c1/xNzcaP/Xr5NZO2S75cI+C9TiydVa3p7f7ct89p8dmrW4y2bzlZbKXWVkm/Vs5+Uz7sdz9Xu0drFjMO0677Ml8E5OcH3bMv2yL1y3r4lauS0eJdM1Q1thjk4TSrvis5RXZmvzQ/jkd+HPGTt7uvHli/8tnN2oAAAAAAAAAAAAAAAAAANd19wrtwNqW9rKSX9LT/AGMs1eVJhnljdZhxqJ5LgSwIlKeDKiVMqLbknF928R5EMWWE0WQJEVE+EthCanPsV+80uMn8MV3t/Q3waieU+zSkxHeXk0xpS3F2bdj4boQXZrj+WK/fmWvkm87lS1ptO5eNRKIV2SNimyB6NH4uWHtrtjulXJS8VzXms0Xpea2i0JrPGdu7YS9WQhJcJJNeZ7MPRTAAAAAAAAAAAAAAAAAACPEVKcZRfBpoDiutOhZYS+Sy/Dk24Pl4Hm58XGdx4cWXHqdwxMWcssk0GVEsZEC/cyB5Y7t3TcXEsWVEm158kurEV3OoTEbea+Wby6ce98/4NZ7diZ9lsYlEJFEgV2ADgNiyUSdjtOqbf3PD58diP0Pax+iP4ehT0wy5dYAAAAAAAAAAAAAAAjxF8K4ynOShCKzlKTySRFrRWNyiZ15aZpTX6KbWHr28v+SzNJ+EFvy8WjgyddHikflhbP8ARiHr1jc/+Dw9m8v/AKMfncv2/H/bP49lMZrVHFQcMTRCSfx1tprwjLP6l46zcavH4W+NvzDVcXglFt1S24dGspx8Vz8jKYrbvWWU1ifS80ZGcwoljIqJEyB57N0n5MtHgV28hrYyVWFddDvmsnP8OiL45vjLyWb9Do4cKbny11xrti4o55ZJYxIEkYkC5RIDZAvwmEdtkYR4yaXlzNMdOdoqtWvKdO2aPw6qqhFfCkj247PQegkAAAAAAAAAAAAAAAOWa5aclibpQi/wam4xXKc1uc380u7xPI6rNN7cY8Q48t+U69mvZnKyUbCFMyRTaAjsipcdz6rj/k0i31W39Vk6JxW1ltw/NH91yL/D3G4OH0W12p8GZzEwr4WXPevAmBndUNASxlqlJfhQf9zOvBh33lvipvuv1zx8bcR7OvL2OGTrjlwc/jl6pL/qZ9RflbUeIVy23bUezBxRzMku0lzSIFHfFcM35DjIt+8vkvVk8RZ7aXcvInjAyWr2mnhLlY4K1cGnukl1i+pthyfDnel8d+Muw6J0pVi6lZVLai9zXOL5xkuTPVpeLxuHbW0WjcPaWWAAAAAAAAAAAAAAebSVrhTbJcYwm14pMi06hE+HEIyPAecrtDQo5AWuRItciRY5DQlweOnTLajl+qMlnGS6SRpS01ncJraY8MvKnA4yOaksJevhnLKDf6Z8PJ5M6YnHePpLbdLfZreIi4SabjLZeW1F5p96aOeYiJ1DGY76bNhtcXRhFRRUq7GtmV21nkubjHLj3t7jo+YmK6rHdr8aYrqIa0pnLpgrm3zAqokbSvUSNi7YGw2SNhsk7Ge1L0vLC4qCz/Cuca7Fyze6MvFN+jZv02XhfXtLTFfjZ2FHrO4AAAAAAAAAAAAABFia9uEo9U0JHD9IYZ0Wzrlxg2vFcn6HiZKcLTV59q8Z08+0UVUchoWuROhRZvhm/ACqqk+XqxuBT2D6ocoEVkcuZaJ2hA1mSl69HaKuxUtmnLNLOXU1xU5r0ryW4zBX4aWzdBr9WX1F8UwWxzBDfw3mEqJYxI2JFEqLlECuyNimyNijWW9cVvQ2O6YSWdcG+Livoe/D0kwAAAAAAAAAAAAAAGm676sfeF7WpfiRW9fmXQ58+GLx92WTHyc0sw84ycZRcZLc0+R5l68Z1LjmsxOpVVHV+hnyQlVUVy9SNyLmQKSZIimyYHrwOhVZTbfa9mmpNpfmlwSXe3kjsx44ivKWtaaryljI6Om6nb2a4tJfqb5Irw1XlKvH9PKV2AxVlFinXOVc12ZR4/5XczOLTXvCkTMd4bX/AOXwxENjGUKe7L2tWSl5we70a8Dojqt9rx+G8Zt+qGvYzBVJuWGsU4ve65Jxl6P9il60t6ZVmKz4Q1TT3cHzT4nNaJhnMaTpFEK5EBkBXIJerROCd99cEs9qS2u6K3v5GuGnO8QtSvK2naK45JLokj3HeuAAAAAAAAAAAAAAAgx2JjTVZZLs1xlOXhFZlbWisTMomdRtxDFYuV1k7JdqcnJ92fJdy4HiWmbTuXnzO53KxSK6Qu2iNCjkBa5Ei2EHOSiuMmkvMvSvKdJiNzpndPXKXscHW0q6Mp4iXJ2ZcH/Sn6vuO68xM8PaPLe/eePtHli9LY72mxCC2aat0Fzk+c5d7+S8zmy5ec9vDK9+X8MY0Zs0vEqlbKJIo313/VeDLbTuU9Nr4L3u57peT5kcInwmNSl+8R4POL6SWXz4FJx2gmsr1NdV6ldSh6MHhp3SUa4ubfTh5s0phvee0LVpaXSNU9XFhVtz32y49y6I9TBgjFH3dePHFYbKdDQAAAAAAAAAAAAAAA17X2xx0fflzUI+TlFMx6j+nLPL6JceUjydOFepkaFdsjQOY0LHInQ9OBv9jnbxks41LrN8/BcfQ3x/pjl+F6zx7rIJpPNtuT2pt8ZPjvZle/7Y/uiZ9lkolFUUkWF9D4roRYXygRsRyiSI2iyGx6r4+iycacXFSjNqNdz4wk+EZvmnwz5eHDpw5ImeNm+LJ31ZvtepODTz9mn5HdGOrq4wzWD0dVSsoQjHwReIiFtPWSAAAAAAAAAAAAAAAADEa2YN34O+C4uLcf6lvXzSM8teVJhW8brMOH5nkPOV2gK7Q0G0NCsFn4Le30RatdrRG3ooqcveayjH3YIm06ry/C33/CZo5lEckWEM0WgW1PKS79z8yZ8D0uJQWSiSIZImBHJFkO1alaSeJwVM5POcU65vm5QeWb8Vk/M9bBflSJd+K3KsSzhq0AAAAAAAAAAAAAAAAACko5pp8wOW656o2V2StpjtQk25RXFPm0cebp9zurmy4d94aTP3Xk/dfR7n8zjmlo8w5prMeym2uvoRFZk1LJYDQ11ycsvZ1rfKye5JGtcM63bw0rinzKejA+2sjTSnk3vfN9ZSIpHxbajxCYjnOo8Mlp/DRonCqPCuKz75Pj9CvV9rRWPZOXtOmKZyskckShDNFoEMiw9sN6T6mfgWyRIimiRDJFoHTvspb+63dPbSy/sgel0non+XX0/p/u3Y6m4AAAAAAAAAAAAAAAAAAKSinx3gYzGav4a3tVxfkVmsSjUMdidDaPwcXZOEIpcN29volzZS80xxysrPGsblpGnNM2YucaqobMM8q6o8/wBUmv8AUedNr9RbUdqueZnJOo8N21Q1bWEr2pb7Zb5P9keljxxSNQ6a1isNI1qeeLt8UeX1f9Ry5vUxBzMlkiUIpotAgmWgejCPNeDKW8iWSIEM0WgROLbSSbb3JLi2+CRaB2XU7RbwuErhLtvOc/6pb2vLh5Hr4acKRDvx1410zhquAAAAAAAAAAAAAAAAAACjeQGt6d1upozjXlbZw3P3IvvfPwRyZuspTtXvLK+WK+HP8Ri8TpC7JZ2Te79Fa/Y46Y8me3K3/v4YRFsk7lv+quq0MItqXv2y7Un9F0R6ePHFI1DqrWKxqGzGizl+veEdeJ2vhsXHvR5vW0/c5s9fdrjOBzrJEoRTJEMy0D2aPwF84ynXW5wTybXVdPU1rhteNwvWk2jZOE1xrsi++D/Yr8vePZPw7JcNoy+55Qrm8+bi0vmWr0+SfYjFaW+aqamKiStuylYt8Vyh/k78PTRTvPeXRjxRXvPluiOlsAAAAAAAAAAAAAAAAKSklx3LqwMfitO4WrtXQzXKL2n6RzML9Tir5tCk5Kx7sDpDXqqOaqrlN/mm9lem9v5HNfr6/sjf+Gc549mpaV1oxGJey5PJ8K600n5Le/M5pyZs3b/TKb3v2hPofVHEYpp2Z1V9Pia/Y6cPRxHezSmH3l0PQ+hacLBRril1fNs74iIbxGmSJSAYbWbQscXU4vdJb4vmmUvSLRpW0bhynG4WzDzcLVstblL4Zf5PIy4JpP2cd8c1QswZopFh6dEaItxdihBbs/enluiv57jfFitknsvSk2l2LRGi68NTCqKWUV6vm33nrVrFY1DurWIjUPRLCVvjGPoTpK+FMY8El5EiQAAAAAAAAAAAAAAABgddcVfRg7LaJ7E6crGsotTgt0ovNPLc801zSM8sTNf0zpS+9dmiW6zYiS332b+ksvoeLObNPm0uSclvqx92kJ2Pe52Pvbk/mU+He/nc/wCUd7JMPo7FXdiqWXVrJHRTo7z57LxitLO6P1Dtnk7p7K/LH+Tsp0dY892tcER5bdonVrDYbswTlzk97OutIjw2iIhmUsiyVQAAAB4NJaJpxEcrIp+RE1iUTG2r4n7Pq8/w7JQXTivmc9ulpPsznFWVcL9n9Sec5ymunD6CvS449iMNW16O0bVh4qNcVFdx0RER2hpEaeslIAAAAAAAAAAAAAAAAAAPFpjR8cTTOqXZmtmXgRMbjSJjcaYDCai4aHazn4syrgxx4hWMdY9mawug8PV2a4ryNYrELae+FUVwSRKV4AAAAAA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287463"/>
            <a:ext cx="33623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6" descr="data:image/jpeg;base64,/9j/4AAQSkZJRgABAQAAAQABAAD/2wCEAAkGBxAPEBAUEhIQEBAQFA8QDxASEBUXEhAQFRUWFhQUFRQYHCggGBomHBQUITEhJSkrLi4uFx8zODMsNygtLjcBCgoKDg0OGxAQGiwlHyQsLCwsMCwsLCwsMC8sLCwsLCwsLCwsLCwsLCwsLCwsLCwsLCwsLCwsLCwsLCwsLCwsLP/AABEIAMkA+wMBEQACEQEDEQH/xAAbAAEAAQUBAAAAAAAAAAAAAAAAAwECBQYHBP/EADoQAAICAAIHBQUHBAIDAAAAAAABAgMEEQUGEiExQVEyYXGBkRMiQqGxBxQjUmLB0XKS4fBDghYksv/EABoBAQADAQEBAAAAAAAAAAAAAAABAgMEBQb/xAAtEQEAAgIBAwIFAwQDAAAAAAAAAQIDERIEITEyQRMUUWGRIkJxM4GhsVLh8P/aAAwDAQACEQMRAD8A7iAAAAAAAAAAAAAAAAAAAAAAAAAAAAAAAAAFjqX+tgUVUf8AWwL1FICoAAAAAAAAAAAAAAAAAAAAAAAAAAAAAAAAAAAAAAAAAAAAAAAAAAAAAAAKNpAUU11QFwAAAAAAAAAAAAAAAAAAAAAAAAAAAAAAAAAanrbrfHCt1VZTv+LPs158M+r7jlz9TFO0eWOTLx7R5c/xemMTe87LrJZ8lJqP9q3HnXy3t5lzTe0+ZRVXzjvU5p9VJoz52jxKu5Z/RGt+JoaU37avmpdpLul/J0Y+svX1d4a1zWjy6LonSlWKrU63mua5xfRrqepjyVvG6uqtotG4e0usAAAAAAAAAAAAAAAAAAAAAAAAADx6U0nTha3O6ahHgs+Mn0ilvb8Ct71pG5VtaKxuWk477SXm1RRu5Stlvf8A1j/Jx26z/jDCeo+kPJX9oeLz310NdEpr57Rn87f6Qr8xb6MjH7Qk657VLjZsy2HGSlFyy3Z55NLPxLx10a7x3X+Y7eHPZWSnJyk3KUm5Sk+Lb3ts4ZmZ7y5UkSolRUXZhLK6saWlhb4vP3JtRsXJp8H5fydHTZZpf7S0xX42dchLNJrnvPZdq4AAAAAAAAAAAAAAAAAAAAAAAAjxF0a4SlJ5RgnKT6JLNsiZ0T2cQ1h01Zjb5WSb2d6qhyhXyXi+LZ5OXJN7befe83nbwRMpVTwRUSoqPM1k2v8Aci4kiyolTIFSAYHZtB2OeHqb5xR9BHh6MPeSkAAAAAAAAAAAAAAAAAAAAAAAa39oOIdej7suM9iHlKST+TZj1E6xyzzTqkuOI8pwJoFZSmgVEqIEWIXB+TJqKQJEsSouRAqo57uu71LUjdohaI3LrUdIU4HCQldNQiopJfFKWXZiubPbm9aV3Z3TaKxuWg6c1/xNzcaP/Xr5NZO2S75cI+C9TiydVa3p7f7ct89p8dmrW4y2bzlZbKXWVkm/Vs5+Uz7sdz9Xu0drFjMO0677Ml8E5OcH3bMv2yL1y3r4lauS0eJdM1Q1thjk4TSrvis5RXZmvzQ/jkd+HPGTt7uvHli/8tnN2oAAAAAAAAAAAAAAAAAANd19wrtwNqW9rKSX9LT/AGMs1eVJhnljdZhxqJ5LgSwIlKeDKiVMqLbknF928R5EMWWE0WQJEVE+EthCanPsV+80uMn8MV3t/Q3waieU+zSkxHeXk0xpS3F2bdj4boQXZrj+WK/fmWvkm87lS1ptO5eNRKIV2SNimyB6NH4uWHtrtjulXJS8VzXms0Xpea2i0JrPGdu7YS9WQhJcJJNeZ7MPRTAAAAAAAAAAAAAAAAAACPEVKcZRfBpoDiutOhZYS+Sy/Dk24Pl4Hm58XGdx4cWXHqdwxMWcssk0GVEsZEC/cyB5Y7t3TcXEsWVEm158kurEV3OoTEbea+Wby6ce98/4NZ7diZ9lsYlEJFEgV2ADgNiyUSdjtOqbf3PD58diP0Pax+iP4ehT0wy5dYAAAAAAAAAAAAAAAjxF8K4ynOShCKzlKTySRFrRWNyiZ15aZpTX6KbWHr28v+SzNJ+EFvy8WjgyddHikflhbP8ARiHr1jc/+Dw9m8v/AKMfncv2/H/bP49lMZrVHFQcMTRCSfx1tprwjLP6l46zcavH4W+NvzDVcXglFt1S24dGspx8Vz8jKYrbvWWU1ifS80ZGcwoljIqJEyB57N0n5MtHgV28hrYyVWFddDvmsnP8OiL45vjLyWb9Do4cKbny11xrti4o55ZJYxIEkYkC5RIDZAvwmEdtkYR4yaXlzNMdOdoqtWvKdO2aPw6qqhFfCkj247PQegkAAAAAAAAAAAAAAAOWa5aclibpQi/wam4xXKc1uc380u7xPI6rNN7cY8Q48t+U69mvZnKyUbCFMyRTaAjsipcdz6rj/k0i31W39Vk6JxW1ltw/NH91yL/D3G4OH0W12p8GZzEwr4WXPevAmBndUNASxlqlJfhQf9zOvBh33lvipvuv1zx8bcR7OvL2OGTrjlwc/jl6pL/qZ9RflbUeIVy23bUezBxRzMku0lzSIFHfFcM35DjIt+8vkvVk8RZ7aXcvInjAyWr2mnhLlY4K1cGnukl1i+pthyfDnel8d+Muw6J0pVi6lZVLai9zXOL5xkuTPVpeLxuHbW0WjcPaWWAAAAAAAAAAAAAAebSVrhTbJcYwm14pMi06hE+HEIyPAecrtDQo5AWuRItciRY5DQlweOnTLajl+qMlnGS6SRpS01ncJraY8MvKnA4yOaksJevhnLKDf6Z8PJ5M6YnHePpLbdLfZreIi4SabjLZeW1F5p96aOeYiJ1DGY76bNhtcXRhFRRUq7GtmV21nkubjHLj3t7jo+YmK6rHdr8aYrqIa0pnLpgrm3zAqokbSvUSNi7YGw2SNhsk7Ge1L0vLC4qCz/Cuca7Fyze6MvFN+jZv02XhfXtLTFfjZ2FHrO4AAAAAAAAAAAAABFia9uEo9U0JHD9IYZ0Wzrlxg2vFcn6HiZKcLTV59q8Z08+0UVUchoWuROhRZvhm/ACqqk+XqxuBT2D6ocoEVkcuZaJ2hA1mSl69HaKuxUtmnLNLOXU1xU5r0ryW4zBX4aWzdBr9WX1F8UwWxzBDfw3mEqJYxI2JFEqLlECuyNimyNijWW9cVvQ2O6YSWdcG+Livoe/D0kwAAAAAAAAAAAAAAGm676sfeF7WpfiRW9fmXQ58+GLx92WTHyc0sw84ycZRcZLc0+R5l68Z1LjmsxOpVVHV+hnyQlVUVy9SNyLmQKSZIimyYHrwOhVZTbfa9mmpNpfmlwSXe3kjsx44ivKWtaaryljI6Om6nb2a4tJfqb5Irw1XlKvH9PKV2AxVlFinXOVc12ZR4/5XczOLTXvCkTMd4bX/AOXwxENjGUKe7L2tWSl5we70a8Dojqt9rx+G8Zt+qGvYzBVJuWGsU4ve65Jxl6P9il60t6ZVmKz4Q1TT3cHzT4nNaJhnMaTpFEK5EBkBXIJerROCd99cEs9qS2u6K3v5GuGnO8QtSvK2naK45JLokj3HeuAAAAAAAAAAAAAAAgx2JjTVZZLs1xlOXhFZlbWisTMomdRtxDFYuV1k7JdqcnJ92fJdy4HiWmbTuXnzO53KxSK6Qu2iNCjkBa5Ei2EHOSiuMmkvMvSvKdJiNzpndPXKXscHW0q6Mp4iXJ2ZcH/Sn6vuO68xM8PaPLe/eePtHli9LY72mxCC2aat0Fzk+c5d7+S8zmy5ec9vDK9+X8MY0Zs0vEqlbKJIo313/VeDLbTuU9Nr4L3u57peT5kcInwmNSl+8R4POL6SWXz4FJx2gmsr1NdV6ldSh6MHhp3SUa4ubfTh5s0phvee0LVpaXSNU9XFhVtz32y49y6I9TBgjFH3dePHFYbKdDQAAAAAAAAAAAAAAA17X2xx0fflzUI+TlFMx6j+nLPL6JceUjydOFepkaFdsjQOY0LHInQ9OBv9jnbxks41LrN8/BcfQ3x/pjl+F6zx7rIJpPNtuT2pt8ZPjvZle/7Y/uiZ9lkolFUUkWF9D4roRYXygRsRyiSI2iyGx6r4+iycacXFSjNqNdz4wk+EZvmnwz5eHDpw5ImeNm+LJ31ZvtepODTz9mn5HdGOrq4wzWD0dVSsoQjHwReIiFtPWSAAAAAAAAAAAAAAAADEa2YN34O+C4uLcf6lvXzSM8teVJhW8brMOH5nkPOV2gK7Q0G0NCsFn4Le30RatdrRG3ooqcveayjH3YIm06ry/C33/CZo5lEckWEM0WgW1PKS79z8yZ8D0uJQWSiSIZImBHJFkO1alaSeJwVM5POcU65vm5QeWb8Vk/M9bBflSJd+K3KsSzhq0AAAAAAAAAAAAAAAAACko5pp8wOW656o2V2StpjtQk25RXFPm0cebp9zurmy4d94aTP3Xk/dfR7n8zjmlo8w5prMeym2uvoRFZk1LJYDQ11ycsvZ1rfKye5JGtcM63bw0rinzKejA+2sjTSnk3vfN9ZSIpHxbajxCYjnOo8Mlp/DRonCqPCuKz75Pj9CvV9rRWPZOXtOmKZyskckShDNFoEMiw9sN6T6mfgWyRIimiRDJFoHTvspb+63dPbSy/sgel0non+XX0/p/u3Y6m4AAAAAAAAAAAAAAAAAAKSinx3gYzGav4a3tVxfkVmsSjUMdidDaPwcXZOEIpcN29volzZS80xxysrPGsblpGnNM2YucaqobMM8q6o8/wBUmv8AUedNr9RbUdqueZnJOo8N21Q1bWEr2pb7Zb5P9keljxxSNQ6a1isNI1qeeLt8UeX1f9Ry5vUxBzMlkiUIpotAgmWgejCPNeDKW8iWSIEM0WgROLbSSbb3JLi2+CRaB2XU7RbwuErhLtvOc/6pb2vLh5Hr4acKRDvx1410zhquAAAAAAAAAAAAAAAAAACjeQGt6d1upozjXlbZw3P3IvvfPwRyZuspTtXvLK+WK+HP8Ri8TpC7JZ2Te79Fa/Y46Y8me3K3/v4YRFsk7lv+quq0MItqXv2y7Un9F0R6ePHFI1DqrWKxqGzGizl+veEdeJ2vhsXHvR5vW0/c5s9fdrjOBzrJEoRTJEMy0D2aPwF84ynXW5wTybXVdPU1rhteNwvWk2jZOE1xrsi++D/Yr8vePZPw7JcNoy+55Qrm8+bi0vmWr0+SfYjFaW+aqamKiStuylYt8Vyh/k78PTRTvPeXRjxRXvPluiOlsAAAAAAAAAAAAAAAAKSklx3LqwMfitO4WrtXQzXKL2n6RzML9Tir5tCk5Kx7sDpDXqqOaqrlN/mm9lem9v5HNfr6/sjf+Gc549mpaV1oxGJey5PJ8K600n5Le/M5pyZs3b/TKb3v2hPofVHEYpp2Z1V9Pia/Y6cPRxHezSmH3l0PQ+hacLBRril1fNs74iIbxGmSJSAYbWbQscXU4vdJb4vmmUvSLRpW0bhynG4WzDzcLVstblL4Zf5PIy4JpP2cd8c1QswZopFh6dEaItxdihBbs/enluiv57jfFitknsvSk2l2LRGi68NTCqKWUV6vm33nrVrFY1DurWIjUPRLCVvjGPoTpK+FMY8El5EiQAAAAAAAAAAAAAAABgddcVfRg7LaJ7E6crGsotTgt0ovNPLc801zSM8sTNf0zpS+9dmiW6zYiS332b+ksvoeLObNPm0uSclvqx92kJ2Pe52Pvbk/mU+He/nc/wCUd7JMPo7FXdiqWXVrJHRTo7z57LxitLO6P1Dtnk7p7K/LH+Tsp0dY892tcER5bdonVrDYbswTlzk97OutIjw2iIhmUsiyVQAAAB4NJaJpxEcrIp+RE1iUTG2r4n7Pq8/w7JQXTivmc9ulpPsznFWVcL9n9Sec5ymunD6CvS449iMNW16O0bVh4qNcVFdx0RER2hpEaeslIAAAAAAAAAAAAAAAAAAPFpjR8cTTOqXZmtmXgRMbjSJjcaYDCai4aHazn4syrgxx4hWMdY9mawug8PV2a4ryNYrELae+FUVwSRKV4AAAAAA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307975" y="-1135063"/>
            <a:ext cx="33623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4216" name="Picture 8" descr="cl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55562"/>
            <a:ext cx="1082675" cy="8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476250"/>
          </a:xfrm>
        </p:spPr>
        <p:txBody>
          <a:bodyPr/>
          <a:lstStyle/>
          <a:p>
            <a:pPr marL="290513" indent="-290513"/>
            <a:r>
              <a:rPr lang="en-US" altLang="en-US" sz="2800" smtClean="0"/>
              <a:t>The Doppler effect: Moving source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04800" y="620713"/>
            <a:ext cx="853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>
                <a:latin typeface="Times New Roman" pitchFamily="84" charset="0"/>
              </a:rPr>
              <a:t>When a </a:t>
            </a:r>
            <a:r>
              <a:rPr lang="en-CA" altLang="en-US" b="1" dirty="0">
                <a:latin typeface="Times New Roman" pitchFamily="84" charset="0"/>
              </a:rPr>
              <a:t>source</a:t>
            </a:r>
            <a:r>
              <a:rPr lang="en-CA" altLang="en-US" dirty="0">
                <a:latin typeface="Times New Roman" pitchFamily="84" charset="0"/>
              </a:rPr>
              <a:t> </a:t>
            </a:r>
            <a:r>
              <a:rPr lang="en-CA" altLang="en-US" dirty="0" smtClean="0">
                <a:latin typeface="Times New Roman" pitchFamily="84" charset="0"/>
              </a:rPr>
              <a:t>is </a:t>
            </a:r>
            <a:r>
              <a:rPr lang="en-CA" altLang="en-US" dirty="0">
                <a:latin typeface="Times New Roman" pitchFamily="84" charset="0"/>
              </a:rPr>
              <a:t>moving </a:t>
            </a:r>
            <a:r>
              <a:rPr lang="en-CA" altLang="en-US" i="1" dirty="0">
                <a:latin typeface="Times New Roman" pitchFamily="84" charset="0"/>
              </a:rPr>
              <a:t>away</a:t>
            </a:r>
            <a:r>
              <a:rPr lang="en-CA" altLang="en-US" dirty="0">
                <a:latin typeface="Times New Roman" pitchFamily="84" charset="0"/>
              </a:rPr>
              <a:t> from </a:t>
            </a:r>
            <a:r>
              <a:rPr lang="en-CA" altLang="en-US" dirty="0" smtClean="0">
                <a:latin typeface="Times New Roman" pitchFamily="84" charset="0"/>
              </a:rPr>
              <a:t>an </a:t>
            </a:r>
            <a:r>
              <a:rPr lang="en-CA" altLang="en-US" b="1" dirty="0" smtClean="0">
                <a:latin typeface="Times New Roman" pitchFamily="84" charset="0"/>
              </a:rPr>
              <a:t>observer</a:t>
            </a:r>
            <a:r>
              <a:rPr lang="en-CA" altLang="en-US" dirty="0" smtClean="0">
                <a:latin typeface="Times New Roman" pitchFamily="84" charset="0"/>
              </a:rPr>
              <a:t>, </a:t>
            </a:r>
            <a:r>
              <a:rPr lang="en-CA" altLang="en-US" dirty="0">
                <a:latin typeface="Times New Roman" pitchFamily="84" charset="0"/>
              </a:rPr>
              <a:t>the waves behind the source are stretched to a </a:t>
            </a:r>
            <a:r>
              <a:rPr lang="en-CA" altLang="en-US" i="1" dirty="0">
                <a:latin typeface="Times New Roman" pitchFamily="84" charset="0"/>
              </a:rPr>
              <a:t>longer</a:t>
            </a:r>
            <a:r>
              <a:rPr lang="en-CA" altLang="en-US" dirty="0">
                <a:latin typeface="Times New Roman" pitchFamily="84" charset="0"/>
              </a:rPr>
              <a:t> wavelength.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2563"/>
            <a:ext cx="9144000" cy="511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9496" y="1725562"/>
            <a:ext cx="3392129" cy="13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069688" y="3392130"/>
            <a:ext cx="894738" cy="61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2556386" y="4488425"/>
            <a:ext cx="226142" cy="226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42176" y="3807589"/>
                <a:ext cx="6972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CA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76" y="3807589"/>
                <a:ext cx="697242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8768" y="1442178"/>
            <a:ext cx="2895600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 smtClean="0">
                <a:latin typeface="Times New Roman" pitchFamily="84" charset="0"/>
              </a:rPr>
              <a:t>Since </a:t>
            </a:r>
            <a:r>
              <a:rPr lang="en-CA" altLang="en-US" i="1" dirty="0" smtClean="0">
                <a:latin typeface="Times New Roman" pitchFamily="84" charset="0"/>
              </a:rPr>
              <a:t>f = v/</a:t>
            </a:r>
            <a:r>
              <a:rPr lang="el-GR" altLang="en-US" i="1" dirty="0" smtClean="0">
                <a:latin typeface="Times New Roman"/>
                <a:cs typeface="Times New Roman"/>
              </a:rPr>
              <a:t>λ</a:t>
            </a:r>
            <a:r>
              <a:rPr lang="en-CA" altLang="en-US" dirty="0" smtClean="0">
                <a:latin typeface="Times New Roman"/>
                <a:cs typeface="Times New Roman"/>
              </a:rPr>
              <a:t>, a longer wavelength corresponds to a lower frequency.</a:t>
            </a:r>
            <a:endParaRPr lang="en-CA" altLang="en-US" dirty="0">
              <a:latin typeface="Times New Roman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The Doppler Effect</a:t>
            </a:r>
          </a:p>
        </p:txBody>
      </p:sp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457200" y="749712"/>
            <a:ext cx="8134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>
                <a:latin typeface="Calibri" pitchFamily="34" charset="0"/>
              </a:rPr>
              <a:t>The frequencies heard by a stationary observer when the sound source is moving at speed </a:t>
            </a:r>
            <a:r>
              <a:rPr lang="en-US" sz="2800" i="1">
                <a:latin typeface="Calibri" pitchFamily="34" charset="0"/>
              </a:rPr>
              <a:t>v</a:t>
            </a:r>
            <a:r>
              <a:rPr lang="en-US" sz="2800" baseline="-25000">
                <a:latin typeface="Calibri" pitchFamily="34" charset="0"/>
              </a:rPr>
              <a:t>0</a:t>
            </a:r>
            <a:r>
              <a:rPr lang="en-US" sz="2800">
                <a:latin typeface="Calibri" pitchFamily="34" charset="0"/>
              </a:rPr>
              <a:t> are</a:t>
            </a: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1000" y="3747816"/>
            <a:ext cx="813494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latin typeface="Calibri" pitchFamily="34" charset="0"/>
              </a:rPr>
              <a:t>The frequencies heard by an observer moving at speed </a:t>
            </a:r>
            <a:r>
              <a:rPr lang="en-US" sz="2800" i="1" dirty="0">
                <a:latin typeface="Calibri" pitchFamily="34" charset="0"/>
              </a:rPr>
              <a:t>v</a:t>
            </a:r>
            <a:r>
              <a:rPr lang="en-US" sz="2800" baseline="-25000" dirty="0">
                <a:latin typeface="Calibri" pitchFamily="34" charset="0"/>
              </a:rPr>
              <a:t>0</a:t>
            </a:r>
            <a:r>
              <a:rPr lang="en-US" sz="2800" dirty="0">
                <a:latin typeface="Calibri" pitchFamily="34" charset="0"/>
              </a:rPr>
              <a:t> relative to a stationary sound source emitting frequency </a:t>
            </a:r>
            <a:r>
              <a:rPr lang="en-US" sz="2800" i="1" dirty="0">
                <a:latin typeface="Calibri" pitchFamily="34" charset="0"/>
              </a:rPr>
              <a:t>f</a:t>
            </a:r>
            <a:r>
              <a:rPr lang="en-US" sz="2800" baseline="-25000" dirty="0">
                <a:latin typeface="Calibri" pitchFamily="34" charset="0"/>
              </a:rPr>
              <a:t>0</a:t>
            </a:r>
            <a:r>
              <a:rPr lang="en-US" sz="2800" dirty="0">
                <a:latin typeface="Calibri" pitchFamily="34" charset="0"/>
              </a:rPr>
              <a:t> are</a:t>
            </a:r>
          </a:p>
        </p:txBody>
      </p:sp>
      <p:pic>
        <p:nvPicPr>
          <p:cNvPr id="3" name="Picture 2" descr="20_KeyEquation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763" y="1603787"/>
            <a:ext cx="9986474" cy="2144029"/>
          </a:xfrm>
          <a:prstGeom prst="rect">
            <a:avLst/>
          </a:prstGeom>
        </p:spPr>
      </p:pic>
      <p:pic>
        <p:nvPicPr>
          <p:cNvPr id="5" name="Picture 4" descr="20_KeyEquation_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82" y="5093112"/>
            <a:ext cx="1103433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8"/>
            <a:ext cx="8985445" cy="33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6552</TotalTime>
  <Words>2567</Words>
  <Application>Microsoft Office PowerPoint</Application>
  <PresentationFormat>On-screen Show (4:3)</PresentationFormat>
  <Paragraphs>291</Paragraphs>
  <Slides>62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Default Design</vt:lpstr>
      <vt:lpstr>PowerPoint Presentation</vt:lpstr>
      <vt:lpstr>The Final ExaM</vt:lpstr>
      <vt:lpstr>Aids Allowed on the Final Exam</vt:lpstr>
      <vt:lpstr>During the Exam</vt:lpstr>
      <vt:lpstr>PowerPoint Presentation</vt:lpstr>
      <vt:lpstr>The Doppler effect: Moving listener</vt:lpstr>
      <vt:lpstr>The Doppler effect: Moving source</vt:lpstr>
      <vt:lpstr>The Doppler Effect</vt:lpstr>
      <vt:lpstr>PowerPoint Presentation</vt:lpstr>
      <vt:lpstr>PowerPoint Presentation</vt:lpstr>
      <vt:lpstr>PowerPoint Presentation</vt:lpstr>
      <vt:lpstr>Reflection of Wave Pulse</vt:lpstr>
      <vt:lpstr>Reflection of Wave Pulse</vt:lpstr>
      <vt:lpstr>PowerPoint Presentation</vt:lpstr>
      <vt:lpstr>PowerPoint Presentation</vt:lpstr>
      <vt:lpstr>The Electric Field</vt:lpstr>
      <vt:lpstr>PowerPoint Presentation</vt:lpstr>
      <vt:lpstr>PowerPoint Presentation</vt:lpstr>
      <vt:lpstr>Capacitors</vt:lpstr>
      <vt:lpstr>Motion of a Charged Particle in an Electric Field</vt:lpstr>
      <vt:lpstr>PowerPoint Presentation</vt:lpstr>
      <vt:lpstr>The Electric Potential Inside a Capacitor</vt:lpstr>
      <vt:lpstr>Units of Electric Field</vt:lpstr>
      <vt:lpstr>PowerPoint Presentation</vt:lpstr>
      <vt:lpstr>PowerPoint Presentation</vt:lpstr>
      <vt:lpstr>PowerPoint Presentation</vt:lpstr>
      <vt:lpstr>Definition of Current</vt:lpstr>
      <vt:lpstr>Resistance and Ohm’s Law</vt:lpstr>
      <vt:lpstr>Circuit Diagrams</vt:lpstr>
      <vt:lpstr>Series Resistors</vt:lpstr>
      <vt:lpstr>PowerPoint Presentation</vt:lpstr>
      <vt:lpstr>Some quick notes about circuits:</vt:lpstr>
      <vt:lpstr>Demonstration.  Two ways of wiring two different light bulbs.  Note: A circle with a wavy line in it represents an Alternating Current (AC) power supply.  It is like a battery, except the voltage flips direction 60 times per second.</vt:lpstr>
      <vt:lpstr>Demonstration. In Class Discussion Question.   If the bulbs are wired in series and the 100 W bulb is unscrewed, what will happen to the 60 W bulb? A. It will light up. B. It will not light up.</vt:lpstr>
      <vt:lpstr>Demonstration. In Class Discussion Question If the bulbs are wired in parallel and the 100 W bulb is unscrewed, what will happen to the 60 W bulb? A. It will light up. B. It will not light up.</vt:lpstr>
      <vt:lpstr>Demonstration. In Class Discussion Question  If the bulbs are wired in parallel , which bulb will consume more power?  A. The 60 W bulb. B. The 100 W bulb. C. both will consume the same power.</vt:lpstr>
      <vt:lpstr>Demonstration. In Class Discussion Question  If the bulbs are wired in series, which bulb will consume more power?  A. The 60 W bulb. B. The 100 W bulb. C. both will consume the same power.</vt:lpstr>
      <vt:lpstr>Demonstration.  The moral:    - The thing that is the same for resistors in parallel is voltage.  Use P = V 2 / R to compare power.  Higher power corresponds lower resistance.</vt:lpstr>
      <vt:lpstr>PowerPoint Presentation</vt:lpstr>
      <vt:lpstr>Right-hand rule for magnetic fields</vt:lpstr>
      <vt:lpstr>PowerPoint Presentation</vt:lpstr>
      <vt:lpstr>PowerPoint Presentation</vt:lpstr>
      <vt:lpstr>The Magnetic Force on a Moving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 of Constancy of Lightspeed</vt:lpstr>
      <vt:lpstr>Do you really believe this??</vt:lpstr>
      <vt:lpstr>Light Clocks</vt:lpstr>
      <vt:lpstr>Twin Paradox</vt:lpstr>
      <vt:lpstr>Twin Paradox</vt:lpstr>
      <vt:lpstr>Twin Paradox</vt:lpstr>
      <vt:lpstr>Twin Paradox</vt:lpstr>
      <vt:lpstr>Time Dilation</vt:lpstr>
      <vt:lpstr>PowerPoint Presentation</vt:lpstr>
      <vt:lpstr>Good Luck!!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PHY132 Introduction to Physics II</dc:title>
  <dc:creator>Jason Harlow</dc:creator>
  <cp:lastModifiedBy>Jason Harlow</cp:lastModifiedBy>
  <cp:revision>189</cp:revision>
  <cp:lastPrinted>2014-04-07T14:19:43Z</cp:lastPrinted>
  <dcterms:created xsi:type="dcterms:W3CDTF">2012-07-19T19:28:32Z</dcterms:created>
  <dcterms:modified xsi:type="dcterms:W3CDTF">2015-04-02T16:53:34Z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