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02" r:id="rId2"/>
    <p:sldId id="369" r:id="rId3"/>
    <p:sldId id="356" r:id="rId4"/>
    <p:sldId id="357" r:id="rId5"/>
    <p:sldId id="358" r:id="rId6"/>
    <p:sldId id="359" r:id="rId7"/>
    <p:sldId id="318" r:id="rId8"/>
    <p:sldId id="366" r:id="rId9"/>
    <p:sldId id="320" r:id="rId10"/>
    <p:sldId id="296" r:id="rId11"/>
    <p:sldId id="309" r:id="rId12"/>
    <p:sldId id="298" r:id="rId13"/>
    <p:sldId id="367" r:id="rId14"/>
    <p:sldId id="315" r:id="rId15"/>
    <p:sldId id="368" r:id="rId16"/>
    <p:sldId id="360" r:id="rId17"/>
    <p:sldId id="336" r:id="rId18"/>
    <p:sldId id="342" r:id="rId19"/>
    <p:sldId id="339" r:id="rId20"/>
    <p:sldId id="340" r:id="rId21"/>
    <p:sldId id="361" r:id="rId22"/>
    <p:sldId id="332" r:id="rId23"/>
    <p:sldId id="334" r:id="rId24"/>
    <p:sldId id="362" r:id="rId25"/>
    <p:sldId id="363" r:id="rId26"/>
    <p:sldId id="364" r:id="rId27"/>
    <p:sldId id="365" r:id="rId28"/>
    <p:sldId id="325" r:id="rId29"/>
    <p:sldId id="327" r:id="rId30"/>
    <p:sldId id="291" r:id="rId31"/>
    <p:sldId id="352" r:id="rId32"/>
    <p:sldId id="353" r:id="rId33"/>
    <p:sldId id="355" r:id="rId34"/>
    <p:sldId id="329" r:id="rId35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8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CCF3292-33C7-43FF-904B-C1EE60920AF0}" type="datetimeFigureOut">
              <a:rPr lang="en-US" smtClean="0"/>
              <a:pPr/>
              <a:t>1/6/2015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3F43C4F-8E5E-4B44-9BB1-05D8F3A863A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3085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CB3011C6-B660-4C78-9A0F-16D3978851C9}" type="datetimeFigureOut">
              <a:rPr lang="en-US"/>
              <a:pPr>
                <a:defRPr/>
              </a:pPr>
              <a:t>1/6/2015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FE4B9E20-8042-4F81-96C8-D7CDA5896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97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379A76-8852-46E8-A5ED-5EC907B7D1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FBF4D0-FD78-2244-BD0E-DA67178A0E02}" type="slidenum">
              <a:rPr lang="en-US" sz="1300"/>
              <a:pPr/>
              <a:t>14</a:t>
            </a:fld>
            <a:endParaRPr lang="en-US" sz="1300"/>
          </a:p>
        </p:txBody>
      </p:sp>
      <p:sp>
        <p:nvSpPr>
          <p:cNvPr id="138243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D47816C-EA0D-ED4B-B08D-2DF164E97647}" type="slidenum">
              <a:rPr lang="en-US" sz="1300"/>
              <a:pPr algn="r" eaLnBrk="1" hangingPunct="1"/>
              <a:t>14</a:t>
            </a:fld>
            <a:endParaRPr lang="en-US" sz="1300"/>
          </a:p>
        </p:txBody>
      </p:sp>
      <p:sp>
        <p:nvSpPr>
          <p:cNvPr id="138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itchFamily="-4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462900-2C37-144C-8D14-CEAEC93F4A01}" type="slidenum">
              <a:rPr lang="en-US"/>
              <a:pPr/>
              <a:t>28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STT20.6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BD9548-C76B-414E-9BFC-73C9B491AF37}" type="slidenum">
              <a:rPr lang="en-US"/>
              <a:pPr/>
              <a:t>29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STT20.6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1F2A8D-C6F2-4BB1-A895-FF1E11F2B2A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D859A0C-FC17-DE4B-929F-45C962489EB0}" type="slidenum">
              <a:rPr lang="en-US" sz="1300"/>
              <a:pPr/>
              <a:t>7</a:t>
            </a:fld>
            <a:endParaRPr lang="en-US" sz="1300"/>
          </a:p>
        </p:txBody>
      </p:sp>
      <p:sp>
        <p:nvSpPr>
          <p:cNvPr id="132099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ABA1C52-8924-E348-9BD6-00BF5C4CA6C7}" type="slidenum">
              <a:rPr lang="en-US" sz="1300"/>
              <a:pPr algn="r" eaLnBrk="1" hangingPunct="1"/>
              <a:t>7</a:t>
            </a:fld>
            <a:endParaRPr lang="en-US" sz="1300"/>
          </a:p>
        </p:txBody>
      </p:sp>
      <p:sp>
        <p:nvSpPr>
          <p:cNvPr id="132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itchFamily="-4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DCB2CD-F2D3-446F-81A5-B19974975D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6122AD-C88F-4376-81A5-847D02439F1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D7760B3-40B7-E045-A9F2-EB0CAEFDD6DC}" type="slidenum">
              <a:rPr lang="en-US" sz="1300"/>
              <a:pPr/>
              <a:t>11</a:t>
            </a:fld>
            <a:endParaRPr lang="en-US" sz="1300"/>
          </a:p>
        </p:txBody>
      </p:sp>
      <p:sp>
        <p:nvSpPr>
          <p:cNvPr id="136195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43667AB-5EC8-7844-9021-E01563DFEB3D}" type="slidenum">
              <a:rPr lang="en-US" sz="1300"/>
              <a:pPr algn="r" eaLnBrk="1" hangingPunct="1"/>
              <a:t>11</a:t>
            </a:fld>
            <a:endParaRPr lang="en-US" sz="1300"/>
          </a:p>
        </p:txBody>
      </p:sp>
      <p:sp>
        <p:nvSpPr>
          <p:cNvPr id="136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D34CB0-890E-4D81-8119-A4D392E4A80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itchFamily="-4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D259A-FABE-467D-A8C4-8DE510A3CA65}" type="datetimeFigureOut">
              <a:rPr lang="en-US"/>
              <a:pPr>
                <a:defRPr/>
              </a:pPr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33570-4802-496E-91F5-64F0505E9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01B1D-53C0-4AAE-A1A4-6B0144FB3D6A}" type="datetimeFigureOut">
              <a:rPr lang="en-US"/>
              <a:pPr>
                <a:defRPr/>
              </a:pPr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4F94B-EA56-4641-9178-A2DF37116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901C4-8EA9-46D2-8EF4-4C73674E1F80}" type="datetimeFigureOut">
              <a:rPr lang="en-US"/>
              <a:pPr>
                <a:defRPr/>
              </a:pPr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B6C10-1453-493B-865F-0D406758C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7EDEA-0934-4803-A9DD-F68458C4CE7E}" type="datetimeFigureOut">
              <a:rPr lang="en-US"/>
              <a:pPr>
                <a:defRPr/>
              </a:pPr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28376-C3FC-49D8-A248-5B9DE6096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CD74A-32FC-4620-AD74-91A1190A5B47}" type="datetimeFigureOut">
              <a:rPr lang="en-US"/>
              <a:pPr>
                <a:defRPr/>
              </a:pPr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686AF-2AEA-4F8B-8072-0F3382C0A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396EF-3C82-4D80-BC4B-367CF56B5BD2}" type="datetimeFigureOut">
              <a:rPr lang="en-US"/>
              <a:pPr>
                <a:defRPr/>
              </a:pPr>
              <a:t>1/6/2015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B5633-333C-4ABD-9426-87755543C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CE9D0-D2FC-4E57-8903-9CE928B20A61}" type="datetimeFigureOut">
              <a:rPr lang="en-US"/>
              <a:pPr>
                <a:defRPr/>
              </a:pPr>
              <a:t>1/6/2015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FDB8D-2170-4644-B48E-793060C3E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9FDE-F7FF-42E0-B718-9A4DC0CA468B}" type="datetimeFigureOut">
              <a:rPr lang="en-US"/>
              <a:pPr>
                <a:defRPr/>
              </a:pPr>
              <a:t>1/6/2015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7DC56-BA82-4AD8-8E23-455FD06CF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32F81-14DB-4FE1-8730-23984B4445EA}" type="datetimeFigureOut">
              <a:rPr lang="en-US"/>
              <a:pPr>
                <a:defRPr/>
              </a:pPr>
              <a:t>1/6/2015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BCB62-BF35-48F0-97FA-81B151BB7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47AFA-FD4A-4126-BBA8-7231D8A1AA32}" type="datetimeFigureOut">
              <a:rPr lang="en-US"/>
              <a:pPr>
                <a:defRPr/>
              </a:pPr>
              <a:t>1/6/2015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BB32E-4776-45BA-8FD4-B0DC82EAB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6198D-00C6-4F25-A806-B2924EED8A33}" type="datetimeFigureOut">
              <a:rPr lang="en-US"/>
              <a:pPr>
                <a:defRPr/>
              </a:pPr>
              <a:t>1/6/2015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D2D67-B6AF-4505-B45B-1456C6857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2D88DD-0FBB-43CE-B8F7-5A713E990F44}" type="datetimeFigureOut">
              <a:rPr lang="en-US"/>
              <a:pPr>
                <a:defRPr/>
              </a:pPr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3FE83D-C431-4AC6-B4C3-C23676079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20_00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174849"/>
            <a:ext cx="8070038" cy="568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165100" y="156498"/>
            <a:ext cx="8521700" cy="1015006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PHY132 Introduction to Physics II </a:t>
            </a:r>
            <a:br>
              <a:rPr lang="en-US" sz="36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latin typeface="Arial" charset="0"/>
                <a:cs typeface="Arial" charset="0"/>
              </a:rPr>
              <a:t>Class 2 – Outline: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65100" y="1535948"/>
            <a:ext cx="8229600" cy="306146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Waves in 2-D and 3-D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Spherical waves and plane waves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Index of Refraction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Power, Intensity and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Decibels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Doppler Effect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hlink"/>
                </a:solidFill>
                <a:latin typeface="Arial" charset="0"/>
              </a:rPr>
              <a:t>Waves in Two and Three Dimensions</a:t>
            </a:r>
          </a:p>
        </p:txBody>
      </p:sp>
      <p:pic>
        <p:nvPicPr>
          <p:cNvPr id="5" name="Picture 7" descr="20_20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2"/>
          <a:stretch>
            <a:fillRect/>
          </a:stretch>
        </p:blipFill>
        <p:spPr bwMode="auto">
          <a:xfrm>
            <a:off x="2119136" y="1417638"/>
            <a:ext cx="5260975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70" name="Picture 10" descr="CH20_PPT_Slide_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4" r="24689"/>
          <a:stretch>
            <a:fillRect/>
          </a:stretch>
        </p:blipFill>
        <p:spPr bwMode="auto">
          <a:xfrm>
            <a:off x="4757738" y="1155700"/>
            <a:ext cx="3852862" cy="551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Rectangle 2"/>
          <p:cNvSpPr>
            <a:spLocks/>
          </p:cNvSpPr>
          <p:nvPr/>
        </p:nvSpPr>
        <p:spPr bwMode="auto">
          <a:xfrm>
            <a:off x="261938" y="542925"/>
            <a:ext cx="44958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US" sz="2600" dirty="0"/>
              <a:t>A spherical wave travels outward from a point source. What is the phase difference between the two points on </a:t>
            </a:r>
            <a:br>
              <a:rPr lang="en-US" sz="2600" dirty="0"/>
            </a:br>
            <a:r>
              <a:rPr lang="en-US" sz="2600" dirty="0"/>
              <a:t>the wave marked with dots?</a:t>
            </a:r>
          </a:p>
        </p:txBody>
      </p:sp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76200" y="104775"/>
            <a:ext cx="7407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/>
          <a:p>
            <a:pPr eaLnBrk="1" hangingPunct="1"/>
            <a:r>
              <a:rPr lang="en-US" sz="3200">
                <a:solidFill>
                  <a:schemeClr val="bg1"/>
                </a:solidFill>
                <a:latin typeface="Times New Roman" charset="0"/>
              </a:rPr>
              <a:t>QuickCheck 20.8 </a:t>
            </a:r>
            <a:endParaRPr lang="en-US" sz="3200">
              <a:solidFill>
                <a:schemeClr val="bg1"/>
              </a:solidFill>
              <a:latin typeface="Gill Sans" charset="0"/>
            </a:endParaRPr>
          </a:p>
        </p:txBody>
      </p:sp>
      <p:sp>
        <p:nvSpPr>
          <p:cNvPr id="66565" name="Rectangle 2"/>
          <p:cNvSpPr>
            <a:spLocks/>
          </p:cNvSpPr>
          <p:nvPr/>
        </p:nvSpPr>
        <p:spPr bwMode="auto">
          <a:xfrm>
            <a:off x="450850" y="3371850"/>
            <a:ext cx="532606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627063" indent="-627063" eaLnBrk="1" hangingPunct="1">
              <a:lnSpc>
                <a:spcPct val="110000"/>
              </a:lnSpc>
            </a:pPr>
            <a:endParaRPr lang="en-US" sz="2800" dirty="0"/>
          </a:p>
          <a:p>
            <a:pPr marL="627063" indent="-627063" eaLnBrk="1" hangingPunct="1">
              <a:lnSpc>
                <a:spcPct val="120000"/>
              </a:lnSpc>
              <a:buFont typeface="Arial" charset="0"/>
              <a:buAutoNum type="alphaUcPeriod"/>
            </a:pPr>
            <a:r>
              <a:rPr lang="en-US" sz="2800" dirty="0"/>
              <a:t> </a:t>
            </a:r>
            <a:r>
              <a:rPr lang="en-US" sz="2800" dirty="0">
                <a:latin typeface="Symbol Proportional BT" charset="2"/>
                <a:cs typeface="Symbol Proportional BT" charset="2"/>
                <a:sym typeface="Symbol" charset="0"/>
              </a:rPr>
              <a:t></a:t>
            </a:r>
            <a:r>
              <a:rPr lang="en-US" sz="2800" dirty="0">
                <a:latin typeface="Times New Roman" charset="0"/>
              </a:rPr>
              <a:t>/4</a:t>
            </a:r>
            <a:r>
              <a:rPr lang="en-US" sz="2800" dirty="0"/>
              <a:t> radians.</a:t>
            </a:r>
          </a:p>
          <a:p>
            <a:pPr marL="627063" indent="-627063" eaLnBrk="1" hangingPunct="1">
              <a:lnSpc>
                <a:spcPct val="120000"/>
              </a:lnSpc>
              <a:buFont typeface="Arial" charset="0"/>
              <a:buAutoNum type="alphaUcPeriod"/>
            </a:pPr>
            <a:r>
              <a:rPr lang="en-US" sz="2800" dirty="0"/>
              <a:t> </a:t>
            </a:r>
            <a:r>
              <a:rPr lang="en-US" sz="2800" dirty="0">
                <a:latin typeface="Symbol Proportional BT" charset="2"/>
                <a:cs typeface="Symbol Proportional BT" charset="2"/>
                <a:sym typeface="Symbol" charset="0"/>
              </a:rPr>
              <a:t></a:t>
            </a:r>
            <a:r>
              <a:rPr lang="en-US" sz="2800" i="1" dirty="0" smtClean="0">
                <a:latin typeface="Times New Roman" charset="0"/>
                <a:sym typeface="Symbol" charset="0"/>
              </a:rPr>
              <a:t> </a:t>
            </a:r>
            <a:r>
              <a:rPr lang="en-US" sz="2800" dirty="0">
                <a:latin typeface="Times New Roman" charset="0"/>
              </a:rPr>
              <a:t>/2</a:t>
            </a:r>
            <a:r>
              <a:rPr lang="en-US" sz="2800" dirty="0"/>
              <a:t> radians.</a:t>
            </a:r>
          </a:p>
          <a:p>
            <a:pPr marL="627063" indent="-627063" eaLnBrk="1" hangingPunct="1">
              <a:lnSpc>
                <a:spcPct val="120000"/>
              </a:lnSpc>
              <a:buFont typeface="Arial" charset="0"/>
              <a:buAutoNum type="alphaUcPeriod"/>
            </a:pPr>
            <a:r>
              <a:rPr lang="en-US" sz="2800" dirty="0"/>
              <a:t> </a:t>
            </a:r>
            <a:r>
              <a:rPr lang="en-US" sz="2800" dirty="0" smtClean="0">
                <a:latin typeface="Symbol Proportional BT" charset="2"/>
                <a:cs typeface="Symbol Proportional BT" charset="2"/>
                <a:sym typeface="Symbol" charset="0"/>
              </a:rPr>
              <a:t> </a:t>
            </a:r>
            <a:r>
              <a:rPr lang="en-US" sz="2800" dirty="0" smtClean="0"/>
              <a:t>radians</a:t>
            </a:r>
            <a:r>
              <a:rPr lang="en-US" sz="2800" dirty="0"/>
              <a:t>.</a:t>
            </a:r>
          </a:p>
          <a:p>
            <a:pPr marL="627063" indent="-627063" eaLnBrk="1" hangingPunct="1">
              <a:lnSpc>
                <a:spcPct val="120000"/>
              </a:lnSpc>
              <a:buFont typeface="Arial" charset="0"/>
              <a:buAutoNum type="alphaUcPeriod"/>
            </a:pPr>
            <a:r>
              <a:rPr lang="en-US" sz="2800" dirty="0"/>
              <a:t> </a:t>
            </a:r>
            <a:r>
              <a:rPr lang="en-US" sz="2800" dirty="0" smtClean="0">
                <a:latin typeface="Times New Roman" charset="0"/>
              </a:rPr>
              <a:t>7</a:t>
            </a:r>
            <a:r>
              <a:rPr lang="en-US" sz="2800" dirty="0">
                <a:latin typeface="Symbol Proportional BT" charset="2"/>
                <a:cs typeface="Symbol Proportional BT" charset="2"/>
                <a:sym typeface="Symbol" charset="0"/>
              </a:rPr>
              <a:t></a:t>
            </a:r>
            <a:r>
              <a:rPr lang="en-US" sz="2800" i="1" dirty="0" smtClean="0">
                <a:latin typeface="Times New Roman" charset="0"/>
              </a:rPr>
              <a:t> </a:t>
            </a:r>
            <a:r>
              <a:rPr lang="en-US" sz="2800" dirty="0">
                <a:latin typeface="Times New Roman" charset="0"/>
              </a:rPr>
              <a:t>/2</a:t>
            </a:r>
            <a:r>
              <a:rPr lang="en-US" sz="2800" dirty="0"/>
              <a:t> radians.</a:t>
            </a:r>
          </a:p>
          <a:p>
            <a:pPr marL="627063" indent="-627063" eaLnBrk="1" hangingPunct="1">
              <a:lnSpc>
                <a:spcPct val="120000"/>
              </a:lnSpc>
              <a:buFont typeface="Arial" charset="0"/>
              <a:buAutoNum type="alphaUcPeriod"/>
            </a:pPr>
            <a:r>
              <a:rPr lang="en-US" sz="2800" dirty="0"/>
              <a:t> </a:t>
            </a:r>
            <a:r>
              <a:rPr lang="en-US" sz="2800" dirty="0" smtClean="0">
                <a:latin typeface="Times New Roman" charset="0"/>
              </a:rPr>
              <a:t>7</a:t>
            </a:r>
            <a:r>
              <a:rPr lang="en-US" sz="2800" dirty="0">
                <a:latin typeface="Symbol Proportional BT" charset="2"/>
                <a:cs typeface="Symbol Proportional BT" charset="2"/>
                <a:sym typeface="Symbol" charset="0"/>
              </a:rPr>
              <a:t></a:t>
            </a:r>
            <a:r>
              <a:rPr lang="en-US" sz="2800" dirty="0" smtClean="0"/>
              <a:t> </a:t>
            </a:r>
            <a:r>
              <a:rPr lang="en-US" sz="2800" dirty="0"/>
              <a:t>radians.</a:t>
            </a:r>
          </a:p>
        </p:txBody>
      </p:sp>
    </p:spTree>
    <p:extLst>
      <p:ext uri="{BB962C8B-B14F-4D97-AF65-F5344CB8AC3E}">
        <p14:creationId xmlns:p14="http://schemas.microsoft.com/office/powerpoint/2010/main" val="2602518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6"/>
          <p:cNvSpPr>
            <a:spLocks noGrp="1" noChangeArrowheads="1"/>
          </p:cNvSpPr>
          <p:nvPr>
            <p:ph type="title"/>
          </p:nvPr>
        </p:nvSpPr>
        <p:spPr>
          <a:xfrm>
            <a:off x="473075" y="293688"/>
            <a:ext cx="8229600" cy="538868"/>
          </a:xfrm>
        </p:spPr>
        <p:txBody>
          <a:bodyPr/>
          <a:lstStyle/>
          <a:p>
            <a:r>
              <a:rPr lang="en-US" sz="3600" dirty="0" smtClean="0">
                <a:solidFill>
                  <a:schemeClr val="hlink"/>
                </a:solidFill>
                <a:latin typeface="Arial" charset="0"/>
              </a:rPr>
              <a:t>The Index of Refraction</a:t>
            </a:r>
          </a:p>
        </p:txBody>
      </p:sp>
      <p:sp>
        <p:nvSpPr>
          <p:cNvPr id="37890" name="Text Box 7"/>
          <p:cNvSpPr txBox="1">
            <a:spLocks noChangeArrowheads="1"/>
          </p:cNvSpPr>
          <p:nvPr/>
        </p:nvSpPr>
        <p:spPr bwMode="auto">
          <a:xfrm>
            <a:off x="365125" y="888072"/>
            <a:ext cx="8337550" cy="279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>
              <a:lnSpc>
                <a:spcPts val="3000"/>
              </a:lnSpc>
              <a:buFontTx/>
              <a:buChar char="•"/>
            </a:pPr>
            <a:r>
              <a:rPr lang="en-US" sz="2800" dirty="0" smtClean="0">
                <a:latin typeface="Times New Roman" pitchFamily="18" charset="0"/>
                <a:ea typeface="ＭＳ Ｐゴシック"/>
                <a:cs typeface="Arial" charset="0"/>
              </a:rPr>
              <a:t>Light </a:t>
            </a:r>
            <a:r>
              <a:rPr lang="en-US" sz="2800" dirty="0">
                <a:latin typeface="Times New Roman" pitchFamily="18" charset="0"/>
                <a:ea typeface="ＭＳ Ｐゴシック"/>
                <a:cs typeface="Arial" charset="0"/>
              </a:rPr>
              <a:t>waves travel with speed </a:t>
            </a:r>
            <a:r>
              <a:rPr lang="en-US" sz="2800" i="1" dirty="0">
                <a:latin typeface="Times New Roman" pitchFamily="18" charset="0"/>
                <a:ea typeface="ＭＳ Ｐゴシック"/>
                <a:cs typeface="Arial" charset="0"/>
              </a:rPr>
              <a:t>c</a:t>
            </a:r>
            <a:r>
              <a:rPr lang="en-US" sz="2800" dirty="0">
                <a:latin typeface="Times New Roman" pitchFamily="18" charset="0"/>
                <a:ea typeface="ＭＳ Ｐゴシック"/>
                <a:cs typeface="Arial" charset="0"/>
              </a:rPr>
              <a:t> in a vacuum, but they slow down as they pass through transparent materials such as water or glass or even, to a very slight extent, </a:t>
            </a:r>
            <a:r>
              <a:rPr lang="en-US" sz="2800" dirty="0" smtClean="0">
                <a:latin typeface="Times New Roman" pitchFamily="18" charset="0"/>
                <a:ea typeface="ＭＳ Ｐゴシック"/>
                <a:cs typeface="Arial" charset="0"/>
              </a:rPr>
              <a:t>air.</a:t>
            </a:r>
          </a:p>
          <a:p>
            <a:pPr marL="225425" indent="-225425">
              <a:lnSpc>
                <a:spcPts val="3000"/>
              </a:lnSpc>
              <a:buFontTx/>
              <a:buChar char="•"/>
            </a:pPr>
            <a:endParaRPr lang="en-US" sz="2800" dirty="0">
              <a:latin typeface="Times New Roman" pitchFamily="18" charset="0"/>
              <a:ea typeface="ＭＳ Ｐゴシック"/>
              <a:cs typeface="Arial" charset="0"/>
            </a:endParaRPr>
          </a:p>
          <a:p>
            <a:pPr marL="225425" indent="-225425">
              <a:lnSpc>
                <a:spcPts val="3000"/>
              </a:lnSpc>
              <a:buFontTx/>
              <a:buChar char="•"/>
            </a:pPr>
            <a:r>
              <a:rPr lang="en-US" sz="2800" dirty="0" smtClean="0">
                <a:latin typeface="Times New Roman" pitchFamily="18" charset="0"/>
                <a:ea typeface="ＭＳ Ｐゴシック"/>
                <a:cs typeface="Arial" charset="0"/>
              </a:rPr>
              <a:t>The </a:t>
            </a:r>
            <a:r>
              <a:rPr lang="en-US" sz="2800" dirty="0">
                <a:latin typeface="Times New Roman" pitchFamily="18" charset="0"/>
                <a:ea typeface="ＭＳ Ｐゴシック"/>
                <a:cs typeface="Arial" charset="0"/>
              </a:rPr>
              <a:t>speed of light in a material is characterized by the material</a:t>
            </a:r>
            <a:r>
              <a:rPr lang="ja-JP" altLang="en-US" sz="2800" dirty="0">
                <a:latin typeface="Times New Roman" pitchFamily="18" charset="0"/>
                <a:ea typeface="ＭＳ Ｐゴシック"/>
                <a:cs typeface="Arial" charset="0"/>
              </a:rPr>
              <a:t>’</a:t>
            </a:r>
            <a:r>
              <a:rPr lang="en-US" sz="2800" dirty="0">
                <a:latin typeface="Times New Roman" pitchFamily="18" charset="0"/>
                <a:ea typeface="ＭＳ Ｐゴシック"/>
                <a:cs typeface="Arial" charset="0"/>
              </a:rPr>
              <a:t>s index of refraction </a:t>
            </a:r>
            <a:r>
              <a:rPr lang="en-US" sz="2800" i="1" dirty="0">
                <a:latin typeface="Times New Roman" pitchFamily="18" charset="0"/>
                <a:ea typeface="ＭＳ Ｐゴシック"/>
                <a:cs typeface="Arial" charset="0"/>
              </a:rPr>
              <a:t>n</a:t>
            </a:r>
            <a:r>
              <a:rPr lang="en-US" sz="2800" dirty="0">
                <a:latin typeface="Times New Roman" pitchFamily="18" charset="0"/>
                <a:ea typeface="ＭＳ Ｐゴシック"/>
                <a:cs typeface="Arial" charset="0"/>
              </a:rPr>
              <a:t>, defined as</a:t>
            </a:r>
          </a:p>
        </p:txBody>
      </p:sp>
      <p:pic>
        <p:nvPicPr>
          <p:cNvPr id="3789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053" y="3681143"/>
            <a:ext cx="7735498" cy="158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8000"/>
          </a:xfrm>
        </p:spPr>
        <p:txBody>
          <a:bodyPr/>
          <a:lstStyle/>
          <a:p>
            <a:r>
              <a:rPr lang="en-CA" altLang="en-US" sz="3600" dirty="0" smtClean="0"/>
              <a:t>Index of Refraction for various substances</a:t>
            </a:r>
            <a:endParaRPr lang="en-US" altLang="en-US" sz="3600" b="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221680"/>
              </p:ext>
            </p:extLst>
          </p:nvPr>
        </p:nvGraphicFramePr>
        <p:xfrm>
          <a:off x="1403350" y="972369"/>
          <a:ext cx="6481763" cy="567055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248895"/>
                <a:gridCol w="2232868"/>
              </a:tblGrid>
              <a:tr h="944895">
                <a:tc>
                  <a:txBody>
                    <a:bodyPr/>
                    <a:lstStyle/>
                    <a:p>
                      <a:r>
                        <a:rPr lang="en-C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Substance</a:t>
                      </a:r>
                      <a:endParaRPr lang="en-C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Index of Refraction, </a:t>
                      </a:r>
                      <a:r>
                        <a:rPr lang="en-CA" sz="2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C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2" marB="45722" anchor="ctr"/>
                </a:tc>
              </a:tr>
              <a:tr h="675094">
                <a:tc>
                  <a:txBody>
                    <a:bodyPr/>
                    <a:lstStyle/>
                    <a:p>
                      <a:r>
                        <a:rPr lang="en-C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Ice (H</a:t>
                      </a:r>
                      <a:r>
                        <a:rPr lang="en-CA" sz="28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C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O)</a:t>
                      </a:r>
                      <a:endParaRPr lang="en-C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1.309</a:t>
                      </a:r>
                      <a:endParaRPr lang="en-CA" sz="28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2" marB="45722" anchor="ctr"/>
                </a:tc>
              </a:tr>
              <a:tr h="6750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Water  (H</a:t>
                      </a:r>
                      <a:r>
                        <a:rPr lang="en-CA" sz="2800" kern="12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CA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O) at 20°C</a:t>
                      </a:r>
                    </a:p>
                  </a:txBody>
                  <a:tcPr marL="91445" marR="91445" marT="45722" marB="4572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1.333</a:t>
                      </a:r>
                      <a:endParaRPr lang="en-CA" sz="2800" kern="1200" baseline="30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5" marR="91445" marT="45722" marB="45722" anchor="ctr"/>
                </a:tc>
              </a:tr>
              <a:tr h="6750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Glycerine at 20°C</a:t>
                      </a:r>
                    </a:p>
                  </a:txBody>
                  <a:tcPr marL="91445" marR="91445" marT="45722" marB="4572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1.473</a:t>
                      </a:r>
                      <a:endParaRPr lang="en-CA" sz="2800" kern="1200" baseline="30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5" marR="91445" marT="45722" marB="45722" anchor="ctr"/>
                </a:tc>
              </a:tr>
              <a:tr h="6750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Crown glass (typical value)</a:t>
                      </a:r>
                    </a:p>
                  </a:txBody>
                  <a:tcPr marL="91445" marR="91445" marT="45722" marB="4572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1.52</a:t>
                      </a:r>
                      <a:endParaRPr lang="en-CA" sz="2800" kern="1200" baseline="30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5" marR="91445" marT="45722" marB="45722" anchor="ctr"/>
                </a:tc>
              </a:tr>
              <a:tr h="6750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Rock</a:t>
                      </a:r>
                      <a:r>
                        <a:rPr lang="en-CA" sz="28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salt (</a:t>
                      </a:r>
                      <a:r>
                        <a:rPr lang="en-CA" sz="2800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NaCl</a:t>
                      </a:r>
                      <a:r>
                        <a:rPr lang="en-CA" sz="28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CA" sz="2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5" marR="91445" marT="45722" marB="4572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1.544</a:t>
                      </a:r>
                      <a:endParaRPr lang="en-CA" sz="2800" kern="1200" baseline="30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5" marR="91445" marT="45722" marB="45722" anchor="ctr"/>
                </a:tc>
              </a:tr>
              <a:tr h="6750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Quartz (SiO</a:t>
                      </a:r>
                      <a:r>
                        <a:rPr lang="en-CA" sz="2800" kern="12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CA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1445" marR="91445" marT="45722" marB="4572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1.544</a:t>
                      </a:r>
                      <a:endParaRPr lang="en-CA" sz="2800" kern="1200" baseline="30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5" marR="91445" marT="45722" marB="45722" anchor="ctr"/>
                </a:tc>
              </a:tr>
              <a:tr h="6750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Diamond (C)</a:t>
                      </a:r>
                    </a:p>
                  </a:txBody>
                  <a:tcPr marL="91445" marR="91445" marT="45722" marB="4572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2.417</a:t>
                      </a:r>
                      <a:endParaRPr lang="en-CA" sz="2800" kern="1200" baseline="30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5" marR="91445" marT="45722" marB="45722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86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/>
          </p:cNvSpPr>
          <p:nvPr/>
        </p:nvSpPr>
        <p:spPr bwMode="auto">
          <a:xfrm>
            <a:off x="457200" y="1028700"/>
            <a:ext cx="82296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110000"/>
              </a:lnSpc>
            </a:pPr>
            <a:r>
              <a:rPr lang="en-US" sz="2800"/>
              <a:t>A light wave travels, as a plane wave, from air </a:t>
            </a:r>
            <a:br>
              <a:rPr lang="en-US" sz="2800"/>
            </a:br>
            <a:r>
              <a:rPr lang="en-US" sz="2800"/>
              <a:t>(</a:t>
            </a:r>
            <a:r>
              <a:rPr lang="en-US" sz="2800" i="1">
                <a:latin typeface="Times New Roman" charset="0"/>
              </a:rPr>
              <a:t>n</a:t>
            </a:r>
            <a:r>
              <a:rPr lang="en-US" sz="2800">
                <a:latin typeface="Times New Roman" charset="0"/>
              </a:rPr>
              <a:t> = 1.0</a:t>
            </a:r>
            <a:r>
              <a:rPr lang="en-US" sz="2800"/>
              <a:t>) into glass (</a:t>
            </a:r>
            <a:r>
              <a:rPr lang="en-US" sz="2800" i="1">
                <a:latin typeface="Times New Roman" charset="0"/>
              </a:rPr>
              <a:t>n</a:t>
            </a:r>
            <a:r>
              <a:rPr lang="en-US" sz="2800">
                <a:latin typeface="Times New Roman" charset="0"/>
              </a:rPr>
              <a:t> = 1.5</a:t>
            </a:r>
            <a:r>
              <a:rPr lang="en-US" sz="2800"/>
              <a:t>). Which diagram shows the correct wave fronts?</a:t>
            </a:r>
          </a:p>
          <a:p>
            <a:pPr eaLnBrk="1" hangingPunct="1">
              <a:lnSpc>
                <a:spcPct val="140000"/>
              </a:lnSpc>
              <a:buFont typeface="Arial" charset="0"/>
              <a:buNone/>
            </a:pPr>
            <a:endParaRPr lang="en-US" sz="2800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76200" y="247650"/>
            <a:ext cx="74072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/>
          <a:p>
            <a:pPr eaLnBrk="1" hangingPunct="1"/>
            <a:r>
              <a:rPr lang="en-US" sz="3200" dirty="0" err="1">
                <a:solidFill>
                  <a:schemeClr val="bg1"/>
                </a:solidFill>
              </a:rPr>
              <a:t>QuickCheck</a:t>
            </a:r>
            <a:r>
              <a:rPr lang="en-US" sz="3200" dirty="0">
                <a:solidFill>
                  <a:schemeClr val="bg1"/>
                </a:solidFill>
              </a:rPr>
              <a:t> 20.9 </a:t>
            </a:r>
          </a:p>
        </p:txBody>
      </p:sp>
      <p:pic>
        <p:nvPicPr>
          <p:cNvPr id="79883" name="Picture 11" descr="CH20_PPT_Slide_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70" b="26857"/>
          <a:stretch>
            <a:fillRect/>
          </a:stretch>
        </p:blipFill>
        <p:spPr bwMode="auto">
          <a:xfrm>
            <a:off x="296863" y="2984500"/>
            <a:ext cx="8548687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566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CA" altLang="en-US" sz="3200" dirty="0" smtClean="0"/>
              <a:t>Index of Refraction and the Wave Aspects of Light</a:t>
            </a:r>
            <a:endParaRPr lang="en-US" altLang="en-US" sz="32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073" y="747713"/>
            <a:ext cx="8686800" cy="2152650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Char char="•"/>
            </a:pPr>
            <a:r>
              <a:rPr lang="en-CA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frequency </a:t>
            </a:r>
            <a:r>
              <a:rPr lang="en-CA" alt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 wave does not change when passing from one material to another. 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CA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any material, </a:t>
            </a:r>
            <a:r>
              <a:rPr lang="en-CA" alt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CA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alt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CA" alt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; since </a:t>
            </a:r>
            <a:r>
              <a:rPr lang="en-CA" alt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same in any material as in vacuum and </a:t>
            </a:r>
            <a:r>
              <a:rPr lang="en-CA" alt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CA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always less than the wave speed </a:t>
            </a:r>
            <a:r>
              <a:rPr lang="en-CA" alt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vacuum, </a:t>
            </a:r>
            <a:r>
              <a:rPr lang="el-GR" alt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CA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also correspondingly reduced.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3073" y="4487862"/>
            <a:ext cx="86868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0066CC"/>
              </a:buClr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40005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" pitchFamily="-48" charset="0"/>
              <a:buChar char="•"/>
              <a:defRPr sz="3000">
                <a:solidFill>
                  <a:schemeClr val="tx1"/>
                </a:solidFill>
                <a:latin typeface="+mj-lt"/>
              </a:defRPr>
            </a:lvl2pPr>
            <a:lvl3pPr marL="1254125" indent="-45085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pitchFamily="-48" charset="0"/>
              <a:buChar char="–"/>
              <a:defRPr sz="2800">
                <a:solidFill>
                  <a:schemeClr val="tx1"/>
                </a:solidFill>
                <a:latin typeface="+mj-lt"/>
              </a:defRPr>
            </a:lvl3pPr>
            <a:lvl4pPr marL="1828800" indent="-34290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" pitchFamily="-48" charset="0"/>
              <a:buChar char="•"/>
              <a:defRPr sz="2600">
                <a:solidFill>
                  <a:schemeClr val="tx1"/>
                </a:solidFill>
                <a:latin typeface="+mj-lt"/>
              </a:defRPr>
            </a:lvl4pPr>
            <a:lvl5pPr marL="2286000" indent="-334963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pitchFamily="-48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5pPr>
            <a:lvl6pPr marL="27432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6pPr>
            <a:lvl7pPr marL="32004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7pPr>
            <a:lvl8pPr marL="36576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8pPr>
            <a:lvl9pPr marL="41148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9pPr>
          </a:lstStyle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CA" altLang="en-US" sz="2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a wave passes from one material into a second material the waves get “squeezed” (the wavelength gets shorter) if the wave speed decreases and get “stretched” (the wavelength gets longer) if the wave speed increases.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8" y="2900363"/>
            <a:ext cx="8945563" cy="130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51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15_Figure17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2"/>
          <a:stretch>
            <a:fillRect/>
          </a:stretch>
        </p:blipFill>
        <p:spPr bwMode="auto">
          <a:xfrm>
            <a:off x="3377381" y="115888"/>
            <a:ext cx="5431657" cy="664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155" y="423094"/>
            <a:ext cx="3220065" cy="503238"/>
          </a:xfrm>
        </p:spPr>
        <p:txBody>
          <a:bodyPr/>
          <a:lstStyle/>
          <a:p>
            <a:pPr marL="290513" indent="-290513"/>
            <a:r>
              <a:rPr lang="en-US" altLang="en-US" sz="3600" dirty="0" smtClean="0"/>
              <a:t>Wave intensity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152400" y="981075"/>
            <a:ext cx="3224981" cy="549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341313" indent="-34131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buClr>
                <a:srgbClr val="D33325"/>
              </a:buClr>
              <a:buFontTx/>
              <a:buChar char="•"/>
            </a:pPr>
            <a:r>
              <a:rPr lang="en-US" altLang="en-US" sz="2600" dirty="0">
                <a:latin typeface="Times New Roman" pitchFamily="84" charset="0"/>
              </a:rPr>
              <a:t>The </a:t>
            </a:r>
            <a:r>
              <a:rPr lang="en-US" altLang="en-US" sz="2600" i="1" dirty="0">
                <a:latin typeface="Times New Roman" pitchFamily="84" charset="0"/>
              </a:rPr>
              <a:t>intensity</a:t>
            </a:r>
            <a:r>
              <a:rPr lang="en-US" altLang="en-US" sz="2600" dirty="0">
                <a:latin typeface="Times New Roman" pitchFamily="84" charset="0"/>
              </a:rPr>
              <a:t> of a wave is the average power it carries per unit area.</a:t>
            </a:r>
          </a:p>
          <a:p>
            <a:pPr algn="l">
              <a:spcBef>
                <a:spcPct val="50000"/>
              </a:spcBef>
              <a:buClr>
                <a:srgbClr val="D33325"/>
              </a:buClr>
              <a:buFontTx/>
              <a:buChar char="•"/>
            </a:pPr>
            <a:r>
              <a:rPr lang="en-US" altLang="en-US" sz="2600" dirty="0">
                <a:latin typeface="Times New Roman" pitchFamily="84" charset="0"/>
              </a:rPr>
              <a:t>If the waves spread out uniformly in all directions and no energy is absorbed, the intensity </a:t>
            </a:r>
            <a:r>
              <a:rPr lang="en-US" altLang="en-US" sz="2600" i="1" dirty="0">
                <a:latin typeface="Times New Roman" pitchFamily="84" charset="0"/>
              </a:rPr>
              <a:t>I</a:t>
            </a:r>
            <a:r>
              <a:rPr lang="en-US" altLang="en-US" sz="2600" dirty="0">
                <a:latin typeface="Times New Roman" pitchFamily="84" charset="0"/>
              </a:rPr>
              <a:t> at any distance </a:t>
            </a:r>
            <a:r>
              <a:rPr lang="en-US" altLang="en-US" sz="2600" i="1" dirty="0">
                <a:latin typeface="Times New Roman" pitchFamily="84" charset="0"/>
              </a:rPr>
              <a:t>r</a:t>
            </a:r>
            <a:r>
              <a:rPr lang="en-US" altLang="en-US" sz="2600" dirty="0">
                <a:latin typeface="Times New Roman" pitchFamily="84" charset="0"/>
              </a:rPr>
              <a:t> from a wave source is inversely proportional to </a:t>
            </a:r>
            <a:r>
              <a:rPr lang="en-US" altLang="en-US" sz="2600" i="1" dirty="0">
                <a:latin typeface="Times New Roman" pitchFamily="84" charset="0"/>
              </a:rPr>
              <a:t>r</a:t>
            </a:r>
            <a:r>
              <a:rPr lang="en-US" altLang="en-US" sz="2600" baseline="30000" dirty="0">
                <a:latin typeface="Times New Roman" pitchFamily="84" charset="0"/>
              </a:rPr>
              <a:t>2</a:t>
            </a:r>
            <a:r>
              <a:rPr lang="en-US" altLang="en-US" sz="2600" dirty="0">
                <a:latin typeface="Times New Roman" pitchFamily="8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556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325" y="152399"/>
            <a:ext cx="8229600" cy="536917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Power and Intensity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60325" y="3330678"/>
            <a:ext cx="3200400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 smtClean="0">
                <a:cs typeface="Arial" charset="0"/>
              </a:rPr>
              <a:t>When </a:t>
            </a:r>
            <a:r>
              <a:rPr lang="en-US" altLang="en-US" sz="2600" dirty="0">
                <a:cs typeface="Arial" charset="0"/>
              </a:rPr>
              <a:t>plane waves of power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P</a:t>
            </a:r>
            <a:r>
              <a:rPr lang="en-US" altLang="en-US" sz="2600" dirty="0">
                <a:cs typeface="Arial" charset="0"/>
              </a:rPr>
              <a:t> impinge on area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a</a:t>
            </a:r>
            <a:r>
              <a:rPr lang="en-US" altLang="en-US" sz="2600" dirty="0">
                <a:cs typeface="Arial" charset="0"/>
              </a:rPr>
              <a:t>, we define the </a:t>
            </a:r>
            <a:r>
              <a:rPr lang="en-US" altLang="en-US" sz="2600" b="1" dirty="0">
                <a:cs typeface="Arial" charset="0"/>
              </a:rPr>
              <a:t>intensity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I</a:t>
            </a:r>
            <a:r>
              <a:rPr lang="en-US" altLang="en-US" sz="2600" dirty="0">
                <a:cs typeface="Arial" charset="0"/>
              </a:rPr>
              <a:t> to be:</a:t>
            </a:r>
          </a:p>
        </p:txBody>
      </p:sp>
      <p:pic>
        <p:nvPicPr>
          <p:cNvPr id="82949" name="Picture 7" descr="CH20_PPT_Slide_20-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25"/>
          <a:stretch>
            <a:fillRect/>
          </a:stretch>
        </p:blipFill>
        <p:spPr bwMode="auto">
          <a:xfrm>
            <a:off x="387350" y="5451475"/>
            <a:ext cx="41084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8" descr="20_25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7"/>
          <a:stretch>
            <a:fillRect/>
          </a:stretch>
        </p:blipFill>
        <p:spPr bwMode="auto">
          <a:xfrm>
            <a:off x="3581400" y="936625"/>
            <a:ext cx="5184775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85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5232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Example 20.9.</a:t>
            </a:r>
          </a:p>
          <a:p>
            <a:r>
              <a:rPr lang="en-CA" sz="2400" dirty="0" smtClean="0"/>
              <a:t>A laser pointer emits 1.0 </a:t>
            </a:r>
            <a:r>
              <a:rPr lang="en-CA" sz="2400" dirty="0" err="1" smtClean="0"/>
              <a:t>mW</a:t>
            </a:r>
            <a:r>
              <a:rPr lang="en-CA" sz="2400" dirty="0" smtClean="0"/>
              <a:t> of light power into a 1.0 mm diameter laser beam.  What is the intensity of the laser beam?</a:t>
            </a:r>
            <a:endParaRPr lang="en-CA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://laserpointerforums.com/attachments/f45/19977-how-break-seal-green-las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-395974"/>
            <a:ext cx="22098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26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2" name="Picture 8" descr="20_2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3812346" y="594800"/>
            <a:ext cx="5264094" cy="591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325" y="136525"/>
            <a:ext cx="8229600" cy="381000"/>
          </a:xfrm>
        </p:spPr>
        <p:txBody>
          <a:bodyPr/>
          <a:lstStyle/>
          <a:p>
            <a:pPr algn="l" eaLnBrk="1" hangingPunct="1"/>
            <a:r>
              <a:rPr lang="en-US" altLang="en-US" sz="3200" smtClean="0"/>
              <a:t>Intensity of Spherical Waves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76200" y="946150"/>
            <a:ext cx="38862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If a source of spherical waves radiates uniformly in all directions, then the power at distance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r</a:t>
            </a:r>
            <a:r>
              <a:rPr lang="en-US" altLang="en-US" sz="2600" dirty="0">
                <a:cs typeface="Arial" charset="0"/>
              </a:rPr>
              <a:t> is spread uniformly over the surface of a sphere of radius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r</a:t>
            </a:r>
            <a:r>
              <a:rPr lang="en-US" altLang="en-US" sz="2600" i="1" dirty="0">
                <a:cs typeface="Arial" charset="0"/>
              </a:rPr>
              <a:t>.</a:t>
            </a:r>
          </a:p>
          <a:p>
            <a:pPr eaLnBrk="1" hangingPunct="1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intensity of a uniform spherical wave is:</a:t>
            </a:r>
          </a:p>
        </p:txBody>
      </p:sp>
      <p:pic>
        <p:nvPicPr>
          <p:cNvPr id="86021" name="Picture 7" descr="CH20_PPT_Slide_20-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50"/>
          <a:stretch>
            <a:fillRect/>
          </a:stretch>
        </p:blipFill>
        <p:spPr bwMode="auto">
          <a:xfrm>
            <a:off x="1079500" y="5257800"/>
            <a:ext cx="164147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72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72966" y="132748"/>
            <a:ext cx="8229600" cy="623996"/>
          </a:xfrm>
        </p:spPr>
        <p:txBody>
          <a:bodyPr/>
          <a:lstStyle/>
          <a:p>
            <a:r>
              <a:rPr lang="en-US" dirty="0" smtClean="0"/>
              <a:t>Pre-Class Slide Scavenger Hunt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5812" y="1799289"/>
            <a:ext cx="8575783" cy="315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 smtClean="0"/>
              <a:t>These pre-class slides, posted Tuesday Jan. 6, 2015, contain one slide that purposefully has wrong information: Try to find it!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It is a joke, not meant to be taken seriously.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You may, or may not, find this joke to be funny.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Come to class, and I will let you know which slide it was!</a:t>
            </a:r>
          </a:p>
        </p:txBody>
      </p:sp>
    </p:spTree>
    <p:extLst>
      <p:ext uri="{BB962C8B-B14F-4D97-AF65-F5344CB8AC3E}">
        <p14:creationId xmlns:p14="http://schemas.microsoft.com/office/powerpoint/2010/main" val="112048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blog.palmbeachdentist.com/wp-content/uploads/2012/04/e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723">
            <a:off x="7748137" y="81818"/>
            <a:ext cx="1331326" cy="209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325" y="152400"/>
            <a:ext cx="7772400" cy="466578"/>
          </a:xfrm>
        </p:spPr>
        <p:txBody>
          <a:bodyPr/>
          <a:lstStyle/>
          <a:p>
            <a:pPr algn="l" eaLnBrk="1" hangingPunct="1"/>
            <a:r>
              <a:rPr lang="en-US" altLang="en-US" sz="3200" smtClean="0"/>
              <a:t>Intensity and Decibels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57150" y="990600"/>
            <a:ext cx="885825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Human hearing spans an extremely wide range of intensities, from the </a:t>
            </a:r>
            <a:r>
              <a:rPr lang="en-US" altLang="en-US" sz="2600" i="1" dirty="0">
                <a:cs typeface="Arial" charset="0"/>
              </a:rPr>
              <a:t>threshold of hearing</a:t>
            </a:r>
            <a:r>
              <a:rPr lang="en-US" altLang="en-US" sz="2600" dirty="0">
                <a:cs typeface="Arial" charset="0"/>
              </a:rPr>
              <a:t> at </a:t>
            </a:r>
            <a:br>
              <a:rPr lang="en-US" altLang="en-US" sz="2600" dirty="0">
                <a:cs typeface="Arial" charset="0"/>
              </a:rPr>
            </a:br>
            <a:r>
              <a:rPr lang="en-US" altLang="en-US" sz="2600" dirty="0">
                <a:latin typeface="Times New Roman" pitchFamily="84" charset="0"/>
                <a:cs typeface="Arial" charset="0"/>
                <a:sym typeface="Symbol" pitchFamily="84" charset="2"/>
              </a:rPr>
              <a:t>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 1 </a:t>
            </a:r>
            <a:r>
              <a:rPr lang="en-US" altLang="en-US" sz="2600" dirty="0">
                <a:latin typeface="Times New Roman" pitchFamily="84" charset="0"/>
                <a:cs typeface="Times New Roman" pitchFamily="84" charset="0"/>
              </a:rPr>
              <a:t>× 10</a:t>
            </a:r>
            <a:r>
              <a:rPr lang="en-US" altLang="en-US" sz="2600" baseline="30000" dirty="0">
                <a:latin typeface="Times New Roman" pitchFamily="84" charset="0"/>
                <a:cs typeface="Times New Roman" pitchFamily="84" charset="0"/>
                <a:sym typeface="Symbol" pitchFamily="84" charset="2"/>
              </a:rPr>
              <a:t></a:t>
            </a:r>
            <a:r>
              <a:rPr lang="en-US" altLang="en-US" sz="2600" baseline="30000" dirty="0">
                <a:latin typeface="Times New Roman" pitchFamily="84" charset="0"/>
                <a:cs typeface="Times New Roman" pitchFamily="84" charset="0"/>
              </a:rPr>
              <a:t>12</a:t>
            </a:r>
            <a:r>
              <a:rPr lang="en-US" altLang="en-US" sz="2600" dirty="0">
                <a:latin typeface="Times New Roman" pitchFamily="84" charset="0"/>
                <a:cs typeface="Times New Roman" pitchFamily="84" charset="0"/>
              </a:rPr>
              <a:t> W/m</a:t>
            </a:r>
            <a:r>
              <a:rPr lang="en-US" altLang="en-US" sz="2600" baseline="30000" dirty="0">
                <a:latin typeface="Times New Roman" pitchFamily="84" charset="0"/>
                <a:cs typeface="Times New Roman" pitchFamily="84" charset="0"/>
              </a:rPr>
              <a:t>2</a:t>
            </a:r>
            <a:r>
              <a:rPr lang="en-US" altLang="en-US" sz="2600" dirty="0">
                <a:cs typeface="Times New Roman" pitchFamily="84" charset="0"/>
              </a:rPr>
              <a:t> </a:t>
            </a:r>
            <a:r>
              <a:rPr lang="en-US" altLang="en-US" sz="2600" dirty="0">
                <a:cs typeface="Arial" charset="0"/>
              </a:rPr>
              <a:t>(at midrange frequencies) to the </a:t>
            </a:r>
            <a:r>
              <a:rPr lang="en-US" altLang="en-US" sz="2600" i="1" dirty="0">
                <a:cs typeface="Arial" charset="0"/>
              </a:rPr>
              <a:t>threshold of pain</a:t>
            </a:r>
            <a:r>
              <a:rPr lang="en-US" altLang="en-US" sz="2600" dirty="0">
                <a:cs typeface="Arial" charset="0"/>
              </a:rPr>
              <a:t> at </a:t>
            </a:r>
            <a:r>
              <a:rPr lang="en-US" altLang="en-US" sz="2600" dirty="0">
                <a:latin typeface="Times New Roman" pitchFamily="84" charset="0"/>
                <a:cs typeface="Arial" charset="0"/>
                <a:sym typeface="Symbol" pitchFamily="84" charset="2"/>
              </a:rPr>
              <a:t>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 10 W/m</a:t>
            </a:r>
            <a:r>
              <a:rPr lang="en-US" altLang="en-US" sz="2600" baseline="30000" dirty="0">
                <a:latin typeface="Times New Roman" pitchFamily="84" charset="0"/>
                <a:cs typeface="Arial" charset="0"/>
              </a:rPr>
              <a:t>2</a:t>
            </a:r>
            <a:r>
              <a:rPr lang="en-US" altLang="en-US" sz="2600" dirty="0">
                <a:cs typeface="Arial" charset="0"/>
              </a:rPr>
              <a:t>.</a:t>
            </a:r>
          </a:p>
          <a:p>
            <a:pPr eaLnBrk="1" hangingPunct="1">
              <a:lnSpc>
                <a:spcPts val="28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If we want to make a scale of loudness, it’s convenient and logical to place the zero of our scale at the threshold of hearing.</a:t>
            </a:r>
          </a:p>
          <a:p>
            <a:pPr eaLnBrk="1" hangingPunct="1">
              <a:lnSpc>
                <a:spcPts val="28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To do so, we define the </a:t>
            </a:r>
            <a:r>
              <a:rPr lang="en-US" altLang="en-US" sz="2600" b="1" dirty="0">
                <a:cs typeface="Arial" charset="0"/>
              </a:rPr>
              <a:t>sound intensity level</a:t>
            </a:r>
            <a:r>
              <a:rPr lang="en-US" altLang="en-US" sz="2600" dirty="0">
                <a:cs typeface="Arial" charset="0"/>
              </a:rPr>
              <a:t>, expressed in </a:t>
            </a:r>
            <a:r>
              <a:rPr lang="en-US" altLang="en-US" sz="2600" b="1" dirty="0">
                <a:cs typeface="Arial" charset="0"/>
              </a:rPr>
              <a:t>decibels</a:t>
            </a:r>
            <a:r>
              <a:rPr lang="en-US" altLang="en-US" sz="2600" dirty="0">
                <a:cs typeface="Arial" charset="0"/>
              </a:rPr>
              <a:t> (dB), as:</a:t>
            </a:r>
          </a:p>
        </p:txBody>
      </p:sp>
      <p:sp>
        <p:nvSpPr>
          <p:cNvPr id="87044" name="Text Box 5"/>
          <p:cNvSpPr txBox="1">
            <a:spLocks noChangeArrowheads="1"/>
          </p:cNvSpPr>
          <p:nvPr/>
        </p:nvSpPr>
        <p:spPr bwMode="auto">
          <a:xfrm>
            <a:off x="381000" y="5835650"/>
            <a:ext cx="8201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 dirty="0">
                <a:cs typeface="Arial" charset="0"/>
              </a:rPr>
              <a:t>where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I</a:t>
            </a:r>
            <a:r>
              <a:rPr lang="en-US" altLang="en-US" sz="2600" baseline="-25000" dirty="0">
                <a:latin typeface="Times New Roman" pitchFamily="84" charset="0"/>
                <a:cs typeface="Arial" charset="0"/>
              </a:rPr>
              <a:t>0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 = 1 </a:t>
            </a:r>
            <a:r>
              <a:rPr lang="en-US" altLang="en-US" sz="2600" dirty="0">
                <a:latin typeface="Times New Roman" pitchFamily="84" charset="0"/>
                <a:cs typeface="Arial" charset="0"/>
                <a:sym typeface="Symbol" pitchFamily="84" charset="2"/>
              </a:rPr>
              <a:t>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 10</a:t>
            </a:r>
            <a:r>
              <a:rPr lang="en-US" altLang="en-US" sz="2600" baseline="30000" dirty="0">
                <a:latin typeface="Times New Roman" pitchFamily="84" charset="0"/>
                <a:cs typeface="Arial" charset="0"/>
                <a:sym typeface="Symbol" pitchFamily="84" charset="2"/>
              </a:rPr>
              <a:t></a:t>
            </a:r>
            <a:r>
              <a:rPr lang="en-US" altLang="en-US" sz="2600" baseline="30000" dirty="0">
                <a:latin typeface="Times New Roman" pitchFamily="84" charset="0"/>
                <a:cs typeface="Arial" charset="0"/>
              </a:rPr>
              <a:t>12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 W/m</a:t>
            </a:r>
            <a:r>
              <a:rPr lang="en-US" altLang="en-US" sz="2600" baseline="30000" dirty="0">
                <a:latin typeface="Times New Roman" pitchFamily="84" charset="0"/>
                <a:cs typeface="Arial" charset="0"/>
              </a:rPr>
              <a:t>2</a:t>
            </a:r>
            <a:r>
              <a:rPr lang="en-US" altLang="en-US" sz="2600" dirty="0">
                <a:cs typeface="Arial" charset="0"/>
              </a:rPr>
              <a:t>. </a:t>
            </a:r>
          </a:p>
        </p:txBody>
      </p:sp>
      <p:pic>
        <p:nvPicPr>
          <p:cNvPr id="87046" name="Picture 8" descr="CH20_PPT_Slide_20-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57"/>
          <a:stretch>
            <a:fillRect/>
          </a:stretch>
        </p:blipFill>
        <p:spPr bwMode="auto">
          <a:xfrm>
            <a:off x="2355850" y="4616450"/>
            <a:ext cx="35115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49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199"/>
            <a:ext cx="8839200" cy="1015181"/>
          </a:xfrm>
        </p:spPr>
        <p:txBody>
          <a:bodyPr/>
          <a:lstStyle/>
          <a:p>
            <a:pPr marL="290513" indent="-290513"/>
            <a:r>
              <a:rPr lang="en-US" altLang="en-US" sz="3600" dirty="0" smtClean="0"/>
              <a:t>Sound Intensity Levels – Representative Values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22367"/>
              </p:ext>
            </p:extLst>
          </p:nvPr>
        </p:nvGraphicFramePr>
        <p:xfrm>
          <a:off x="250825" y="1305540"/>
          <a:ext cx="8569326" cy="530384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312513"/>
                <a:gridCol w="3312513"/>
                <a:gridCol w="1944300"/>
              </a:tblGrid>
              <a:tr h="823009"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Source</a:t>
                      </a:r>
                      <a:endParaRPr lang="en-CA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Sound Intensity Level,</a:t>
                      </a:r>
                    </a:p>
                    <a:p>
                      <a:pPr algn="ctr"/>
                      <a:r>
                        <a:rPr lang="el-G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C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(dB)</a:t>
                      </a:r>
                      <a:endParaRPr lang="en-CA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Intensity, </a:t>
                      </a:r>
                    </a:p>
                    <a:p>
                      <a:pPr algn="ctr"/>
                      <a:r>
                        <a:rPr lang="en-CA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C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(W/m</a:t>
                      </a:r>
                      <a:r>
                        <a:rPr lang="en-CA" sz="2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C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C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</a:tr>
              <a:tr h="944936">
                <a:tc>
                  <a:txBody>
                    <a:bodyPr/>
                    <a:lstStyle/>
                    <a:p>
                      <a:r>
                        <a:rPr lang="en-C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Military jet aircraft 30</a:t>
                      </a:r>
                      <a:r>
                        <a:rPr lang="en-CA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 away</a:t>
                      </a:r>
                      <a:endParaRPr lang="en-C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en-C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CA" sz="28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CA" sz="28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</a:tr>
              <a:tr h="518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Threshold of pain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CA" sz="28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CA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</a:tr>
              <a:tr h="518192">
                <a:tc>
                  <a:txBody>
                    <a:bodyPr/>
                    <a:lstStyle/>
                    <a:p>
                      <a:r>
                        <a:rPr lang="en-C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Elevated</a:t>
                      </a:r>
                      <a:r>
                        <a:rPr lang="en-CA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train</a:t>
                      </a:r>
                      <a:endParaRPr lang="en-C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CA" sz="2800" kern="1200" baseline="30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CA" sz="2800" kern="12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−3</a:t>
                      </a:r>
                    </a:p>
                  </a:txBody>
                  <a:tcPr marL="91434" marR="91434" marT="45724" marB="45724"/>
                </a:tc>
              </a:tr>
              <a:tr h="518192">
                <a:tc>
                  <a:txBody>
                    <a:bodyPr/>
                    <a:lstStyle/>
                    <a:p>
                      <a:r>
                        <a:rPr lang="en-C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Busy</a:t>
                      </a:r>
                      <a:r>
                        <a:rPr lang="en-CA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street traffic</a:t>
                      </a:r>
                      <a:endParaRPr lang="en-C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</a:t>
                      </a:r>
                      <a:endParaRPr lang="en-CA" sz="2800" kern="1200" baseline="30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CA" sz="2800" kern="12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−5</a:t>
                      </a:r>
                    </a:p>
                  </a:txBody>
                  <a:tcPr marL="91434" marR="91434" marT="45724" marB="45724"/>
                </a:tc>
              </a:tr>
              <a:tr h="518192">
                <a:tc>
                  <a:txBody>
                    <a:bodyPr/>
                    <a:lstStyle/>
                    <a:p>
                      <a:r>
                        <a:rPr lang="en-C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Quiet</a:t>
                      </a:r>
                      <a:r>
                        <a:rPr lang="en-CA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radio in home</a:t>
                      </a:r>
                      <a:endParaRPr lang="en-C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CA" sz="2800" kern="1200" baseline="30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CA" sz="2800" kern="12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−8</a:t>
                      </a:r>
                    </a:p>
                  </a:txBody>
                  <a:tcPr marL="91434" marR="91434" marT="45724" marB="45724"/>
                </a:tc>
              </a:tr>
              <a:tr h="518192">
                <a:tc>
                  <a:txBody>
                    <a:bodyPr/>
                    <a:lstStyle/>
                    <a:p>
                      <a:r>
                        <a:rPr lang="en-C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whisper</a:t>
                      </a:r>
                      <a:endParaRPr lang="en-C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CA" sz="2800" kern="1200" baseline="30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CA" sz="2800" kern="12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−10</a:t>
                      </a:r>
                    </a:p>
                  </a:txBody>
                  <a:tcPr marL="91434" marR="91434" marT="45724" marB="45724"/>
                </a:tc>
              </a:tr>
              <a:tr h="944936">
                <a:tc>
                  <a:txBody>
                    <a:bodyPr/>
                    <a:lstStyle/>
                    <a:p>
                      <a:r>
                        <a:rPr lang="en-C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Threshold of hearing at 1000 Hz</a:t>
                      </a:r>
                      <a:endParaRPr lang="en-C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en-CA" sz="2800" kern="1200" baseline="30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CA" sz="2800" kern="12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−12</a:t>
                      </a:r>
                    </a:p>
                  </a:txBody>
                  <a:tcPr marL="91434" marR="91434" marT="45724" marB="4572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2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53" y="1089212"/>
            <a:ext cx="8229600" cy="5190564"/>
          </a:xfrm>
        </p:spPr>
        <p:txBody>
          <a:bodyPr/>
          <a:lstStyle/>
          <a:p>
            <a:r>
              <a:rPr lang="en-CA" sz="2800" dirty="0" smtClean="0"/>
              <a:t>A sound level of 10 decibels has 10 times more intensity than a sound level of zero decibels.</a:t>
            </a:r>
          </a:p>
          <a:p>
            <a:r>
              <a:rPr lang="en-CA" sz="2800" dirty="0" smtClean="0"/>
              <a:t>A sound level of 20 decibels has ___ times more intensity than a sound level of zero decibels.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10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20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50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100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200</a:t>
            </a:r>
            <a:endParaRPr lang="en-CA" sz="2800" dirty="0"/>
          </a:p>
          <a:p>
            <a:pPr marL="514350" indent="-514350">
              <a:buFont typeface="+mj-lt"/>
              <a:buAutoNum type="alphaUcPeriod"/>
            </a:pPr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185135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53" y="1089212"/>
            <a:ext cx="8229600" cy="5190564"/>
          </a:xfrm>
        </p:spPr>
        <p:txBody>
          <a:bodyPr/>
          <a:lstStyle/>
          <a:p>
            <a:r>
              <a:rPr lang="en-US" sz="2800" dirty="0" smtClean="0"/>
              <a:t>When you turn up the volume on your </a:t>
            </a:r>
            <a:r>
              <a:rPr lang="en-US" sz="2800" dirty="0" err="1" smtClean="0"/>
              <a:t>ipod</a:t>
            </a:r>
            <a:r>
              <a:rPr lang="en-US" sz="2800" dirty="0" smtClean="0"/>
              <a:t>, the sound originally entering your ears at 50 decibels is boosted to 80 decibels. By what factor is the intensity of the sound has increased?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1 (no increase)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/>
              <a:t>3</a:t>
            </a:r>
            <a:r>
              <a:rPr lang="en-CA" sz="2800" dirty="0" smtClean="0"/>
              <a:t>0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100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/>
              <a:t>3</a:t>
            </a:r>
            <a:r>
              <a:rPr lang="en-CA" sz="2800" dirty="0" smtClean="0"/>
              <a:t>00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1000</a:t>
            </a:r>
          </a:p>
          <a:p>
            <a:pPr marL="514350" indent="-514350">
              <a:buFont typeface="+mj-lt"/>
              <a:buAutoNum type="alphaUcPeriod"/>
            </a:pPr>
            <a:endParaRPr lang="en-CA" sz="2800" dirty="0"/>
          </a:p>
          <a:p>
            <a:pPr marL="514350" indent="-514350">
              <a:buFont typeface="+mj-lt"/>
              <a:buAutoNum type="alphaUcPeriod"/>
            </a:pPr>
            <a:endParaRPr lang="en-CA" sz="2800" dirty="0"/>
          </a:p>
          <a:p>
            <a:pPr marL="514350" indent="-514350">
              <a:buFont typeface="+mj-lt"/>
              <a:buAutoNum type="alphaUcPeriod"/>
            </a:pPr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404185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476250"/>
          </a:xfrm>
        </p:spPr>
        <p:txBody>
          <a:bodyPr/>
          <a:lstStyle/>
          <a:p>
            <a:pPr marL="290513" indent="-290513"/>
            <a:r>
              <a:rPr lang="en-US" altLang="en-US" sz="2800" smtClean="0"/>
              <a:t>The Doppler effect: Moving listener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304800" y="685800"/>
            <a:ext cx="85344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341313" indent="-341313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Clr>
                <a:srgbClr val="D33325"/>
              </a:buClr>
              <a:buFontTx/>
              <a:buChar char="•"/>
            </a:pPr>
            <a:r>
              <a:rPr lang="en-CA" altLang="en-US" dirty="0" smtClean="0">
                <a:latin typeface="Times New Roman" pitchFamily="84" charset="0"/>
              </a:rPr>
              <a:t>An </a:t>
            </a:r>
            <a:r>
              <a:rPr lang="en-CA" altLang="en-US" b="1" dirty="0" smtClean="0">
                <a:latin typeface="Times New Roman" pitchFamily="84" charset="0"/>
              </a:rPr>
              <a:t>observer</a:t>
            </a:r>
            <a:r>
              <a:rPr lang="en-CA" altLang="en-US" dirty="0" smtClean="0">
                <a:latin typeface="Times New Roman" pitchFamily="84" charset="0"/>
              </a:rPr>
              <a:t> moving </a:t>
            </a:r>
            <a:r>
              <a:rPr lang="en-CA" altLang="en-US" i="1" dirty="0">
                <a:latin typeface="Times New Roman" pitchFamily="84" charset="0"/>
              </a:rPr>
              <a:t>toward</a:t>
            </a:r>
            <a:r>
              <a:rPr lang="en-CA" altLang="en-US" dirty="0">
                <a:latin typeface="Times New Roman" pitchFamily="84" charset="0"/>
              </a:rPr>
              <a:t> a stationary </a:t>
            </a:r>
            <a:r>
              <a:rPr lang="en-CA" altLang="en-US" b="1" dirty="0" smtClean="0">
                <a:latin typeface="Times New Roman" pitchFamily="84" charset="0"/>
              </a:rPr>
              <a:t>source</a:t>
            </a:r>
            <a:r>
              <a:rPr lang="en-CA" altLang="en-US" dirty="0" smtClean="0">
                <a:latin typeface="Times New Roman" pitchFamily="84" charset="0"/>
              </a:rPr>
              <a:t> hears </a:t>
            </a:r>
            <a:r>
              <a:rPr lang="en-CA" altLang="en-US" dirty="0">
                <a:latin typeface="Times New Roman" pitchFamily="84" charset="0"/>
              </a:rPr>
              <a:t>a frequency that is </a:t>
            </a:r>
            <a:r>
              <a:rPr lang="en-CA" altLang="en-US" i="1" dirty="0">
                <a:latin typeface="Times New Roman" pitchFamily="84" charset="0"/>
              </a:rPr>
              <a:t>higher</a:t>
            </a:r>
            <a:r>
              <a:rPr lang="en-CA" altLang="en-US" dirty="0">
                <a:latin typeface="Times New Roman" pitchFamily="84" charset="0"/>
              </a:rPr>
              <a:t> than the </a:t>
            </a:r>
            <a:r>
              <a:rPr lang="en-CA" altLang="en-US" dirty="0" smtClean="0">
                <a:latin typeface="Times New Roman" pitchFamily="84" charset="0"/>
              </a:rPr>
              <a:t>at-rest frequency </a:t>
            </a:r>
            <a:r>
              <a:rPr lang="en-CA" altLang="en-US" i="1" dirty="0" smtClean="0">
                <a:latin typeface="Times New Roman" pitchFamily="84" charset="0"/>
              </a:rPr>
              <a:t>f</a:t>
            </a:r>
            <a:r>
              <a:rPr lang="en-CA" altLang="en-US" baseline="-25000" dirty="0" smtClean="0">
                <a:latin typeface="Times New Roman" pitchFamily="84" charset="0"/>
              </a:rPr>
              <a:t>0</a:t>
            </a:r>
            <a:r>
              <a:rPr lang="en-CA" altLang="en-US" dirty="0" smtClean="0">
                <a:latin typeface="Times New Roman" pitchFamily="84" charset="0"/>
              </a:rPr>
              <a:t>.</a:t>
            </a:r>
            <a:endParaRPr lang="en-US" altLang="en-US" sz="2800" dirty="0">
              <a:latin typeface="Times New Roman" pitchFamily="8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3913"/>
            <a:ext cx="9144000" cy="492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769806"/>
            <a:ext cx="3392129" cy="1386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1243780" y="4601496"/>
            <a:ext cx="452284" cy="2261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54577" y="3835833"/>
                <a:ext cx="6972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577" y="3835833"/>
                <a:ext cx="697242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49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476250"/>
          </a:xfrm>
        </p:spPr>
        <p:txBody>
          <a:bodyPr/>
          <a:lstStyle/>
          <a:p>
            <a:pPr marL="290513" indent="-290513"/>
            <a:r>
              <a:rPr lang="en-US" altLang="en-US" sz="2800" smtClean="0"/>
              <a:t>The Doppler effect: Moving source</a:t>
            </a: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304800" y="620713"/>
            <a:ext cx="85344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341313" indent="-341313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Clr>
                <a:srgbClr val="D33325"/>
              </a:buClr>
              <a:buFontTx/>
              <a:buChar char="•"/>
            </a:pPr>
            <a:r>
              <a:rPr lang="en-CA" altLang="en-US" dirty="0">
                <a:latin typeface="Times New Roman" pitchFamily="84" charset="0"/>
              </a:rPr>
              <a:t>When a </a:t>
            </a:r>
            <a:r>
              <a:rPr lang="en-CA" altLang="en-US" b="1" dirty="0">
                <a:latin typeface="Times New Roman" pitchFamily="84" charset="0"/>
              </a:rPr>
              <a:t>source</a:t>
            </a:r>
            <a:r>
              <a:rPr lang="en-CA" altLang="en-US" dirty="0">
                <a:latin typeface="Times New Roman" pitchFamily="84" charset="0"/>
              </a:rPr>
              <a:t> </a:t>
            </a:r>
            <a:r>
              <a:rPr lang="en-CA" altLang="en-US" dirty="0" smtClean="0">
                <a:latin typeface="Times New Roman" pitchFamily="84" charset="0"/>
              </a:rPr>
              <a:t>is </a:t>
            </a:r>
            <a:r>
              <a:rPr lang="en-CA" altLang="en-US" dirty="0">
                <a:latin typeface="Times New Roman" pitchFamily="84" charset="0"/>
              </a:rPr>
              <a:t>moving </a:t>
            </a:r>
            <a:r>
              <a:rPr lang="en-CA" altLang="en-US" i="1" dirty="0">
                <a:latin typeface="Times New Roman" pitchFamily="84" charset="0"/>
              </a:rPr>
              <a:t>away</a:t>
            </a:r>
            <a:r>
              <a:rPr lang="en-CA" altLang="en-US" dirty="0">
                <a:latin typeface="Times New Roman" pitchFamily="84" charset="0"/>
              </a:rPr>
              <a:t> from </a:t>
            </a:r>
            <a:r>
              <a:rPr lang="en-CA" altLang="en-US" dirty="0" smtClean="0">
                <a:latin typeface="Times New Roman" pitchFamily="84" charset="0"/>
              </a:rPr>
              <a:t>an </a:t>
            </a:r>
            <a:r>
              <a:rPr lang="en-CA" altLang="en-US" b="1" dirty="0" smtClean="0">
                <a:latin typeface="Times New Roman" pitchFamily="84" charset="0"/>
              </a:rPr>
              <a:t>observer</a:t>
            </a:r>
            <a:r>
              <a:rPr lang="en-CA" altLang="en-US" dirty="0" smtClean="0">
                <a:latin typeface="Times New Roman" pitchFamily="84" charset="0"/>
              </a:rPr>
              <a:t>, </a:t>
            </a:r>
            <a:r>
              <a:rPr lang="en-CA" altLang="en-US" dirty="0">
                <a:latin typeface="Times New Roman" pitchFamily="84" charset="0"/>
              </a:rPr>
              <a:t>the waves behind the source are stretched to a </a:t>
            </a:r>
            <a:r>
              <a:rPr lang="en-CA" altLang="en-US" i="1" dirty="0">
                <a:latin typeface="Times New Roman" pitchFamily="84" charset="0"/>
              </a:rPr>
              <a:t>longer</a:t>
            </a:r>
            <a:r>
              <a:rPr lang="en-CA" altLang="en-US" dirty="0">
                <a:latin typeface="Times New Roman" pitchFamily="84" charset="0"/>
              </a:rPr>
              <a:t> wavelength.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52563"/>
            <a:ext cx="9144000" cy="511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29496" y="1725562"/>
            <a:ext cx="3392129" cy="1386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2069688" y="3392130"/>
            <a:ext cx="894738" cy="6181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2556386" y="4488425"/>
            <a:ext cx="226142" cy="2261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42176" y="3807589"/>
                <a:ext cx="6972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176" y="3807589"/>
                <a:ext cx="697242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18768" y="1442178"/>
            <a:ext cx="2895600" cy="157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341313" indent="-341313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Clr>
                <a:srgbClr val="D33325"/>
              </a:buClr>
              <a:buFontTx/>
              <a:buChar char="•"/>
            </a:pPr>
            <a:r>
              <a:rPr lang="en-CA" altLang="en-US" dirty="0" smtClean="0">
                <a:latin typeface="Times New Roman" pitchFamily="84" charset="0"/>
              </a:rPr>
              <a:t>Since </a:t>
            </a:r>
            <a:r>
              <a:rPr lang="en-CA" altLang="en-US" i="1" dirty="0" smtClean="0">
                <a:latin typeface="Times New Roman" pitchFamily="84" charset="0"/>
              </a:rPr>
              <a:t>f = v/</a:t>
            </a:r>
            <a:r>
              <a:rPr lang="el-GR" altLang="en-US" i="1" dirty="0" smtClean="0">
                <a:latin typeface="Times New Roman"/>
                <a:cs typeface="Times New Roman"/>
              </a:rPr>
              <a:t>λ</a:t>
            </a:r>
            <a:r>
              <a:rPr lang="en-CA" altLang="en-US" dirty="0" smtClean="0">
                <a:latin typeface="Times New Roman"/>
                <a:cs typeface="Times New Roman"/>
              </a:rPr>
              <a:t>, a longer wavelength corresponds to a lower frequency.</a:t>
            </a:r>
            <a:endParaRPr lang="en-CA" altLang="en-US" dirty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2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476250"/>
          </a:xfrm>
        </p:spPr>
        <p:txBody>
          <a:bodyPr/>
          <a:lstStyle/>
          <a:p>
            <a:pPr marL="290513" indent="-290513"/>
            <a:r>
              <a:rPr lang="en-US" altLang="en-US" sz="2800" smtClean="0"/>
              <a:t>The Doppler effect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04800" y="1039813"/>
            <a:ext cx="3259138" cy="310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341313" indent="-341313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Aft>
                <a:spcPts val="1200"/>
              </a:spcAft>
              <a:buClr>
                <a:srgbClr val="D33325"/>
              </a:buClr>
              <a:buFontTx/>
              <a:buChar char="•"/>
            </a:pPr>
            <a:r>
              <a:rPr lang="en-CA" altLang="en-US" sz="2800">
                <a:latin typeface="Times New Roman" pitchFamily="84" charset="0"/>
              </a:rPr>
              <a:t>The Doppler effect explains the observed change in pitch of the siren on a fire engine or ambulance. 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692150"/>
            <a:ext cx="5275262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304800" y="4550594"/>
            <a:ext cx="8534400" cy="197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341313" indent="-341313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Aft>
                <a:spcPts val="1200"/>
              </a:spcAft>
              <a:buClr>
                <a:srgbClr val="D33325"/>
              </a:buClr>
              <a:buFontTx/>
              <a:buChar char="•"/>
            </a:pPr>
            <a:r>
              <a:rPr lang="en-CA" altLang="en-US" sz="2800" dirty="0">
                <a:latin typeface="Times New Roman" pitchFamily="84" charset="0"/>
              </a:rPr>
              <a:t>The frequency is high (</a:t>
            </a:r>
            <a:r>
              <a:rPr lang="en-CA" altLang="en-US" sz="2800" i="1" dirty="0" smtClean="0">
                <a:latin typeface="Times New Roman" pitchFamily="84" charset="0"/>
              </a:rPr>
              <a:t>f</a:t>
            </a:r>
            <a:r>
              <a:rPr lang="en-CA" altLang="en-US" sz="2800" dirty="0" smtClean="0">
                <a:latin typeface="Times New Roman" pitchFamily="84" charset="0"/>
              </a:rPr>
              <a:t> </a:t>
            </a:r>
            <a:r>
              <a:rPr lang="en-CA" altLang="en-US" sz="2800" dirty="0">
                <a:latin typeface="Times New Roman" pitchFamily="84" charset="0"/>
              </a:rPr>
              <a:t>&gt; </a:t>
            </a:r>
            <a:r>
              <a:rPr lang="en-CA" altLang="en-US" sz="2800" i="1" dirty="0" smtClean="0">
                <a:latin typeface="Times New Roman" pitchFamily="84" charset="0"/>
              </a:rPr>
              <a:t>f</a:t>
            </a:r>
            <a:r>
              <a:rPr lang="en-CA" altLang="en-US" sz="2800" baseline="-25000" dirty="0" smtClean="0">
                <a:latin typeface="Times New Roman" pitchFamily="84" charset="0"/>
              </a:rPr>
              <a:t>0</a:t>
            </a:r>
            <a:r>
              <a:rPr lang="en-CA" altLang="en-US" sz="2800" dirty="0" smtClean="0">
                <a:latin typeface="Times New Roman" pitchFamily="84" charset="0"/>
              </a:rPr>
              <a:t>) </a:t>
            </a:r>
            <a:r>
              <a:rPr lang="en-CA" altLang="en-US" sz="2800" dirty="0">
                <a:latin typeface="Times New Roman" pitchFamily="84" charset="0"/>
              </a:rPr>
              <a:t>when it is approaching </a:t>
            </a:r>
            <a:r>
              <a:rPr lang="en-CA" altLang="en-US" sz="2800" dirty="0" smtClean="0">
                <a:latin typeface="Times New Roman" pitchFamily="84" charset="0"/>
              </a:rPr>
              <a:t>you. </a:t>
            </a:r>
            <a:endParaRPr lang="en-CA" altLang="en-US" sz="2800" dirty="0">
              <a:latin typeface="Times New Roman" pitchFamily="84" charset="0"/>
            </a:endParaRPr>
          </a:p>
          <a:p>
            <a:pPr algn="l">
              <a:spcAft>
                <a:spcPts val="1200"/>
              </a:spcAft>
              <a:buClr>
                <a:srgbClr val="D33325"/>
              </a:buClr>
              <a:buFontTx/>
              <a:buChar char="•"/>
            </a:pPr>
            <a:r>
              <a:rPr lang="en-CA" altLang="en-US" sz="2800" dirty="0">
                <a:latin typeface="Times New Roman" pitchFamily="84" charset="0"/>
              </a:rPr>
              <a:t>The frequency is low (</a:t>
            </a:r>
            <a:r>
              <a:rPr lang="en-CA" altLang="en-US" sz="2800" i="1" dirty="0" smtClean="0">
                <a:latin typeface="Times New Roman" pitchFamily="84" charset="0"/>
              </a:rPr>
              <a:t>f</a:t>
            </a:r>
            <a:r>
              <a:rPr lang="en-CA" altLang="en-US" sz="2800" dirty="0" smtClean="0">
                <a:latin typeface="Times New Roman" pitchFamily="84" charset="0"/>
              </a:rPr>
              <a:t> </a:t>
            </a:r>
            <a:r>
              <a:rPr lang="en-CA" altLang="en-US" sz="2800" dirty="0">
                <a:latin typeface="Times New Roman" pitchFamily="84" charset="0"/>
              </a:rPr>
              <a:t>&lt; </a:t>
            </a:r>
            <a:r>
              <a:rPr lang="en-CA" altLang="en-US" sz="2800" i="1" dirty="0" smtClean="0">
                <a:latin typeface="Times New Roman" pitchFamily="84" charset="0"/>
              </a:rPr>
              <a:t>f</a:t>
            </a:r>
            <a:r>
              <a:rPr lang="en-CA" altLang="en-US" sz="2800" baseline="-25000" dirty="0" smtClean="0">
                <a:latin typeface="Times New Roman" pitchFamily="84" charset="0"/>
              </a:rPr>
              <a:t>0</a:t>
            </a:r>
            <a:r>
              <a:rPr lang="en-CA" altLang="en-US" sz="2800" dirty="0" smtClean="0">
                <a:latin typeface="Times New Roman" pitchFamily="84" charset="0"/>
              </a:rPr>
              <a:t>) </a:t>
            </a:r>
            <a:r>
              <a:rPr lang="en-CA" altLang="en-US" sz="2800" dirty="0">
                <a:latin typeface="Times New Roman" pitchFamily="84" charset="0"/>
              </a:rPr>
              <a:t>when it is moving away from </a:t>
            </a:r>
            <a:r>
              <a:rPr lang="en-CA" altLang="en-US" sz="2800" dirty="0" smtClean="0">
                <a:latin typeface="Times New Roman" pitchFamily="84" charset="0"/>
              </a:rPr>
              <a:t>you. </a:t>
            </a:r>
            <a:endParaRPr lang="en-CA" altLang="en-US" sz="2800" dirty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85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72966" y="132748"/>
            <a:ext cx="8229600" cy="623996"/>
          </a:xfrm>
        </p:spPr>
        <p:txBody>
          <a:bodyPr/>
          <a:lstStyle/>
          <a:p>
            <a:r>
              <a:rPr lang="en-US" dirty="0" smtClean="0"/>
              <a:t>Doppler Effect in law enforcement</a:t>
            </a:r>
          </a:p>
        </p:txBody>
      </p:sp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43783"/>
            <a:ext cx="44767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15309" y="1269685"/>
            <a:ext cx="4256689" cy="333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/>
              <a:t>The </a:t>
            </a:r>
            <a:r>
              <a:rPr lang="en-US" sz="2800" dirty="0" smtClean="0"/>
              <a:t>police officer aims </a:t>
            </a:r>
            <a:r>
              <a:rPr lang="en-US" sz="2800" dirty="0"/>
              <a:t>laser-light or a radio-wave at your car.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reflected waves pick up a </a:t>
            </a:r>
            <a:r>
              <a:rPr lang="en-US" sz="2800" dirty="0" err="1"/>
              <a:t>doppler</a:t>
            </a:r>
            <a:r>
              <a:rPr lang="en-US" sz="2800" dirty="0"/>
              <a:t>-shift if the reflecting surface is moving toward or away from the </a:t>
            </a:r>
            <a:r>
              <a:rPr lang="en-US" sz="2800" dirty="0" smtClean="0"/>
              <a:t>officer.</a:t>
            </a:r>
            <a:endParaRPr lang="en-US" sz="28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5813" y="4601484"/>
            <a:ext cx="8575783" cy="178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 smtClean="0"/>
              <a:t>By measuring the difference between the observed frequency of the reflected wave and known rest frequency, the officer can determine the speed of the reflecting surface (your car).</a:t>
            </a:r>
          </a:p>
        </p:txBody>
      </p:sp>
    </p:spTree>
    <p:extLst>
      <p:ext uri="{BB962C8B-B14F-4D97-AF65-F5344CB8AC3E}">
        <p14:creationId xmlns:p14="http://schemas.microsoft.com/office/powerpoint/2010/main" val="185156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685800" y="1390776"/>
            <a:ext cx="78486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Times New Roman" charset="0"/>
              </a:rPr>
              <a:t>Valerie is standing in the middle of the road, as a police car approaches her at a constant speed, </a:t>
            </a:r>
            <a:r>
              <a:rPr lang="en-US" sz="3200" i="1" dirty="0">
                <a:latin typeface="Times New Roman" charset="0"/>
              </a:rPr>
              <a:t>v</a:t>
            </a:r>
            <a:r>
              <a:rPr lang="en-US" sz="3200" dirty="0">
                <a:latin typeface="Times New Roman" charset="0"/>
              </a:rPr>
              <a:t>.  The siren on the police car emits a “rest frequency” of </a:t>
            </a:r>
            <a:r>
              <a:rPr lang="en-US" sz="3200" i="1" dirty="0">
                <a:latin typeface="Times New Roman" charset="0"/>
              </a:rPr>
              <a:t>f</a:t>
            </a:r>
            <a:r>
              <a:rPr lang="en-US" sz="3200" baseline="-25000" dirty="0">
                <a:latin typeface="Times New Roman" charset="0"/>
              </a:rPr>
              <a:t>0</a:t>
            </a:r>
            <a:r>
              <a:rPr lang="en-US" sz="3200" dirty="0">
                <a:latin typeface="Times New Roman" charset="0"/>
              </a:rPr>
              <a:t>.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797843" y="583056"/>
            <a:ext cx="5776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dirty="0"/>
              <a:t>Which statement is true?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85800" y="3486862"/>
            <a:ext cx="8001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lphaUcPeriod"/>
            </a:pPr>
            <a:r>
              <a:rPr lang="en-US" sz="2800" dirty="0"/>
              <a:t>The frequency she hears rises steadily as the police car gets closer and closer.</a:t>
            </a:r>
          </a:p>
          <a:p>
            <a:pPr marL="457200" indent="-457200">
              <a:buFontTx/>
              <a:buAutoNum type="alphaUcPeriod"/>
            </a:pPr>
            <a:r>
              <a:rPr lang="en-US" sz="2800" dirty="0"/>
              <a:t>The frequency she hears steadily decreases as the police car gets closer and closer.</a:t>
            </a:r>
          </a:p>
          <a:p>
            <a:pPr marL="457200" indent="-457200">
              <a:buFontTx/>
              <a:buAutoNum type="alphaUcPeriod"/>
            </a:pPr>
            <a:r>
              <a:rPr lang="en-US" sz="2800" dirty="0"/>
              <a:t>The frequency she hears does not change as the police car gets closer.</a:t>
            </a:r>
          </a:p>
        </p:txBody>
      </p:sp>
    </p:spTree>
    <p:extLst>
      <p:ext uri="{BB962C8B-B14F-4D97-AF65-F5344CB8AC3E}">
        <p14:creationId xmlns:p14="http://schemas.microsoft.com/office/powerpoint/2010/main" val="182242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39383" y="1452749"/>
            <a:ext cx="8458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Times New Roman" charset="0"/>
              </a:rPr>
              <a:t>Valerie is standing in the middle of the road, </a:t>
            </a:r>
            <a:r>
              <a:rPr lang="en-US" sz="3200" dirty="0" smtClean="0">
                <a:latin typeface="Times New Roman" charset="0"/>
              </a:rPr>
              <a:t>listening to the siren of a </a:t>
            </a:r>
            <a:r>
              <a:rPr lang="en-US" sz="3200" dirty="0">
                <a:latin typeface="Times New Roman" charset="0"/>
              </a:rPr>
              <a:t>police car </a:t>
            </a:r>
            <a:r>
              <a:rPr lang="en-US" sz="3200" dirty="0" smtClean="0">
                <a:latin typeface="Times New Roman" charset="0"/>
              </a:rPr>
              <a:t>approaching her </a:t>
            </a:r>
            <a:r>
              <a:rPr lang="en-US" sz="3200" dirty="0">
                <a:latin typeface="Times New Roman" charset="0"/>
              </a:rPr>
              <a:t>at a constant speed, </a:t>
            </a:r>
            <a:r>
              <a:rPr lang="en-US" sz="3200" i="1" dirty="0">
                <a:latin typeface="Times New Roman" charset="0"/>
              </a:rPr>
              <a:t>v</a:t>
            </a:r>
            <a:r>
              <a:rPr lang="en-US" sz="3200" dirty="0">
                <a:latin typeface="Times New Roman" charset="0"/>
              </a:rPr>
              <a:t>. </a:t>
            </a:r>
            <a:r>
              <a:rPr lang="en-US" sz="3200" dirty="0" smtClean="0">
                <a:latin typeface="Times New Roman" charset="0"/>
              </a:rPr>
              <a:t>Daniel is listening to a similar siren on a police car that is not moving. </a:t>
            </a:r>
            <a:endParaRPr lang="en-US" sz="3200" dirty="0">
              <a:latin typeface="Times New Roman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680026" y="638532"/>
            <a:ext cx="5776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dirty="0"/>
              <a:t>Which statement is true?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758483" y="3514852"/>
            <a:ext cx="7620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lphaUcPeriod"/>
            </a:pPr>
            <a:r>
              <a:rPr lang="en-US" sz="2800" dirty="0"/>
              <a:t>The frequency Daniel hears is lower than the frequency Valerie hears.</a:t>
            </a:r>
          </a:p>
          <a:p>
            <a:pPr marL="457200" indent="-457200">
              <a:buFontTx/>
              <a:buAutoNum type="alphaUcPeriod"/>
            </a:pPr>
            <a:r>
              <a:rPr lang="en-US" sz="2800" dirty="0"/>
              <a:t>The frequency Daniel hears is higher than the frequency Valerie hears.</a:t>
            </a:r>
          </a:p>
          <a:p>
            <a:pPr marL="457200" indent="-457200">
              <a:buFontTx/>
              <a:buAutoNum type="alphaUcPeriod"/>
            </a:pPr>
            <a:r>
              <a:rPr lang="en-US" sz="2800" dirty="0"/>
              <a:t>The frequencies that Daniel and Valerie hear are exactly the same.</a:t>
            </a:r>
          </a:p>
        </p:txBody>
      </p:sp>
    </p:spTree>
    <p:extLst>
      <p:ext uri="{BB962C8B-B14F-4D97-AF65-F5344CB8AC3E}">
        <p14:creationId xmlns:p14="http://schemas.microsoft.com/office/powerpoint/2010/main" val="208940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6477" y="115890"/>
            <a:ext cx="8627807" cy="518291"/>
          </a:xfrm>
        </p:spPr>
        <p:txBody>
          <a:bodyPr/>
          <a:lstStyle/>
          <a:p>
            <a:pPr eaLnBrk="1" hangingPunct="1"/>
            <a:r>
              <a:rPr lang="en-US" sz="3600" dirty="0" err="1" smtClean="0"/>
              <a:t>i</a:t>
            </a:r>
            <a:r>
              <a:rPr lang="en-US" sz="3600" dirty="0" smtClean="0"/>
              <a:t>-Clicker Instructions</a:t>
            </a:r>
            <a:endParaRPr lang="en-US" sz="3600" dirty="0"/>
          </a:p>
        </p:txBody>
      </p:sp>
      <p:pic>
        <p:nvPicPr>
          <p:cNvPr id="16387" name="Picture 3" descr="iclickerOnly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410075" y="1412877"/>
            <a:ext cx="3186114" cy="2917825"/>
          </a:xfrm>
          <a:noFill/>
        </p:spPr>
      </p:pic>
      <p:grpSp>
        <p:nvGrpSpPr>
          <p:cNvPr id="13" name="Group 12"/>
          <p:cNvGrpSpPr/>
          <p:nvPr/>
        </p:nvGrpSpPr>
        <p:grpSpPr>
          <a:xfrm>
            <a:off x="5843926" y="893304"/>
            <a:ext cx="2106215" cy="936625"/>
            <a:chOff x="5795963" y="908050"/>
            <a:chExt cx="2808287" cy="936625"/>
          </a:xfrm>
        </p:grpSpPr>
        <p:sp>
          <p:nvSpPr>
            <p:cNvPr id="36870" name="Line 6"/>
            <p:cNvSpPr>
              <a:spLocks noChangeShapeType="1"/>
            </p:cNvSpPr>
            <p:nvPr/>
          </p:nvSpPr>
          <p:spPr bwMode="auto">
            <a:xfrm>
              <a:off x="7019925" y="1412875"/>
              <a:ext cx="360363" cy="43180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Text Box 7"/>
            <p:cNvSpPr txBox="1">
              <a:spLocks noChangeArrowheads="1"/>
            </p:cNvSpPr>
            <p:nvPr/>
          </p:nvSpPr>
          <p:spPr bwMode="auto">
            <a:xfrm>
              <a:off x="5795963" y="908050"/>
              <a:ext cx="2808287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3366FF"/>
                  </a:solidFill>
                </a:rPr>
                <a:t>Power Light</a:t>
              </a:r>
            </a:p>
          </p:txBody>
        </p:sp>
      </p:grp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2757948" y="1113506"/>
            <a:ext cx="3994850" cy="919163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68711" y="837176"/>
            <a:ext cx="3746091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Status Light</a:t>
            </a:r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dirty="0"/>
              <a:t>When I start asking clicker questions: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/>
              <a:t> </a:t>
            </a:r>
            <a:r>
              <a:rPr lang="en-US" sz="2800" dirty="0"/>
              <a:t>Status light will flash </a:t>
            </a:r>
            <a:r>
              <a:rPr lang="en-US" sz="2800" dirty="0">
                <a:solidFill>
                  <a:srgbClr val="33CC33"/>
                </a:solidFill>
              </a:rPr>
              <a:t>green</a:t>
            </a:r>
            <a:r>
              <a:rPr lang="en-US" sz="2800" dirty="0"/>
              <a:t> when your response is registered on my computer.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 Status will flash </a:t>
            </a:r>
            <a:r>
              <a:rPr lang="en-US" sz="2800" dirty="0">
                <a:solidFill>
                  <a:srgbClr val="FF0000"/>
                </a:solidFill>
              </a:rPr>
              <a:t>red</a:t>
            </a:r>
            <a:r>
              <a:rPr lang="en-US" sz="2800" dirty="0"/>
              <a:t> if your response is not registered.</a:t>
            </a:r>
            <a:endParaRPr lang="en-US" sz="28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3928221" y="3860800"/>
            <a:ext cx="4906066" cy="2682895"/>
            <a:chOff x="3851275" y="3860800"/>
            <a:chExt cx="5292725" cy="2682895"/>
          </a:xfrm>
        </p:grpSpPr>
        <p:sp>
          <p:nvSpPr>
            <p:cNvPr id="36868" name="Line 4"/>
            <p:cNvSpPr>
              <a:spLocks noChangeShapeType="1"/>
            </p:cNvSpPr>
            <p:nvPr/>
          </p:nvSpPr>
          <p:spPr bwMode="auto">
            <a:xfrm flipH="1" flipV="1">
              <a:off x="5581650" y="3860800"/>
              <a:ext cx="574675" cy="1152525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69" name="Text Box 5"/>
            <p:cNvSpPr txBox="1">
              <a:spLocks noChangeArrowheads="1"/>
            </p:cNvSpPr>
            <p:nvPr/>
          </p:nvSpPr>
          <p:spPr bwMode="auto">
            <a:xfrm>
              <a:off x="5148263" y="4997450"/>
              <a:ext cx="2808286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3366FF"/>
                  </a:solidFill>
                </a:rPr>
                <a:t>On/Off Switch</a:t>
              </a:r>
            </a:p>
          </p:txBody>
        </p:sp>
        <p:sp>
          <p:nvSpPr>
            <p:cNvPr id="36874" name="Text Box 10"/>
            <p:cNvSpPr txBox="1">
              <a:spLocks noChangeArrowheads="1"/>
            </p:cNvSpPr>
            <p:nvPr/>
          </p:nvSpPr>
          <p:spPr bwMode="auto">
            <a:xfrm>
              <a:off x="3851275" y="5589588"/>
              <a:ext cx="5292725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3366FF"/>
                  </a:solidFill>
                </a:rPr>
                <a:t>Please turn on your clicker now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63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97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The Doppler Effect</a:t>
            </a:r>
          </a:p>
        </p:txBody>
      </p:sp>
      <p:sp>
        <p:nvSpPr>
          <p:cNvPr id="46082" name="Text Box 6"/>
          <p:cNvSpPr txBox="1">
            <a:spLocks noChangeArrowheads="1"/>
          </p:cNvSpPr>
          <p:nvPr/>
        </p:nvSpPr>
        <p:spPr bwMode="auto">
          <a:xfrm>
            <a:off x="457200" y="749712"/>
            <a:ext cx="81343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>
                <a:latin typeface="Calibri" pitchFamily="34" charset="0"/>
              </a:rPr>
              <a:t>The frequencies heard by a stationary observer when the sound source is moving at speed </a:t>
            </a:r>
            <a:r>
              <a:rPr lang="en-US" sz="2800" i="1">
                <a:latin typeface="Calibri" pitchFamily="34" charset="0"/>
              </a:rPr>
              <a:t>v</a:t>
            </a:r>
            <a:r>
              <a:rPr lang="en-US" sz="2800" baseline="-25000">
                <a:latin typeface="Calibri" pitchFamily="34" charset="0"/>
              </a:rPr>
              <a:t>0</a:t>
            </a:r>
            <a:r>
              <a:rPr lang="en-US" sz="2800">
                <a:latin typeface="Calibri" pitchFamily="34" charset="0"/>
              </a:rPr>
              <a:t> are</a:t>
            </a:r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381000" y="3747816"/>
            <a:ext cx="8134948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dirty="0">
                <a:latin typeface="Calibri" pitchFamily="34" charset="0"/>
              </a:rPr>
              <a:t>The frequencies heard by an observer moving at speed </a:t>
            </a:r>
            <a:r>
              <a:rPr lang="en-US" sz="2800" i="1" dirty="0">
                <a:latin typeface="Calibri" pitchFamily="34" charset="0"/>
              </a:rPr>
              <a:t>v</a:t>
            </a:r>
            <a:r>
              <a:rPr lang="en-US" sz="2800" baseline="-25000" dirty="0">
                <a:latin typeface="Calibri" pitchFamily="34" charset="0"/>
              </a:rPr>
              <a:t>0</a:t>
            </a:r>
            <a:r>
              <a:rPr lang="en-US" sz="2800" dirty="0">
                <a:latin typeface="Calibri" pitchFamily="34" charset="0"/>
              </a:rPr>
              <a:t> relative to a stationary sound source emitting frequency </a:t>
            </a:r>
            <a:r>
              <a:rPr lang="en-US" sz="2800" i="1" dirty="0">
                <a:latin typeface="Calibri" pitchFamily="34" charset="0"/>
              </a:rPr>
              <a:t>f</a:t>
            </a:r>
            <a:r>
              <a:rPr lang="en-US" sz="2800" baseline="-25000" dirty="0">
                <a:latin typeface="Calibri" pitchFamily="34" charset="0"/>
              </a:rPr>
              <a:t>0</a:t>
            </a:r>
            <a:r>
              <a:rPr lang="en-US" sz="2800" dirty="0">
                <a:latin typeface="Calibri" pitchFamily="34" charset="0"/>
              </a:rPr>
              <a:t> are</a:t>
            </a:r>
          </a:p>
        </p:txBody>
      </p:sp>
      <p:pic>
        <p:nvPicPr>
          <p:cNvPr id="3" name="Picture 2" descr="20_KeyEquation_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763" y="1603787"/>
            <a:ext cx="9986474" cy="2144029"/>
          </a:xfrm>
          <a:prstGeom prst="rect">
            <a:avLst/>
          </a:prstGeom>
        </p:spPr>
      </p:pic>
      <p:pic>
        <p:nvPicPr>
          <p:cNvPr id="5" name="Picture 4" descr="20_KeyEquation_0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8382" y="5093112"/>
            <a:ext cx="11034332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84" y="140353"/>
            <a:ext cx="8229600" cy="578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Doppler Shift for Light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6084" y="4591878"/>
            <a:ext cx="8665092" cy="21168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light source is moving away from you, the spectrum is shifted toward the red.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baseline="0" dirty="0" smtClean="0">
                <a:latin typeface="+mn-lt"/>
              </a:rPr>
              <a:t>When</a:t>
            </a:r>
            <a:r>
              <a:rPr lang="en-US" sz="3200" dirty="0" smtClean="0">
                <a:latin typeface="+mn-lt"/>
              </a:rPr>
              <a:t> a light source is moving toward you, the spectrum is shifted toward the blue.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 descr="https://upload.wikimedia.org/wikipedia/commons/thumb/e/e4/Redshift_blueshift.svg/800px-Redshift_blueshif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027" y="992256"/>
            <a:ext cx="59912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63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84" y="140353"/>
            <a:ext cx="8229600" cy="578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Doppler Shift for Light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6084" y="4591878"/>
            <a:ext cx="8665092" cy="2116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Doppler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shift can be observed in the headlights of cars on the highway.</a:t>
            </a:r>
            <a:endParaRPr lang="en-US" sz="3200" dirty="0">
              <a:latin typeface="+mn-lt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cars moving away from you appear more red, while the cars moving toward you appear more blue-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white.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 descr="http://www.thestar.com/content/dam/thestar/news/city_hall/2012/10/11/its_not_your_imagination_rush_hour_is_getting_worse/highway_401traffic.jpeg.size.xxlarge.letterbox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67" y="936348"/>
            <a:ext cx="5191125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54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84" y="140353"/>
            <a:ext cx="8229600" cy="578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Doppler Shift for Light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7727" y="4373216"/>
            <a:ext cx="8665092" cy="21168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Doppler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shift can be observed with carefully obtained spectra of very fast moving objects like stars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baseline="0" dirty="0" smtClean="0">
                <a:latin typeface="+mn-lt"/>
              </a:rPr>
              <a:t>There</a:t>
            </a:r>
            <a:r>
              <a:rPr lang="en-US" sz="3200" dirty="0" smtClean="0">
                <a:latin typeface="+mn-lt"/>
              </a:rPr>
              <a:t> is a slight shift in “absorption lines”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38" name="Picture 2" descr="http://snap.lbl.gov/images/redshi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132" y="887165"/>
            <a:ext cx="4714599" cy="317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86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792162"/>
          </a:xfrm>
        </p:spPr>
        <p:txBody>
          <a:bodyPr/>
          <a:lstStyle/>
          <a:p>
            <a:pPr eaLnBrk="1" hangingPunct="1"/>
            <a:r>
              <a:rPr lang="en-US" dirty="0"/>
              <a:t>Before Class</a:t>
            </a:r>
            <a:r>
              <a:rPr lang="en-US" dirty="0" smtClean="0"/>
              <a:t> 3 </a:t>
            </a:r>
            <a:r>
              <a:rPr lang="en-US" dirty="0"/>
              <a:t>on</a:t>
            </a:r>
            <a:r>
              <a:rPr lang="en-US" dirty="0" smtClean="0"/>
              <a:t> Monday</a:t>
            </a:r>
            <a:endParaRPr lang="en-US" dirty="0"/>
          </a:p>
        </p:txBody>
      </p:sp>
      <p:pic>
        <p:nvPicPr>
          <p:cNvPr id="7170" name="Picture 2" descr="http://www.edu.pe.ca/gray/class_pages/krcutcliffe/physics521/14waves/applets/Superposition%20of%20Waves_files/super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677" y="2631488"/>
            <a:ext cx="4655576" cy="465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22695" y="6344529"/>
            <a:ext cx="5134708" cy="7737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2222695" y="3345766"/>
            <a:ext cx="5134708" cy="1493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7477"/>
            <a:ext cx="8077200" cy="3406726"/>
          </a:xfrm>
        </p:spPr>
        <p:txBody>
          <a:bodyPr/>
          <a:lstStyle/>
          <a:p>
            <a:pPr eaLnBrk="1" hangingPunct="1"/>
            <a:r>
              <a:rPr lang="en-US" sz="2800" dirty="0"/>
              <a:t>Please read </a:t>
            </a:r>
            <a:r>
              <a:rPr lang="en-CA" sz="2800" dirty="0" smtClean="0"/>
              <a:t>Knight pages 591-603: Ch</a:t>
            </a:r>
            <a:r>
              <a:rPr lang="en-CA" sz="2800" dirty="0"/>
              <a:t>. 21, sections </a:t>
            </a:r>
            <a:r>
              <a:rPr lang="en-CA" sz="2800" dirty="0" smtClean="0"/>
              <a:t>21.1-21.4</a:t>
            </a:r>
            <a:endParaRPr lang="en-US" sz="2800" dirty="0"/>
          </a:p>
          <a:p>
            <a:pPr eaLnBrk="1" hangingPunct="1"/>
            <a:r>
              <a:rPr lang="en-US" sz="2800" dirty="0" smtClean="0"/>
              <a:t>Please </a:t>
            </a:r>
            <a:r>
              <a:rPr lang="en-US" sz="2800" dirty="0"/>
              <a:t>do the short pre-class </a:t>
            </a:r>
            <a:r>
              <a:rPr lang="en-US" sz="2800" dirty="0" smtClean="0"/>
              <a:t>quiz on </a:t>
            </a:r>
            <a:r>
              <a:rPr lang="en-US" sz="2800" dirty="0" err="1" smtClean="0"/>
              <a:t>MasteringPhysics</a:t>
            </a:r>
            <a:r>
              <a:rPr lang="en-US" sz="2800" dirty="0" smtClean="0"/>
              <a:t> by Sunday evening.</a:t>
            </a:r>
          </a:p>
          <a:p>
            <a:pPr eaLnBrk="1" hangingPunct="1"/>
            <a:r>
              <a:rPr lang="en-US" sz="2800" dirty="0" smtClean="0"/>
              <a:t>Something </a:t>
            </a:r>
            <a:r>
              <a:rPr lang="en-US" sz="2800" dirty="0"/>
              <a:t>to think about:  </a:t>
            </a:r>
            <a:r>
              <a:rPr lang="en-US" sz="2800" dirty="0" smtClean="0"/>
              <a:t>What is the difference between a traveling wave and a standing wave.  Does a standing wave really stand still?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661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clicker-plus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4680">
            <a:off x="5764196" y="1084554"/>
            <a:ext cx="1984560" cy="372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6477" y="115890"/>
            <a:ext cx="8627807" cy="518291"/>
          </a:xfrm>
        </p:spPr>
        <p:txBody>
          <a:bodyPr/>
          <a:lstStyle/>
          <a:p>
            <a:pPr eaLnBrk="1" hangingPunct="1"/>
            <a:r>
              <a:rPr lang="en-US" sz="3600" dirty="0" err="1" smtClean="0"/>
              <a:t>i</a:t>
            </a:r>
            <a:r>
              <a:rPr lang="en-US" sz="3600" dirty="0" smtClean="0"/>
              <a:t>-Clicker+ Instructions</a:t>
            </a:r>
            <a:endParaRPr lang="en-US" sz="3600" dirty="0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6761897" y="1398129"/>
            <a:ext cx="270272" cy="4318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5003290" y="893304"/>
            <a:ext cx="210621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3366FF"/>
                </a:solidFill>
              </a:rPr>
              <a:t>Power Light</a:t>
            </a: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2920180" y="1113506"/>
            <a:ext cx="3701845" cy="1216739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68711" y="837176"/>
            <a:ext cx="3746091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Status </a:t>
            </a:r>
            <a:r>
              <a:rPr lang="en-US" sz="2800" b="1" dirty="0" smtClean="0"/>
              <a:t>Lights</a:t>
            </a:r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dirty="0"/>
              <a:t>When I start asking clicker questions: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/>
              <a:t> </a:t>
            </a:r>
            <a:r>
              <a:rPr lang="en-US" sz="2800" dirty="0"/>
              <a:t>Status light will flash </a:t>
            </a:r>
            <a:r>
              <a:rPr lang="en-US" sz="2800" dirty="0">
                <a:solidFill>
                  <a:srgbClr val="33CC33"/>
                </a:solidFill>
              </a:rPr>
              <a:t>green</a:t>
            </a:r>
            <a:r>
              <a:rPr lang="en-US" sz="2800" dirty="0"/>
              <a:t> when your response is registered on my computer.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 Status will flash </a:t>
            </a:r>
            <a:r>
              <a:rPr lang="en-US" sz="2800" dirty="0">
                <a:solidFill>
                  <a:srgbClr val="FF0000"/>
                </a:solidFill>
              </a:rPr>
              <a:t>red</a:t>
            </a:r>
            <a:r>
              <a:rPr lang="en-US" sz="2800" dirty="0"/>
              <a:t> if your response is not registered.</a:t>
            </a:r>
            <a:endParaRPr lang="en-US" sz="2800" b="1" dirty="0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 flipV="1">
            <a:off x="6756476" y="2249742"/>
            <a:ext cx="484982" cy="2747707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130458" y="4997450"/>
            <a:ext cx="260312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3366FF"/>
                </a:solidFill>
              </a:rPr>
              <a:t>On/Off Switch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3928221" y="5589588"/>
            <a:ext cx="49060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3366FF"/>
                </a:solidFill>
              </a:rPr>
              <a:t>Please turn on your clicker now</a:t>
            </a: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5130458" y="1874275"/>
            <a:ext cx="1301563" cy="750938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5130458" y="1829929"/>
            <a:ext cx="1063865" cy="947684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5130458" y="1874275"/>
            <a:ext cx="866947" cy="119339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5130458" y="1829930"/>
            <a:ext cx="650781" cy="1531014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2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clicker2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3433">
            <a:off x="6015322" y="560493"/>
            <a:ext cx="1890244" cy="424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6477" y="115890"/>
            <a:ext cx="8627807" cy="518291"/>
          </a:xfrm>
        </p:spPr>
        <p:txBody>
          <a:bodyPr/>
          <a:lstStyle/>
          <a:p>
            <a:pPr eaLnBrk="1" hangingPunct="1"/>
            <a:r>
              <a:rPr lang="en-US" sz="3600" dirty="0" smtClean="0"/>
              <a:t>i-Clicker2 Instructions</a:t>
            </a:r>
            <a:endParaRPr lang="en-US" sz="3600" dirty="0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2920180" y="1113507"/>
            <a:ext cx="4321278" cy="258094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68711" y="837176"/>
            <a:ext cx="374609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Status </a:t>
            </a:r>
            <a:r>
              <a:rPr lang="en-US" sz="2800" b="1" dirty="0" smtClean="0"/>
              <a:t>Window</a:t>
            </a:r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dirty="0" smtClean="0"/>
              <a:t>Tells you when your response has been registered on my computer.</a:t>
            </a:r>
            <a:endParaRPr lang="en-US" sz="2800" b="1" dirty="0"/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Note that the frequency-code for this course is the default: “AA”</a:t>
            </a: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 flipV="1">
            <a:off x="6756476" y="2566218"/>
            <a:ext cx="381743" cy="243123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130458" y="4997450"/>
            <a:ext cx="260312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3366FF"/>
                </a:solidFill>
              </a:rPr>
              <a:t>On/Off Switch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3928221" y="5589588"/>
            <a:ext cx="49060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3366FF"/>
                </a:solidFill>
              </a:rPr>
              <a:t>Please turn on your clicker now</a:t>
            </a:r>
          </a:p>
        </p:txBody>
      </p:sp>
    </p:spTree>
    <p:extLst>
      <p:ext uri="{BB962C8B-B14F-4D97-AF65-F5344CB8AC3E}">
        <p14:creationId xmlns:p14="http://schemas.microsoft.com/office/powerpoint/2010/main" val="14373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3270659"/>
            <a:ext cx="15906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://se.macmillan.com/uploadedImages/Contents/Media/News/i-clicker-go-website.png?n=5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273" y="471949"/>
            <a:ext cx="506895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6477" y="115890"/>
            <a:ext cx="8627807" cy="518291"/>
          </a:xfrm>
        </p:spPr>
        <p:txBody>
          <a:bodyPr/>
          <a:lstStyle/>
          <a:p>
            <a:pPr eaLnBrk="1" hangingPunct="1"/>
            <a:r>
              <a:rPr lang="en-US" sz="3600" dirty="0" err="1" smtClean="0"/>
              <a:t>i</a:t>
            </a:r>
            <a:r>
              <a:rPr lang="en-US" sz="3600" dirty="0" smtClean="0"/>
              <a:t>-Clicker GO App instructions</a:t>
            </a:r>
            <a:endParaRPr lang="en-US" sz="3600" dirty="0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63486" y="704443"/>
            <a:ext cx="449376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You need to install the free app and you need to have a data plan or be able to use the </a:t>
            </a:r>
            <a:r>
              <a:rPr lang="en-US" sz="2400" dirty="0" err="1" smtClean="0"/>
              <a:t>wi-fi</a:t>
            </a:r>
            <a:r>
              <a:rPr lang="en-US" sz="2400" dirty="0" smtClean="0"/>
              <a:t> in this room (</a:t>
            </a:r>
            <a:r>
              <a:rPr lang="en-US" sz="2400" dirty="0" err="1" smtClean="0"/>
              <a:t>ie</a:t>
            </a:r>
            <a:r>
              <a:rPr lang="en-US" sz="2400" dirty="0" smtClean="0"/>
              <a:t> the “U of T” network – log on with your portal ID and password.)</a:t>
            </a:r>
          </a:p>
        </p:txBody>
      </p:sp>
      <p:pic>
        <p:nvPicPr>
          <p:cNvPr id="10244" name="Picture 4" descr="http://a1561.phobos.apple.com/us/r1000/074/Purple/v4/66/d0/a3/66d0a394-54e0-2927-7516-b24f2eec5996/mzl.hgpjjhv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515" y="3784151"/>
            <a:ext cx="1328293" cy="199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8997" y="3516682"/>
            <a:ext cx="7315197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After a 2-week trial, the cost is $10 per semester.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You have to type in the zip-code for U of T </a:t>
            </a:r>
            <a:r>
              <a:rPr lang="en-US" sz="2400" dirty="0" err="1" smtClean="0"/>
              <a:t>St.George</a:t>
            </a:r>
            <a:r>
              <a:rPr lang="en-US" sz="2400" dirty="0" smtClean="0"/>
              <a:t> campus, which is </a:t>
            </a:r>
            <a:r>
              <a:rPr lang="en-US" sz="2400" b="1" dirty="0" smtClean="0"/>
              <a:t>M5S1A1</a:t>
            </a:r>
            <a:r>
              <a:rPr lang="en-US" sz="2400" dirty="0" smtClean="0"/>
              <a:t>.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Find Jason Harlow, and find PHY132 Winter 2015.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When I start the vote, your phone will look like this.</a:t>
            </a: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6975986" y="5261556"/>
            <a:ext cx="870155" cy="829528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4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/>
          </p:cNvSpPr>
          <p:nvPr/>
        </p:nvSpPr>
        <p:spPr bwMode="auto">
          <a:xfrm>
            <a:off x="452438" y="1984961"/>
            <a:ext cx="5795962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511175" indent="-511175" eaLnBrk="1" hangingPunct="1">
              <a:lnSpc>
                <a:spcPct val="110000"/>
              </a:lnSpc>
            </a:pPr>
            <a:endParaRPr lang="en-US" sz="2800"/>
          </a:p>
          <a:p>
            <a:pPr marL="511175" indent="-511175" eaLnBrk="1" hangingPunct="1">
              <a:lnSpc>
                <a:spcPct val="140000"/>
              </a:lnSpc>
              <a:buFont typeface="Arial" charset="0"/>
              <a:buAutoNum type="alphaUcPeriod"/>
            </a:pPr>
            <a:r>
              <a:rPr lang="en-US" sz="2800"/>
              <a:t> </a:t>
            </a:r>
            <a:r>
              <a:rPr lang="en-US" sz="2800">
                <a:latin typeface="Times New Roman" charset="0"/>
              </a:rPr>
              <a:t>1 s.</a:t>
            </a:r>
            <a:endParaRPr lang="en-US" sz="2800"/>
          </a:p>
          <a:p>
            <a:pPr marL="511175" indent="-511175" eaLnBrk="1" hangingPunct="1">
              <a:lnSpc>
                <a:spcPct val="140000"/>
              </a:lnSpc>
              <a:buFont typeface="Arial" charset="0"/>
              <a:buAutoNum type="alphaUcPeriod"/>
            </a:pPr>
            <a:r>
              <a:rPr lang="en-US" sz="2800"/>
              <a:t> </a:t>
            </a:r>
            <a:r>
              <a:rPr lang="en-US" sz="2800">
                <a:latin typeface="Times New Roman" charset="0"/>
              </a:rPr>
              <a:t>2 s.</a:t>
            </a:r>
            <a:endParaRPr lang="en-US" sz="2800"/>
          </a:p>
          <a:p>
            <a:pPr marL="511175" indent="-511175" eaLnBrk="1" hangingPunct="1">
              <a:lnSpc>
                <a:spcPct val="140000"/>
              </a:lnSpc>
              <a:buFont typeface="Arial" charset="0"/>
              <a:buAutoNum type="alphaUcPeriod"/>
            </a:pPr>
            <a:r>
              <a:rPr lang="en-US" sz="2800"/>
              <a:t> </a:t>
            </a:r>
            <a:r>
              <a:rPr lang="en-US" sz="2800">
                <a:latin typeface="Times New Roman" charset="0"/>
              </a:rPr>
              <a:t>4 s.</a:t>
            </a:r>
          </a:p>
          <a:p>
            <a:pPr marL="511175" indent="-511175" eaLnBrk="1" hangingPunct="1">
              <a:lnSpc>
                <a:spcPct val="140000"/>
              </a:lnSpc>
              <a:buFont typeface="Arial" charset="0"/>
              <a:buAutoNum type="alphaUcPeriod"/>
            </a:pPr>
            <a:r>
              <a:rPr lang="en-US" sz="2800"/>
              <a:t> Not enough information to tell.</a:t>
            </a:r>
          </a:p>
        </p:txBody>
      </p:sp>
      <p:sp>
        <p:nvSpPr>
          <p:cNvPr id="52227" name="Rectangle 2"/>
          <p:cNvSpPr>
            <a:spLocks/>
          </p:cNvSpPr>
          <p:nvPr/>
        </p:nvSpPr>
        <p:spPr bwMode="auto">
          <a:xfrm>
            <a:off x="457200" y="1505536"/>
            <a:ext cx="43529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110000"/>
              </a:lnSpc>
            </a:pPr>
            <a:r>
              <a:rPr lang="en-US" sz="2800"/>
              <a:t>The period of this wave is</a:t>
            </a:r>
          </a:p>
          <a:p>
            <a:pPr eaLnBrk="1" hangingPunct="1">
              <a:lnSpc>
                <a:spcPct val="140000"/>
              </a:lnSpc>
              <a:buFont typeface="Arial" charset="0"/>
              <a:buNone/>
            </a:pPr>
            <a:endParaRPr lang="en-US" sz="2800"/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76200" y="128588"/>
            <a:ext cx="74072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/>
          <a:p>
            <a:pPr eaLnBrk="1" hangingPunct="1"/>
            <a:r>
              <a:rPr lang="en-US" sz="3200">
                <a:solidFill>
                  <a:schemeClr val="bg1"/>
                </a:solidFill>
              </a:rPr>
              <a:t>QuickCheck 20.6 </a:t>
            </a:r>
          </a:p>
        </p:txBody>
      </p:sp>
      <p:pic>
        <p:nvPicPr>
          <p:cNvPr id="52230" name="Picture 8" descr="CH20_PPT_Slide_48-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15036"/>
            <a:ext cx="350837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59834" y="47953"/>
            <a:ext cx="4129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Sinusoidal Wave Review</a:t>
            </a:r>
            <a:endParaRPr lang="en-CA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48393" y="6134793"/>
            <a:ext cx="6779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postal code of University of Toronto is M5S1A1.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044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126" y="15926"/>
            <a:ext cx="52568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5284839" cy="503238"/>
          </a:xfrm>
        </p:spPr>
        <p:txBody>
          <a:bodyPr/>
          <a:lstStyle/>
          <a:p>
            <a:r>
              <a:rPr lang="en-US" altLang="en-US" sz="3600" dirty="0" smtClean="0"/>
              <a:t>Waves and Wave Fronts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80448"/>
            <a:ext cx="3744913" cy="5489575"/>
          </a:xfrm>
        </p:spPr>
        <p:txBody>
          <a:bodyPr/>
          <a:lstStyle/>
          <a:p>
            <a:pPr lvl="1"/>
            <a:r>
              <a:rPr lang="en-CA" altLang="en-US" sz="2400" dirty="0" smtClean="0"/>
              <a:t>A </a:t>
            </a:r>
            <a:r>
              <a:rPr lang="en-CA" altLang="en-US" sz="2400" b="1" dirty="0" smtClean="0"/>
              <a:t>wave front </a:t>
            </a:r>
            <a:r>
              <a:rPr lang="en-CA" altLang="en-US" sz="2400" dirty="0" smtClean="0"/>
              <a:t>is the locus of all adjacent points at which the </a:t>
            </a:r>
            <a:r>
              <a:rPr lang="en-CA" altLang="en-US" sz="2400" i="1" dirty="0" smtClean="0"/>
              <a:t>phase</a:t>
            </a:r>
            <a:r>
              <a:rPr lang="en-CA" altLang="en-US" sz="2400" dirty="0" smtClean="0"/>
              <a:t> of a wave is the same. </a:t>
            </a:r>
          </a:p>
          <a:p>
            <a:pPr lvl="1"/>
            <a:r>
              <a:rPr lang="en-CA" altLang="en-US" sz="2400" dirty="0" smtClean="0"/>
              <a:t>Spherical wave fronts of sound spread out uniformly in all directions from a point source.</a:t>
            </a:r>
          </a:p>
          <a:p>
            <a:pPr lvl="1"/>
            <a:r>
              <a:rPr lang="en-CA" altLang="en-US" sz="2400" dirty="0" smtClean="0"/>
              <a:t>Electromagnetic waves in vacuum also spread out as shown here.</a:t>
            </a:r>
          </a:p>
          <a:p>
            <a:pPr lvl="1"/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9700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287867" y="873832"/>
            <a:ext cx="4044244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hlink"/>
                </a:solidFill>
                <a:latin typeface="Arial" charset="0"/>
              </a:rPr>
              <a:t>Waves in Two and Three Dimensions</a:t>
            </a:r>
          </a:p>
        </p:txBody>
      </p:sp>
      <p:pic>
        <p:nvPicPr>
          <p:cNvPr id="4" name="Picture 6" descr="20_19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2" b="2556"/>
          <a:stretch>
            <a:fillRect/>
          </a:stretch>
        </p:blipFill>
        <p:spPr bwMode="auto">
          <a:xfrm>
            <a:off x="4825218" y="261937"/>
            <a:ext cx="3760687" cy="637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monopol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74" y="2249948"/>
            <a:ext cx="36576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1656" y="5975449"/>
            <a:ext cx="4016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[</a:t>
            </a:r>
            <a:r>
              <a:rPr lang="en-US" sz="1400" dirty="0"/>
              <a:t>Animation courtesy of </a:t>
            </a:r>
            <a:r>
              <a:rPr lang="en-US" sz="1400" dirty="0" smtClean="0"/>
              <a:t>Dan Russell, Penn State]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5355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8236</TotalTime>
  <Words>1637</Words>
  <Application>Microsoft Office PowerPoint</Application>
  <PresentationFormat>On-screen Show (4:3)</PresentationFormat>
  <Paragraphs>203</Paragraphs>
  <Slides>34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PHY132 Introduction to Physics II  Class 2 – Outline:</vt:lpstr>
      <vt:lpstr>Pre-Class Slide Scavenger Hunt</vt:lpstr>
      <vt:lpstr>i-Clicker Instructions</vt:lpstr>
      <vt:lpstr>i-Clicker+ Instructions</vt:lpstr>
      <vt:lpstr>i-Clicker2 Instructions</vt:lpstr>
      <vt:lpstr>i-Clicker GO App instructions</vt:lpstr>
      <vt:lpstr>PowerPoint Presentation</vt:lpstr>
      <vt:lpstr>Waves and Wave Fronts</vt:lpstr>
      <vt:lpstr>Waves in Two and Three Dimensions</vt:lpstr>
      <vt:lpstr>Waves in Two and Three Dimensions</vt:lpstr>
      <vt:lpstr>PowerPoint Presentation</vt:lpstr>
      <vt:lpstr>The Index of Refraction</vt:lpstr>
      <vt:lpstr>Index of Refraction for various substances</vt:lpstr>
      <vt:lpstr>PowerPoint Presentation</vt:lpstr>
      <vt:lpstr>Index of Refraction and the Wave Aspects of Light</vt:lpstr>
      <vt:lpstr>Wave intensity</vt:lpstr>
      <vt:lpstr>Power and Intensity</vt:lpstr>
      <vt:lpstr>PowerPoint Presentation</vt:lpstr>
      <vt:lpstr>Intensity of Spherical Waves</vt:lpstr>
      <vt:lpstr>Intensity and Decibels</vt:lpstr>
      <vt:lpstr>Sound Intensity Levels – Representative Values</vt:lpstr>
      <vt:lpstr>PowerPoint Presentation</vt:lpstr>
      <vt:lpstr>PowerPoint Presentation</vt:lpstr>
      <vt:lpstr>The Doppler effect: Moving listener</vt:lpstr>
      <vt:lpstr>The Doppler effect: Moving source</vt:lpstr>
      <vt:lpstr>The Doppler effect</vt:lpstr>
      <vt:lpstr>Doppler Effect in law enforcement</vt:lpstr>
      <vt:lpstr>PowerPoint Presentation</vt:lpstr>
      <vt:lpstr>PowerPoint Presentation</vt:lpstr>
      <vt:lpstr>The Doppler Effect</vt:lpstr>
      <vt:lpstr>Doppler Shift for Light</vt:lpstr>
      <vt:lpstr>Doppler Shift for Light</vt:lpstr>
      <vt:lpstr>Doppler Shift for Light</vt:lpstr>
      <vt:lpstr>Before Class 3 on Monday</vt:lpstr>
    </vt:vector>
  </TitlesOfParts>
  <Company>University of Toronto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Dylan Jones</dc:creator>
  <cp:lastModifiedBy>Jason Harlow</cp:lastModifiedBy>
  <cp:revision>234</cp:revision>
  <cp:lastPrinted>2013-01-09T11:17:25Z</cp:lastPrinted>
  <dcterms:created xsi:type="dcterms:W3CDTF">2011-12-07T00:11:11Z</dcterms:created>
  <dcterms:modified xsi:type="dcterms:W3CDTF">2015-01-06T15:58:34Z</dcterms:modified>
</cp:coreProperties>
</file>