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5" r:id="rId3"/>
    <p:sldId id="343" r:id="rId4"/>
    <p:sldId id="344" r:id="rId5"/>
    <p:sldId id="367" r:id="rId6"/>
    <p:sldId id="305" r:id="rId7"/>
    <p:sldId id="306" r:id="rId8"/>
    <p:sldId id="310" r:id="rId9"/>
    <p:sldId id="325" r:id="rId10"/>
    <p:sldId id="307" r:id="rId11"/>
    <p:sldId id="334" r:id="rId12"/>
    <p:sldId id="370" r:id="rId13"/>
    <p:sldId id="323" r:id="rId14"/>
    <p:sldId id="369" r:id="rId15"/>
    <p:sldId id="383" r:id="rId16"/>
    <p:sldId id="385" r:id="rId17"/>
    <p:sldId id="384" r:id="rId18"/>
    <p:sldId id="333" r:id="rId19"/>
    <p:sldId id="372" r:id="rId20"/>
    <p:sldId id="312" r:id="rId21"/>
    <p:sldId id="360" r:id="rId22"/>
    <p:sldId id="363" r:id="rId23"/>
    <p:sldId id="374" r:id="rId24"/>
    <p:sldId id="348" r:id="rId25"/>
    <p:sldId id="349" r:id="rId26"/>
    <p:sldId id="362" r:id="rId27"/>
    <p:sldId id="350" r:id="rId28"/>
    <p:sldId id="351" r:id="rId29"/>
    <p:sldId id="375" r:id="rId30"/>
    <p:sldId id="377" r:id="rId31"/>
    <p:sldId id="352" r:id="rId32"/>
    <p:sldId id="381" r:id="rId33"/>
    <p:sldId id="353" r:id="rId34"/>
    <p:sldId id="354" r:id="rId35"/>
    <p:sldId id="361" r:id="rId36"/>
    <p:sldId id="379" r:id="rId37"/>
    <p:sldId id="382" r:id="rId3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2" autoAdjust="0"/>
    <p:restoredTop sz="94660"/>
  </p:normalViewPr>
  <p:slideViewPr>
    <p:cSldViewPr>
      <p:cViewPr varScale="1">
        <p:scale>
          <a:sx n="61" d="100"/>
          <a:sy n="61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3C4BBA7-126A-47A3-8E20-C3D4B2D8371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EC1FDFB1-F958-4DAE-97AD-5A5BE8BFDC5C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21CE9037-DD77-4C4F-AB5A-CD5DBF123EE1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1F2AA630-AB3C-49AF-85F7-537EAF35FC5E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7BBDA37-909B-43F1-A01C-5DD6365C53D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51555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F6F3C727-A4C8-412D-83E3-FF461A5BB941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CAE67BB2-E106-42CA-A5E3-0166B1CA50A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12EA245-47DA-4716-819C-C66BC2BB92C7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B5FE2A6-6A02-4A2B-98F2-DD1D4E1A4DF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55651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13B2A96-CD22-4807-955C-560C94D6B244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BEA8CCB1-A4C9-4261-B638-7A5AE6021162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3C77B9B9-1756-4D3D-8500-BAD2D48E5803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84" charset="-128"/>
              </a:rPr>
              <a:t>Answer: 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AD7597D-20C1-48D4-B553-0F58BB1F4265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CD5DD2AD-2127-4B34-9EF4-CCC55B0DC3CA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  <p:sp>
        <p:nvSpPr>
          <p:cNvPr id="15974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82C6C69D-6980-496B-9D66-C8A46C3C5B3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DE7A4DD5-238A-4E46-9C80-EEE9E391FEA2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  <p:sp>
        <p:nvSpPr>
          <p:cNvPr id="16179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classroom.com/mmedia/newtlaws/mb.cf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hyperlink" Target="http://www.acs.psu.edu/drussell/demos/superposition/superposition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21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0192"/>
            <a:ext cx="9141445" cy="61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3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7391400" cy="5257800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Ch. 21, sections </a:t>
            </a:r>
            <a:r>
              <a:rPr lang="en-CA" dirty="0" smtClean="0">
                <a:solidFill>
                  <a:schemeClr val="bg1"/>
                </a:solidFill>
              </a:rPr>
              <a:t>21.1-21.4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The </a:t>
            </a:r>
            <a:r>
              <a:rPr lang="en-CA" dirty="0">
                <a:solidFill>
                  <a:schemeClr val="bg1"/>
                </a:solidFill>
              </a:rPr>
              <a:t>Principle of Superposition 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Standing </a:t>
            </a:r>
            <a:r>
              <a:rPr lang="en-CA" dirty="0">
                <a:solidFill>
                  <a:schemeClr val="bg1"/>
                </a:solidFill>
              </a:rPr>
              <a:t>Waves 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Nodes </a:t>
            </a:r>
            <a:r>
              <a:rPr lang="en-CA" dirty="0">
                <a:solidFill>
                  <a:schemeClr val="bg1"/>
                </a:solidFill>
              </a:rPr>
              <a:t>and Antinodes 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Musical </a:t>
            </a:r>
            <a:r>
              <a:rPr lang="en-CA" dirty="0">
                <a:solidFill>
                  <a:schemeClr val="bg1"/>
                </a:solidFill>
              </a:rPr>
              <a:t>Instruments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2993" y="881466"/>
            <a:ext cx="8229600" cy="71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300" kern="0" dirty="0" smtClean="0">
                <a:solidFill>
                  <a:schemeClr val="bg1"/>
                </a:solidFill>
              </a:rPr>
              <a:t>Class 3 – </a:t>
            </a:r>
            <a:r>
              <a:rPr lang="en-US" sz="3300" b="1" kern="0" dirty="0" smtClean="0">
                <a:solidFill>
                  <a:schemeClr val="bg1"/>
                </a:solidFill>
              </a:rPr>
              <a:t>Outline:</a:t>
            </a:r>
            <a:endParaRPr lang="en-US" sz="33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Wave: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39800" y="1196975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The superposition of two 1-D sinusoidal waves traveling in opposite directions.</a:t>
            </a:r>
          </a:p>
        </p:txBody>
      </p:sp>
      <p:pic>
        <p:nvPicPr>
          <p:cNvPr id="3" name="Picture 2" descr="stand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5969000" cy="4476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76400" y="2667000"/>
            <a:ext cx="5867400" cy="3581400"/>
            <a:chOff x="1676400" y="2667000"/>
            <a:chExt cx="5867400" cy="3581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76400" y="3886200"/>
              <a:ext cx="58674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76400" y="3048000"/>
              <a:ext cx="58674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876800" y="2667000"/>
              <a:ext cx="0" cy="3581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03520" y="2667000"/>
              <a:ext cx="0" cy="3581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667000" y="6400800"/>
            <a:ext cx="401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/>
              <a:t>Animation courtesy of </a:t>
            </a:r>
            <a:r>
              <a:rPr lang="en-US" sz="1400" dirty="0" smtClean="0"/>
              <a:t>Dan Russell, Penn State]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  <a:noFill/>
        </p:spPr>
        <p:txBody>
          <a:bodyPr/>
          <a:lstStyle/>
          <a:p>
            <a:pPr eaLnBrk="1" hangingPunct="1"/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The Mathematics of Standing Waves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04800" y="1106992"/>
            <a:ext cx="868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charset="0"/>
                <a:cs typeface="Arial" charset="0"/>
              </a:rPr>
              <a:t>The amplitude reaches a maximum value of </a:t>
            </a:r>
            <a:r>
              <a:rPr lang="en-US" sz="2600" i="1" dirty="0">
                <a:latin typeface="Times New Roman" charset="0"/>
                <a:cs typeface="Arial" charset="0"/>
              </a:rPr>
              <a:t>A</a:t>
            </a:r>
            <a:r>
              <a:rPr lang="en-US" sz="2600" baseline="-25000" dirty="0">
                <a:latin typeface="Times New Roman" charset="0"/>
                <a:cs typeface="Arial" charset="0"/>
              </a:rPr>
              <a:t>max</a:t>
            </a:r>
            <a:r>
              <a:rPr lang="en-US" sz="2600" dirty="0">
                <a:latin typeface="Times New Roman" charset="0"/>
                <a:cs typeface="Arial" charset="0"/>
              </a:rPr>
              <a:t> = 2</a:t>
            </a:r>
            <a:r>
              <a:rPr lang="en-US" sz="2600" i="1" dirty="0">
                <a:latin typeface="Times New Roman" charset="0"/>
                <a:cs typeface="Arial" charset="0"/>
              </a:rPr>
              <a:t>a</a:t>
            </a:r>
            <a:r>
              <a:rPr lang="en-US" sz="2600" dirty="0">
                <a:latin typeface="Times New Roman" charset="0"/>
                <a:cs typeface="Arial" charset="0"/>
              </a:rPr>
              <a:t> at points where sin </a:t>
            </a:r>
            <a:r>
              <a:rPr lang="en-US" sz="2600" dirty="0" smtClean="0">
                <a:latin typeface="Times New Roman" charset="0"/>
                <a:cs typeface="Arial" charset="0"/>
              </a:rPr>
              <a:t>(</a:t>
            </a:r>
            <a:r>
              <a:rPr lang="en-US" sz="2600" i="1" dirty="0" err="1" smtClean="0">
                <a:latin typeface="Times New Roman" charset="0"/>
                <a:cs typeface="Arial" charset="0"/>
              </a:rPr>
              <a:t>kx</a:t>
            </a:r>
            <a:r>
              <a:rPr lang="en-US" sz="2600" dirty="0">
                <a:latin typeface="Times New Roman" charset="0"/>
              </a:rPr>
              <a:t>)</a:t>
            </a:r>
            <a:r>
              <a:rPr lang="en-US" sz="2600" i="1" dirty="0" smtClean="0">
                <a:latin typeface="Times New Roman" charset="0"/>
                <a:cs typeface="Arial" charset="0"/>
              </a:rPr>
              <a:t> </a:t>
            </a:r>
            <a:r>
              <a:rPr lang="en-US" sz="2600" dirty="0">
                <a:latin typeface="Times New Roman" charset="0"/>
                <a:cs typeface="Arial" charset="0"/>
              </a:rPr>
              <a:t>= </a:t>
            </a:r>
            <a:r>
              <a:rPr lang="en-US" sz="2600" dirty="0" smtClean="0">
                <a:latin typeface="Times New Roman" charset="0"/>
                <a:cs typeface="Arial" charset="0"/>
              </a:rPr>
              <a:t>1</a:t>
            </a:r>
            <a:r>
              <a:rPr lang="en-US" sz="2600" dirty="0">
                <a:latin typeface="Times New Roman" charset="0"/>
                <a:cs typeface="Arial" charset="0"/>
              </a:rPr>
              <a:t>.</a:t>
            </a:r>
          </a:p>
        </p:txBody>
      </p:sp>
      <p:pic>
        <p:nvPicPr>
          <p:cNvPr id="16" name="Picture 9" descr="21_0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>
            <a:fillRect/>
          </a:stretch>
        </p:blipFill>
        <p:spPr bwMode="auto">
          <a:xfrm>
            <a:off x="1672631" y="2209800"/>
            <a:ext cx="59511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6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460375" y="1411288"/>
            <a:ext cx="36544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/>
              <a:t>What is the wavelength of this standing wave?</a:t>
            </a:r>
          </a:p>
        </p:txBody>
      </p:sp>
      <p:sp>
        <p:nvSpPr>
          <p:cNvPr id="33795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21.3</a:t>
            </a:r>
          </a:p>
        </p:txBody>
      </p:sp>
      <p:sp>
        <p:nvSpPr>
          <p:cNvPr id="33797" name="Rectangle 26"/>
          <p:cNvSpPr>
            <a:spLocks noChangeArrowheads="1"/>
          </p:cNvSpPr>
          <p:nvPr/>
        </p:nvSpPr>
        <p:spPr bwMode="auto">
          <a:xfrm>
            <a:off x="381000" y="2819400"/>
            <a:ext cx="4495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833438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itchFamily="84" charset="0"/>
              </a:rPr>
              <a:t>0.25 m.</a:t>
            </a:r>
            <a:endParaRPr lang="en-US" altLang="en-US"/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itchFamily="84" charset="0"/>
              </a:rPr>
              <a:t>0.5 m.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itchFamily="84" charset="0"/>
              </a:rPr>
              <a:t>1.0 m.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itchFamily="84" charset="0"/>
              </a:rPr>
              <a:t>2.0 m.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/>
              <a:t> Standing waves don’t </a:t>
            </a:r>
            <a:br>
              <a:rPr lang="en-US" altLang="en-US"/>
            </a:br>
            <a:r>
              <a:rPr lang="en-US" altLang="en-US"/>
              <a:t> have a wavelength.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endParaRPr lang="en-US" altLang="en-US"/>
          </a:p>
        </p:txBody>
      </p:sp>
      <p:pic>
        <p:nvPicPr>
          <p:cNvPr id="33799" name="Picture 7" descr="CH21_PPT_Slide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181100"/>
            <a:ext cx="4041775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5719" y="92891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142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Node Spacing on a String</a:t>
            </a:r>
            <a:endParaRPr lang="en-US" sz="3600" b="1" kern="1200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  <p:pic>
        <p:nvPicPr>
          <p:cNvPr id="5124" name="Picture 5" descr="21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743" y="1051112"/>
            <a:ext cx="6362457" cy="5578288"/>
          </a:xfrm>
          <a:noFill/>
        </p:spPr>
      </p:pic>
    </p:spTree>
    <p:extLst>
      <p:ext uri="{BB962C8B-B14F-4D97-AF65-F5344CB8AC3E}">
        <p14:creationId xmlns:p14="http://schemas.microsoft.com/office/powerpoint/2010/main" val="26405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8" descr="21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"/>
          <a:stretch>
            <a:fillRect/>
          </a:stretch>
        </p:blipFill>
        <p:spPr bwMode="auto">
          <a:xfrm>
            <a:off x="152400" y="861022"/>
            <a:ext cx="5504516" cy="562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5486400" y="300185"/>
            <a:ext cx="3429000" cy="61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In Chapter 20 you learned that the </a:t>
            </a:r>
            <a:r>
              <a:rPr lang="en-US" altLang="en-US" i="1" dirty="0">
                <a:cs typeface="Arial" charset="0"/>
              </a:rPr>
              <a:t>intensity </a:t>
            </a:r>
            <a:r>
              <a:rPr lang="en-US" altLang="en-US" dirty="0">
                <a:cs typeface="Arial" charset="0"/>
              </a:rPr>
              <a:t>of a wave is proportional to the square of the amplitude: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Times New Roman" pitchFamily="84" charset="0"/>
                <a:cs typeface="Arial" charset="0"/>
                <a:sym typeface="Symbol" pitchFamily="84" charset="2"/>
              </a:rPr>
              <a:t>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A</a:t>
            </a:r>
            <a:r>
              <a:rPr lang="en-US" altLang="en-US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Intensity is maximum </a:t>
            </a:r>
            <a:br>
              <a:rPr lang="en-US" altLang="en-US" dirty="0">
                <a:cs typeface="Arial" charset="0"/>
              </a:rPr>
            </a:br>
            <a:r>
              <a:rPr lang="en-US" altLang="en-US" dirty="0">
                <a:cs typeface="Arial" charset="0"/>
              </a:rPr>
              <a:t>at points of constructive interference and zero </a:t>
            </a:r>
            <a:br>
              <a:rPr lang="en-US" altLang="en-US" dirty="0">
                <a:cs typeface="Arial" charset="0"/>
              </a:rPr>
            </a:br>
            <a:r>
              <a:rPr lang="en-US" altLang="en-US" dirty="0">
                <a:cs typeface="Arial" charset="0"/>
              </a:rPr>
              <a:t>at points of destructive interference.</a:t>
            </a:r>
          </a:p>
        </p:txBody>
      </p:sp>
      <p:sp>
        <p:nvSpPr>
          <p:cNvPr id="32771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/>
              <a:t>Standing Waves</a:t>
            </a:r>
          </a:p>
        </p:txBody>
      </p:sp>
    </p:spTree>
    <p:extLst>
      <p:ext uri="{BB962C8B-B14F-4D97-AF65-F5344CB8AC3E}">
        <p14:creationId xmlns:p14="http://schemas.microsoft.com/office/powerpoint/2010/main" val="2593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586" y="224725"/>
            <a:ext cx="709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Standing Waves in a Microwave Oven</a:t>
            </a:r>
            <a:endParaRPr lang="en-CA" sz="3200" dirty="0"/>
          </a:p>
        </p:txBody>
      </p:sp>
      <p:pic>
        <p:nvPicPr>
          <p:cNvPr id="13314" name="Picture 2" descr="http://192.168.0.195:8080/api/asset/asset.JPG%3Fid%3D5FF9B4E2-18EA-454B-9E49-DBF4127B9CBC%26ext%3DJPG/screen/DFR/2/IMG_1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59" y="809500"/>
            <a:ext cx="5915841" cy="4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990600"/>
            <a:ext cx="3075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Microwaves are electromagnetic waves, which travel at the speed of light.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 removed the turntable from my microwave oven, and poured egg whites into a flat plate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740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586" y="224725"/>
            <a:ext cx="709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Standing Waves in a Microwave Oven</a:t>
            </a:r>
            <a:endParaRPr lang="en-CA" sz="3200" dirty="0"/>
          </a:p>
        </p:txBody>
      </p:sp>
      <p:pic>
        <p:nvPicPr>
          <p:cNvPr id="14338" name="Picture 2" descr="http://192.168.0.195:8080/api/asset/asset.JPG%3Fid%3DA441E5BE-0169-4E8A-A45F-7E4E83B27DB3%26ext%3DJPG/screen/DFR/2/IMG_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88898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990600"/>
            <a:ext cx="3075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</a:t>
            </a:r>
            <a:r>
              <a:rPr lang="en-CA" sz="2400" dirty="0" smtClean="0"/>
              <a:t>he egg whites heat faster around the edges.  This is because the microwaves attenuate as they travel through the egg.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There also is a pattern of “hot spots”.  These are antinodes in 3-dimensional standing wave pattern </a:t>
            </a:r>
            <a:endParaRPr lang="en-CA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76775" y="1721604"/>
            <a:ext cx="3476625" cy="2428051"/>
            <a:chOff x="4676775" y="1721604"/>
            <a:chExt cx="3476625" cy="242805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676775" y="2133600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884871" y="2940804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324600" y="3463855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153400" y="2895600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848600" y="2255004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334000" y="1721604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38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586" y="224725"/>
            <a:ext cx="709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Standing Waves in a Microwave Oven</a:t>
            </a:r>
            <a:endParaRPr lang="en-CA" sz="3200" dirty="0"/>
          </a:p>
        </p:txBody>
      </p:sp>
      <p:pic>
        <p:nvPicPr>
          <p:cNvPr id="15362" name="Picture 2" descr="http://192.168.0.195:8080/api/asset/asset.JPG%3Fid%3D877A4BC5-DD4B-4431-82DA-4563AE54E93B%26ext%3DJPG/screen/DFR/2/IMG_1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26" y="836622"/>
            <a:ext cx="5788516" cy="43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399" y="836622"/>
                <a:ext cx="307576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 smtClean="0"/>
                  <a:t>I measured the distance between antinodes to be about 6 cm ± 1 cm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 smtClean="0"/>
                  <a:t>This should be about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CA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CA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400" dirty="0" smtClean="0"/>
                  <a:t>, so </a:t>
                </a:r>
                <a:r>
                  <a:rPr lang="el-GR" sz="2400" dirty="0" smtClean="0"/>
                  <a:t>λ</a:t>
                </a:r>
                <a:r>
                  <a:rPr lang="en-CA" sz="2400" dirty="0" smtClean="0"/>
                  <a:t> = 12 cm </a:t>
                </a:r>
                <a:r>
                  <a:rPr lang="en-CA" sz="2400" dirty="0"/>
                  <a:t>± </a:t>
                </a:r>
                <a:r>
                  <a:rPr lang="en-CA" sz="2400" dirty="0" smtClean="0"/>
                  <a:t>2 cm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 smtClean="0"/>
                  <a:t>My microwave manual says in specifications that its cooking frequency is 2450 MHz</a:t>
                </a:r>
                <a:endParaRPr lang="en-CA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A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836622"/>
                <a:ext cx="3075760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2574" t="-810" r="-13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5694859" y="989531"/>
            <a:ext cx="35594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 smtClean="0">
                <a:latin typeface="Times New Roman" charset="0"/>
                <a:cs typeface="Arial" charset="0"/>
              </a:rPr>
              <a:t>On a string of length </a:t>
            </a:r>
            <a:r>
              <a:rPr lang="en-US" sz="2600" i="1" dirty="0" smtClean="0">
                <a:latin typeface="Times New Roman" charset="0"/>
                <a:cs typeface="Arial" charset="0"/>
              </a:rPr>
              <a:t>L</a:t>
            </a:r>
            <a:r>
              <a:rPr lang="en-US" sz="2600" dirty="0" smtClean="0">
                <a:latin typeface="Times New Roman" charset="0"/>
                <a:cs typeface="Arial" charset="0"/>
              </a:rPr>
              <a:t> with fixed end points, </a:t>
            </a:r>
            <a:endParaRPr lang="en-US" sz="2600" dirty="0">
              <a:latin typeface="Times New Roman" charset="0"/>
              <a:cs typeface="Arial" charset="0"/>
            </a:endParaRPr>
          </a:p>
        </p:txBody>
      </p:sp>
      <p:pic>
        <p:nvPicPr>
          <p:cNvPr id="19" name="Picture 7" descr="21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228600" y="235639"/>
            <a:ext cx="5303957" cy="83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924209"/>
              </p:ext>
            </p:extLst>
          </p:nvPr>
        </p:nvGraphicFramePr>
        <p:xfrm>
          <a:off x="5690984" y="1980131"/>
          <a:ext cx="3352800" cy="40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" name="Equation" r:id="rId4" imgW="1689100" imgH="203200" progId="Equation.3">
                  <p:embed/>
                </p:oleObj>
              </mc:Choice>
              <mc:Fallback>
                <p:oleObj name="Equation" r:id="rId4" imgW="168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0984" y="1980131"/>
                        <a:ext cx="3352800" cy="403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684527" y="3124200"/>
            <a:ext cx="345947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93001B"/>
              </a:buClr>
            </a:pPr>
            <a:r>
              <a:rPr lang="en-US" dirty="0" smtClean="0">
                <a:latin typeface="Times New Roman" charset="0"/>
                <a:cs typeface="Arial" charset="0"/>
              </a:rPr>
              <a:t>Only oscillations with specific wavelengths are allowed.</a:t>
            </a:r>
            <a:endParaRPr lang="en-US" dirty="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0578E-6 L 0.00174 -0.2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/>
          </p:cNvSpPr>
          <p:nvPr/>
        </p:nvSpPr>
        <p:spPr bwMode="auto">
          <a:xfrm>
            <a:off x="460375" y="1219200"/>
            <a:ext cx="4111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/>
              <a:t>What is the mode number of this standing wave?</a:t>
            </a:r>
          </a:p>
        </p:txBody>
      </p:sp>
      <p:sp>
        <p:nvSpPr>
          <p:cNvPr id="50179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21.4</a:t>
            </a: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381000" y="2362200"/>
            <a:ext cx="4191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4200" indent="-5842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/>
              <a:t>4.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/>
              <a:t>5.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/>
              <a:t>6.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/>
              <a:t>Can’t say without knowing what kind of wave it is.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endParaRPr lang="en-US" altLang="en-US"/>
          </a:p>
        </p:txBody>
      </p:sp>
      <p:pic>
        <p:nvPicPr>
          <p:cNvPr id="50187" name="Picture 11" descr="CH21_PPT_Slide_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 b="30560"/>
          <a:stretch>
            <a:fillRect/>
          </a:stretch>
        </p:blipFill>
        <p:spPr bwMode="auto">
          <a:xfrm>
            <a:off x="4664075" y="1520825"/>
            <a:ext cx="4264025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5719" y="92891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426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QuickCheck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</a:rPr>
              <a:t>1.1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25604" name="Picture 17" descr="CH21_PPT_Slide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 b="10414"/>
          <a:stretch>
            <a:fillRect/>
          </a:stretch>
        </p:blipFill>
        <p:spPr bwMode="auto">
          <a:xfrm>
            <a:off x="355600" y="1219200"/>
            <a:ext cx="83693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/>
          </p:cNvSpPr>
          <p:nvPr/>
        </p:nvSpPr>
        <p:spPr bwMode="auto">
          <a:xfrm>
            <a:off x="457200" y="9144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400"/>
              <a:t>Two wave pulses on a string approach each other at speeds of </a:t>
            </a:r>
            <a:br>
              <a:rPr lang="en-US" altLang="en-US" sz="2400"/>
            </a:br>
            <a:r>
              <a:rPr lang="en-US" altLang="en-US" sz="2400">
                <a:latin typeface="Times New Roman" pitchFamily="84" charset="0"/>
              </a:rPr>
              <a:t>1 m/s.</a:t>
            </a:r>
            <a:r>
              <a:rPr lang="en-US" altLang="en-US" sz="2400"/>
              <a:t> How does the string look at </a:t>
            </a:r>
            <a:r>
              <a:rPr lang="en-US" altLang="en-US" sz="2400" i="1">
                <a:latin typeface="Times New Roman" pitchFamily="84" charset="0"/>
              </a:rPr>
              <a:t>t</a:t>
            </a:r>
            <a:r>
              <a:rPr lang="en-US" altLang="en-US" sz="2400">
                <a:latin typeface="Times New Roman" pitchFamily="84" charset="0"/>
              </a:rPr>
              <a:t> = 3 s?</a:t>
            </a:r>
            <a:endParaRPr lang="en-US" altLang="en-US" sz="2400"/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 sz="2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5719" y="92891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277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52400" y="1600200"/>
            <a:ext cx="86868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latin typeface="Times New Roman"/>
                <a:ea typeface="Arial" charset="0"/>
                <a:cs typeface="Times New Roman"/>
              </a:rPr>
              <a:t>There are three things to note about the normal modes of </a:t>
            </a:r>
            <a:r>
              <a:rPr lang="en-US" sz="2600" dirty="0" smtClean="0">
                <a:latin typeface="Times New Roman"/>
                <a:ea typeface="Arial" charset="0"/>
                <a:cs typeface="Times New Roman"/>
              </a:rPr>
              <a:t>a string</a:t>
            </a:r>
            <a:r>
              <a:rPr lang="en-US" sz="2600" dirty="0">
                <a:latin typeface="Times New Roman"/>
                <a:ea typeface="Arial" charset="0"/>
                <a:cs typeface="Times New Roman"/>
              </a:rPr>
              <a:t>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US" sz="2600" dirty="0">
                <a:latin typeface="Times New Roman"/>
                <a:ea typeface="Arial" charset="0"/>
                <a:cs typeface="Times New Roman"/>
              </a:rPr>
              <a:t> </a:t>
            </a:r>
            <a:r>
              <a:rPr lang="en-US" sz="2600" i="1" dirty="0">
                <a:latin typeface="Times New Roman"/>
                <a:ea typeface="Arial" charset="0"/>
                <a:cs typeface="Times New Roman"/>
              </a:rPr>
              <a:t>m</a:t>
            </a:r>
            <a:r>
              <a:rPr lang="en-US" sz="2600" dirty="0">
                <a:latin typeface="Times New Roman"/>
                <a:ea typeface="Arial" charset="0"/>
                <a:cs typeface="Times New Roman"/>
              </a:rPr>
              <a:t> is the number of </a:t>
            </a:r>
            <a:r>
              <a:rPr lang="en-US" sz="2600" i="1" dirty="0">
                <a:latin typeface="Times New Roman"/>
                <a:ea typeface="Arial" charset="0"/>
                <a:cs typeface="Times New Roman"/>
              </a:rPr>
              <a:t>antinodes</a:t>
            </a:r>
            <a:r>
              <a:rPr lang="en-US" sz="2600" dirty="0">
                <a:latin typeface="Times New Roman"/>
                <a:ea typeface="Arial" charset="0"/>
                <a:cs typeface="Times New Roman"/>
              </a:rPr>
              <a:t> on the standing </a:t>
            </a:r>
            <a:r>
              <a:rPr lang="en-US" sz="2600" dirty="0" smtClean="0">
                <a:latin typeface="Times New Roman"/>
                <a:ea typeface="Arial" charset="0"/>
                <a:cs typeface="Times New Roman"/>
              </a:rPr>
              <a:t>wave.</a:t>
            </a:r>
            <a:endParaRPr lang="en-US" sz="2600" dirty="0">
              <a:latin typeface="Times New Roman"/>
              <a:ea typeface="Arial" charset="0"/>
              <a:cs typeface="Times New Roman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i="1" dirty="0">
                <a:latin typeface="Times New Roman"/>
                <a:cs typeface="Times New Roman"/>
              </a:rPr>
              <a:t>fundamental mode</a:t>
            </a:r>
            <a:r>
              <a:rPr lang="en-US" sz="2600" dirty="0">
                <a:latin typeface="Times New Roman"/>
                <a:cs typeface="Times New Roman"/>
              </a:rPr>
              <a:t>, with </a:t>
            </a:r>
            <a:r>
              <a:rPr lang="en-US" sz="2600" i="1" dirty="0" err="1">
                <a:latin typeface="Times New Roman"/>
                <a:cs typeface="Times New Roman"/>
              </a:rPr>
              <a:t>m</a:t>
            </a:r>
            <a:r>
              <a:rPr lang="en-US" sz="2600" dirty="0">
                <a:latin typeface="Times New Roman"/>
                <a:cs typeface="Times New Roman"/>
              </a:rPr>
              <a:t> = 1, has </a:t>
            </a:r>
            <a:r>
              <a:rPr lang="el-GR" sz="2600" i="1" dirty="0">
                <a:latin typeface="Times New Roman"/>
                <a:cs typeface="Times New Roman"/>
              </a:rPr>
              <a:t>λ</a:t>
            </a:r>
            <a:r>
              <a:rPr lang="en-US" sz="2600" baseline="-25000" dirty="0">
                <a:latin typeface="Times New Roman"/>
                <a:cs typeface="Times New Roman"/>
              </a:rPr>
              <a:t>1</a:t>
            </a:r>
            <a:r>
              <a:rPr lang="en-US" sz="2600" dirty="0">
                <a:latin typeface="Times New Roman"/>
                <a:cs typeface="Times New Roman"/>
              </a:rPr>
              <a:t> = </a:t>
            </a:r>
            <a:r>
              <a:rPr lang="en-US" sz="2600" dirty="0" smtClean="0">
                <a:latin typeface="Times New Roman"/>
                <a:cs typeface="Times New Roman"/>
              </a:rPr>
              <a:t>2</a:t>
            </a:r>
            <a:r>
              <a:rPr lang="en-US" sz="2600" i="1" dirty="0" smtClean="0">
                <a:latin typeface="Times New Roman"/>
                <a:cs typeface="Times New Roman"/>
              </a:rPr>
              <a:t>L</a:t>
            </a:r>
            <a:r>
              <a:rPr lang="en-US" sz="26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US" sz="2600" dirty="0" smtClean="0">
                <a:latin typeface="Times New Roman"/>
                <a:cs typeface="Times New Roman"/>
              </a:rPr>
              <a:t>The </a:t>
            </a:r>
            <a:r>
              <a:rPr lang="en-US" sz="2600" dirty="0">
                <a:latin typeface="Times New Roman"/>
                <a:cs typeface="Times New Roman"/>
              </a:rPr>
              <a:t>frequencies of the normal modes form a series: </a:t>
            </a:r>
            <a:r>
              <a:rPr lang="en-US" sz="2600" i="1" dirty="0">
                <a:latin typeface="Times New Roman"/>
                <a:cs typeface="Times New Roman"/>
              </a:rPr>
              <a:t>f</a:t>
            </a:r>
            <a:r>
              <a:rPr lang="en-US" sz="2600" baseline="-25000" dirty="0">
                <a:latin typeface="Times New Roman"/>
                <a:cs typeface="Times New Roman"/>
              </a:rPr>
              <a:t>1</a:t>
            </a:r>
            <a:r>
              <a:rPr lang="en-US" sz="2600" dirty="0">
                <a:latin typeface="Times New Roman"/>
                <a:cs typeface="Times New Roman"/>
              </a:rPr>
              <a:t>, 2</a:t>
            </a:r>
            <a:r>
              <a:rPr lang="en-US" sz="2600" i="1" dirty="0">
                <a:latin typeface="Times New Roman"/>
                <a:cs typeface="Times New Roman"/>
              </a:rPr>
              <a:t>f</a:t>
            </a:r>
            <a:r>
              <a:rPr lang="en-US" sz="2600" baseline="-25000" dirty="0">
                <a:latin typeface="Times New Roman"/>
                <a:cs typeface="Times New Roman"/>
              </a:rPr>
              <a:t>1</a:t>
            </a:r>
            <a:r>
              <a:rPr lang="en-US" sz="2600" dirty="0">
                <a:latin typeface="Times New Roman"/>
                <a:cs typeface="Times New Roman"/>
              </a:rPr>
              <a:t>, 3</a:t>
            </a:r>
            <a:r>
              <a:rPr lang="en-US" sz="2600" i="1" dirty="0">
                <a:latin typeface="Times New Roman"/>
                <a:cs typeface="Times New Roman"/>
              </a:rPr>
              <a:t>f</a:t>
            </a:r>
            <a:r>
              <a:rPr lang="en-US" sz="2600" baseline="-25000" dirty="0">
                <a:latin typeface="Times New Roman"/>
                <a:cs typeface="Times New Roman"/>
              </a:rPr>
              <a:t>1</a:t>
            </a:r>
            <a:r>
              <a:rPr lang="en-US" sz="2600" dirty="0">
                <a:latin typeface="Times New Roman"/>
                <a:cs typeface="Times New Roman"/>
              </a:rPr>
              <a:t>, </a:t>
            </a:r>
            <a:r>
              <a:rPr lang="en-US" sz="2600" dirty="0" smtClean="0">
                <a:latin typeface="Times New Roman"/>
                <a:cs typeface="Times New Roman"/>
              </a:rPr>
              <a:t>…</a:t>
            </a:r>
            <a:r>
              <a:rPr lang="en-CA" sz="2600" dirty="0" smtClean="0">
                <a:latin typeface="Times New Roman"/>
                <a:cs typeface="Times New Roman"/>
              </a:rPr>
              <a:t>These are also called </a:t>
            </a:r>
            <a:r>
              <a:rPr lang="en-CA" sz="2600" b="1" dirty="0" smtClean="0">
                <a:latin typeface="Times New Roman"/>
                <a:cs typeface="Times New Roman"/>
              </a:rPr>
              <a:t>harmonics</a:t>
            </a:r>
            <a:r>
              <a:rPr lang="en-CA" sz="2600" dirty="0" smtClean="0">
                <a:latin typeface="Times New Roman"/>
                <a:cs typeface="Times New Roman"/>
              </a:rPr>
              <a:t>.  2</a:t>
            </a:r>
            <a:r>
              <a:rPr lang="en-CA" sz="2600" i="1" dirty="0" smtClean="0">
                <a:latin typeface="Times New Roman"/>
                <a:cs typeface="Times New Roman"/>
              </a:rPr>
              <a:t>f</a:t>
            </a:r>
            <a:r>
              <a:rPr lang="en-CA" sz="2600" baseline="-25000" dirty="0" smtClean="0">
                <a:latin typeface="Times New Roman"/>
                <a:cs typeface="Times New Roman"/>
              </a:rPr>
              <a:t>1</a:t>
            </a:r>
            <a:r>
              <a:rPr lang="en-CA" sz="2600" dirty="0" smtClean="0">
                <a:latin typeface="Times New Roman"/>
                <a:cs typeface="Times New Roman"/>
              </a:rPr>
              <a:t> is the “second harmonic”, 3</a:t>
            </a:r>
            <a:r>
              <a:rPr lang="en-CA" sz="2600" i="1" dirty="0" smtClean="0">
                <a:latin typeface="Times New Roman"/>
                <a:cs typeface="Times New Roman"/>
              </a:rPr>
              <a:t>f</a:t>
            </a:r>
            <a:r>
              <a:rPr lang="en-CA" sz="2600" baseline="-25000" dirty="0" smtClean="0">
                <a:latin typeface="Times New Roman"/>
                <a:cs typeface="Times New Roman"/>
              </a:rPr>
              <a:t>1</a:t>
            </a:r>
            <a:r>
              <a:rPr lang="en-CA" sz="2600" dirty="0" smtClean="0">
                <a:latin typeface="Times New Roman"/>
                <a:cs typeface="Times New Roman"/>
              </a:rPr>
              <a:t> is the “third harmonic”, etc.</a:t>
            </a:r>
            <a:endParaRPr lang="el-GR" sz="2600" dirty="0"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noFill/>
          <a:ln/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Waves on a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50800" y="762000"/>
            <a:ext cx="50593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0200" indent="-3302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Instruments such as the harp, the piano, and the violin have strings fixed at the ends and tightened to create tension.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A disturbance generated on the string by plucking, striking, or bowing it creates a </a:t>
            </a:r>
            <a:r>
              <a:rPr lang="en-US" sz="2500" b="1" dirty="0">
                <a:cs typeface="Arial" panose="020B0604020202020204" pitchFamily="34" charset="0"/>
              </a:rPr>
              <a:t>standing wave </a:t>
            </a:r>
            <a:r>
              <a:rPr lang="en-US" sz="2500" dirty="0">
                <a:cs typeface="Arial" panose="020B0604020202020204" pitchFamily="34" charset="0"/>
              </a:rPr>
              <a:t>on the string.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0800" y="3962400"/>
            <a:ext cx="83597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The fundamental frequency is the musical note you hear when the string is sounded: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388938" y="5692775"/>
            <a:ext cx="83581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500" dirty="0">
                <a:cs typeface="Arial" panose="020B0604020202020204" pitchFamily="34" charset="0"/>
              </a:rPr>
              <a:t>where </a:t>
            </a:r>
            <a:r>
              <a:rPr lang="en-US" sz="25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500" baseline="-25000" dirty="0" err="1"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500" dirty="0">
                <a:cs typeface="Arial" panose="020B0604020202020204" pitchFamily="34" charset="0"/>
              </a:rPr>
              <a:t> is the tension in the string and </a:t>
            </a:r>
            <a:r>
              <a:rPr lang="en-US" sz="2500" i="1" dirty="0">
                <a:latin typeface="Lucida Grande" pitchFamily="8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sz="2500" dirty="0">
                <a:cs typeface="Arial" panose="020B0604020202020204" pitchFamily="34" charset="0"/>
              </a:rPr>
              <a:t> is its linear density.</a:t>
            </a:r>
          </a:p>
        </p:txBody>
      </p:sp>
      <p:sp>
        <p:nvSpPr>
          <p:cNvPr id="73733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200"/>
              <a:t>Musical Instruments</a:t>
            </a:r>
          </a:p>
        </p:txBody>
      </p:sp>
      <p:pic>
        <p:nvPicPr>
          <p:cNvPr id="73735" name="Picture 10" descr="21_Pg603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>
            <a:fillRect/>
          </a:stretch>
        </p:blipFill>
        <p:spPr bwMode="auto">
          <a:xfrm>
            <a:off x="5162550" y="922338"/>
            <a:ext cx="36766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1" descr="CH21_PPT_Slide_21-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811713"/>
            <a:ext cx="26860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358775" y="1536700"/>
            <a:ext cx="817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The frequency of the third harmonic of a string is</a:t>
            </a: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355600" y="2416175"/>
            <a:ext cx="825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2800">
                <a:cs typeface="Arial" charset="0"/>
              </a:rPr>
              <a:t>One-third the frequency of the fundamental.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2800">
                <a:cs typeface="Arial" charset="0"/>
              </a:rPr>
              <a:t>Equal to the frequency of the fundamental.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2800">
                <a:cs typeface="Arial" charset="0"/>
              </a:rPr>
              <a:t>Three times the frequency of the fundamental.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2800">
                <a:cs typeface="Arial" charset="0"/>
              </a:rPr>
              <a:t>Nine times the frequency of the fundamental.</a:t>
            </a:r>
          </a:p>
        </p:txBody>
      </p: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21.5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5719" y="92891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61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9688" y="939800"/>
            <a:ext cx="83931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Standing electromagnetic waves can be established between two parallel mirrors that reflect light back and forth.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A typical laser cavity has a length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L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Times New Roman" pitchFamily="84" charset="0"/>
                <a:cs typeface="Arial" charset="0"/>
                <a:sym typeface="Symbol" pitchFamily="84" charset="2"/>
              </a:rPr>
              <a:t>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30 cm</a:t>
            </a:r>
            <a:r>
              <a:rPr lang="en-US" altLang="en-US" dirty="0">
                <a:cs typeface="Arial" charset="0"/>
              </a:rPr>
              <a:t>, and visible light has a wavelength </a:t>
            </a:r>
            <a:r>
              <a:rPr lang="en-US" altLang="en-US" i="1" dirty="0">
                <a:latin typeface="Lucida Grande" pitchFamily="84" charset="0"/>
                <a:cs typeface="Arial" charset="0"/>
                <a:sym typeface="Symbol" pitchFamily="84" charset="2"/>
              </a:rPr>
              <a:t>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Times New Roman" pitchFamily="84" charset="0"/>
                <a:cs typeface="Arial" charset="0"/>
                <a:sym typeface="Symbol" pitchFamily="84" charset="2"/>
              </a:rPr>
              <a:t>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600 nm.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 standing light wave in a typical laser cavity has a mode number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m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that is 2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L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/</a:t>
            </a:r>
            <a:r>
              <a:rPr lang="en-US" altLang="en-US" i="1" dirty="0">
                <a:latin typeface="Lucida Grande" pitchFamily="84" charset="0"/>
                <a:cs typeface="Arial" charset="0"/>
                <a:sym typeface="Symbol" pitchFamily="84" charset="2"/>
              </a:rPr>
              <a:t>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Times New Roman" pitchFamily="84" charset="0"/>
                <a:cs typeface="Arial" charset="0"/>
                <a:sym typeface="Symbol" pitchFamily="84" charset="2"/>
              </a:rPr>
              <a:t>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1,000,000!</a:t>
            </a:r>
          </a:p>
        </p:txBody>
      </p:sp>
      <p:sp>
        <p:nvSpPr>
          <p:cNvPr id="54275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Standing Electromagnetic Waves</a:t>
            </a:r>
          </a:p>
        </p:txBody>
      </p:sp>
      <p:pic>
        <p:nvPicPr>
          <p:cNvPr id="54277" name="Picture 7" descr="21_1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2"/>
          <a:stretch>
            <a:fillRect/>
          </a:stretch>
        </p:blipFill>
        <p:spPr bwMode="auto">
          <a:xfrm>
            <a:off x="1371600" y="4191000"/>
            <a:ext cx="60547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5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Sound Waves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305800" cy="54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ct val="50000"/>
              </a:spcAft>
              <a:buFontTx/>
              <a:buChar char="•"/>
              <a:tabLst>
                <a:tab pos="214313" algn="l"/>
              </a:tabLst>
            </a:pPr>
            <a:r>
              <a:rPr lang="en-US" sz="2600" dirty="0" smtClean="0">
                <a:ea typeface="Arial" charset="0"/>
                <a:cs typeface="Arial" charset="0"/>
              </a:rPr>
              <a:t>A </a:t>
            </a:r>
            <a:r>
              <a:rPr lang="en-US" sz="2600" dirty="0">
                <a:ea typeface="Arial" charset="0"/>
                <a:cs typeface="Arial" charset="0"/>
              </a:rPr>
              <a:t>long, narrow column of air, such as the air in a tube or</a:t>
            </a:r>
            <a:r>
              <a:rPr lang="en-US" sz="2600" dirty="0" smtClean="0">
                <a:ea typeface="Arial" charset="0"/>
                <a:cs typeface="Arial" charset="0"/>
              </a:rPr>
              <a:t> pipe</a:t>
            </a:r>
            <a:r>
              <a:rPr lang="en-US" sz="2600" dirty="0">
                <a:ea typeface="Arial" charset="0"/>
                <a:cs typeface="Arial" charset="0"/>
              </a:rPr>
              <a:t>, can support a longitudinal standing sound wave. </a:t>
            </a:r>
          </a:p>
          <a:p>
            <a:pPr marL="171450" indent="-171450">
              <a:spcAft>
                <a:spcPct val="50000"/>
              </a:spcAft>
              <a:buFontTx/>
              <a:buChar char="•"/>
              <a:tabLst>
                <a:tab pos="214313" algn="l"/>
              </a:tabLst>
            </a:pPr>
            <a:r>
              <a:rPr lang="en-US" sz="2600" dirty="0" smtClean="0"/>
              <a:t>A </a:t>
            </a:r>
            <a:r>
              <a:rPr lang="en-US" sz="2600" dirty="0"/>
              <a:t>closed end of a column of air must be a displacement node. Thus the boundary conditions — nodes at the ends — are the same as for a standing wave on a string.  </a:t>
            </a:r>
          </a:p>
          <a:p>
            <a:pPr marL="171450" indent="-171450">
              <a:spcAft>
                <a:spcPct val="50000"/>
              </a:spcAft>
              <a:buFontTx/>
              <a:buChar char="•"/>
              <a:tabLst>
                <a:tab pos="214313" algn="l"/>
              </a:tabLst>
            </a:pPr>
            <a:r>
              <a:rPr lang="en-US" sz="2600" dirty="0" smtClean="0"/>
              <a:t>It </a:t>
            </a:r>
            <a:r>
              <a:rPr lang="en-US" sz="2600" dirty="0"/>
              <a:t>is often useful to think of sound as a pressure wave rather than a displacement wave. The pressure oscillates around its equilibrium value. </a:t>
            </a:r>
          </a:p>
          <a:p>
            <a:pPr marL="171450" indent="-171450">
              <a:spcAft>
                <a:spcPct val="50000"/>
              </a:spcAft>
              <a:buFontTx/>
              <a:buChar char="•"/>
              <a:tabLst>
                <a:tab pos="214313" algn="l"/>
              </a:tabLst>
            </a:pPr>
            <a:r>
              <a:rPr lang="en-US" sz="2600" dirty="0" smtClean="0"/>
              <a:t>The </a:t>
            </a:r>
            <a:r>
              <a:rPr lang="en-US" sz="2600" dirty="0"/>
              <a:t>nodes and antinodes of the pressure wave are interchanged with those of the displacement wave.</a:t>
            </a:r>
          </a:p>
        </p:txBody>
      </p:sp>
    </p:spTree>
    <p:extLst>
      <p:ext uri="{BB962C8B-B14F-4D97-AF65-F5344CB8AC3E}">
        <p14:creationId xmlns:p14="http://schemas.microsoft.com/office/powerpoint/2010/main" val="3936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21_16_Figure_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>
            <a:fillRect/>
          </a:stretch>
        </p:blipFill>
        <p:spPr bwMode="auto">
          <a:xfrm>
            <a:off x="228600" y="609600"/>
            <a:ext cx="4191000" cy="62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21_16_Figure_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>
            <a:fillRect/>
          </a:stretch>
        </p:blipFill>
        <p:spPr bwMode="auto">
          <a:xfrm>
            <a:off x="4572000" y="609600"/>
            <a:ext cx="4183360" cy="56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Sound Waves</a:t>
            </a:r>
          </a:p>
        </p:txBody>
      </p:sp>
    </p:spTree>
    <p:extLst>
      <p:ext uri="{BB962C8B-B14F-4D97-AF65-F5344CB8AC3E}">
        <p14:creationId xmlns:p14="http://schemas.microsoft.com/office/powerpoint/2010/main" val="1372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21_16_Figure_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>
            <a:fillRect/>
          </a:stretch>
        </p:blipFill>
        <p:spPr bwMode="auto">
          <a:xfrm>
            <a:off x="304800" y="677779"/>
            <a:ext cx="4115233" cy="557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21_16_Figure_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"/>
          <a:stretch>
            <a:fillRect/>
          </a:stretch>
        </p:blipFill>
        <p:spPr bwMode="auto">
          <a:xfrm>
            <a:off x="4648200" y="675003"/>
            <a:ext cx="4114800" cy="60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Sound Waves</a:t>
            </a:r>
          </a:p>
        </p:txBody>
      </p:sp>
    </p:spTree>
    <p:extLst>
      <p:ext uri="{BB962C8B-B14F-4D97-AF65-F5344CB8AC3E}">
        <p14:creationId xmlns:p14="http://schemas.microsoft.com/office/powerpoint/2010/main" val="40895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21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3200400" y="334972"/>
            <a:ext cx="5867400" cy="919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890" y="304800"/>
            <a:ext cx="3069310" cy="61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0200" indent="-3302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D</a:t>
            </a:r>
            <a:r>
              <a:rPr lang="en-US" dirty="0" smtClean="0">
                <a:cs typeface="Arial" charset="0"/>
              </a:rPr>
              <a:t>isplacement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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cs typeface="Arial" charset="0"/>
              </a:rPr>
              <a:t> and pressure graphs for the </a:t>
            </a:r>
            <a:r>
              <a:rPr lang="en-US" i="1" dirty="0">
                <a:latin typeface="Times New Roman" charset="0"/>
                <a:cs typeface="Arial" charset="0"/>
              </a:rPr>
              <a:t>m</a:t>
            </a:r>
            <a:r>
              <a:rPr lang="en-US" dirty="0">
                <a:latin typeface="Times New Roman" charset="0"/>
                <a:cs typeface="Arial" charset="0"/>
              </a:rPr>
              <a:t> = 2</a:t>
            </a:r>
            <a:r>
              <a:rPr lang="en-US" dirty="0">
                <a:cs typeface="Arial" charset="0"/>
              </a:rPr>
              <a:t> mode of standing sound waves in a closed-closed tube.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nodes and antinodes of the pressure wave are interchanged with those of the displacement wave.</a:t>
            </a:r>
          </a:p>
        </p:txBody>
      </p:sp>
    </p:spTree>
    <p:extLst>
      <p:ext uri="{BB962C8B-B14F-4D97-AF65-F5344CB8AC3E}">
        <p14:creationId xmlns:p14="http://schemas.microsoft.com/office/powerpoint/2010/main" val="41084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4855E-7 L -0.00416 -0.41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0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ding_sou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47992" cy="61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CH21_PPT_Slide_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" b="8148"/>
          <a:stretch>
            <a:fillRect/>
          </a:stretch>
        </p:blipFill>
        <p:spPr bwMode="auto">
          <a:xfrm>
            <a:off x="398463" y="685800"/>
            <a:ext cx="8548687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21.6</a:t>
            </a:r>
          </a:p>
        </p:txBody>
      </p:sp>
      <p:sp>
        <p:nvSpPr>
          <p:cNvPr id="66565" name="Rectangle 1026"/>
          <p:cNvSpPr>
            <a:spLocks/>
          </p:cNvSpPr>
          <p:nvPr/>
        </p:nvSpPr>
        <p:spPr bwMode="auto">
          <a:xfrm>
            <a:off x="444500" y="685800"/>
            <a:ext cx="4775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400"/>
              <a:t>An open-open tube of air has length </a:t>
            </a:r>
            <a:r>
              <a:rPr lang="en-US" altLang="en-US" sz="2400" i="1">
                <a:latin typeface="Times New Roman" pitchFamily="84" charset="0"/>
              </a:rPr>
              <a:t>L</a:t>
            </a:r>
            <a:r>
              <a:rPr lang="en-US" altLang="en-US" sz="2400">
                <a:latin typeface="Times New Roman" pitchFamily="84" charset="0"/>
              </a:rPr>
              <a:t>.</a:t>
            </a:r>
            <a:r>
              <a:rPr lang="en-US" altLang="en-US" sz="2400"/>
              <a:t> Which is the displacement graph of the </a:t>
            </a:r>
            <a:r>
              <a:rPr lang="en-US" altLang="en-US" sz="2400" i="1">
                <a:latin typeface="Times New Roman" pitchFamily="84" charset="0"/>
              </a:rPr>
              <a:t>m</a:t>
            </a:r>
            <a:r>
              <a:rPr lang="en-US" altLang="en-US" sz="2400">
                <a:latin typeface="Times New Roman" pitchFamily="84" charset="0"/>
              </a:rPr>
              <a:t> = 3</a:t>
            </a:r>
            <a:r>
              <a:rPr lang="en-US" altLang="en-US" sz="2400"/>
              <a:t> standing wave in this tube?</a:t>
            </a:r>
          </a:p>
          <a:p>
            <a:pPr eaLnBrk="1" hangingPunct="1">
              <a:buFont typeface="Arial" charset="0"/>
              <a:buAutoNum type="alphaUcPeriod"/>
            </a:pPr>
            <a:endParaRPr lang="en-US" altLang="en-US" sz="2400"/>
          </a:p>
          <a:p>
            <a:pPr eaLnBrk="1" hangingPunct="1">
              <a:buFont typeface="Arial" charset="0"/>
              <a:buAutoNum type="alphaUcPeriod"/>
            </a:pPr>
            <a:endParaRPr lang="en-US" altLang="en-US" sz="2400"/>
          </a:p>
          <a:p>
            <a:pPr eaLnBrk="1" hangingPunct="1">
              <a:buFont typeface="Arial" charset="0"/>
              <a:buNone/>
            </a:pPr>
            <a:endParaRPr lang="en-US" altLang="en-US" sz="2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5719" y="92891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1939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im'n of motorcycke-wall collis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" y="304800"/>
            <a:ext cx="8790776" cy="246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123825"/>
            <a:ext cx="7924800" cy="381000"/>
          </a:xfrm>
          <a:noFill/>
        </p:spPr>
        <p:txBody>
          <a:bodyPr/>
          <a:lstStyle/>
          <a:p>
            <a:pPr algn="l" eaLnBrk="1" hangingPunct="1"/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Waves in Two and Three Dimensions</a:t>
            </a:r>
            <a:endParaRPr lang="en-US" b="1">
              <a:solidFill>
                <a:srgbClr val="3366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74613" y="914400"/>
            <a:ext cx="87458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charset="0"/>
              <a:buChar char="§"/>
            </a:pPr>
            <a:r>
              <a:rPr lang="en-US" dirty="0" smtClean="0">
                <a:cs typeface="Arial" charset="0"/>
              </a:rPr>
              <a:t>Particles cannot occupy the same space.  They </a:t>
            </a:r>
            <a:r>
              <a:rPr lang="en-US" b="1" dirty="0" smtClean="0">
                <a:cs typeface="Arial" charset="0"/>
              </a:rPr>
              <a:t>collide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Particles and Waves</a:t>
            </a:r>
            <a:endParaRPr lang="en-US" sz="4000" b="1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732" y="63347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[Animations from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www.physicsclassroom.com/mmedia/newtlaws/mb.cfm</a:t>
            </a:r>
            <a:r>
              <a:rPr lang="en-US" sz="1400" dirty="0"/>
              <a:t> and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www.acs.psu.edu/drussell/demos/superposition/superposition.html</a:t>
            </a:r>
            <a:r>
              <a:rPr lang="en-US" sz="1400" dirty="0" smtClean="0"/>
              <a:t> ]</a:t>
            </a:r>
            <a:endParaRPr lang="en-US" sz="1400" dirty="0"/>
          </a:p>
        </p:txBody>
      </p:sp>
      <p:pic>
        <p:nvPicPr>
          <p:cNvPr id="10244" name="Picture 4" descr="http://www.acs.psu.edu/drussell/Demos/superposition/puls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433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600" y="3004746"/>
            <a:ext cx="87458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charset="0"/>
              <a:buChar char="§"/>
            </a:pPr>
            <a:r>
              <a:rPr lang="en-US" dirty="0" smtClean="0">
                <a:cs typeface="Arial" charset="0"/>
              </a:rPr>
              <a:t>Waves pass right through each other.  They </a:t>
            </a:r>
            <a:r>
              <a:rPr lang="en-US" b="1" dirty="0" smtClean="0">
                <a:cs typeface="Arial" charset="0"/>
              </a:rPr>
              <a:t>interfere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 descr="CH21_PPT_Slide_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6" t="4869" r="1274" b="76567"/>
          <a:stretch>
            <a:fillRect/>
          </a:stretch>
        </p:blipFill>
        <p:spPr bwMode="auto">
          <a:xfrm>
            <a:off x="5334000" y="765175"/>
            <a:ext cx="35052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CH21_PPT_Slide_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/>
          <a:stretch>
            <a:fillRect/>
          </a:stretch>
        </p:blipFill>
        <p:spPr bwMode="auto">
          <a:xfrm>
            <a:off x="301625" y="2095500"/>
            <a:ext cx="8258175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21.7</a:t>
            </a:r>
          </a:p>
        </p:txBody>
      </p:sp>
      <p:sp>
        <p:nvSpPr>
          <p:cNvPr id="68613" name="Rectangle 1026"/>
          <p:cNvSpPr>
            <a:spLocks/>
          </p:cNvSpPr>
          <p:nvPr/>
        </p:nvSpPr>
        <p:spPr bwMode="auto">
          <a:xfrm>
            <a:off x="457200" y="685800"/>
            <a:ext cx="4762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300" dirty="0"/>
              <a:t>An open-closed tube of air of length </a:t>
            </a:r>
            <a:r>
              <a:rPr lang="en-US" altLang="en-US" sz="2300" i="1" dirty="0">
                <a:latin typeface="Times New Roman" pitchFamily="84" charset="0"/>
              </a:rPr>
              <a:t>L</a:t>
            </a:r>
            <a:r>
              <a:rPr lang="en-US" altLang="en-US" sz="2300" dirty="0"/>
              <a:t> has the closed end on the right. Which is the displacement graph of the </a:t>
            </a:r>
            <a:r>
              <a:rPr lang="en-US" altLang="en-US" sz="2300" i="1" dirty="0">
                <a:latin typeface="Times New Roman" pitchFamily="84" charset="0"/>
              </a:rPr>
              <a:t>m</a:t>
            </a:r>
            <a:r>
              <a:rPr lang="en-US" altLang="en-US" sz="2300" dirty="0">
                <a:latin typeface="Times New Roman" pitchFamily="84" charset="0"/>
              </a:rPr>
              <a:t> = 3</a:t>
            </a:r>
            <a:r>
              <a:rPr lang="en-US" altLang="en-US" sz="2300" dirty="0"/>
              <a:t> standing wave in this tube?</a:t>
            </a:r>
          </a:p>
          <a:p>
            <a:pPr eaLnBrk="1" hangingPunct="1">
              <a:buFont typeface="Arial" charset="0"/>
              <a:buAutoNum type="alphaUcPeriod"/>
            </a:pPr>
            <a:endParaRPr lang="en-US" altLang="en-US" sz="2300" dirty="0"/>
          </a:p>
          <a:p>
            <a:pPr eaLnBrk="1" hangingPunct="1">
              <a:buFont typeface="Arial" charset="0"/>
              <a:buAutoNum type="alphaUcPeriod"/>
            </a:pPr>
            <a:endParaRPr lang="en-US" altLang="en-US" sz="2300" dirty="0"/>
          </a:p>
          <a:p>
            <a:pPr eaLnBrk="1" hangingPunct="1">
              <a:buFont typeface="Arial" charset="0"/>
              <a:buNone/>
            </a:pPr>
            <a:endParaRPr lang="en-US" altLang="en-US" sz="23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5719" y="92891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3648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equation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4906384"/>
            <a:ext cx="7184718" cy="1936750"/>
          </a:xfrm>
          <a:prstGeom prst="rect">
            <a:avLst/>
          </a:prstGeom>
          <a:noFill/>
        </p:spPr>
      </p:pic>
      <p:pic>
        <p:nvPicPr>
          <p:cNvPr id="5" name="Picture 12" descr="21_18_Figur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"/>
          <a:stretch>
            <a:fillRect/>
          </a:stretch>
        </p:blipFill>
        <p:spPr bwMode="auto">
          <a:xfrm>
            <a:off x="2987824" y="116632"/>
            <a:ext cx="3214970" cy="48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6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319"/>
            <a:ext cx="4267200" cy="639762"/>
          </a:xfrm>
        </p:spPr>
        <p:txBody>
          <a:bodyPr/>
          <a:lstStyle/>
          <a:p>
            <a:pPr algn="l"/>
            <a:r>
              <a:rPr lang="en-CA" sz="2800" dirty="0" smtClean="0"/>
              <a:t>Example from a past test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1"/>
            <a:ext cx="4038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metal pipe, open at both ends, can create a standing wave in the second harmonic with a frequency of 483 Hz.  What is the length of the pipe?</a:t>
            </a:r>
            <a:endParaRPr lang="en-CA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52400"/>
            <a:ext cx="0" cy="658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equation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4906384"/>
            <a:ext cx="7184718" cy="1936750"/>
          </a:xfrm>
          <a:prstGeom prst="rect">
            <a:avLst/>
          </a:prstGeom>
          <a:noFill/>
        </p:spPr>
      </p:pic>
      <p:pic>
        <p:nvPicPr>
          <p:cNvPr id="4" name="Picture 12" descr="21_18_Figu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"/>
          <a:stretch>
            <a:fillRect/>
          </a:stretch>
        </p:blipFill>
        <p:spPr bwMode="auto">
          <a:xfrm>
            <a:off x="2987824" y="91489"/>
            <a:ext cx="3240360" cy="471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equation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4794497"/>
            <a:ext cx="5791200" cy="2063503"/>
          </a:xfrm>
          <a:prstGeom prst="rect">
            <a:avLst/>
          </a:prstGeom>
          <a:noFill/>
        </p:spPr>
      </p:pic>
      <p:pic>
        <p:nvPicPr>
          <p:cNvPr id="4" name="Picture 13" descr="21_18_Figur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"/>
          <a:stretch>
            <a:fillRect/>
          </a:stretch>
        </p:blipFill>
        <p:spPr bwMode="auto">
          <a:xfrm>
            <a:off x="2987824" y="71475"/>
            <a:ext cx="3168352" cy="47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57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50800" y="900113"/>
            <a:ext cx="85010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With a wind instrument, blowing into the mouthpiece creates a standing sound wave inside a tube of air.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The player changes the notes by using her fingers to cover holes or open valves, changing the length of the tube and thus its fundamental frequency: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0800" y="4849813"/>
            <a:ext cx="83581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In both of these equations, 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500" dirty="0">
                <a:cs typeface="Arial" panose="020B0604020202020204" pitchFamily="34" charset="0"/>
              </a:rPr>
              <a:t> is the speed of sound in the air </a:t>
            </a:r>
            <a:r>
              <a:rPr lang="en-US" sz="2500" i="1" dirty="0">
                <a:cs typeface="Arial" panose="020B0604020202020204" pitchFamily="34" charset="0"/>
              </a:rPr>
              <a:t>inside </a:t>
            </a:r>
            <a:r>
              <a:rPr lang="en-US" sz="2500" dirty="0">
                <a:cs typeface="Arial" panose="020B0604020202020204" pitchFamily="34" charset="0"/>
              </a:rPr>
              <a:t>the tube.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Overblowing wind instruments can sometimes produce higher harmonics such as 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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dirty="0">
                <a:cs typeface="Arial" panose="020B0604020202020204" pitchFamily="34" charset="0"/>
              </a:rPr>
              <a:t> and 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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baseline="-250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758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200" dirty="0"/>
              <a:t>Musical Instruments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68475" y="3957638"/>
            <a:ext cx="6791325" cy="854075"/>
            <a:chOff x="1768475" y="3957638"/>
            <a:chExt cx="6791325" cy="854075"/>
          </a:xfrm>
        </p:grpSpPr>
        <p:sp>
          <p:nvSpPr>
            <p:cNvPr id="74757" name="Text Box 3"/>
            <p:cNvSpPr txBox="1">
              <a:spLocks noChangeArrowheads="1"/>
            </p:cNvSpPr>
            <p:nvPr/>
          </p:nvSpPr>
          <p:spPr bwMode="auto">
            <a:xfrm>
              <a:off x="3381375" y="3957638"/>
              <a:ext cx="517842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0000"/>
                </a:buClr>
              </a:pPr>
              <a:r>
                <a:rPr lang="en-US" sz="2500">
                  <a:cs typeface="Arial" panose="020B0604020202020204" pitchFamily="34" charset="0"/>
                </a:rPr>
                <a:t>for an open-closed tube instrument, such as a clarinet</a:t>
              </a:r>
            </a:p>
          </p:txBody>
        </p:sp>
        <p:pic>
          <p:nvPicPr>
            <p:cNvPr id="74760" name="Picture 12" descr="CH21_PPT_Slide_21-70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475" y="3962400"/>
              <a:ext cx="1304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752600" y="3009900"/>
            <a:ext cx="6807200" cy="854075"/>
            <a:chOff x="1752600" y="3009900"/>
            <a:chExt cx="6807200" cy="854075"/>
          </a:xfrm>
        </p:grpSpPr>
        <p:sp>
          <p:nvSpPr>
            <p:cNvPr id="74756" name="Text Box 3"/>
            <p:cNvSpPr txBox="1">
              <a:spLocks noChangeArrowheads="1"/>
            </p:cNvSpPr>
            <p:nvPr/>
          </p:nvSpPr>
          <p:spPr bwMode="auto">
            <a:xfrm>
              <a:off x="3381375" y="3009900"/>
              <a:ext cx="517842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0000"/>
                </a:buClr>
              </a:pPr>
              <a:r>
                <a:rPr lang="en-US" sz="2500" dirty="0">
                  <a:cs typeface="Arial" panose="020B0604020202020204" pitchFamily="34" charset="0"/>
                </a:rPr>
                <a:t>for an open-open tube instrument, such as a flute</a:t>
              </a:r>
            </a:p>
          </p:txBody>
        </p:sp>
        <p:pic>
          <p:nvPicPr>
            <p:cNvPr id="74761" name="Picture 13" descr="CH21_PPT_Slide_21-70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09900"/>
              <a:ext cx="1317625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19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/>
          </p:cNvSpPr>
          <p:nvPr/>
        </p:nvSpPr>
        <p:spPr bwMode="auto">
          <a:xfrm>
            <a:off x="461963" y="1539875"/>
            <a:ext cx="81946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At room temperature, the fundamental frequency of an open-open tube is </a:t>
            </a:r>
            <a:r>
              <a:rPr lang="en-US" altLang="en-US" sz="2800">
                <a:latin typeface="Times New Roman" pitchFamily="84" charset="0"/>
              </a:rPr>
              <a:t>500 Hz</a:t>
            </a:r>
            <a:r>
              <a:rPr lang="en-US" altLang="en-US" sz="2800"/>
              <a:t>. If taken outside on a cold winter day, the fundamental frequency will be</a:t>
            </a:r>
          </a:p>
          <a:p>
            <a:pPr eaLnBrk="1" hangingPunct="1">
              <a:spcBef>
                <a:spcPct val="100000"/>
              </a:spcBef>
              <a:buFont typeface="Arial" charset="0"/>
              <a:buAutoNum type="alphaUcPeriod"/>
            </a:pPr>
            <a:r>
              <a:rPr lang="en-US" altLang="en-US" sz="2800"/>
              <a:t>  Less than </a:t>
            </a:r>
            <a:r>
              <a:rPr lang="en-US" altLang="en-US" sz="2800">
                <a:latin typeface="Times New Roman" pitchFamily="84" charset="0"/>
              </a:rPr>
              <a:t>500 Hz.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800"/>
              <a:t>  </a:t>
            </a:r>
            <a:r>
              <a:rPr lang="en-US" altLang="en-US" sz="2800">
                <a:latin typeface="Times New Roman" pitchFamily="84" charset="0"/>
              </a:rPr>
              <a:t>500 Hz</a:t>
            </a:r>
            <a:r>
              <a:rPr lang="en-US" altLang="en-US" sz="2800"/>
              <a:t>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sz="2800"/>
              <a:t>  More than </a:t>
            </a:r>
            <a:r>
              <a:rPr lang="en-US" altLang="en-US" sz="2800">
                <a:latin typeface="Times New Roman" pitchFamily="84" charset="0"/>
              </a:rPr>
              <a:t>500 Hz.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endParaRPr lang="en-US" altLang="en-US" sz="2800"/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 sz="28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5719" y="92891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162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4 </a:t>
            </a:r>
            <a:r>
              <a:rPr lang="en-US" dirty="0"/>
              <a:t>on</a:t>
            </a:r>
            <a:r>
              <a:rPr lang="en-US" dirty="0" smtClean="0"/>
              <a:t> Wednesday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7477"/>
            <a:ext cx="8077200" cy="3406726"/>
          </a:xfrm>
        </p:spPr>
        <p:txBody>
          <a:bodyPr/>
          <a:lstStyle/>
          <a:p>
            <a:r>
              <a:rPr lang="en-US" sz="2800" dirty="0"/>
              <a:t>Please read </a:t>
            </a:r>
            <a:r>
              <a:rPr lang="en-CA" sz="2800" dirty="0" smtClean="0"/>
              <a:t>Knight </a:t>
            </a:r>
            <a:r>
              <a:rPr lang="en-CA" sz="2800" dirty="0"/>
              <a:t>Ch. 21, sections </a:t>
            </a:r>
            <a:r>
              <a:rPr lang="en-CA" sz="2800" dirty="0" smtClean="0"/>
              <a:t>21.5-21.8 (finish the chapter)</a:t>
            </a:r>
            <a:endParaRPr lang="en-CA" sz="2800" dirty="0"/>
          </a:p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Tuesday evening.</a:t>
            </a:r>
          </a:p>
          <a:p>
            <a:pPr eaLnBrk="1" hangingPunct="1"/>
            <a:r>
              <a:rPr lang="en-US" sz="2800" dirty="0" smtClean="0"/>
              <a:t>Something </a:t>
            </a:r>
            <a:r>
              <a:rPr lang="en-US" sz="2800" dirty="0"/>
              <a:t>to think about:  </a:t>
            </a:r>
            <a:r>
              <a:rPr lang="en-US" sz="2800" dirty="0" smtClean="0"/>
              <a:t>What is “constructive interference”?  How can you interfere with something and </a:t>
            </a:r>
            <a:r>
              <a:rPr lang="en-US" sz="2800" b="1" dirty="0" smtClean="0"/>
              <a:t>increase</a:t>
            </a:r>
            <a:r>
              <a:rPr lang="en-US" sz="2800" dirty="0" smtClean="0"/>
              <a:t> its strength?</a:t>
            </a:r>
            <a:endParaRPr lang="en-US" sz="2800" dirty="0"/>
          </a:p>
        </p:txBody>
      </p:sp>
      <p:pic>
        <p:nvPicPr>
          <p:cNvPr id="7" name="Picture 4" descr="21_0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3284537" cy="20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123825"/>
            <a:ext cx="7924800" cy="381000"/>
          </a:xfrm>
          <a:noFill/>
        </p:spPr>
        <p:txBody>
          <a:bodyPr/>
          <a:lstStyle/>
          <a:p>
            <a:pPr algn="l" eaLnBrk="1" hangingPunct="1"/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Waves in Two and Three Dimensions</a:t>
            </a:r>
            <a:endParaRPr lang="en-US" b="1">
              <a:solidFill>
                <a:srgbClr val="3366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83250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/>
              <a:t>If two or more waves combine at a given point, the resulting disturbance is the </a:t>
            </a:r>
            <a:r>
              <a:rPr lang="en-US" sz="3200" i="1" dirty="0"/>
              <a:t>sum</a:t>
            </a:r>
            <a:r>
              <a:rPr lang="en-US" sz="3200" dirty="0"/>
              <a:t> of the disturbances of the individual waves.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The Principle of Superposition</a:t>
            </a:r>
            <a:endParaRPr lang="en-US" sz="4000" b="1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72482" y="4782234"/>
                <a:ext cx="27990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𝐷</m:t>
                      </m:r>
                      <m:r>
                        <a:rPr lang="en-CA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CA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82" y="4782234"/>
                <a:ext cx="279903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7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21.2</a:t>
            </a:r>
          </a:p>
        </p:txBody>
      </p:sp>
      <p:pic>
        <p:nvPicPr>
          <p:cNvPr id="27652" name="Picture 16" descr="CH21_PPT_Slide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8101"/>
          <a:stretch>
            <a:fillRect/>
          </a:stretch>
        </p:blipFill>
        <p:spPr bwMode="auto">
          <a:xfrm>
            <a:off x="381000" y="1041400"/>
            <a:ext cx="854868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7"/>
          <p:cNvSpPr>
            <a:spLocks/>
          </p:cNvSpPr>
          <p:nvPr/>
        </p:nvSpPr>
        <p:spPr bwMode="auto">
          <a:xfrm>
            <a:off x="469900" y="901700"/>
            <a:ext cx="311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/>
              <a:t>Two wave pulses on a string approach each other at speeds of </a:t>
            </a:r>
            <a:br>
              <a:rPr lang="en-US" altLang="en-US" sz="2400"/>
            </a:br>
            <a:r>
              <a:rPr lang="en-US" altLang="en-US" sz="2400">
                <a:latin typeface="Times New Roman" pitchFamily="84" charset="0"/>
              </a:rPr>
              <a:t>1 m/s.</a:t>
            </a:r>
            <a:r>
              <a:rPr lang="en-US" altLang="en-US" sz="2400"/>
              <a:t> How does the string look at </a:t>
            </a:r>
            <a:r>
              <a:rPr lang="en-US" altLang="en-US" sz="2400" i="1">
                <a:latin typeface="Times New Roman" pitchFamily="84" charset="0"/>
              </a:rPr>
              <a:t>t</a:t>
            </a:r>
            <a:r>
              <a:rPr lang="en-US" altLang="en-US" sz="2400">
                <a:latin typeface="Times New Roman" pitchFamily="84" charset="0"/>
              </a:rPr>
              <a:t> = 3 s?</a:t>
            </a:r>
            <a:endParaRPr lang="en-US" altLang="en-US" sz="2400"/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 sz="24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5424" y="110724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3813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Reflection of Transverse Wave Pulse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4191000" cy="3581400"/>
          </a:xfrm>
        </p:spPr>
        <p:txBody>
          <a:bodyPr/>
          <a:lstStyle/>
          <a:p>
            <a:r>
              <a:rPr lang="en-US" sz="3300"/>
              <a:t>A pulse traveling to the right on a heavy string attached to a lighter string</a:t>
            </a:r>
          </a:p>
          <a:p>
            <a:r>
              <a:rPr lang="en-US" sz="3300"/>
              <a:t>Speed suddenly increases</a:t>
            </a:r>
          </a:p>
        </p:txBody>
      </p:sp>
      <p:pic>
        <p:nvPicPr>
          <p:cNvPr id="89092" name="Picture 4" descr="reflec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4191000" cy="4191000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381000" y="6324600"/>
            <a:ext cx="401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/>
              <a:t>Animation courtesy of </a:t>
            </a:r>
            <a:r>
              <a:rPr lang="en-US" sz="1400" dirty="0" smtClean="0"/>
              <a:t>Dan Russell, Penn State]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reflec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4191000" cy="4191000"/>
          </a:xfrm>
          <a:noFill/>
          <a:ln/>
        </p:spPr>
      </p:pic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4038600" cy="3881438"/>
          </a:xfrm>
        </p:spPr>
        <p:txBody>
          <a:bodyPr/>
          <a:lstStyle/>
          <a:p>
            <a:r>
              <a:rPr lang="en-US" sz="3300"/>
              <a:t>A pulse traveling to the right on a light string attached to a heavier string</a:t>
            </a:r>
          </a:p>
          <a:p>
            <a:r>
              <a:rPr lang="en-US" sz="3300"/>
              <a:t>Speed suddenly decreases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Reflection of Transverse Wave Pulse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324600"/>
            <a:ext cx="401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/>
              <a:t>Animation courtesy of </a:t>
            </a:r>
            <a:r>
              <a:rPr lang="en-US" sz="1400" dirty="0" smtClean="0"/>
              <a:t>Dan Russell, Penn State]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Waves on a String</a:t>
            </a:r>
          </a:p>
        </p:txBody>
      </p:sp>
      <p:pic>
        <p:nvPicPr>
          <p:cNvPr id="4" name="Picture 8" descr="21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7"/>
          <a:stretch>
            <a:fillRect/>
          </a:stretch>
        </p:blipFill>
        <p:spPr bwMode="auto">
          <a:xfrm>
            <a:off x="2209800" y="1143000"/>
            <a:ext cx="480267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9264" y="5108138"/>
            <a:ext cx="8636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93001B"/>
              </a:buClr>
            </a:pPr>
            <a:r>
              <a:rPr lang="en-US" dirty="0" smtClean="0">
                <a:cs typeface="Arial" charset="0"/>
              </a:rPr>
              <a:t>Reflections </a:t>
            </a:r>
            <a:r>
              <a:rPr lang="en-US" dirty="0">
                <a:cs typeface="Arial" charset="0"/>
              </a:rPr>
              <a:t>at the ends of the string cause waves of </a:t>
            </a:r>
            <a:r>
              <a:rPr lang="en-US" i="1" dirty="0">
                <a:cs typeface="Arial" charset="0"/>
              </a:rPr>
              <a:t>equal amplitude and wavelength</a:t>
            </a:r>
            <a:r>
              <a:rPr lang="en-US" dirty="0">
                <a:cs typeface="Arial" charset="0"/>
              </a:rPr>
              <a:t> to travel in opposite directions along the </a:t>
            </a:r>
            <a:r>
              <a:rPr lang="en-US" dirty="0" smtClean="0">
                <a:cs typeface="Arial" charset="0"/>
              </a:rPr>
              <a:t>string, which results in a standing wave.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  <a:noFill/>
        </p:spPr>
        <p:txBody>
          <a:bodyPr/>
          <a:lstStyle/>
          <a:p>
            <a:pPr eaLnBrk="1" hangingPunct="1"/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The Mathematics of Standing Waves</a:t>
            </a: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473075" y="950913"/>
            <a:ext cx="8134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charset="0"/>
                <a:cs typeface="Arial" charset="0"/>
              </a:rPr>
              <a:t>According to the principle of superposition, the net displacement of a medium when waves with displacements D</a:t>
            </a:r>
            <a:r>
              <a:rPr lang="en-US" sz="2600" baseline="-25000" dirty="0">
                <a:latin typeface="Times New Roman" charset="0"/>
                <a:cs typeface="Arial" charset="0"/>
              </a:rPr>
              <a:t>R</a:t>
            </a:r>
            <a:r>
              <a:rPr lang="en-US" sz="2600" dirty="0">
                <a:latin typeface="Times New Roman" charset="0"/>
                <a:cs typeface="Arial" charset="0"/>
              </a:rPr>
              <a:t> and D</a:t>
            </a:r>
            <a:r>
              <a:rPr lang="en-US" sz="2600" baseline="-25000" dirty="0">
                <a:latin typeface="Times New Roman" charset="0"/>
                <a:cs typeface="Arial" charset="0"/>
              </a:rPr>
              <a:t>L</a:t>
            </a:r>
            <a:r>
              <a:rPr lang="en-US" sz="2600" dirty="0">
                <a:latin typeface="Times New Roman" charset="0"/>
                <a:cs typeface="Arial" charset="0"/>
              </a:rPr>
              <a:t> are present is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6697"/>
              </p:ext>
            </p:extLst>
          </p:nvPr>
        </p:nvGraphicFramePr>
        <p:xfrm>
          <a:off x="445763" y="2362200"/>
          <a:ext cx="78600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" name="Equation" r:id="rId3" imgW="2997200" imgH="203200" progId="Equation.3">
                  <p:embed/>
                </p:oleObj>
              </mc:Choice>
              <mc:Fallback>
                <p:oleObj name="Equation" r:id="rId3" imgW="299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763" y="2362200"/>
                        <a:ext cx="786003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457200" y="2895600"/>
            <a:ext cx="8134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charset="0"/>
                <a:cs typeface="Arial" charset="0"/>
              </a:rPr>
              <a:t>We can simplify this by using a trigonometric identity, and arrive </a:t>
            </a:r>
            <a:r>
              <a:rPr lang="en-US" sz="2600" dirty="0" smtClean="0">
                <a:latin typeface="Times New Roman" charset="0"/>
                <a:cs typeface="Arial" charset="0"/>
              </a:rPr>
              <a:t>at: </a:t>
            </a:r>
            <a:endParaRPr lang="en-US" sz="2400" dirty="0">
              <a:latin typeface="Times New Roman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747580"/>
              </p:ext>
            </p:extLst>
          </p:nvPr>
        </p:nvGraphicFramePr>
        <p:xfrm>
          <a:off x="2209800" y="3781425"/>
          <a:ext cx="4292809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Equation" r:id="rId5" imgW="1358900" imgH="203200" progId="Equation.3">
                  <p:embed/>
                </p:oleObj>
              </mc:Choice>
              <mc:Fallback>
                <p:oleObj name="Equation" r:id="rId5" imgW="1358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3781425"/>
                        <a:ext cx="4292809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02556" y="4844822"/>
            <a:ext cx="5268875" cy="694900"/>
            <a:chOff x="457200" y="5613771"/>
            <a:chExt cx="5268875" cy="694900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11430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dirty="0">
                  <a:latin typeface="Times New Roman" charset="0"/>
                </a:rPr>
                <a:t>w</a:t>
              </a:r>
              <a:r>
                <a:rPr lang="en-US" sz="2600" dirty="0" smtClean="0">
                  <a:latin typeface="Times New Roman" charset="0"/>
                </a:rPr>
                <a:t>here </a:t>
              </a:r>
              <a:endParaRPr lang="en-US" sz="2600" dirty="0">
                <a:latin typeface="Times New Roman" charset="0"/>
                <a:cs typeface="Arial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323205"/>
                </p:ext>
              </p:extLst>
            </p:nvPr>
          </p:nvGraphicFramePr>
          <p:xfrm>
            <a:off x="2031961" y="5613771"/>
            <a:ext cx="3694114" cy="69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" name="Equation" r:id="rId7" imgW="1079500" imgH="203200" progId="Equation.3">
                    <p:embed/>
                  </p:oleObj>
                </mc:Choice>
                <mc:Fallback>
                  <p:oleObj name="Equation" r:id="rId7" imgW="10795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31961" y="5613771"/>
                          <a:ext cx="3694114" cy="694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992135" y="5914354"/>
            <a:ext cx="70644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charset="0"/>
                <a:ea typeface="ＭＳ Ｐゴシック" charset="0"/>
              </a:rPr>
              <a:t>For a standing wave, the pattern is not propagating!</a:t>
            </a:r>
          </a:p>
        </p:txBody>
      </p:sp>
    </p:spTree>
    <p:extLst>
      <p:ext uri="{BB962C8B-B14F-4D97-AF65-F5344CB8AC3E}">
        <p14:creationId xmlns:p14="http://schemas.microsoft.com/office/powerpoint/2010/main" val="28944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10471</TotalTime>
  <Words>1366</Words>
  <Application>Microsoft Office PowerPoint</Application>
  <PresentationFormat>On-screen Show (4:3)</PresentationFormat>
  <Paragraphs>155</Paragraphs>
  <Slides>37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Equation</vt:lpstr>
      <vt:lpstr>PHY132 Introduction to Physics II  Class 3 – Outline:</vt:lpstr>
      <vt:lpstr>PowerPoint Presentation</vt:lpstr>
      <vt:lpstr>Waves in Two and Three Dimensions</vt:lpstr>
      <vt:lpstr>Waves in Two and Three Dimensions</vt:lpstr>
      <vt:lpstr>PowerPoint Presentation</vt:lpstr>
      <vt:lpstr>Reflection of Transverse Wave Pulse</vt:lpstr>
      <vt:lpstr>Reflection of Transverse Wave Pulse</vt:lpstr>
      <vt:lpstr>Standing Waves on a String</vt:lpstr>
      <vt:lpstr>The Mathematics of Standing Waves</vt:lpstr>
      <vt:lpstr>Standing Wave:</vt:lpstr>
      <vt:lpstr>The Mathematics of Standing Waves</vt:lpstr>
      <vt:lpstr>PowerPoint Presentation</vt:lpstr>
      <vt:lpstr>Node Spacing on a String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Standing Waves on a String</vt:lpstr>
      <vt:lpstr>PowerPoint Presentation</vt:lpstr>
      <vt:lpstr>PowerPoint Presentation</vt:lpstr>
      <vt:lpstr>PowerPoint Presentation</vt:lpstr>
      <vt:lpstr>Standing Sound Waves</vt:lpstr>
      <vt:lpstr>Standing Sound Waves</vt:lpstr>
      <vt:lpstr>Standing Sound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from a past test</vt:lpstr>
      <vt:lpstr>PowerPoint Presentation</vt:lpstr>
      <vt:lpstr>PowerPoint Presentation</vt:lpstr>
      <vt:lpstr>PowerPoint Presentation</vt:lpstr>
      <vt:lpstr>PowerPoint Presentation</vt:lpstr>
      <vt:lpstr>Before Class 4 on Wednesday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171</cp:revision>
  <cp:lastPrinted>2010-09-20T14:45:34Z</cp:lastPrinted>
  <dcterms:created xsi:type="dcterms:W3CDTF">2010-09-20T13:36:26Z</dcterms:created>
  <dcterms:modified xsi:type="dcterms:W3CDTF">2015-01-11T14:45:19Z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