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0" r:id="rId2"/>
    <p:sldId id="357" r:id="rId3"/>
    <p:sldId id="318" r:id="rId4"/>
    <p:sldId id="345" r:id="rId5"/>
    <p:sldId id="346" r:id="rId6"/>
    <p:sldId id="395" r:id="rId7"/>
    <p:sldId id="396" r:id="rId8"/>
    <p:sldId id="397" r:id="rId9"/>
    <p:sldId id="366" r:id="rId10"/>
    <p:sldId id="379" r:id="rId11"/>
    <p:sldId id="398" r:id="rId12"/>
    <p:sldId id="367" r:id="rId13"/>
    <p:sldId id="369" r:id="rId14"/>
    <p:sldId id="380" r:id="rId15"/>
    <p:sldId id="381" r:id="rId16"/>
    <p:sldId id="383" r:id="rId17"/>
    <p:sldId id="385" r:id="rId18"/>
    <p:sldId id="387" r:id="rId19"/>
    <p:sldId id="389" r:id="rId20"/>
    <p:sldId id="390" r:id="rId21"/>
    <p:sldId id="391" r:id="rId22"/>
    <p:sldId id="393" r:id="rId23"/>
    <p:sldId id="399" r:id="rId2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660"/>
  </p:normalViewPr>
  <p:slideViewPr>
    <p:cSldViewPr>
      <p:cViewPr varScale="1">
        <p:scale>
          <a:sx n="61" d="100"/>
          <a:sy n="61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16:54:59.7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20463 14707 31,'-20'7'13,"8"-3"-7,8-4 2,4 0 14,0 0 22,0 0-28,0 0-13,0 0 4,2 0 12,3 0-6,4 0-9,-7 0-1,2 0-3,3 0-4,-7 8-3,4 0-45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22:57:24.8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20658 7080 399,'-11'-11'68,"11"4"-54,0 4 16,0-2-11,0 3-16,0 2-3,0-2-11,0 2-19,3 0-90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F0B980-30CE-744F-A31B-BA2C7242948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1892AF1-535E-BB47-A4FA-D9435A73AAC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059" indent="-2873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321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049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778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8506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8235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963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7691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059" indent="-2873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321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049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778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8506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8235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963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7691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perphysics.phy-astr.gsu.edu/hbase/sound/beat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2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ti-Reflective Coa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226"/>
            <a:ext cx="9579853" cy="34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nti-Reflective Coa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9482218" cy="33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3356992"/>
            <a:ext cx="3444965" cy="3672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4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6264696" cy="4536504"/>
          </a:xfrm>
        </p:spPr>
        <p:txBody>
          <a:bodyPr/>
          <a:lstStyle/>
          <a:p>
            <a:r>
              <a:rPr lang="en-CA" dirty="0"/>
              <a:t>Ch. 21, sections </a:t>
            </a:r>
            <a:r>
              <a:rPr lang="en-CA" dirty="0" smtClean="0"/>
              <a:t>21.5-21.8</a:t>
            </a:r>
          </a:p>
          <a:p>
            <a:r>
              <a:rPr lang="en-CA" dirty="0" smtClean="0"/>
              <a:t>Wave </a:t>
            </a:r>
            <a:r>
              <a:rPr lang="en-CA" dirty="0"/>
              <a:t>Interference </a:t>
            </a:r>
            <a:endParaRPr lang="en-CA" dirty="0" smtClean="0"/>
          </a:p>
          <a:p>
            <a:r>
              <a:rPr lang="en-CA" dirty="0" smtClean="0"/>
              <a:t>Constructive </a:t>
            </a:r>
            <a:r>
              <a:rPr lang="en-CA" dirty="0"/>
              <a:t>and Destructive Interference </a:t>
            </a:r>
            <a:endParaRPr lang="en-CA" dirty="0" smtClean="0"/>
          </a:p>
          <a:p>
            <a:r>
              <a:rPr lang="en-CA" b="1" dirty="0" smtClean="0"/>
              <a:t>Thin-Film </a:t>
            </a:r>
            <a:r>
              <a:rPr lang="en-CA" b="1" dirty="0"/>
              <a:t>Optical </a:t>
            </a:r>
            <a:r>
              <a:rPr lang="en-CA" b="1" dirty="0" smtClean="0"/>
              <a:t>Coatings </a:t>
            </a:r>
            <a:r>
              <a:rPr lang="en-CA" b="1" dirty="0" smtClean="0">
                <a:sym typeface="Wingdings" panose="05000000000000000000" pitchFamily="2" charset="2"/>
              </a:rPr>
              <a:t></a:t>
            </a:r>
            <a:r>
              <a:rPr lang="en-CA" b="1" dirty="0" smtClean="0"/>
              <a:t> </a:t>
            </a:r>
          </a:p>
          <a:p>
            <a:r>
              <a:rPr lang="en-CA" dirty="0" smtClean="0"/>
              <a:t>Interference </a:t>
            </a:r>
            <a:r>
              <a:rPr lang="en-CA" dirty="0"/>
              <a:t>in 2 and 3 Dimensions </a:t>
            </a:r>
            <a:endParaRPr lang="en-CA" dirty="0" smtClean="0"/>
          </a:p>
          <a:p>
            <a:r>
              <a:rPr lang="en-CA" dirty="0" smtClean="0"/>
              <a:t>Beats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8100" y="841375"/>
            <a:ext cx="9029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>
                <a:cs typeface="Arial" charset="0"/>
              </a:rPr>
              <a:t>The phase difference between the two reflected waves is: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85750" y="2212975"/>
            <a:ext cx="5048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>
                <a:cs typeface="Arial" charset="0"/>
              </a:rPr>
              <a:t>where </a:t>
            </a:r>
            <a:r>
              <a:rPr lang="en-US" altLang="en-US" i="1">
                <a:latin typeface="Times New Roman" pitchFamily="84" charset="0"/>
                <a:cs typeface="Arial" charset="0"/>
              </a:rPr>
              <a:t>n</a:t>
            </a:r>
            <a:r>
              <a:rPr lang="en-US" altLang="en-US">
                <a:cs typeface="Arial" charset="0"/>
              </a:rPr>
              <a:t> is the index of refraction of the coating, </a:t>
            </a:r>
            <a:r>
              <a:rPr lang="en-US" altLang="en-US" i="1">
                <a:latin typeface="Times New Roman" pitchFamily="84" charset="0"/>
                <a:cs typeface="Arial" charset="0"/>
              </a:rPr>
              <a:t>d</a:t>
            </a:r>
            <a:r>
              <a:rPr lang="en-US" altLang="en-US">
                <a:cs typeface="Arial" charset="0"/>
              </a:rPr>
              <a:t> is the thickness, and </a:t>
            </a:r>
            <a:r>
              <a:rPr lang="en-US" altLang="en-US" i="1">
                <a:latin typeface="Lucida Grande" pitchFamily="84" charset="0"/>
                <a:cs typeface="Arial" charset="0"/>
                <a:sym typeface="Symbol" pitchFamily="84" charset="2"/>
              </a:rPr>
              <a:t></a:t>
            </a:r>
            <a:r>
              <a:rPr lang="en-US" altLang="en-US">
                <a:cs typeface="Arial" charset="0"/>
              </a:rPr>
              <a:t> is the wavelength of the light in vacuum or air.</a:t>
            </a:r>
          </a:p>
        </p:txBody>
      </p:sp>
      <p:sp>
        <p:nvSpPr>
          <p:cNvPr id="101380" name="Rectangle 12"/>
          <p:cNvSpPr>
            <a:spLocks noChangeArrowheads="1"/>
          </p:cNvSpPr>
          <p:nvPr/>
        </p:nvSpPr>
        <p:spPr bwMode="auto">
          <a:xfrm>
            <a:off x="4695825" y="4124325"/>
            <a:ext cx="4448175" cy="1060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 sz="2400">
              <a:latin typeface="Times New Roman" pitchFamily="84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50800" y="3886200"/>
            <a:ext cx="873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>
                <a:cs typeface="Arial" charset="0"/>
              </a:rPr>
              <a:t>For a particular thin-film, constructive or destructive interference depends on the wavelength of the light:</a:t>
            </a:r>
          </a:p>
        </p:txBody>
      </p:sp>
      <p:sp>
        <p:nvSpPr>
          <p:cNvPr id="101382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Application: Thin-Film Optical Coatings</a:t>
            </a:r>
          </a:p>
        </p:txBody>
      </p:sp>
      <p:pic>
        <p:nvPicPr>
          <p:cNvPr id="101384" name="Picture 13" descr="CH21_PPT_Slide_21-9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1"/>
          <a:stretch>
            <a:fillRect/>
          </a:stretch>
        </p:blipFill>
        <p:spPr bwMode="auto">
          <a:xfrm>
            <a:off x="838200" y="1447800"/>
            <a:ext cx="29051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14" descr="21_Pg609_Un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>
            <a:fillRect/>
          </a:stretch>
        </p:blipFill>
        <p:spPr bwMode="auto">
          <a:xfrm>
            <a:off x="5486400" y="1717675"/>
            <a:ext cx="3355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5" descr="CH21_PPT_Slide_21-9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2"/>
          <a:stretch>
            <a:fillRect/>
          </a:stretch>
        </p:blipFill>
        <p:spPr bwMode="auto">
          <a:xfrm>
            <a:off x="393700" y="4800600"/>
            <a:ext cx="7607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16" descr="CH21_PPT_Slide_21-9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2"/>
          <a:stretch>
            <a:fillRect/>
          </a:stretch>
        </p:blipFill>
        <p:spPr bwMode="auto">
          <a:xfrm>
            <a:off x="393700" y="5562600"/>
            <a:ext cx="7607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319"/>
            <a:ext cx="4267200" cy="639762"/>
          </a:xfrm>
        </p:spPr>
        <p:txBody>
          <a:bodyPr/>
          <a:lstStyle/>
          <a:p>
            <a:pPr algn="l"/>
            <a:r>
              <a:rPr lang="en-CA" sz="2800" dirty="0" smtClean="0"/>
              <a:t>Example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6193"/>
            <a:ext cx="4495800" cy="44630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thin coating of Magnesium </a:t>
            </a:r>
            <a:r>
              <a:rPr lang="en-US" sz="2400" dirty="0" err="1" smtClean="0"/>
              <a:t>Flouride</a:t>
            </a:r>
            <a:r>
              <a:rPr lang="en-US" sz="2400" dirty="0" smtClean="0"/>
              <a:t> (MgF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is deposited on the surface of some eyeglasses which have an index of refraction of 1.6.  The 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has an index of refraction of 1.38.  What is the minimum thickness of the coating so that green light of wavelength 500 nm has minimal reflectance?</a:t>
            </a:r>
            <a:endParaRPr lang="en-CA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52400"/>
            <a:ext cx="0" cy="658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6100" y="1052736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  <a:cs typeface="Arial" charset="0"/>
              </a:rPr>
              <a:t>The mathematical description of interference in two or three dimensions is very similar to that of one-dimensional interference.  The conditions for constructive and destructive interference are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8163" y="598805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latin typeface="Times New Roman" charset="0"/>
                <a:cs typeface="Arial" charset="0"/>
              </a:rPr>
              <a:t>where </a:t>
            </a:r>
            <a:r>
              <a:rPr lang="el-GR" sz="2600">
                <a:latin typeface="Times New Roman" charset="0"/>
                <a:cs typeface="Times New Roman" charset="0"/>
              </a:rPr>
              <a:t>Δ</a:t>
            </a:r>
            <a:r>
              <a:rPr lang="en-US" sz="2600" i="1">
                <a:latin typeface="Times New Roman" charset="0"/>
                <a:cs typeface="Times New Roman" charset="0"/>
              </a:rPr>
              <a:t>r</a:t>
            </a:r>
            <a:r>
              <a:rPr lang="en-US" sz="2600">
                <a:latin typeface="Times New Roman" charset="0"/>
                <a:cs typeface="Times New Roman" charset="0"/>
              </a:rPr>
              <a:t> is the </a:t>
            </a:r>
            <a:r>
              <a:rPr lang="en-US" sz="2600" i="1">
                <a:latin typeface="Times New Roman" charset="0"/>
                <a:cs typeface="Times New Roman" charset="0"/>
              </a:rPr>
              <a:t>path-length difference</a:t>
            </a:r>
            <a:r>
              <a:rPr lang="en-US" sz="2600">
                <a:latin typeface="Times New Roman" charset="0"/>
                <a:cs typeface="Times New Roman" charset="0"/>
              </a:rPr>
              <a:t>.</a:t>
            </a:r>
            <a:endParaRPr lang="el-GR" sz="2400">
              <a:latin typeface="Times New Roman" charset="0"/>
              <a:cs typeface="Times New Roman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/>
          <a:lstStyle/>
          <a:p>
            <a:pPr eaLnBrk="1" hangingPunct="1"/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Interference in Two and Three Dimensions</a:t>
            </a:r>
          </a:p>
        </p:txBody>
      </p:sp>
      <p:pic>
        <p:nvPicPr>
          <p:cNvPr id="9221" name="Picture 5" descr="equation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5233"/>
            <a:ext cx="8258959" cy="30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Interference in Two and Three Dimensions</a:t>
            </a:r>
          </a:p>
        </p:txBody>
      </p:sp>
      <p:pic>
        <p:nvPicPr>
          <p:cNvPr id="153603" name="Picture 6" descr="21_3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>
            <a:fillRect/>
          </a:stretch>
        </p:blipFill>
        <p:spPr bwMode="auto">
          <a:xfrm>
            <a:off x="769312" y="69897"/>
            <a:ext cx="11610692" cy="68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4368" y="2060848"/>
            <a:ext cx="1656184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pPr algn="l"/>
            <a:r>
              <a:rPr lang="en-US" sz="2800" dirty="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Will a listener at point C hear constructive or destructive interference?</a:t>
            </a:r>
            <a:endParaRPr lang="en-US" sz="2800" b="1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1826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charset="0"/>
              </a:rPr>
              <a:t>Example</a:t>
            </a:r>
            <a:endParaRPr lang="en-US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 dirty="0"/>
              <a:t>Two speakers, A and B, are “in phase” and emit a pure note with a wavelength 2 </a:t>
            </a:r>
            <a:r>
              <a:rPr lang="en-US" sz="3200" dirty="0" err="1"/>
              <a:t>m</a:t>
            </a:r>
            <a:r>
              <a:rPr lang="en-US" sz="3200" dirty="0"/>
              <a:t>.  The speakers are side-by-side, 3 </a:t>
            </a:r>
            <a:r>
              <a:rPr lang="en-US" sz="3200" dirty="0" err="1"/>
              <a:t>m</a:t>
            </a:r>
            <a:r>
              <a:rPr lang="en-US" sz="3200" dirty="0"/>
              <a:t> apart. Point C is 4 </a:t>
            </a:r>
            <a:r>
              <a:rPr lang="en-US" sz="3200" dirty="0" err="1"/>
              <a:t>m</a:t>
            </a:r>
            <a:r>
              <a:rPr lang="en-US" sz="3200" dirty="0"/>
              <a:t> directly in front of speaker A.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A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861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3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23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B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96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5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6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9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4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808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36900"/>
            <a:ext cx="5638800" cy="37211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At point C, what is the path difference between the sounds received from speakers A and B, as measured in wavelengths?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0.5    B. 1.0     C. 1.5</a:t>
            </a:r>
          </a:p>
          <a:p>
            <a:pPr marL="609600" indent="-609600">
              <a:buFontTx/>
              <a:buNone/>
            </a:pPr>
            <a:r>
              <a:rPr lang="en-US"/>
              <a:t>D. 2.0     E. 2.5</a:t>
            </a:r>
          </a:p>
        </p:txBody>
      </p:sp>
      <p:sp>
        <p:nvSpPr>
          <p:cNvPr id="7066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8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9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3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4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5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6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7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8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9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0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1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2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3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00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At point C, there will be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onstructive interference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estructive interference</a:t>
            </a:r>
            <a:endParaRPr lang="en-US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r>
              <a:rPr lang="en-CA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37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S5KIUwFwjR_B7QGvbchpVo_LfsY-5zDsUanW0fLtUnbw9zkdfh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6778">
            <a:off x="7565491" y="-108241"/>
            <a:ext cx="1700163" cy="12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0"/>
            <a:ext cx="8229600" cy="708342"/>
          </a:xfrm>
        </p:spPr>
        <p:txBody>
          <a:bodyPr/>
          <a:lstStyle/>
          <a:p>
            <a:r>
              <a:rPr lang="en-US" dirty="0" smtClean="0"/>
              <a:t>Beats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2" y="871056"/>
            <a:ext cx="8229600" cy="2081150"/>
          </a:xfrm>
        </p:spPr>
        <p:txBody>
          <a:bodyPr/>
          <a:lstStyle/>
          <a:p>
            <a:r>
              <a:rPr lang="en-US" sz="2800" dirty="0" smtClean="0"/>
              <a:t>Periodic variations in the loudness of sound due to interference</a:t>
            </a:r>
          </a:p>
          <a:p>
            <a:r>
              <a:rPr lang="en-US" sz="2800" dirty="0" smtClean="0"/>
              <a:t>Occur when two waves of similar, but not equal frequencies are superposed.</a:t>
            </a:r>
          </a:p>
          <a:p>
            <a:r>
              <a:rPr lang="en-US" sz="2800" dirty="0" smtClean="0"/>
              <a:t>Provide a comparison of frequencies</a:t>
            </a:r>
          </a:p>
          <a:p>
            <a:r>
              <a:rPr lang="en-US" sz="2800" dirty="0" smtClean="0"/>
              <a:t>Frequency of beats is equal to the </a:t>
            </a:r>
            <a:r>
              <a:rPr lang="en-US" sz="2800" b="1" dirty="0" smtClean="0"/>
              <a:t>difference</a:t>
            </a:r>
            <a:r>
              <a:rPr lang="en-US" sz="2800" dirty="0" smtClean="0"/>
              <a:t> between the frequencies of the two waves.</a:t>
            </a:r>
          </a:p>
        </p:txBody>
      </p:sp>
      <p:pic>
        <p:nvPicPr>
          <p:cNvPr id="1433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" y="4119377"/>
            <a:ext cx="4966814" cy="27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9159" y="6630067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</a:t>
            </a:r>
            <a:r>
              <a:rPr lang="en-CA" sz="1000" dirty="0"/>
              <a:t>image from </a:t>
            </a:r>
            <a:r>
              <a:rPr lang="en-CA" sz="1000" dirty="0">
                <a:hlinkClick r:id="rId4"/>
              </a:rPr>
              <a:t>http://</a:t>
            </a:r>
            <a:r>
              <a:rPr lang="en-CA" sz="1000" dirty="0" smtClean="0">
                <a:hlinkClick r:id="rId4"/>
              </a:rPr>
              <a:t>hyperphysics.phy-astr.gsu.edu/hbase/sound/beat.html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5702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4" name="Picture 12" descr="CH21_PPT_Slide_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>
            <a:fillRect/>
          </a:stretch>
        </p:blipFill>
        <p:spPr bwMode="auto">
          <a:xfrm>
            <a:off x="5254625" y="838200"/>
            <a:ext cx="37877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/>
          </p:cNvSpPr>
          <p:nvPr/>
        </p:nvSpPr>
        <p:spPr bwMode="auto">
          <a:xfrm>
            <a:off x="444500" y="857250"/>
            <a:ext cx="4419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en-US" sz="2300" dirty="0"/>
              <a:t>Two loudspeakers emit sound waves with the same wavelength and the same amplitude. Which of the following would cause there to be </a:t>
            </a:r>
            <a:r>
              <a:rPr lang="en-US" sz="2300" dirty="0" smtClean="0"/>
              <a:t>completely destructive </a:t>
            </a:r>
            <a:r>
              <a:rPr lang="en-US" sz="2300" dirty="0"/>
              <a:t>interference at the position of the dot</a:t>
            </a:r>
            <a:r>
              <a:rPr lang="en-US" sz="2300" dirty="0" smtClean="0"/>
              <a:t>? (zero resulting amplitude)</a:t>
            </a: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/>
          </a:p>
        </p:txBody>
      </p:sp>
      <p:sp>
        <p:nvSpPr>
          <p:cNvPr id="95235" name="Rectangle 6"/>
          <p:cNvSpPr>
            <a:spLocks/>
          </p:cNvSpPr>
          <p:nvPr/>
        </p:nvSpPr>
        <p:spPr bwMode="auto">
          <a:xfrm>
            <a:off x="382588" y="3416300"/>
            <a:ext cx="84820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forward (right) </a:t>
            </a:r>
            <a:r>
              <a:rPr lang="en-US" sz="2300">
                <a:latin typeface="Times New Roman" charset="0"/>
              </a:rPr>
              <a:t>1.0 m.</a:t>
            </a:r>
            <a:endParaRPr lang="en-US" sz="2300"/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forward (right) </a:t>
            </a:r>
            <a:r>
              <a:rPr lang="en-US" sz="2300">
                <a:latin typeface="Times New Roman" charset="0"/>
              </a:rPr>
              <a:t>0.5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backward (left) </a:t>
            </a:r>
            <a:r>
              <a:rPr lang="en-US" sz="2300">
                <a:latin typeface="Times New Roman" charset="0"/>
              </a:rPr>
              <a:t>0.5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backward (left) </a:t>
            </a:r>
            <a:r>
              <a:rPr lang="en-US" sz="2300">
                <a:latin typeface="Times New Roman" charset="0"/>
              </a:rPr>
              <a:t>1.0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Nothing. Destructive interference is not possible </a:t>
            </a:r>
            <a:br>
              <a:rPr lang="en-US" sz="2300"/>
            </a:br>
            <a:r>
              <a:rPr lang="en-US" sz="2300"/>
              <a:t>in this situation.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39038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5712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Applications</a:t>
            </a:r>
          </a:p>
          <a:p>
            <a:pPr lvl="1"/>
            <a:r>
              <a:rPr lang="en-US" sz="3200" dirty="0" smtClean="0"/>
              <a:t>Piano tuning by listening to the disappearance of beats from a known frequency and a piano key</a:t>
            </a:r>
          </a:p>
          <a:p>
            <a:pPr lvl="1"/>
            <a:r>
              <a:rPr lang="en-US" sz="3200" dirty="0" smtClean="0"/>
              <a:t>Tuning instruments in an orchestra by listening for beats between instruments and piano tone</a:t>
            </a:r>
            <a:endParaRPr lang="en-US" sz="2400" dirty="0" smtClean="0"/>
          </a:p>
        </p:txBody>
      </p:sp>
      <p:pic>
        <p:nvPicPr>
          <p:cNvPr id="15362" name="Picture 2" descr="piano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</a:t>
            </a:r>
            <a:r>
              <a:rPr lang="en-CA" sz="2800" dirty="0" smtClean="0"/>
              <a:t>What </a:t>
            </a:r>
            <a:r>
              <a:rPr lang="en-CA" sz="2800" dirty="0"/>
              <a:t>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68300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/>
              <a:t>1054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1058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A, B or C</a:t>
            </a:r>
          </a:p>
          <a:p>
            <a:pPr marL="609600" indent="-609600">
              <a:buFontTx/>
              <a:buAutoNum type="alphaUcPeriod"/>
            </a:pPr>
            <a:endParaRPr lang="en-US" sz="2800" dirty="0" smtClean="0"/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7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53720" y="5294520"/>
              <a:ext cx="13320" cy="1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9400" y="5291640"/>
                <a:ext cx="20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432920" y="2538000"/>
              <a:ext cx="4320" cy="1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3200" y="2528280"/>
                <a:ext cx="2196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0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You tighten the piano string very slightly and now hear 3 beats/second. What 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3603278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1053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1059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A, B or C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r>
              <a:rPr lang="en-CA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5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5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70509"/>
            <a:ext cx="8784976" cy="2983051"/>
          </a:xfrm>
        </p:spPr>
        <p:txBody>
          <a:bodyPr/>
          <a:lstStyle/>
          <a:p>
            <a:r>
              <a:rPr lang="en-CA" sz="2800" dirty="0" smtClean="0"/>
              <a:t>Complete Problem </a:t>
            </a:r>
            <a:r>
              <a:rPr lang="en-CA" sz="2800" dirty="0"/>
              <a:t>Set 1 on </a:t>
            </a:r>
            <a:r>
              <a:rPr lang="en-CA" sz="2800" dirty="0" err="1"/>
              <a:t>MasteringPhysics</a:t>
            </a:r>
            <a:r>
              <a:rPr lang="en-CA" sz="2800" dirty="0"/>
              <a:t> due </a:t>
            </a:r>
            <a:r>
              <a:rPr lang="en-CA" sz="2800" dirty="0" smtClean="0"/>
              <a:t>Sunday </a:t>
            </a:r>
            <a:r>
              <a:rPr lang="en-CA" sz="2800" dirty="0"/>
              <a:t>at </a:t>
            </a:r>
            <a:r>
              <a:rPr lang="en-CA" sz="2800" dirty="0" smtClean="0"/>
              <a:t>11:59pm on </a:t>
            </a:r>
            <a:r>
              <a:rPr lang="en-CA" sz="2800" dirty="0" err="1" smtClean="0"/>
              <a:t>Chs</a:t>
            </a:r>
            <a:r>
              <a:rPr lang="en-CA" sz="2800" dirty="0" smtClean="0"/>
              <a:t>. </a:t>
            </a:r>
            <a:r>
              <a:rPr lang="en-CA" sz="2800" dirty="0"/>
              <a:t>20, </a:t>
            </a:r>
            <a:r>
              <a:rPr lang="en-CA" sz="2800" dirty="0" smtClean="0"/>
              <a:t>21.  This is a rather long one so definitely get started early!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Ch. </a:t>
            </a:r>
            <a:r>
              <a:rPr lang="en-CA" sz="2800" dirty="0" smtClean="0"/>
              <a:t>22, </a:t>
            </a:r>
            <a:r>
              <a:rPr lang="en-CA" sz="2800" dirty="0"/>
              <a:t>sections </a:t>
            </a:r>
            <a:r>
              <a:rPr lang="en-CA" sz="2800" dirty="0" smtClean="0"/>
              <a:t>22.1-22.4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Monday morning at the latest.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293096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 Light is a wave.  So is it possible for two beams of light to meet at the same place, destructively interfere, and produce </a:t>
            </a:r>
            <a:r>
              <a:rPr lang="en-US" sz="2800" b="1" kern="0" dirty="0" smtClean="0"/>
              <a:t>darkness</a:t>
            </a:r>
            <a:r>
              <a:rPr lang="en-US" sz="2800" kern="0" dirty="0" smtClean="0"/>
              <a:t>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0076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2692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dirty="0" smtClean="0">
                <a:ea typeface="Arial" charset="0"/>
                <a:cs typeface="Arial" charset="0"/>
              </a:rPr>
              <a:t> The </a:t>
            </a:r>
            <a:r>
              <a:rPr lang="en-US" sz="2600" dirty="0">
                <a:ea typeface="Arial" charset="0"/>
                <a:cs typeface="Arial" charset="0"/>
              </a:rPr>
              <a:t>pattern resulting from the superposition of two waves is </a:t>
            </a:r>
            <a:r>
              <a:rPr lang="en-US" sz="2600" dirty="0" smtClean="0">
                <a:ea typeface="Arial" charset="0"/>
                <a:cs typeface="Arial" charset="0"/>
              </a:rPr>
              <a:t>called </a:t>
            </a:r>
            <a:r>
              <a:rPr lang="en-US" sz="2600" dirty="0">
                <a:ea typeface="Arial" charset="0"/>
                <a:cs typeface="Arial" charset="0"/>
              </a:rPr>
              <a:t>interference. </a:t>
            </a:r>
            <a:r>
              <a:rPr lang="en-US" sz="2600" dirty="0" smtClean="0">
                <a:ea typeface="Arial" charset="0"/>
                <a:cs typeface="Arial" charset="0"/>
              </a:rPr>
              <a:t> Interference can be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 smtClean="0"/>
              <a:t>  </a:t>
            </a:r>
            <a:r>
              <a:rPr lang="en-US" sz="2600" b="1" i="1" dirty="0" smtClean="0">
                <a:ea typeface="Arial" charset="0"/>
                <a:cs typeface="Arial" charset="0"/>
              </a:rPr>
              <a:t>constructive</a:t>
            </a:r>
            <a:r>
              <a:rPr lang="en-US" sz="2600" dirty="0" smtClean="0">
                <a:ea typeface="Arial" charset="0"/>
                <a:cs typeface="Arial" charset="0"/>
              </a:rPr>
              <a:t>, meaning the </a:t>
            </a:r>
            <a:r>
              <a:rPr lang="en-US" sz="2600" dirty="0" smtClean="0"/>
              <a:t>disturbances </a:t>
            </a:r>
            <a:r>
              <a:rPr lang="en-US" sz="2600" b="1" dirty="0" smtClean="0"/>
              <a:t>add </a:t>
            </a:r>
            <a:r>
              <a:rPr lang="en-US" sz="2600" dirty="0" smtClean="0"/>
              <a:t>to make a resultant wave of </a:t>
            </a:r>
            <a:r>
              <a:rPr lang="en-US" sz="2600" b="1" dirty="0" smtClean="0"/>
              <a:t>larger </a:t>
            </a:r>
            <a:r>
              <a:rPr lang="en-US" sz="2600" dirty="0" smtClean="0"/>
              <a:t>amplitude, or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 smtClean="0"/>
              <a:t>  destructive</a:t>
            </a:r>
            <a:r>
              <a:rPr lang="en-US" sz="2600" dirty="0" smtClean="0"/>
              <a:t>, meaning the disturbances </a:t>
            </a:r>
            <a:r>
              <a:rPr lang="en-US" sz="2600" b="1" dirty="0" smtClean="0"/>
              <a:t>cancel</a:t>
            </a:r>
            <a:r>
              <a:rPr lang="en-US" sz="2600" dirty="0" smtClean="0"/>
              <a:t>, making a resultant wave of </a:t>
            </a:r>
            <a:r>
              <a:rPr lang="en-US" sz="2600" b="1" dirty="0" smtClean="0"/>
              <a:t>smaller </a:t>
            </a:r>
            <a:r>
              <a:rPr lang="en-US" sz="2600" dirty="0" smtClean="0"/>
              <a:t>amplitude.</a:t>
            </a:r>
            <a:endParaRPr lang="en-US" sz="2600" dirty="0">
              <a:ea typeface="Arial" charset="0"/>
              <a:cs typeface="Arial" charset="0"/>
            </a:endParaRPr>
          </a:p>
        </p:txBody>
      </p:sp>
      <p:pic>
        <p:nvPicPr>
          <p:cNvPr id="6" name="Picture 8" descr="21_19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>
            <a:fillRect/>
          </a:stretch>
        </p:blipFill>
        <p:spPr bwMode="auto">
          <a:xfrm>
            <a:off x="1691680" y="3645024"/>
            <a:ext cx="5276626" cy="3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1_21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2121"/>
          <a:stretch>
            <a:fillRect/>
          </a:stretch>
        </p:blipFill>
        <p:spPr bwMode="auto">
          <a:xfrm>
            <a:off x="4572001" y="557584"/>
            <a:ext cx="4343400" cy="58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800" y="3146202"/>
            <a:ext cx="4368800" cy="2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two waves are </a:t>
            </a:r>
            <a:r>
              <a:rPr lang="en-US" b="1" dirty="0">
                <a:cs typeface="Arial" charset="0"/>
              </a:rPr>
              <a:t>in phase</a:t>
            </a:r>
            <a:r>
              <a:rPr lang="en-US" dirty="0">
                <a:cs typeface="Arial" charset="0"/>
              </a:rPr>
              <a:t>, meaning that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dirty="0"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1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2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resulting amplitude is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2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for </a:t>
            </a:r>
            <a:r>
              <a:rPr lang="en-US" i="1" dirty="0">
                <a:cs typeface="Arial" charset="0"/>
              </a:rPr>
              <a:t>maximum constructive interference</a:t>
            </a:r>
            <a:r>
              <a:rPr lang="en-US" dirty="0">
                <a:cs typeface="Arial" charset="0"/>
              </a:rPr>
              <a:t>.</a:t>
            </a:r>
            <a:endParaRPr lang="en-US" i="1" dirty="0">
              <a:cs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67544" y="2564904"/>
            <a:ext cx="224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+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55600" y="1196752"/>
            <a:ext cx="393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a sin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kx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 </a:t>
            </a:r>
            <a:r>
              <a:rPr lang="en-US" sz="2400" i="1" dirty="0">
                <a:latin typeface="Symbol Proportional BT" charset="2"/>
                <a:cs typeface="Symbol Proportional BT" charset="2"/>
                <a:sym typeface="Symbol" charset="0"/>
              </a:rPr>
              <a:t>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t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 +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</a:t>
            </a:r>
            <a:r>
              <a:rPr lang="en-US" sz="2400" baseline="-25000" dirty="0">
                <a:latin typeface="Times New Roman"/>
                <a:cs typeface="Times New Roman"/>
              </a:rPr>
              <a:t>10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68300" y="1844452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a sin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kx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 </a:t>
            </a:r>
            <a:r>
              <a:rPr lang="en-US" sz="2400" i="1" dirty="0">
                <a:latin typeface="Symbol Proportional BT" charset="2"/>
                <a:cs typeface="Symbol Proportional BT" charset="2"/>
                <a:sym typeface="Symbol" charset="0"/>
              </a:rPr>
              <a:t>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t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 +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</a:t>
            </a:r>
            <a:r>
              <a:rPr lang="en-US" sz="2400" baseline="-25000" dirty="0">
                <a:latin typeface="Times New Roman"/>
                <a:cs typeface="Times New Roman"/>
              </a:rPr>
              <a:t>20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1_21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b="2701"/>
          <a:stretch>
            <a:fillRect/>
          </a:stretch>
        </p:blipFill>
        <p:spPr bwMode="auto">
          <a:xfrm>
            <a:off x="4301456" y="67610"/>
            <a:ext cx="4735040" cy="65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348880"/>
            <a:ext cx="43688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two waves are </a:t>
            </a:r>
            <a:r>
              <a:rPr lang="en-US" b="1" dirty="0">
                <a:cs typeface="Arial" charset="0"/>
              </a:rPr>
              <a:t>out of phase</a:t>
            </a:r>
            <a:r>
              <a:rPr lang="en-US" dirty="0">
                <a:cs typeface="Arial" charset="0"/>
              </a:rPr>
              <a:t>, meaning that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dirty="0"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1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Symbol Proportional BT" charset="2"/>
                <a:cs typeface="Symbol Proportional BT" charset="2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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2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resulting amplitude is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0</a:t>
            </a:r>
            <a:r>
              <a:rPr lang="en-US" dirty="0">
                <a:cs typeface="Arial" charset="0"/>
              </a:rPr>
              <a:t> for </a:t>
            </a:r>
            <a:r>
              <a:rPr lang="en-US" i="1" dirty="0">
                <a:cs typeface="Arial" charset="0"/>
              </a:rPr>
              <a:t>perfect destructive interference.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2352" y="0"/>
            <a:ext cx="4019104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3"/>
          <p:cNvSpPr txBox="1">
            <a:spLocks noChangeArrowheads="1"/>
          </p:cNvSpPr>
          <p:nvPr/>
        </p:nvSpPr>
        <p:spPr bwMode="auto">
          <a:xfrm>
            <a:off x="116136" y="750714"/>
            <a:ext cx="8788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93001B"/>
              </a:buClr>
            </a:pPr>
            <a:r>
              <a:rPr lang="en-US" dirty="0">
                <a:cs typeface="Arial" charset="0"/>
              </a:rPr>
              <a:t>As two waves of equal amplitude and frequency travel together along the </a:t>
            </a:r>
            <a:r>
              <a:rPr lang="en-US" i="1" dirty="0">
                <a:cs typeface="Arial" charset="0"/>
              </a:rPr>
              <a:t>x</a:t>
            </a:r>
            <a:r>
              <a:rPr lang="en-US" dirty="0">
                <a:cs typeface="Arial" charset="0"/>
              </a:rPr>
              <a:t>-axis, the net displacement of the medium is:</a:t>
            </a:r>
          </a:p>
        </p:txBody>
      </p:sp>
      <p:sp>
        <p:nvSpPr>
          <p:cNvPr id="122884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The Mathematics of Interference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17707"/>
              </p:ext>
            </p:extLst>
          </p:nvPr>
        </p:nvGraphicFramePr>
        <p:xfrm>
          <a:off x="716771" y="2061127"/>
          <a:ext cx="7925046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3" imgW="3403600" imgH="711200" progId="Equation.3">
                  <p:embed/>
                </p:oleObj>
              </mc:Choice>
              <mc:Fallback>
                <p:oleObj name="Equation" r:id="rId3" imgW="34036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771" y="2061127"/>
                        <a:ext cx="7925046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88640"/>
            <a:ext cx="8229600" cy="5620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2194"/>
              </p:ext>
            </p:extLst>
          </p:nvPr>
        </p:nvGraphicFramePr>
        <p:xfrm>
          <a:off x="1475656" y="3861048"/>
          <a:ext cx="513507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5" imgW="2070100" imgH="203200" progId="Equation.3">
                  <p:embed/>
                </p:oleObj>
              </mc:Choice>
              <mc:Fallback>
                <p:oleObj name="Equation" r:id="rId5" imgW="207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3861048"/>
                        <a:ext cx="513507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1392"/>
              </p:ext>
            </p:extLst>
          </p:nvPr>
        </p:nvGraphicFramePr>
        <p:xfrm>
          <a:off x="1424848" y="4696125"/>
          <a:ext cx="6764658" cy="119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7" imgW="2590800" imgH="457200" progId="Equation.3">
                  <p:embed/>
                </p:oleObj>
              </mc:Choice>
              <mc:Fallback>
                <p:oleObj name="Equation" r:id="rId7" imgW="259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4848" y="4696125"/>
                        <a:ext cx="6764658" cy="119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14749" y="5888015"/>
            <a:ext cx="6703310" cy="821705"/>
            <a:chOff x="1115616" y="5877272"/>
            <a:chExt cx="6703310" cy="82170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2951820" y="5409220"/>
              <a:ext cx="288032" cy="122413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16" y="6237312"/>
              <a:ext cx="6703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amplitude depends on the phase difference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4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3"/>
          <p:cNvSpPr txBox="1">
            <a:spLocks noChangeArrowheads="1"/>
          </p:cNvSpPr>
          <p:nvPr/>
        </p:nvSpPr>
        <p:spPr bwMode="auto">
          <a:xfrm>
            <a:off x="38100" y="1843083"/>
            <a:ext cx="842233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>
                <a:cs typeface="Arial" charset="0"/>
              </a:rPr>
              <a:t>The amplitude has a maximum value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= 2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if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err="1" smtClean="0">
                <a:latin typeface="Times New Roman" charset="0"/>
                <a:cs typeface="Arial" charset="0"/>
              </a:rPr>
              <a:t>cos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</a:t>
            </a:r>
            <a:r>
              <a:rPr lang="en-US" dirty="0">
                <a:latin typeface="Times New Roman" charset="0"/>
                <a:cs typeface="Arial" charset="0"/>
              </a:rPr>
              <a:t>/2)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</a:t>
            </a:r>
            <a:r>
              <a:rPr lang="en-US" dirty="0">
                <a:latin typeface="Times New Roman" charset="0"/>
                <a:cs typeface="Arial" charset="0"/>
              </a:rPr>
              <a:t>1.</a:t>
            </a:r>
            <a:r>
              <a:rPr lang="en-US" dirty="0">
                <a:cs typeface="Arial" charset="0"/>
                <a:sym typeface="Symbol" charset="0"/>
              </a:rPr>
              <a:t>  </a:t>
            </a:r>
            <a:endParaRPr lang="en-US" dirty="0" smtClean="0">
              <a:cs typeface="Arial" charset="0"/>
              <a:sym typeface="Symbol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This </a:t>
            </a:r>
            <a:r>
              <a:rPr lang="en-US" dirty="0">
                <a:cs typeface="Times New Roman" charset="0"/>
              </a:rPr>
              <a:t>is maximum constructive interference, </a:t>
            </a:r>
            <a:r>
              <a:rPr lang="en-US" dirty="0">
                <a:cs typeface="Arial" charset="0"/>
              </a:rPr>
              <a:t>when</a:t>
            </a:r>
            <a:r>
              <a:rPr lang="en-US" dirty="0">
                <a:cs typeface="Times New Roman" charset="0"/>
              </a:rPr>
              <a:t>:</a:t>
            </a:r>
          </a:p>
        </p:txBody>
      </p:sp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614114" y="3864541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cs typeface="Arial" charset="0"/>
              </a:rPr>
              <a:t>where </a:t>
            </a: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cs typeface="Arial" charset="0"/>
              </a:rPr>
              <a:t> is an integer.</a:t>
            </a:r>
          </a:p>
        </p:txBody>
      </p:sp>
      <p:sp>
        <p:nvSpPr>
          <p:cNvPr id="123908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The Mathematics of Interference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67293"/>
              </p:ext>
            </p:extLst>
          </p:nvPr>
        </p:nvGraphicFramePr>
        <p:xfrm>
          <a:off x="3241508" y="733444"/>
          <a:ext cx="264029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1508" y="733444"/>
                        <a:ext cx="264029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6856" y="-27384"/>
            <a:ext cx="8229600" cy="5620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9104"/>
              </p:ext>
            </p:extLst>
          </p:nvPr>
        </p:nvGraphicFramePr>
        <p:xfrm>
          <a:off x="1331640" y="3345379"/>
          <a:ext cx="6943792" cy="5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5" imgW="2717800" imgH="203200" progId="Equation.3">
                  <p:embed/>
                </p:oleObj>
              </mc:Choice>
              <mc:Fallback>
                <p:oleObj name="Equation" r:id="rId5" imgW="271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3345379"/>
                        <a:ext cx="6943792" cy="5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7504" y="4497507"/>
            <a:ext cx="8455472" cy="1512168"/>
            <a:chOff x="107504" y="4005064"/>
            <a:chExt cx="8455472" cy="1512168"/>
          </a:xfrm>
        </p:grpSpPr>
        <p:sp>
          <p:nvSpPr>
            <p:cNvPr id="123907" name="Text Box 5"/>
            <p:cNvSpPr txBox="1">
              <a:spLocks noChangeArrowheads="1"/>
            </p:cNvSpPr>
            <p:nvPr/>
          </p:nvSpPr>
          <p:spPr bwMode="auto">
            <a:xfrm>
              <a:off x="107504" y="4005064"/>
              <a:ext cx="813435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04800" indent="-3048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457200" indent="-457200" eaLnBrk="1" hangingPunct="1">
                <a:spcBef>
                  <a:spcPct val="20000"/>
                </a:spcBef>
                <a:buFont typeface="Arial"/>
                <a:buChar char="•"/>
              </a:pPr>
              <a:r>
                <a:rPr lang="en-US" dirty="0" smtClean="0">
                  <a:cs typeface="Arial" charset="0"/>
                </a:rPr>
                <a:t>Similarly, perfect </a:t>
              </a:r>
              <a:r>
                <a:rPr lang="en-US" dirty="0">
                  <a:cs typeface="Arial" charset="0"/>
                </a:rPr>
                <a:t>destructive </a:t>
              </a:r>
              <a:r>
                <a:rPr lang="en-US" dirty="0" smtClean="0">
                  <a:cs typeface="Arial" charset="0"/>
                </a:rPr>
                <a:t>interference is when</a:t>
              </a:r>
              <a:r>
                <a:rPr lang="en-US" dirty="0">
                  <a:cs typeface="Arial" charset="0"/>
                </a:rPr>
                <a:t>: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5612821"/>
                </p:ext>
              </p:extLst>
            </p:nvPr>
          </p:nvGraphicFramePr>
          <p:xfrm>
            <a:off x="670314" y="4869160"/>
            <a:ext cx="7892662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2" name="Equation" r:id="rId7" imgW="2933700" imgH="241300" progId="Equation.3">
                    <p:embed/>
                  </p:oleObj>
                </mc:Choice>
                <mc:Fallback>
                  <p:oleObj name="Equation" r:id="rId7" imgW="29337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0314" y="4869160"/>
                          <a:ext cx="7892662" cy="648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05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31750" y="1651000"/>
            <a:ext cx="281389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It is entirely possible, of course, that the two waves are neither exactly in phase nor exactly out of phase</a:t>
            </a:r>
            <a:r>
              <a:rPr lang="en-US" altLang="en-US" dirty="0" smtClean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 smtClean="0"/>
              <a:t>(as we learned from today’s pre-class quiz!)</a:t>
            </a:r>
            <a:endParaRPr lang="en-US" altLang="en-US" dirty="0">
              <a:cs typeface="Arial" charset="0"/>
            </a:endParaRPr>
          </a:p>
        </p:txBody>
      </p:sp>
      <p:sp>
        <p:nvSpPr>
          <p:cNvPr id="92163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Mathematics of Interference</a:t>
            </a:r>
          </a:p>
        </p:txBody>
      </p:sp>
      <p:pic>
        <p:nvPicPr>
          <p:cNvPr id="92165" name="Picture 8" descr="21_2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699792" y="1124744"/>
            <a:ext cx="6298356" cy="889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7" descr="21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6509" y="663990"/>
            <a:ext cx="5697619" cy="77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1" name="Text Box 3"/>
          <p:cNvSpPr txBox="1">
            <a:spLocks noChangeArrowheads="1"/>
          </p:cNvSpPr>
          <p:nvPr/>
        </p:nvSpPr>
        <p:spPr bwMode="auto">
          <a:xfrm>
            <a:off x="5408538" y="1149600"/>
            <a:ext cx="3735462" cy="57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>
                <a:cs typeface="Arial" charset="0"/>
              </a:rPr>
              <a:t>Thin transparent films, placed on glass surfaces, such as lenses, can control reflections from the </a:t>
            </a:r>
            <a:r>
              <a:rPr lang="en-US" dirty="0" smtClean="0">
                <a:cs typeface="Arial" charset="0"/>
              </a:rPr>
              <a:t>glass.</a:t>
            </a: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cs typeface="Arial" charset="0"/>
              </a:rPr>
              <a:t>Antireflection </a:t>
            </a:r>
            <a:r>
              <a:rPr lang="en-US" dirty="0">
                <a:cs typeface="Arial" charset="0"/>
              </a:rPr>
              <a:t>coatings on the lenses in cameras, microscopes, and other optical equipment are examples of thin-film coatings.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98083" y="73011"/>
            <a:ext cx="3356372" cy="10915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Thin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-Film Optical Coatings</a:t>
            </a:r>
          </a:p>
        </p:txBody>
      </p:sp>
    </p:spTree>
    <p:extLst>
      <p:ext uri="{BB962C8B-B14F-4D97-AF65-F5344CB8AC3E}">
        <p14:creationId xmlns:p14="http://schemas.microsoft.com/office/powerpoint/2010/main" val="3678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1201</Words>
  <Application>Microsoft Office PowerPoint</Application>
  <PresentationFormat>On-screen Show (4:3)</PresentationFormat>
  <Paragraphs>130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PHY132 Introduction to Physics II  Class 4 – Outline:</vt:lpstr>
      <vt:lpstr>PowerPoint Presentation</vt:lpstr>
      <vt:lpstr>Wave 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Interference in Two and Three Dimensions</vt:lpstr>
      <vt:lpstr>PowerPoint Presentation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Beats</vt:lpstr>
      <vt:lpstr>Beats</vt:lpstr>
      <vt:lpstr>Suppose you sound a 1056-hertz tuning fork at the same time you strike a note on the piano and hear 2 beats/second. What is the frequency of the piano string? </vt:lpstr>
      <vt:lpstr>Suppose you sound a 1056-hertz tuning fork at the same time you strike a note on the piano and hear 2 beats/second. You tighten the piano string very slightly and now hear 3 beats/second. What is the frequency of the piano string? </vt:lpstr>
      <vt:lpstr>Before Class 5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147</cp:revision>
  <cp:lastPrinted>2014-01-15T15:52:39Z</cp:lastPrinted>
  <dcterms:created xsi:type="dcterms:W3CDTF">2010-09-20T13:36:26Z</dcterms:created>
  <dcterms:modified xsi:type="dcterms:W3CDTF">2015-01-11T15:27:21Z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