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63" r:id="rId2"/>
    <p:sldId id="438" r:id="rId3"/>
    <p:sldId id="465" r:id="rId4"/>
    <p:sldId id="466" r:id="rId5"/>
    <p:sldId id="469" r:id="rId6"/>
    <p:sldId id="468" r:id="rId7"/>
    <p:sldId id="471" r:id="rId8"/>
    <p:sldId id="470" r:id="rId9"/>
    <p:sldId id="309" r:id="rId10"/>
    <p:sldId id="389" r:id="rId11"/>
    <p:sldId id="310" r:id="rId12"/>
    <p:sldId id="388" r:id="rId13"/>
    <p:sldId id="311" r:id="rId14"/>
    <p:sldId id="390" r:id="rId15"/>
    <p:sldId id="473" r:id="rId16"/>
    <p:sldId id="474" r:id="rId17"/>
    <p:sldId id="314" r:id="rId18"/>
    <p:sldId id="440" r:id="rId19"/>
    <p:sldId id="442" r:id="rId20"/>
    <p:sldId id="444" r:id="rId21"/>
    <p:sldId id="396" r:id="rId22"/>
    <p:sldId id="397" r:id="rId23"/>
    <p:sldId id="320" r:id="rId24"/>
    <p:sldId id="321" r:id="rId25"/>
    <p:sldId id="398" r:id="rId26"/>
    <p:sldId id="399" r:id="rId27"/>
    <p:sldId id="400" r:id="rId28"/>
    <p:sldId id="451" r:id="rId29"/>
    <p:sldId id="403" r:id="rId30"/>
    <p:sldId id="404" r:id="rId31"/>
    <p:sldId id="405" r:id="rId32"/>
    <p:sldId id="328" r:id="rId33"/>
    <p:sldId id="407" r:id="rId34"/>
    <p:sldId id="408" r:id="rId35"/>
    <p:sldId id="409" r:id="rId36"/>
    <p:sldId id="332" r:id="rId37"/>
    <p:sldId id="412" r:id="rId38"/>
    <p:sldId id="455" r:id="rId39"/>
    <p:sldId id="457" r:id="rId40"/>
    <p:sldId id="464" r:id="rId41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66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714" y="-84"/>
      </p:cViewPr>
      <p:guideLst>
        <p:guide orient="horz" pos="325"/>
        <p:guide pos="1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9990720-ED94-4283-B269-B850DCDEEC31}" type="datetimeFigureOut">
              <a:rPr lang="en-CA" smtClean="0"/>
              <a:t>2015-01-24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96855C1-1BCB-4622-9692-5CBB98ED4C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9023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A46E3AA-8011-4033-9F89-FC45E7899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473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8508287" indent="-38044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641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282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924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56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348119B-6597-40D1-9684-F896A098113E}" type="slidenum">
              <a:rPr lang="en-US" altLang="en-US" sz="1200">
                <a:latin typeface="Arial" charset="0"/>
              </a:rPr>
              <a:pPr eaLnBrk="1" hangingPunct="1"/>
              <a:t>19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8508287" indent="-38044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641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282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924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56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A0C054C-EE80-49ED-BD48-89B0DFF35E12}" type="slidenum">
              <a:rPr lang="en-US" altLang="en-US" sz="1200">
                <a:latin typeface="Arial" charset="0"/>
              </a:rPr>
              <a:pPr eaLnBrk="1" hangingPunct="1"/>
              <a:t>20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8508287" indent="-38044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641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282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924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56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EFFE97E-027D-4942-BECE-AD0A87270FEB}" type="slidenum">
              <a:rPr lang="en-US" altLang="en-US" sz="1200">
                <a:latin typeface="Arial" charset="0"/>
              </a:rPr>
              <a:pPr eaLnBrk="1" hangingPunct="1"/>
              <a:t>28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8508287" indent="-38044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641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282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924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56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F118A99-040A-43EF-A109-ADB275D0DB29}" type="slidenum">
              <a:rPr lang="en-US" altLang="en-US" sz="1200">
                <a:latin typeface="Arial" charset="0"/>
              </a:rPr>
              <a:pPr eaLnBrk="1" hangingPunct="1"/>
              <a:t>38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8508287" indent="-38044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641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282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924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56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E3AA25F-2DDA-4EA2-BE86-9FF3D701D068}" type="slidenum">
              <a:rPr lang="en-US" altLang="en-US" sz="1200">
                <a:latin typeface="Arial" charset="0"/>
              </a:rPr>
              <a:pPr eaLnBrk="1" hangingPunct="1"/>
              <a:t>39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8508287" indent="-38044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641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282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924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56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AD9B122-FB08-42BD-95F3-7C9429BA897C}" type="slidenum">
              <a:rPr lang="en-US" altLang="en-US" sz="1200">
                <a:latin typeface="Arial" charset="0"/>
              </a:rPr>
              <a:pPr eaLnBrk="1" hangingPunct="1"/>
              <a:t>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5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6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8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8508287" indent="-38044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641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282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924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56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C44E866-CC35-46BC-8B4A-248A51280C29}" type="slidenum">
              <a:rPr lang="en-US" altLang="en-US" sz="1200">
                <a:latin typeface="Arial" charset="0"/>
              </a:rPr>
              <a:pPr eaLnBrk="1" hangingPunct="1"/>
              <a:t>18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66673-104D-40A0-A926-AF12ADE96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58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6B5A2-6761-4B71-A0FC-EE8962E0E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1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BA07C-09E4-4FAF-80ED-11282291F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273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441D6-6224-4276-B74D-A78ED3C50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21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380D6-CF02-47BE-ADC7-B427684EB2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30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29847-544E-4D95-A4CD-8F5A4A3339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39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FD569-9EA2-4DC9-84E0-9FB802BAE1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08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C6F3E-8911-49A2-AD98-D70FE69AB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31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22320-7E3F-4904-A4E9-5B4FC6641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25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B30D2-CEB8-40CD-9009-74380DBBA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34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0BE88-2894-4489-A399-429DF83D9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42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86C91-245B-4366-96BF-2B8CBF2BB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50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D70D09AD-2D68-4830-8690-622ADF9CDA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/>
          <a:lstStyle/>
          <a:p>
            <a:pPr algn="l"/>
            <a:r>
              <a:rPr lang="en-US" sz="3300" dirty="0" smtClean="0"/>
              <a:t>PHY132 </a:t>
            </a:r>
            <a:r>
              <a:rPr lang="en-US" sz="3300" dirty="0"/>
              <a:t>Introduction to Physics II</a:t>
            </a:r>
            <a:r>
              <a:rPr lang="en-US" sz="3300" dirty="0" smtClean="0"/>
              <a:t> </a:t>
            </a:r>
            <a:br>
              <a:rPr lang="en-US" sz="3300" dirty="0" smtClean="0"/>
            </a:br>
            <a:r>
              <a:rPr lang="en-US" sz="3300" dirty="0" smtClean="0"/>
              <a:t>Class 5 – </a:t>
            </a:r>
            <a:r>
              <a:rPr lang="en-US" sz="3300" b="1" dirty="0" smtClean="0"/>
              <a:t>Outline:</a:t>
            </a:r>
            <a:endParaRPr lang="en-US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008" cy="4536504"/>
          </a:xfrm>
        </p:spPr>
        <p:txBody>
          <a:bodyPr/>
          <a:lstStyle/>
          <a:p>
            <a:r>
              <a:rPr lang="en-CA" dirty="0"/>
              <a:t>Ch. </a:t>
            </a:r>
            <a:r>
              <a:rPr lang="en-CA" dirty="0" smtClean="0"/>
              <a:t>22, </a:t>
            </a:r>
            <a:r>
              <a:rPr lang="en-CA" dirty="0"/>
              <a:t>sections </a:t>
            </a:r>
            <a:r>
              <a:rPr lang="en-CA" dirty="0" smtClean="0"/>
              <a:t>22.1-22.4</a:t>
            </a:r>
          </a:p>
          <a:p>
            <a:r>
              <a:rPr lang="en-CA" dirty="0" smtClean="0"/>
              <a:t>(Note we are skipping sections 22.5 and 22.6 in this course)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20447" y="3316637"/>
            <a:ext cx="4374061" cy="287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CA" kern="0" dirty="0" smtClean="0"/>
              <a:t>Light and Optics</a:t>
            </a:r>
          </a:p>
          <a:p>
            <a:r>
              <a:rPr lang="en-CA" kern="0" dirty="0" smtClean="0"/>
              <a:t>Double-Slit Interference</a:t>
            </a:r>
          </a:p>
          <a:p>
            <a:r>
              <a:rPr lang="en-CA" kern="0" dirty="0" smtClean="0"/>
              <a:t>The Diffraction Grating</a:t>
            </a:r>
          </a:p>
          <a:p>
            <a:r>
              <a:rPr lang="en-CA" kern="0" dirty="0" smtClean="0"/>
              <a:t>Single-Slit Diffraction</a:t>
            </a:r>
            <a:endParaRPr lang="en-US" kern="0" dirty="0"/>
          </a:p>
        </p:txBody>
      </p:sp>
      <p:pic>
        <p:nvPicPr>
          <p:cNvPr id="161796" name="Picture 4" descr="http://casey50.files.wordpress.com/2008/08/double-slit-wave-patte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58886" y="3098621"/>
            <a:ext cx="3772232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179388"/>
            <a:ext cx="3376612" cy="79375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6699"/>
                </a:solidFill>
              </a:rPr>
              <a:t>Models of Light</a:t>
            </a:r>
            <a:endParaRPr lang="en-US" altLang="en-US" b="1" smtClean="0">
              <a:solidFill>
                <a:srgbClr val="257DA4"/>
              </a:solidFill>
            </a:endParaRPr>
          </a:p>
        </p:txBody>
      </p:sp>
      <p:pic>
        <p:nvPicPr>
          <p:cNvPr id="5734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0"/>
            <a:ext cx="5040312" cy="66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249238" y="1587500"/>
            <a:ext cx="389255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Arial" charset="0"/>
              </a:rPr>
              <a:t> Unlike a water wave, when light passes through a </a:t>
            </a:r>
            <a:r>
              <a:rPr lang="en-US" altLang="en-US" sz="2600" dirty="0" err="1">
                <a:cs typeface="Arial" charset="0"/>
              </a:rPr>
              <a:t>a</a:t>
            </a:r>
            <a:r>
              <a:rPr lang="en-US" altLang="en-US" sz="2600" dirty="0">
                <a:cs typeface="Arial" charset="0"/>
              </a:rPr>
              <a:t> large opening, it makes a sharp-edged shadow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Arial" charset="0"/>
              </a:rPr>
              <a:t> This lack of noticeable diffraction means that if light is a wave, the wavelength must be very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 descr="fig-22-2_p6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-444500"/>
            <a:ext cx="5383212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525838" y="-474663"/>
            <a:ext cx="5618162" cy="10922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179388"/>
            <a:ext cx="8229600" cy="7493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6699"/>
                </a:solidFill>
              </a:rPr>
              <a:t>Diffraction of Light</a:t>
            </a:r>
            <a:endParaRPr lang="en-US" altLang="en-US" b="1" smtClean="0">
              <a:solidFill>
                <a:srgbClr val="257DA4"/>
              </a:solidFill>
            </a:endParaRPr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249238" y="1482725"/>
            <a:ext cx="33718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Arial" charset="0"/>
              </a:rPr>
              <a:t> When red light passes through an opening that is only 0.1 mm wide, it does spread out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Arial" charset="0"/>
              </a:rPr>
              <a:t> Diffraction of light is observable </a:t>
            </a:r>
            <a:r>
              <a:rPr lang="en-US" altLang="en-US" sz="2600" i="1" dirty="0">
                <a:cs typeface="Arial" charset="0"/>
              </a:rPr>
              <a:t>if </a:t>
            </a:r>
            <a:r>
              <a:rPr lang="en-US" altLang="en-US" sz="2600" dirty="0">
                <a:cs typeface="Arial" charset="0"/>
              </a:rPr>
              <a:t>the hole is sufficiently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6699"/>
                </a:solidFill>
              </a:rPr>
              <a:t>Models of Light</a:t>
            </a:r>
            <a:endParaRPr lang="en-US" altLang="en-US" b="1" smtClean="0">
              <a:solidFill>
                <a:srgbClr val="257DA4"/>
              </a:solidFill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73075" y="1422400"/>
            <a:ext cx="813435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400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b="1" dirty="0"/>
              <a:t> The wave model: </a:t>
            </a:r>
            <a:r>
              <a:rPr lang="en-US" altLang="en-US" sz="2600" dirty="0"/>
              <a:t>under many circumstances, light exhibits the same behavior as sound or water waves. The study of light as a wave is called </a:t>
            </a:r>
            <a:r>
              <a:rPr lang="en-US" altLang="en-US" sz="2600" i="1" dirty="0"/>
              <a:t>wave optics</a:t>
            </a:r>
            <a:r>
              <a:rPr lang="en-US" altLang="en-US" sz="2600" b="1" dirty="0"/>
              <a:t>.</a:t>
            </a:r>
          </a:p>
          <a:p>
            <a:pPr eaLnBrk="1" hangingPunct="1">
              <a:spcAft>
                <a:spcPct val="400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b="1" dirty="0"/>
              <a:t> The ray model:</a:t>
            </a:r>
            <a:r>
              <a:rPr lang="en-US" altLang="en-US" sz="2600" dirty="0"/>
              <a:t> The properties of prisms, mirrors, and lenses are best understood in terms of </a:t>
            </a:r>
            <a:r>
              <a:rPr lang="en-US" altLang="en-US" sz="2600" i="1" dirty="0"/>
              <a:t>light rays</a:t>
            </a:r>
            <a:r>
              <a:rPr lang="en-US" altLang="en-US" sz="2600" dirty="0"/>
              <a:t>. The ray model is the basis of </a:t>
            </a:r>
            <a:r>
              <a:rPr lang="en-US" altLang="en-US" sz="2600" i="1" dirty="0"/>
              <a:t>ray optics</a:t>
            </a:r>
            <a:r>
              <a:rPr lang="en-US" altLang="en-US" sz="2600" dirty="0"/>
              <a:t>.</a:t>
            </a:r>
          </a:p>
          <a:p>
            <a:pPr eaLnBrk="1" hangingPunct="1">
              <a:spcAft>
                <a:spcPct val="400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b="1" dirty="0"/>
              <a:t> The photon model:</a:t>
            </a:r>
            <a:r>
              <a:rPr lang="en-US" altLang="en-US" sz="2600" dirty="0"/>
              <a:t> In the quantum world, light behaves like neither a wave nor a particle.  Instead, light consists of </a:t>
            </a:r>
            <a:r>
              <a:rPr lang="en-US" altLang="en-US" sz="2600" i="1" dirty="0"/>
              <a:t>photons </a:t>
            </a:r>
            <a:r>
              <a:rPr lang="en-US" altLang="en-US" sz="2600" dirty="0"/>
              <a:t>that have both wave-like and particle-like properties. This is the </a:t>
            </a:r>
            <a:r>
              <a:rPr lang="en-US" altLang="en-US" sz="2600" i="1" dirty="0"/>
              <a:t>quantum theory</a:t>
            </a:r>
            <a:r>
              <a:rPr lang="en-US" altLang="en-US" sz="2600" dirty="0"/>
              <a:t> of light.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92088"/>
            <a:ext cx="6507162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1258888" y="0"/>
            <a:ext cx="4562475" cy="1081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1739900" y="1069975"/>
            <a:ext cx="1587500" cy="128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858838" y="2270125"/>
            <a:ext cx="1692275" cy="1598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179388"/>
            <a:ext cx="8221662" cy="79375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6699"/>
                </a:solidFill>
              </a:rPr>
              <a:t>Young’s Double-Slit Experiment</a:t>
            </a:r>
            <a:endParaRPr lang="en-US" altLang="en-US" b="1" smtClean="0">
              <a:solidFill>
                <a:srgbClr val="257D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20663"/>
            <a:ext cx="8089900" cy="64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341313" y="176213"/>
            <a:ext cx="552450" cy="341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747713"/>
            <a:ext cx="6286500" cy="571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179388"/>
            <a:ext cx="8221662" cy="79375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6699"/>
                </a:solidFill>
              </a:rPr>
              <a:t>Analyzing Double-Slit Interference</a:t>
            </a:r>
            <a:endParaRPr lang="en-US" altLang="en-US" b="1" smtClean="0">
              <a:solidFill>
                <a:srgbClr val="257DA4"/>
              </a:solidFill>
            </a:endParaRP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142875" y="1939925"/>
            <a:ext cx="2725738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Arial" charset="0"/>
              </a:rPr>
              <a:t> The figure shows the “big picture” of the double-slit experiment</a:t>
            </a:r>
            <a:endParaRPr lang="en-US" altLang="en-US" sz="2600" i="1" dirty="0">
              <a:cs typeface="Arial" charset="0"/>
            </a:endParaRP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Arial" charset="0"/>
              </a:rPr>
              <a:t> The next slide </a:t>
            </a:r>
            <a:r>
              <a:rPr lang="en-US" altLang="en-US" sz="2600" i="1" dirty="0">
                <a:cs typeface="Arial" charset="0"/>
              </a:rPr>
              <a:t>zooms in</a:t>
            </a:r>
            <a:r>
              <a:rPr lang="en-US" altLang="en-US" sz="2600" dirty="0">
                <a:cs typeface="Arial" charset="0"/>
              </a:rPr>
              <a:t> on the area inside the circle</a:t>
            </a:r>
          </a:p>
        </p:txBody>
      </p:sp>
    </p:spTree>
    <p:extLst>
      <p:ext uri="{BB962C8B-B14F-4D97-AF65-F5344CB8AC3E}">
        <p14:creationId xmlns:p14="http://schemas.microsoft.com/office/powerpoint/2010/main" val="14147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179388"/>
            <a:ext cx="8221662" cy="79375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6699"/>
                </a:solidFill>
              </a:rPr>
              <a:t>Analyzing Double-Slit Interference</a:t>
            </a:r>
            <a:endParaRPr lang="en-US" altLang="en-US" b="1" smtClean="0">
              <a:solidFill>
                <a:srgbClr val="257DA4"/>
              </a:solidFill>
            </a:endParaRPr>
          </a:p>
        </p:txBody>
      </p:sp>
      <p:pic>
        <p:nvPicPr>
          <p:cNvPr id="634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977900"/>
            <a:ext cx="576262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249238" y="1058863"/>
            <a:ext cx="3357562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Arial" charset="0"/>
              </a:rPr>
              <a:t> The figure shows a magnified portion of the double-slit experiment</a:t>
            </a:r>
            <a:endParaRPr lang="en-US" altLang="en-US" sz="2600" i="1" dirty="0">
              <a:cs typeface="Arial" charset="0"/>
            </a:endParaRP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Arial" charset="0"/>
              </a:rPr>
              <a:t> The wave from the lower slit travels an extra distance</a:t>
            </a:r>
          </a:p>
        </p:txBody>
      </p:sp>
      <p:pic>
        <p:nvPicPr>
          <p:cNvPr id="6349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3894138"/>
            <a:ext cx="17589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 Box 3"/>
          <p:cNvSpPr txBox="1">
            <a:spLocks noChangeArrowheads="1"/>
          </p:cNvSpPr>
          <p:nvPr/>
        </p:nvSpPr>
        <p:spPr bwMode="auto">
          <a:xfrm>
            <a:off x="246063" y="4422775"/>
            <a:ext cx="37306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Arial" charset="0"/>
              </a:rPr>
              <a:t> Bright fringes (constructive interference) will occur at angles </a:t>
            </a:r>
            <a:r>
              <a:rPr lang="en-US" altLang="en-US" sz="2600" i="1" dirty="0" err="1">
                <a:cs typeface="Arial" charset="0"/>
              </a:rPr>
              <a:t>θ</a:t>
            </a:r>
            <a:r>
              <a:rPr lang="en-US" altLang="en-US" sz="2600" i="1" baseline="-25000" dirty="0" err="1">
                <a:cs typeface="Arial" charset="0"/>
              </a:rPr>
              <a:t>m</a:t>
            </a:r>
            <a:r>
              <a:rPr lang="en-US" altLang="en-US" sz="2600" dirty="0">
                <a:cs typeface="Arial" charset="0"/>
              </a:rPr>
              <a:t> such that </a:t>
            </a:r>
            <a:r>
              <a:rPr lang="en-US" altLang="en-US" sz="2600" dirty="0" err="1">
                <a:cs typeface="Arial" charset="0"/>
              </a:rPr>
              <a:t>Δ</a:t>
            </a:r>
            <a:r>
              <a:rPr lang="en-US" altLang="en-US" sz="2600" i="1" dirty="0" err="1">
                <a:cs typeface="Arial" charset="0"/>
              </a:rPr>
              <a:t>r</a:t>
            </a:r>
            <a:r>
              <a:rPr lang="en-US" altLang="en-US" sz="2600" dirty="0">
                <a:cs typeface="Arial" charset="0"/>
              </a:rPr>
              <a:t> = </a:t>
            </a:r>
            <a:r>
              <a:rPr lang="en-US" altLang="en-US" sz="2600" i="1" dirty="0" err="1">
                <a:cs typeface="Arial" charset="0"/>
              </a:rPr>
              <a:t>mλ</a:t>
            </a:r>
            <a:r>
              <a:rPr lang="en-US" altLang="en-US" sz="2600" dirty="0">
                <a:cs typeface="Arial" charset="0"/>
              </a:rPr>
              <a:t>, where </a:t>
            </a:r>
            <a:r>
              <a:rPr lang="en-US" altLang="en-US" sz="2600" i="1" dirty="0">
                <a:cs typeface="Arial" charset="0"/>
              </a:rPr>
              <a:t>m</a:t>
            </a:r>
            <a:r>
              <a:rPr lang="en-US" altLang="en-US" sz="2600" dirty="0">
                <a:cs typeface="Arial" charset="0"/>
              </a:rPr>
              <a:t> = 0, 1, 2, 3, …</a:t>
            </a:r>
          </a:p>
        </p:txBody>
      </p:sp>
    </p:spTree>
    <p:extLst>
      <p:ext uri="{BB962C8B-B14F-4D97-AF65-F5344CB8AC3E}">
        <p14:creationId xmlns:p14="http://schemas.microsoft.com/office/powerpoint/2010/main" val="396834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0975"/>
            <a:ext cx="8229600" cy="6889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6699"/>
                </a:solidFill>
              </a:rPr>
              <a:t>Analyzing Double-Slit Interference</a:t>
            </a:r>
            <a:endParaRPr lang="en-US" altLang="en-US" b="1" smtClean="0">
              <a:solidFill>
                <a:srgbClr val="257DA4"/>
              </a:solidFill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73050" y="1146175"/>
            <a:ext cx="8134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>
                <a:cs typeface="Arial" charset="0"/>
              </a:rPr>
              <a:t> The </a:t>
            </a:r>
            <a:r>
              <a:rPr lang="en-US" altLang="en-US" sz="2600" i="1">
                <a:cs typeface="Arial" charset="0"/>
              </a:rPr>
              <a:t>m</a:t>
            </a:r>
            <a:r>
              <a:rPr lang="en-US" altLang="en-US" sz="2600">
                <a:cs typeface="Arial" charset="0"/>
              </a:rPr>
              <a:t>th bright fringe emerging from the double slit is at an angle 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227013" y="3071813"/>
            <a:ext cx="8545512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600" dirty="0">
                <a:cs typeface="Arial" charset="0"/>
              </a:rPr>
              <a:t>where </a:t>
            </a:r>
            <a:r>
              <a:rPr lang="el-GR" altLang="en-US" sz="2600" i="1" dirty="0">
                <a:cs typeface="Times New Roman" charset="0"/>
              </a:rPr>
              <a:t>θ</a:t>
            </a:r>
            <a:r>
              <a:rPr lang="en-US" altLang="en-US" sz="2600" baseline="-25000" dirty="0">
                <a:cs typeface="Times New Roman" charset="0"/>
              </a:rPr>
              <a:t>m</a:t>
            </a:r>
            <a:r>
              <a:rPr lang="en-US" altLang="en-US" sz="2600" dirty="0">
                <a:cs typeface="Times New Roman" charset="0"/>
              </a:rPr>
              <a:t> is in radians, and we have used the small-angle approximation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Times New Roman" charset="0"/>
              </a:rPr>
              <a:t> The </a:t>
            </a:r>
            <a:r>
              <a:rPr lang="en-US" altLang="en-US" sz="2600" i="1" dirty="0">
                <a:cs typeface="Times New Roman" charset="0"/>
              </a:rPr>
              <a:t>y</a:t>
            </a:r>
            <a:r>
              <a:rPr lang="en-US" altLang="en-US" sz="2600" dirty="0">
                <a:cs typeface="Times New Roman" charset="0"/>
              </a:rPr>
              <a:t>-position on the screen of the </a:t>
            </a:r>
            <a:r>
              <a:rPr lang="en-US" altLang="en-US" sz="2600" i="1" dirty="0" err="1">
                <a:cs typeface="Times New Roman" charset="0"/>
              </a:rPr>
              <a:t>m</a:t>
            </a:r>
            <a:r>
              <a:rPr lang="en-US" altLang="en-US" sz="2600" dirty="0" err="1">
                <a:cs typeface="Times New Roman" charset="0"/>
              </a:rPr>
              <a:t>th</a:t>
            </a:r>
            <a:r>
              <a:rPr lang="en-US" altLang="en-US" sz="2600" dirty="0">
                <a:cs typeface="Times New Roman" charset="0"/>
              </a:rPr>
              <a:t> bright fringe on a screen a distance </a:t>
            </a:r>
            <a:r>
              <a:rPr lang="en-US" altLang="en-US" sz="2600" i="1" dirty="0">
                <a:cs typeface="Times New Roman" charset="0"/>
              </a:rPr>
              <a:t>L</a:t>
            </a:r>
            <a:r>
              <a:rPr lang="en-US" altLang="en-US" sz="2600" dirty="0">
                <a:cs typeface="Times New Roman" charset="0"/>
              </a:rPr>
              <a:t> away is</a:t>
            </a:r>
            <a:endParaRPr lang="el-GR" altLang="en-US" dirty="0">
              <a:cs typeface="Times New Roman" charset="0"/>
            </a:endParaRPr>
          </a:p>
        </p:txBody>
      </p:sp>
      <p:pic>
        <p:nvPicPr>
          <p:cNvPr id="64517" name="Picture 9" descr="eq_22-6_p6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56"/>
          <a:stretch>
            <a:fillRect/>
          </a:stretch>
        </p:blipFill>
        <p:spPr bwMode="auto">
          <a:xfrm>
            <a:off x="273050" y="4845050"/>
            <a:ext cx="84328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11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998663"/>
            <a:ext cx="8813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/>
          </p:cNvSpPr>
          <p:nvPr/>
        </p:nvSpPr>
        <p:spPr bwMode="auto">
          <a:xfrm>
            <a:off x="617538" y="1028700"/>
            <a:ext cx="4281487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cs typeface="Times New Roman" charset="0"/>
              </a:rPr>
              <a:t>A laboratory experiment produces a double-slit interference pattern on a screen. If the screen is moved farther away from the slits, the fringes will be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</a:rPr>
              <a:t> closer together.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in the same positions.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farther apart.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fuzzy and out of focus.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altLang="en-US">
              <a:cs typeface="Times New Roman" charset="0"/>
              <a:sym typeface="Symbol" charset="2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30225" y="247650"/>
            <a:ext cx="74072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900" b="1" dirty="0" smtClean="0">
                <a:solidFill>
                  <a:srgbClr val="FF3300"/>
                </a:solidFill>
              </a:rPr>
              <a:t>Clicker Discussion Question</a:t>
            </a:r>
            <a:endParaRPr lang="en-US" altLang="en-US" sz="5800" dirty="0">
              <a:latin typeface="Gill Sans" charset="0"/>
            </a:endParaRPr>
          </a:p>
        </p:txBody>
      </p:sp>
      <p:pic>
        <p:nvPicPr>
          <p:cNvPr id="69636" name="Picture 4" descr="22_doublesl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4131" y="-130968"/>
            <a:ext cx="1146175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5"/>
          <p:cNvSpPr>
            <a:spLocks/>
          </p:cNvSpPr>
          <p:nvPr/>
        </p:nvSpPr>
        <p:spPr bwMode="auto">
          <a:xfrm>
            <a:off x="6037263" y="2538413"/>
            <a:ext cx="23971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Times" charset="0"/>
              </a:rPr>
              <a:t>Central maximum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6953250" y="2341563"/>
            <a:ext cx="0" cy="254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/>
          </p:cNvSpPr>
          <p:nvPr/>
        </p:nvSpPr>
        <p:spPr bwMode="auto">
          <a:xfrm>
            <a:off x="617538" y="1028700"/>
            <a:ext cx="4281487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cs typeface="Times New Roman" charset="0"/>
              </a:rPr>
              <a:t>A laboratory experiment produces a double-slit interference pattern on a screen. If green light is used, with everything else the same, the bright fringes will be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</a:rPr>
              <a:t>  closer together.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 </a:t>
            </a:r>
            <a:r>
              <a:rPr lang="en-US" altLang="en-US">
                <a:cs typeface="Times New Roman" charset="0"/>
              </a:rPr>
              <a:t>in the same positions.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farther apart.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There will be no fringes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cs typeface="Times New Roman" charset="0"/>
              </a:rPr>
              <a:t>     because the conditions for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cs typeface="Times New Roman" charset="0"/>
              </a:rPr>
              <a:t>     interference won’t be satisfied.</a:t>
            </a:r>
            <a:endParaRPr lang="en-US" altLang="en-US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altLang="en-US">
              <a:cs typeface="Times New Roman" charset="0"/>
              <a:sym typeface="Symbol" charset="2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530225" y="247650"/>
            <a:ext cx="74072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900" b="1" dirty="0" smtClean="0">
                <a:solidFill>
                  <a:srgbClr val="FF3300"/>
                </a:solidFill>
              </a:rPr>
              <a:t>Clicker Discussion Question</a:t>
            </a:r>
            <a:endParaRPr lang="en-US" altLang="en-US" sz="5800" dirty="0">
              <a:latin typeface="Gill Sans" charset="0"/>
            </a:endParaRPr>
          </a:p>
        </p:txBody>
      </p:sp>
      <p:pic>
        <p:nvPicPr>
          <p:cNvPr id="78852" name="Picture 4" descr="22_doublesl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4131" y="-130968"/>
            <a:ext cx="1146175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5"/>
          <p:cNvSpPr>
            <a:spLocks/>
          </p:cNvSpPr>
          <p:nvPr/>
        </p:nvSpPr>
        <p:spPr bwMode="auto">
          <a:xfrm>
            <a:off x="6037263" y="2538413"/>
            <a:ext cx="23971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Times" charset="0"/>
              </a:rPr>
              <a:t>Central maximum</a:t>
            </a:r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6953250" y="2341563"/>
            <a:ext cx="0" cy="254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/>
          </p:cNvSpPr>
          <p:nvPr/>
        </p:nvSpPr>
        <p:spPr bwMode="auto">
          <a:xfrm>
            <a:off x="617538" y="1028700"/>
            <a:ext cx="42814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cs typeface="Times New Roman" charset="0"/>
              </a:rPr>
              <a:t>A laboratory experiment produces a double-slit interference pattern on a screen. The point on the screen marked with a dot is how much farther from the left slit than from the right slit?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</a:rPr>
              <a:t> 1.0 </a:t>
            </a:r>
            <a:r>
              <a:rPr lang="en-US" altLang="en-US" i="1">
                <a:cs typeface="Times New Roman" charset="0"/>
              </a:rPr>
              <a:t>λ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1.5 </a:t>
            </a:r>
            <a:r>
              <a:rPr lang="en-US" altLang="en-US" i="1">
                <a:cs typeface="Times New Roman" charset="0"/>
              </a:rPr>
              <a:t>λ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2.0 </a:t>
            </a:r>
            <a:r>
              <a:rPr lang="en-US" altLang="en-US" i="1">
                <a:cs typeface="Times New Roman" charset="0"/>
              </a:rPr>
              <a:t>λ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2.5 </a:t>
            </a:r>
            <a:r>
              <a:rPr lang="en-US" altLang="en-US" i="1">
                <a:cs typeface="Times New Roman" charset="0"/>
              </a:rPr>
              <a:t>λ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3.0 </a:t>
            </a:r>
            <a:r>
              <a:rPr lang="en-US" altLang="en-US" i="1">
                <a:cs typeface="Times New Roman" charset="0"/>
              </a:rPr>
              <a:t>λ</a:t>
            </a:r>
            <a:endParaRPr lang="en-US" altLang="en-US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altLang="en-US">
              <a:cs typeface="Times New Roman" charset="0"/>
              <a:sym typeface="Symbol" charset="2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530225" y="247650"/>
            <a:ext cx="74072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900" b="1" dirty="0" smtClean="0">
                <a:solidFill>
                  <a:srgbClr val="FF3300"/>
                </a:solidFill>
              </a:rPr>
              <a:t>Clicker Discussion Question</a:t>
            </a:r>
            <a:endParaRPr lang="en-US" altLang="en-US" sz="5800" dirty="0">
              <a:latin typeface="Gill Sans" charset="0"/>
            </a:endParaRPr>
          </a:p>
        </p:txBody>
      </p:sp>
      <p:pic>
        <p:nvPicPr>
          <p:cNvPr id="65540" name="Picture 4" descr="22_doublesl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4131" y="-130968"/>
            <a:ext cx="1146175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5"/>
          <p:cNvSpPr>
            <a:spLocks/>
          </p:cNvSpPr>
          <p:nvPr/>
        </p:nvSpPr>
        <p:spPr bwMode="auto">
          <a:xfrm>
            <a:off x="6037263" y="2538413"/>
            <a:ext cx="23971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Times" charset="0"/>
              </a:rPr>
              <a:t>Central maximum</a:t>
            </a:r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6953250" y="2341563"/>
            <a:ext cx="0" cy="254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  <p:sp>
        <p:nvSpPr>
          <p:cNvPr id="65543" name="Oval 7"/>
          <p:cNvSpPr>
            <a:spLocks/>
          </p:cNvSpPr>
          <p:nvPr/>
        </p:nvSpPr>
        <p:spPr bwMode="auto">
          <a:xfrm>
            <a:off x="7770813" y="1736725"/>
            <a:ext cx="65087" cy="65088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/>
          </p:cNvSpPr>
          <p:nvPr/>
        </p:nvSpPr>
        <p:spPr bwMode="auto">
          <a:xfrm>
            <a:off x="617538" y="1028700"/>
            <a:ext cx="4281487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cs typeface="Times New Roman" charset="0"/>
              </a:rPr>
              <a:t>A laboratory experiment produces a double-slit interference pattern on a screen. If the slits are moved closer together, the bright fringes will be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</a:rPr>
              <a:t> closer together.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in the same positions.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farther apart.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</a:t>
            </a:r>
            <a:r>
              <a:rPr lang="en-US" altLang="en-US">
                <a:cs typeface="Times New Roman" charset="0"/>
              </a:rPr>
              <a:t>There will be no fringes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cs typeface="Times New Roman" charset="0"/>
              </a:rPr>
              <a:t>     because the conditions for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cs typeface="Times New Roman" charset="0"/>
              </a:rPr>
              <a:t>     interference won’t be satisfied.</a:t>
            </a:r>
            <a:endParaRPr lang="en-US" altLang="en-US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altLang="en-US">
              <a:cs typeface="Times New Roman" charset="0"/>
              <a:sym typeface="Symbol" charset="2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30225" y="247650"/>
            <a:ext cx="74072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900" b="1" dirty="0" smtClean="0">
                <a:solidFill>
                  <a:srgbClr val="FF3300"/>
                </a:solidFill>
              </a:rPr>
              <a:t>Clicker Discussion Question</a:t>
            </a:r>
            <a:endParaRPr lang="en-US" altLang="en-US" sz="5800" dirty="0">
              <a:latin typeface="Gill Sans" charset="0"/>
            </a:endParaRPr>
          </a:p>
        </p:txBody>
      </p:sp>
      <p:pic>
        <p:nvPicPr>
          <p:cNvPr id="82948" name="Picture 4" descr="22_doublesl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4131" y="-130968"/>
            <a:ext cx="1146175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Rectangle 5"/>
          <p:cNvSpPr>
            <a:spLocks/>
          </p:cNvSpPr>
          <p:nvPr/>
        </p:nvSpPr>
        <p:spPr bwMode="auto">
          <a:xfrm>
            <a:off x="6037263" y="2538413"/>
            <a:ext cx="23971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Times" charset="0"/>
              </a:rPr>
              <a:t>Central maximum</a:t>
            </a:r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6953250" y="2341563"/>
            <a:ext cx="0" cy="254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95263"/>
            <a:ext cx="458787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5164138" y="179388"/>
            <a:ext cx="3490912" cy="2265362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6699"/>
                </a:solidFill>
              </a:rPr>
              <a:t>Intensity of the Double-Slit Interference Pattern</a:t>
            </a:r>
            <a:endParaRPr lang="en-US" altLang="en-US" b="1" smtClean="0">
              <a:solidFill>
                <a:srgbClr val="257DA4"/>
              </a:solidFill>
            </a:endParaRPr>
          </a:p>
        </p:txBody>
      </p:sp>
      <p:sp>
        <p:nvSpPr>
          <p:cNvPr id="87044" name="Text Box 3"/>
          <p:cNvSpPr txBox="1">
            <a:spLocks noChangeArrowheads="1"/>
          </p:cNvSpPr>
          <p:nvPr/>
        </p:nvSpPr>
        <p:spPr bwMode="auto">
          <a:xfrm>
            <a:off x="5208588" y="2365375"/>
            <a:ext cx="33575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600">
                <a:cs typeface="Arial" charset="0"/>
              </a:rPr>
              <a:t> The intensity of the double-slit interference pattern at position </a:t>
            </a:r>
            <a:r>
              <a:rPr lang="en-US" altLang="en-US" sz="2600" i="1">
                <a:cs typeface="Arial" charset="0"/>
              </a:rPr>
              <a:t>y</a:t>
            </a:r>
            <a:r>
              <a:rPr lang="en-US" altLang="en-US" sz="2600">
                <a:cs typeface="Arial" charset="0"/>
              </a:rPr>
              <a:t> is:</a:t>
            </a:r>
          </a:p>
        </p:txBody>
      </p:sp>
      <p:sp>
        <p:nvSpPr>
          <p:cNvPr id="87045" name="Rectangle 9"/>
          <p:cNvSpPr>
            <a:spLocks noChangeArrowheads="1"/>
          </p:cNvSpPr>
          <p:nvPr/>
        </p:nvSpPr>
        <p:spPr bwMode="auto">
          <a:xfrm>
            <a:off x="0" y="0"/>
            <a:ext cx="742950" cy="587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704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3708400"/>
            <a:ext cx="38179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1788" y="179388"/>
            <a:ext cx="3490912" cy="2265362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6699"/>
                </a:solidFill>
              </a:rPr>
              <a:t>Intensity of the Double-Slit Interference Pattern</a:t>
            </a:r>
            <a:endParaRPr lang="en-US" altLang="en-US" b="1" smtClean="0">
              <a:solidFill>
                <a:srgbClr val="257DA4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5962650" y="2528888"/>
            <a:ext cx="287496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600" dirty="0">
                <a:cs typeface="Arial" charset="0"/>
              </a:rPr>
              <a:t>The actual intensity from a double-slit experiment slowly decreases as |</a:t>
            </a:r>
            <a:r>
              <a:rPr lang="en-US" altLang="en-US" sz="2600" i="1" dirty="0">
                <a:cs typeface="Arial" charset="0"/>
              </a:rPr>
              <a:t>y</a:t>
            </a:r>
            <a:r>
              <a:rPr lang="en-US" altLang="en-US" sz="2600" dirty="0">
                <a:cs typeface="Arial" charset="0"/>
              </a:rPr>
              <a:t>| increases.</a:t>
            </a:r>
          </a:p>
        </p:txBody>
      </p:sp>
      <p:sp>
        <p:nvSpPr>
          <p:cNvPr id="88068" name="Rectangle 9"/>
          <p:cNvSpPr>
            <a:spLocks noChangeArrowheads="1"/>
          </p:cNvSpPr>
          <p:nvPr/>
        </p:nvSpPr>
        <p:spPr bwMode="auto">
          <a:xfrm>
            <a:off x="0" y="0"/>
            <a:ext cx="742950" cy="587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806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-34925"/>
            <a:ext cx="5318125" cy="66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Rectangle 7"/>
          <p:cNvSpPr>
            <a:spLocks noChangeArrowheads="1"/>
          </p:cNvSpPr>
          <p:nvPr/>
        </p:nvSpPr>
        <p:spPr bwMode="auto">
          <a:xfrm>
            <a:off x="188913" y="0"/>
            <a:ext cx="669925" cy="587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The Diffraction Grating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03225" y="957263"/>
            <a:ext cx="8345488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Suppose we were to replace the double slit with an opaque screen that has </a:t>
            </a:r>
            <a:r>
              <a:rPr lang="en-US" altLang="en-US" sz="2600" i="1" dirty="0"/>
              <a:t>N </a:t>
            </a:r>
            <a:r>
              <a:rPr lang="en-US" altLang="en-US" sz="2600" dirty="0"/>
              <a:t>closely spaced slits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When illuminated from one side, each of these slits becomes the source of a light wave that diffracts, or spreads out, behind the slit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Such a multi-slit device is called a </a:t>
            </a:r>
            <a:r>
              <a:rPr lang="en-US" altLang="en-US" sz="2600" b="1" dirty="0"/>
              <a:t>diffraction grating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Bright fringes will occur at angles </a:t>
            </a:r>
            <a:r>
              <a:rPr lang="el-GR" altLang="en-US" sz="2600" i="1" dirty="0">
                <a:cs typeface="Times New Roman" charset="0"/>
              </a:rPr>
              <a:t>θ</a:t>
            </a:r>
            <a:r>
              <a:rPr lang="en-US" altLang="en-US" sz="2600" baseline="-25000" dirty="0">
                <a:cs typeface="Times New Roman" charset="0"/>
              </a:rPr>
              <a:t>m</a:t>
            </a:r>
            <a:r>
              <a:rPr lang="en-US" altLang="en-US" sz="2600" dirty="0">
                <a:cs typeface="Times New Roman" charset="0"/>
              </a:rPr>
              <a:t>, such that:</a:t>
            </a:r>
            <a:endParaRPr lang="el-GR" altLang="en-US" sz="2600" dirty="0">
              <a:cs typeface="Times New Roman" charset="0"/>
            </a:endParaRPr>
          </a:p>
        </p:txBody>
      </p:sp>
      <p:sp>
        <p:nvSpPr>
          <p:cNvPr id="93188" name="Text Box 5"/>
          <p:cNvSpPr txBox="1">
            <a:spLocks noChangeArrowheads="1"/>
          </p:cNvSpPr>
          <p:nvPr/>
        </p:nvSpPr>
        <p:spPr bwMode="auto">
          <a:xfrm>
            <a:off x="503238" y="4930775"/>
            <a:ext cx="813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>
                <a:cs typeface="Arial" charset="0"/>
              </a:rPr>
              <a:t> The </a:t>
            </a:r>
            <a:r>
              <a:rPr lang="en-US" altLang="en-US" sz="2600" i="1">
                <a:cs typeface="Arial" charset="0"/>
              </a:rPr>
              <a:t>y</a:t>
            </a:r>
            <a:r>
              <a:rPr lang="en-US" altLang="en-US" sz="2600">
                <a:cs typeface="Arial" charset="0"/>
              </a:rPr>
              <a:t>-positions of these fringes will occur at:</a:t>
            </a:r>
            <a:endParaRPr lang="en-US" altLang="en-US">
              <a:cs typeface="Arial" charset="0"/>
            </a:endParaRPr>
          </a:p>
        </p:txBody>
      </p:sp>
      <p:pic>
        <p:nvPicPr>
          <p:cNvPr id="93189" name="Picture 7" descr="eq_22-16_p6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93"/>
          <a:stretch>
            <a:fillRect/>
          </a:stretch>
        </p:blipFill>
        <p:spPr bwMode="auto">
          <a:xfrm>
            <a:off x="1255713" y="5656263"/>
            <a:ext cx="65754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8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3992563"/>
            <a:ext cx="60071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3" descr="fig-22-6-p6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-669925"/>
            <a:ext cx="4086225" cy="728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8" y="298450"/>
            <a:ext cx="3692525" cy="93662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The Diffraction Grating</a:t>
            </a:r>
          </a:p>
        </p:txBody>
      </p:sp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284163" y="1498600"/>
            <a:ext cx="417195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Suppose we were to replace the double slit with an opaque screen that has </a:t>
            </a:r>
            <a:r>
              <a:rPr lang="en-US" altLang="en-US" sz="2600" i="1" dirty="0"/>
              <a:t>N </a:t>
            </a:r>
            <a:r>
              <a:rPr lang="en-US" altLang="en-US" sz="2600" dirty="0"/>
              <a:t>closely spaced slits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When illuminated from one side, each of these slits becomes the source of a light wave that diffracts, or spreads out, behind the slit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Such a multi-slit device is called a </a:t>
            </a:r>
            <a:r>
              <a:rPr lang="en-US" altLang="en-US" sz="2600" b="1" dirty="0"/>
              <a:t>diffraction grating</a:t>
            </a:r>
            <a:endParaRPr lang="el-GR" altLang="en-US" sz="2600" dirty="0">
              <a:cs typeface="Times New Roman" charset="0"/>
            </a:endParaRPr>
          </a:p>
        </p:txBody>
      </p:sp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4268788" y="-669925"/>
            <a:ext cx="4527550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80400" cy="5365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The Diffraction Grating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5549900" y="1733550"/>
            <a:ext cx="33274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600"/>
              <a:t> Bright fringes will occur at angles </a:t>
            </a:r>
            <a:r>
              <a:rPr lang="el-GR" altLang="en-US" sz="2600" i="1">
                <a:cs typeface="Times New Roman" charset="0"/>
              </a:rPr>
              <a:t>θ</a:t>
            </a:r>
            <a:r>
              <a:rPr lang="en-US" altLang="en-US" sz="2600" baseline="-25000">
                <a:cs typeface="Times New Roman" charset="0"/>
              </a:rPr>
              <a:t>m</a:t>
            </a:r>
            <a:r>
              <a:rPr lang="en-US" altLang="en-US" sz="2600">
                <a:cs typeface="Times New Roman" charset="0"/>
              </a:rPr>
              <a:t>, such that </a:t>
            </a:r>
          </a:p>
          <a:p>
            <a:pPr algn="ctr" eaLnBrk="1" hangingPunct="1">
              <a:buClr>
                <a:srgbClr val="FF0000"/>
              </a:buClr>
            </a:pPr>
            <a:r>
              <a:rPr lang="en-US" altLang="en-US" sz="2600" i="1">
                <a:cs typeface="Times New Roman" charset="0"/>
              </a:rPr>
              <a:t>d </a:t>
            </a:r>
            <a:r>
              <a:rPr lang="en-US" altLang="en-US" sz="2600">
                <a:cs typeface="Times New Roman" charset="0"/>
              </a:rPr>
              <a:t>sin</a:t>
            </a:r>
            <a:r>
              <a:rPr lang="en-US" altLang="en-US" sz="2600" i="1">
                <a:cs typeface="Times New Roman" charset="0"/>
              </a:rPr>
              <a:t>θ</a:t>
            </a:r>
            <a:r>
              <a:rPr lang="en-US" altLang="en-US" sz="2600" i="1" baseline="-25000">
                <a:cs typeface="Times New Roman" charset="0"/>
              </a:rPr>
              <a:t>m</a:t>
            </a:r>
            <a:r>
              <a:rPr lang="en-US" altLang="en-US" sz="2600">
                <a:cs typeface="Times New Roman" charset="0"/>
              </a:rPr>
              <a:t> = </a:t>
            </a:r>
            <a:r>
              <a:rPr lang="en-US" altLang="en-US" sz="2600" i="1">
                <a:cs typeface="Times New Roman" charset="0"/>
              </a:rPr>
              <a:t>mλ</a:t>
            </a:r>
            <a:endParaRPr lang="en-US" altLang="en-US" sz="2600">
              <a:cs typeface="Times New Roman" charset="0"/>
            </a:endParaRPr>
          </a:p>
          <a:p>
            <a:pPr eaLnBrk="1" hangingPunct="1">
              <a:buClr>
                <a:srgbClr val="FF0000"/>
              </a:buClr>
            </a:pPr>
            <a:r>
              <a:rPr lang="en-US" altLang="en-US" sz="2600">
                <a:cs typeface="Times New Roman" charset="0"/>
              </a:rPr>
              <a:t>where </a:t>
            </a:r>
            <a:r>
              <a:rPr lang="en-US" altLang="en-US" sz="2600" i="1">
                <a:cs typeface="Times New Roman" charset="0"/>
              </a:rPr>
              <a:t>m</a:t>
            </a:r>
            <a:r>
              <a:rPr lang="en-US" altLang="en-US" sz="2600">
                <a:cs typeface="Times New Roman" charset="0"/>
              </a:rPr>
              <a:t> = 0, 1, 2, 3, …</a:t>
            </a:r>
            <a:endParaRPr lang="el-GR" altLang="en-US" sz="2600">
              <a:cs typeface="Times New Roman" charset="0"/>
            </a:endParaRPr>
          </a:p>
        </p:txBody>
      </p:sp>
      <p:sp>
        <p:nvSpPr>
          <p:cNvPr id="95236" name="Text Box 5"/>
          <p:cNvSpPr txBox="1">
            <a:spLocks noChangeArrowheads="1"/>
          </p:cNvSpPr>
          <p:nvPr/>
        </p:nvSpPr>
        <p:spPr bwMode="auto">
          <a:xfrm>
            <a:off x="350838" y="5213350"/>
            <a:ext cx="813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600" dirty="0">
                <a:cs typeface="Arial" charset="0"/>
              </a:rPr>
              <a:t>The </a:t>
            </a:r>
            <a:r>
              <a:rPr lang="en-US" altLang="en-US" sz="2600" i="1" dirty="0">
                <a:cs typeface="Arial" charset="0"/>
              </a:rPr>
              <a:t>y</a:t>
            </a:r>
            <a:r>
              <a:rPr lang="en-US" altLang="en-US" sz="2600" dirty="0">
                <a:cs typeface="Arial" charset="0"/>
              </a:rPr>
              <a:t>-positions of these fringes are:</a:t>
            </a:r>
            <a:endParaRPr lang="en-US" altLang="en-US" dirty="0">
              <a:cs typeface="Arial" charset="0"/>
            </a:endParaRPr>
          </a:p>
        </p:txBody>
      </p:sp>
      <p:pic>
        <p:nvPicPr>
          <p:cNvPr id="95237" name="Picture 7" descr="eq_22-16_p6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93"/>
          <a:stretch>
            <a:fillRect/>
          </a:stretch>
        </p:blipFill>
        <p:spPr bwMode="auto">
          <a:xfrm>
            <a:off x="889000" y="5792788"/>
            <a:ext cx="704215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3588"/>
            <a:ext cx="5373688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80400" cy="5365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The Diffraction Grating</a:t>
            </a:r>
          </a:p>
        </p:txBody>
      </p:sp>
      <p:pic>
        <p:nvPicPr>
          <p:cNvPr id="9625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889000"/>
            <a:ext cx="57531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Rectangle 8"/>
          <p:cNvSpPr>
            <a:spLocks noChangeArrowheads="1"/>
          </p:cNvSpPr>
          <p:nvPr/>
        </p:nvSpPr>
        <p:spPr bwMode="auto">
          <a:xfrm>
            <a:off x="3057525" y="882650"/>
            <a:ext cx="669925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61" name="Text Box 3"/>
          <p:cNvSpPr txBox="1">
            <a:spLocks noChangeArrowheads="1"/>
          </p:cNvSpPr>
          <p:nvPr/>
        </p:nvSpPr>
        <p:spPr bwMode="auto">
          <a:xfrm>
            <a:off x="165100" y="839788"/>
            <a:ext cx="3138488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The integer </a:t>
            </a:r>
            <a:r>
              <a:rPr lang="en-US" altLang="en-US" sz="2600" i="1" dirty="0"/>
              <a:t>m</a:t>
            </a:r>
            <a:r>
              <a:rPr lang="en-US" altLang="en-US" sz="2600" dirty="0"/>
              <a:t> is called the </a:t>
            </a:r>
            <a:r>
              <a:rPr lang="en-US" altLang="en-US" sz="2600" b="1" dirty="0"/>
              <a:t>order </a:t>
            </a:r>
            <a:r>
              <a:rPr lang="en-US" altLang="en-US" sz="2600" dirty="0"/>
              <a:t>of the diffraction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The wave amplitude at the points of constructive interference is </a:t>
            </a:r>
            <a:r>
              <a:rPr lang="en-US" altLang="en-US" sz="2600" i="1" dirty="0"/>
              <a:t>Na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Because intensity depends on the square of the amplitude, the intensities of the bright fringes are</a:t>
            </a:r>
          </a:p>
        </p:txBody>
      </p:sp>
      <p:pic>
        <p:nvPicPr>
          <p:cNvPr id="9626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757863"/>
            <a:ext cx="17859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1101725"/>
            <a:ext cx="5826125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80400" cy="5365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The Diffraction Grating</a:t>
            </a:r>
          </a:p>
        </p:txBody>
      </p:sp>
      <p:sp>
        <p:nvSpPr>
          <p:cNvPr id="97284" name="Rectangle 8"/>
          <p:cNvSpPr>
            <a:spLocks noChangeArrowheads="1"/>
          </p:cNvSpPr>
          <p:nvPr/>
        </p:nvSpPr>
        <p:spPr bwMode="auto">
          <a:xfrm>
            <a:off x="3057525" y="1035050"/>
            <a:ext cx="669925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165100" y="1298575"/>
            <a:ext cx="313848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Diffraction gratings are used for measuring the wavelengths of light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If the incident light consists of two slightly different wavelengths, each wavelength will be diffracted at a slightly different 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 descr="22_08Figurea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8" t="13889" r="13954" b="13889"/>
          <a:stretch>
            <a:fillRect/>
          </a:stretch>
        </p:blipFill>
        <p:spPr bwMode="auto">
          <a:xfrm rot="5400000">
            <a:off x="6460331" y="-565943"/>
            <a:ext cx="955675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2"/>
          <p:cNvSpPr>
            <a:spLocks noChangeArrowheads="1"/>
          </p:cNvSpPr>
          <p:nvPr/>
        </p:nvSpPr>
        <p:spPr bwMode="auto">
          <a:xfrm>
            <a:off x="530225" y="149225"/>
            <a:ext cx="74072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900" b="1" dirty="0" smtClean="0">
                <a:solidFill>
                  <a:srgbClr val="FF3300"/>
                </a:solidFill>
              </a:rPr>
              <a:t>Clicker Discussion Question</a:t>
            </a:r>
            <a:endParaRPr lang="en-US" altLang="en-US" sz="5800" dirty="0">
              <a:latin typeface="Gill Sans" charset="0"/>
            </a:endParaRPr>
          </a:p>
        </p:txBody>
      </p:sp>
      <p:sp>
        <p:nvSpPr>
          <p:cNvPr id="98308" name="Rectangle 3"/>
          <p:cNvSpPr>
            <a:spLocks/>
          </p:cNvSpPr>
          <p:nvPr/>
        </p:nvSpPr>
        <p:spPr bwMode="auto">
          <a:xfrm>
            <a:off x="617538" y="746125"/>
            <a:ext cx="4176712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/>
              <a:t>In a laboratory experiment, a diffraction grating produces an interference pattern on a screen. If the number of slits in the grating is increased, with everything else (including the slit spacing) the same, then 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>
              <a:sym typeface="Symbol" charset="2"/>
            </a:endParaRP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altLang="en-US">
              <a:sym typeface="Symbol" charset="2"/>
            </a:endParaRPr>
          </a:p>
        </p:txBody>
      </p:sp>
      <p:sp>
        <p:nvSpPr>
          <p:cNvPr id="98309" name="Rectangle 5"/>
          <p:cNvSpPr>
            <a:spLocks/>
          </p:cNvSpPr>
          <p:nvPr/>
        </p:nvSpPr>
        <p:spPr bwMode="auto">
          <a:xfrm>
            <a:off x="527050" y="3554413"/>
            <a:ext cx="8212138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marL="412750" indent="-412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The fringes stay the same brightness and get closer together.</a:t>
            </a:r>
            <a:endParaRPr lang="en-US" altLang="en-US" i="1">
              <a:latin typeface="Symbol" charset="2"/>
              <a:sym typeface="Symbol" charset="2"/>
            </a:endParaRPr>
          </a:p>
          <a:p>
            <a:pPr eaLnBrk="1" hangingPunct="1"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The fringes stay the same brightness and get farther apart.</a:t>
            </a:r>
            <a:endParaRPr lang="en-US" altLang="en-US" i="1">
              <a:latin typeface="Symbol" charset="2"/>
              <a:sym typeface="Symbol" charset="2"/>
            </a:endParaRPr>
          </a:p>
          <a:p>
            <a:pPr eaLnBrk="1" hangingPunct="1"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The fringes stay in the same positions but get brighter and narrower.</a:t>
            </a:r>
            <a:endParaRPr lang="en-US" altLang="en-US" i="1">
              <a:latin typeface="Symbol" charset="2"/>
              <a:sym typeface="Symbol" charset="2"/>
            </a:endParaRPr>
          </a:p>
          <a:p>
            <a:pPr eaLnBrk="1" hangingPunct="1"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The fringes stay in the same positions but get dimmer and wider.</a:t>
            </a:r>
          </a:p>
          <a:p>
            <a:pPr eaLnBrk="1" hangingPunct="1"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The fringes get brighter, narrower, and closer together.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003300"/>
            <a:ext cx="5627688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80400" cy="5365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Reflection Gratings</a:t>
            </a:r>
          </a:p>
        </p:txBody>
      </p:sp>
      <p:sp>
        <p:nvSpPr>
          <p:cNvPr id="105476" name="Rectangle 8"/>
          <p:cNvSpPr>
            <a:spLocks noChangeArrowheads="1"/>
          </p:cNvSpPr>
          <p:nvPr/>
        </p:nvSpPr>
        <p:spPr bwMode="auto">
          <a:xfrm>
            <a:off x="3140075" y="1035050"/>
            <a:ext cx="669925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77" name="Text Box 3"/>
          <p:cNvSpPr txBox="1">
            <a:spLocks noChangeArrowheads="1"/>
          </p:cNvSpPr>
          <p:nvPr/>
        </p:nvSpPr>
        <p:spPr bwMode="auto">
          <a:xfrm>
            <a:off x="165100" y="1298575"/>
            <a:ext cx="313848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In practice, most diffraction gratings are manufactured as </a:t>
            </a:r>
            <a:r>
              <a:rPr lang="en-US" altLang="en-US" sz="2600" i="1" dirty="0"/>
              <a:t>reflection gratings</a:t>
            </a:r>
            <a:endParaRPr lang="en-US" altLang="en-US" sz="2600" dirty="0"/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The interference pattern is exactly the same as the interference pattern of light transmitted through </a:t>
            </a:r>
            <a:r>
              <a:rPr lang="en-US" altLang="en-US" sz="2600" i="1" dirty="0"/>
              <a:t>N</a:t>
            </a:r>
            <a:r>
              <a:rPr lang="en-US" altLang="en-US" sz="2600" dirty="0"/>
              <a:t> parallel slits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188640"/>
            <a:ext cx="8185290" cy="608112"/>
          </a:xfrm>
        </p:spPr>
        <p:txBody>
          <a:bodyPr/>
          <a:lstStyle/>
          <a:p>
            <a:pPr algn="l"/>
            <a:r>
              <a:rPr lang="en-US" sz="2800" b="1" dirty="0"/>
              <a:t>Class </a:t>
            </a:r>
            <a:r>
              <a:rPr lang="en-US" sz="2800" b="1" dirty="0" smtClean="0"/>
              <a:t>5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-1" y="789794"/>
            <a:ext cx="8896027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This was due this morning at 8:00am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685 </a:t>
            </a:r>
            <a:r>
              <a:rPr lang="en-US" sz="2400" dirty="0"/>
              <a:t>students submitted the quiz on time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dirty="0" smtClean="0"/>
              <a:t>94</a:t>
            </a:r>
            <a:r>
              <a:rPr lang="en-CA" sz="2400" dirty="0" smtClean="0"/>
              <a:t>% of students got: A </a:t>
            </a:r>
            <a:r>
              <a:rPr lang="en-CA" sz="2400" b="1" dirty="0" smtClean="0"/>
              <a:t>diffraction grating </a:t>
            </a:r>
            <a:r>
              <a:rPr lang="en-CA" sz="2400" dirty="0" smtClean="0"/>
              <a:t>is an opaque object with many closely spaced slits.  </a:t>
            </a:r>
            <a:r>
              <a:rPr lang="en-CA" dirty="0" smtClean="0"/>
              <a:t>(Or a smooth surface with many closely spaced rectangular mirrors, separated by black strips.)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96% of students got: The first experiment to show that light is a wave was </a:t>
            </a:r>
            <a:r>
              <a:rPr lang="en-CA" sz="2400" b="1" dirty="0" smtClean="0"/>
              <a:t>Thomas Young’s double-slit experiment </a:t>
            </a:r>
            <a:r>
              <a:rPr lang="en-CA" sz="2400" dirty="0" smtClean="0"/>
              <a:t>(1803).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dirty="0" smtClean="0"/>
              <a:t>71% of students got: The spreading of waves behind an aperture is </a:t>
            </a:r>
            <a:r>
              <a:rPr lang="en-CA" b="1" dirty="0" smtClean="0"/>
              <a:t>more</a:t>
            </a:r>
            <a:r>
              <a:rPr lang="en-CA" dirty="0" smtClean="0"/>
              <a:t> for long wavelengths and </a:t>
            </a:r>
            <a:r>
              <a:rPr lang="en-CA" b="1" dirty="0" smtClean="0"/>
              <a:t>less</a:t>
            </a:r>
            <a:r>
              <a:rPr lang="en-CA" dirty="0" smtClean="0"/>
              <a:t> for short wavelengths.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73% of students got: The </a:t>
            </a:r>
            <a:r>
              <a:rPr lang="en-CA" sz="2400" b="1" dirty="0" smtClean="0"/>
              <a:t>narrower</a:t>
            </a:r>
            <a:r>
              <a:rPr lang="en-CA" sz="2400" dirty="0" smtClean="0"/>
              <a:t> the slit in a single-slit diffraction experiment, the </a:t>
            </a:r>
            <a:r>
              <a:rPr lang="en-CA" sz="2400" b="1" dirty="0" smtClean="0"/>
              <a:t>wider</a:t>
            </a:r>
            <a:r>
              <a:rPr lang="en-CA" sz="2400" dirty="0" smtClean="0"/>
              <a:t> the central maximum (all fringes get farther apart)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CA" sz="2400" dirty="0" smtClean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74" y="5416790"/>
            <a:ext cx="2975675" cy="144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2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80400" cy="5365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Reflection Gratings</a:t>
            </a:r>
          </a:p>
        </p:txBody>
      </p:sp>
      <p:sp>
        <p:nvSpPr>
          <p:cNvPr id="106499" name="Rectangle 8"/>
          <p:cNvSpPr>
            <a:spLocks noChangeArrowheads="1"/>
          </p:cNvSpPr>
          <p:nvPr/>
        </p:nvSpPr>
        <p:spPr bwMode="auto">
          <a:xfrm>
            <a:off x="3140075" y="1035050"/>
            <a:ext cx="669925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00" name="Text Box 3"/>
          <p:cNvSpPr txBox="1">
            <a:spLocks noChangeArrowheads="1"/>
          </p:cNvSpPr>
          <p:nvPr/>
        </p:nvSpPr>
        <p:spPr bwMode="auto">
          <a:xfrm>
            <a:off x="176213" y="1381125"/>
            <a:ext cx="3281362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Naturally occurring reflection gratings are responsible for some forms of color in nature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A peacock feather consists of nearly parallel rods of melanin, which act as a reflection grating</a:t>
            </a:r>
          </a:p>
        </p:txBody>
      </p:sp>
      <p:pic>
        <p:nvPicPr>
          <p:cNvPr id="10650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847725"/>
            <a:ext cx="544195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80400" cy="5365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Single-Slit Diffraction</a:t>
            </a:r>
          </a:p>
        </p:txBody>
      </p:sp>
      <p:sp>
        <p:nvSpPr>
          <p:cNvPr id="107523" name="Rectangle 8"/>
          <p:cNvSpPr>
            <a:spLocks noChangeArrowheads="1"/>
          </p:cNvSpPr>
          <p:nvPr/>
        </p:nvSpPr>
        <p:spPr bwMode="auto">
          <a:xfrm>
            <a:off x="3140075" y="1035050"/>
            <a:ext cx="669925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24" name="Text Box 3"/>
          <p:cNvSpPr txBox="1">
            <a:spLocks noChangeArrowheads="1"/>
          </p:cNvSpPr>
          <p:nvPr/>
        </p:nvSpPr>
        <p:spPr bwMode="auto">
          <a:xfrm>
            <a:off x="5608638" y="1733550"/>
            <a:ext cx="328136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Diffraction through a tall, narrow slit is known as single-slit diffraction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A viewing screen is placed distance </a:t>
            </a:r>
            <a:r>
              <a:rPr lang="en-US" altLang="en-US" sz="2600" i="1" dirty="0"/>
              <a:t>L</a:t>
            </a:r>
            <a:r>
              <a:rPr lang="en-US" altLang="en-US" sz="2600" dirty="0"/>
              <a:t> behind the slit of width </a:t>
            </a:r>
            <a:r>
              <a:rPr lang="en-US" altLang="en-US" sz="2600" i="1" dirty="0"/>
              <a:t>a</a:t>
            </a:r>
            <a:r>
              <a:rPr lang="en-US" altLang="en-US" sz="2600" dirty="0"/>
              <a:t>, and we will assume that </a:t>
            </a:r>
            <a:r>
              <a:rPr lang="en-US" altLang="en-US" sz="2600" i="1" dirty="0"/>
              <a:t>L</a:t>
            </a:r>
            <a:r>
              <a:rPr lang="en-US" altLang="en-US" sz="2600" dirty="0"/>
              <a:t> &gt;&gt;</a:t>
            </a:r>
            <a:r>
              <a:rPr lang="en-US" altLang="en-US" sz="2600" i="1" dirty="0"/>
              <a:t> a</a:t>
            </a:r>
            <a:endParaRPr lang="en-US" altLang="en-US" sz="2600" dirty="0"/>
          </a:p>
        </p:txBody>
      </p:sp>
      <p:pic>
        <p:nvPicPr>
          <p:cNvPr id="10752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898525"/>
            <a:ext cx="5167312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81038"/>
            <a:ext cx="6726238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80400" cy="5365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Huygens’ Principle: Plane Waves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235075" y="787400"/>
            <a:ext cx="2222500" cy="458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80400" cy="5365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Analyzing Single-Slit Diffraction</a:t>
            </a:r>
          </a:p>
        </p:txBody>
      </p:sp>
      <p:sp>
        <p:nvSpPr>
          <p:cNvPr id="110595" name="Rectangle 8"/>
          <p:cNvSpPr>
            <a:spLocks noChangeArrowheads="1"/>
          </p:cNvSpPr>
          <p:nvPr/>
        </p:nvSpPr>
        <p:spPr bwMode="auto">
          <a:xfrm>
            <a:off x="3140075" y="1035050"/>
            <a:ext cx="669925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596" name="Text Box 3"/>
          <p:cNvSpPr txBox="1">
            <a:spLocks noChangeArrowheads="1"/>
          </p:cNvSpPr>
          <p:nvPr/>
        </p:nvSpPr>
        <p:spPr bwMode="auto">
          <a:xfrm>
            <a:off x="5221288" y="1557338"/>
            <a:ext cx="36798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The figure shows a wave front passing through a narrow slit of width </a:t>
            </a:r>
            <a:r>
              <a:rPr lang="en-US" altLang="en-US" sz="2600" i="1" dirty="0"/>
              <a:t>a</a:t>
            </a:r>
            <a:r>
              <a:rPr lang="en-US" altLang="en-US" sz="2600" dirty="0"/>
              <a:t> 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According to Huygens’ principle, each point on the wave front can be thought of as the source of a spherical wavelet</a:t>
            </a:r>
          </a:p>
        </p:txBody>
      </p:sp>
      <p:pic>
        <p:nvPicPr>
          <p:cNvPr id="11059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793750"/>
            <a:ext cx="4848225" cy="57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8" name="Rectangle 7"/>
          <p:cNvSpPr>
            <a:spLocks noChangeArrowheads="1"/>
          </p:cNvSpPr>
          <p:nvPr/>
        </p:nvSpPr>
        <p:spPr bwMode="auto">
          <a:xfrm>
            <a:off x="165100" y="822325"/>
            <a:ext cx="469900" cy="458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80400" cy="5365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Analyzing Single-Slit Diffraction</a:t>
            </a:r>
          </a:p>
        </p:txBody>
      </p:sp>
      <p:sp>
        <p:nvSpPr>
          <p:cNvPr id="111619" name="Rectangle 8"/>
          <p:cNvSpPr>
            <a:spLocks noChangeArrowheads="1"/>
          </p:cNvSpPr>
          <p:nvPr/>
        </p:nvSpPr>
        <p:spPr bwMode="auto">
          <a:xfrm>
            <a:off x="3140075" y="1035050"/>
            <a:ext cx="669925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20" name="Text Box 3"/>
          <p:cNvSpPr txBox="1">
            <a:spLocks noChangeArrowheads="1"/>
          </p:cNvSpPr>
          <p:nvPr/>
        </p:nvSpPr>
        <p:spPr bwMode="auto">
          <a:xfrm>
            <a:off x="5186363" y="863600"/>
            <a:ext cx="3808412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The figure shows the paths of several wavelets that travel straight ahead to the central point on the screen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The screen is </a:t>
            </a:r>
            <a:r>
              <a:rPr lang="en-US" altLang="en-US" sz="2600" i="1" dirty="0"/>
              <a:t>very </a:t>
            </a:r>
            <a:r>
              <a:rPr lang="en-US" altLang="en-US" sz="2600" dirty="0"/>
              <a:t>far to the right in this magnified view of the slit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The paths are very nearly parallel to each other, thus all the wavelets travel the same distance and arrive at the screen </a:t>
            </a:r>
            <a:r>
              <a:rPr lang="en-US" altLang="en-US" sz="2600" i="1" dirty="0"/>
              <a:t>in phase </a:t>
            </a:r>
            <a:r>
              <a:rPr lang="en-US" altLang="en-US" sz="2600" dirty="0"/>
              <a:t>with each other</a:t>
            </a:r>
          </a:p>
        </p:txBody>
      </p:sp>
      <p:sp>
        <p:nvSpPr>
          <p:cNvPr id="111621" name="Rectangle 7"/>
          <p:cNvSpPr>
            <a:spLocks noChangeArrowheads="1"/>
          </p:cNvSpPr>
          <p:nvPr/>
        </p:nvSpPr>
        <p:spPr bwMode="auto">
          <a:xfrm>
            <a:off x="165100" y="822325"/>
            <a:ext cx="469900" cy="458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162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981075"/>
            <a:ext cx="4992687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8"/>
          <p:cNvSpPr>
            <a:spLocks noChangeArrowheads="1"/>
          </p:cNvSpPr>
          <p:nvPr/>
        </p:nvSpPr>
        <p:spPr bwMode="auto">
          <a:xfrm>
            <a:off x="3140075" y="1035050"/>
            <a:ext cx="669925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44" name="Text Box 3"/>
          <p:cNvSpPr txBox="1">
            <a:spLocks noChangeArrowheads="1"/>
          </p:cNvSpPr>
          <p:nvPr/>
        </p:nvSpPr>
        <p:spPr bwMode="auto">
          <a:xfrm>
            <a:off x="5162550" y="375204"/>
            <a:ext cx="38100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In this figure, wavelets 1 and 2 start from points that are </a:t>
            </a:r>
            <a:r>
              <a:rPr lang="en-US" altLang="en-US" sz="2600" i="1" dirty="0"/>
              <a:t>a</a:t>
            </a:r>
            <a:r>
              <a:rPr lang="en-US" altLang="en-US" sz="2600" dirty="0"/>
              <a:t>/2 apart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Every point on the wave front can be paired with another point distance </a:t>
            </a:r>
            <a:r>
              <a:rPr lang="en-US" altLang="en-US" sz="2600" i="1" dirty="0"/>
              <a:t>a</a:t>
            </a:r>
            <a:r>
              <a:rPr lang="en-US" altLang="en-US" sz="2600" dirty="0"/>
              <a:t>/2 away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/>
              <a:t> If the path-length difference is </a:t>
            </a:r>
            <a:r>
              <a:rPr lang="en-US" altLang="en-US" sz="2600" dirty="0" err="1"/>
              <a:t>Δ</a:t>
            </a:r>
            <a:r>
              <a:rPr lang="en-US" altLang="en-US" sz="2600" i="1" dirty="0" err="1"/>
              <a:t>r</a:t>
            </a:r>
            <a:r>
              <a:rPr lang="en-US" altLang="en-US" sz="2600" dirty="0"/>
              <a:t> = </a:t>
            </a:r>
            <a:r>
              <a:rPr lang="en-US" altLang="en-US" sz="2600" i="1" dirty="0"/>
              <a:t>λ</a:t>
            </a:r>
            <a:r>
              <a:rPr lang="en-US" altLang="en-US" sz="2600" dirty="0"/>
              <a:t>/2, the wavelets arrive at the screen out of phase and interfere destructively</a:t>
            </a:r>
          </a:p>
        </p:txBody>
      </p:sp>
      <p:sp>
        <p:nvSpPr>
          <p:cNvPr id="112645" name="Rectangle 7"/>
          <p:cNvSpPr>
            <a:spLocks noChangeArrowheads="1"/>
          </p:cNvSpPr>
          <p:nvPr/>
        </p:nvSpPr>
        <p:spPr bwMode="auto">
          <a:xfrm>
            <a:off x="165100" y="822325"/>
            <a:ext cx="469900" cy="458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26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40254"/>
            <a:ext cx="48260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192088"/>
            <a:ext cx="2987675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Single-Slit Diffraction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58763" y="1539875"/>
            <a:ext cx="306705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Times New Roman" charset="0"/>
              </a:rPr>
              <a:t> The light pattern from a single slit consists of a </a:t>
            </a:r>
            <a:r>
              <a:rPr lang="en-US" altLang="en-US" sz="2600" i="1" dirty="0">
                <a:cs typeface="Times New Roman" charset="0"/>
              </a:rPr>
              <a:t>central maximum</a:t>
            </a:r>
            <a:r>
              <a:rPr lang="en-US" altLang="en-US" sz="2600" dirty="0">
                <a:cs typeface="Times New Roman" charset="0"/>
              </a:rPr>
              <a:t> flanked by a series of weaker </a:t>
            </a:r>
            <a:r>
              <a:rPr lang="en-US" altLang="en-US" sz="2600" b="1" dirty="0">
                <a:cs typeface="Times New Roman" charset="0"/>
              </a:rPr>
              <a:t>secondary maxima</a:t>
            </a:r>
            <a:r>
              <a:rPr lang="en-US" altLang="en-US" sz="2600" dirty="0">
                <a:cs typeface="Times New Roman" charset="0"/>
              </a:rPr>
              <a:t> and dark fringes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Times New Roman" charset="0"/>
              </a:rPr>
              <a:t> The dark fringes occur at angles:  </a:t>
            </a:r>
            <a:endParaRPr lang="el-GR" altLang="en-US" sz="2600" dirty="0">
              <a:cs typeface="Times New Roman" charset="0"/>
            </a:endParaRPr>
          </a:p>
        </p:txBody>
      </p:sp>
      <p:pic>
        <p:nvPicPr>
          <p:cNvPr id="113668" name="Picture 5" descr="eq-22-20_p6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3"/>
          <a:stretch>
            <a:fillRect/>
          </a:stretch>
        </p:blipFill>
        <p:spPr bwMode="auto">
          <a:xfrm>
            <a:off x="501650" y="5378450"/>
            <a:ext cx="812958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207963"/>
            <a:ext cx="5329237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192088"/>
            <a:ext cx="5986463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257DA4"/>
                </a:solidFill>
              </a:rPr>
              <a:t>The Width of a Single-Slit Diffraction Pattern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258763" y="1539875"/>
            <a:ext cx="59150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>
                <a:cs typeface="Times New Roman" charset="0"/>
              </a:rPr>
              <a:t> The central maximum of this single-slit diffraction pattern is much brighter than the secondary maximum</a:t>
            </a:r>
          </a:p>
        </p:txBody>
      </p:sp>
      <p:pic>
        <p:nvPicPr>
          <p:cNvPr id="11776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93663"/>
            <a:ext cx="2511425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3951288"/>
            <a:ext cx="35290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6" name="Text Box 3"/>
          <p:cNvSpPr txBox="1">
            <a:spLocks noChangeArrowheads="1"/>
          </p:cNvSpPr>
          <p:nvPr/>
        </p:nvSpPr>
        <p:spPr bwMode="auto">
          <a:xfrm>
            <a:off x="341313" y="2774950"/>
            <a:ext cx="84423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Times New Roman" charset="0"/>
              </a:rPr>
              <a:t> The width of the central maximum on a screen a distance </a:t>
            </a:r>
            <a:r>
              <a:rPr lang="en-US" altLang="en-US" sz="2600" i="1" dirty="0">
                <a:cs typeface="Times New Roman" charset="0"/>
              </a:rPr>
              <a:t>L </a:t>
            </a:r>
            <a:r>
              <a:rPr lang="en-US" altLang="en-US" sz="2600" dirty="0">
                <a:cs typeface="Times New Roman" charset="0"/>
              </a:rPr>
              <a:t>away is </a:t>
            </a:r>
            <a:r>
              <a:rPr lang="en-US" altLang="en-US" sz="2600" i="1" dirty="0">
                <a:cs typeface="Times New Roman" charset="0"/>
              </a:rPr>
              <a:t>twice </a:t>
            </a:r>
            <a:r>
              <a:rPr lang="en-US" altLang="en-US" sz="2600" dirty="0">
                <a:cs typeface="Times New Roman" charset="0"/>
              </a:rPr>
              <a:t>the spacing between the dark fringes on either side:</a:t>
            </a:r>
            <a:endParaRPr lang="el-GR" altLang="en-US" sz="2600" dirty="0">
              <a:cs typeface="Times New Roman" charset="0"/>
            </a:endParaRPr>
          </a:p>
        </p:txBody>
      </p:sp>
      <p:sp>
        <p:nvSpPr>
          <p:cNvPr id="117767" name="Text Box 3"/>
          <p:cNvSpPr txBox="1">
            <a:spLocks noChangeArrowheads="1"/>
          </p:cNvSpPr>
          <p:nvPr/>
        </p:nvSpPr>
        <p:spPr bwMode="auto">
          <a:xfrm>
            <a:off x="339725" y="4937125"/>
            <a:ext cx="84439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Times New Roman" charset="0"/>
              </a:rPr>
              <a:t> The farther away from the screen (larger </a:t>
            </a:r>
            <a:r>
              <a:rPr lang="en-US" altLang="en-US" sz="2600" i="1" dirty="0">
                <a:cs typeface="Times New Roman" charset="0"/>
              </a:rPr>
              <a:t>L</a:t>
            </a:r>
            <a:r>
              <a:rPr lang="en-US" altLang="en-US" sz="2600" dirty="0">
                <a:cs typeface="Times New Roman" charset="0"/>
              </a:rPr>
              <a:t>), the wider the pattern of light becomes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Times New Roman" charset="0"/>
              </a:rPr>
              <a:t> The narrower the opening (smaller </a:t>
            </a:r>
            <a:r>
              <a:rPr lang="en-US" altLang="en-US" sz="2600" i="1" dirty="0">
                <a:cs typeface="Times New Roman" charset="0"/>
              </a:rPr>
              <a:t>a</a:t>
            </a:r>
            <a:r>
              <a:rPr lang="en-US" altLang="en-US" sz="2600" dirty="0">
                <a:cs typeface="Times New Roman" charset="0"/>
              </a:rPr>
              <a:t>), the wider the pattern of light becomes!</a:t>
            </a:r>
            <a:endParaRPr lang="el-GR" altLang="en-US" sz="2600" dirty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530225" y="247650"/>
            <a:ext cx="74072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900" b="1" dirty="0" smtClean="0">
                <a:solidFill>
                  <a:srgbClr val="FF3300"/>
                </a:solidFill>
              </a:rPr>
              <a:t>Clicker Discussion Question</a:t>
            </a:r>
            <a:endParaRPr lang="en-US" altLang="en-US" sz="5800" dirty="0">
              <a:latin typeface="Gill Sans" charset="0"/>
            </a:endParaRPr>
          </a:p>
        </p:txBody>
      </p:sp>
      <p:sp>
        <p:nvSpPr>
          <p:cNvPr id="118787" name="Rectangle 3"/>
          <p:cNvSpPr>
            <a:spLocks/>
          </p:cNvSpPr>
          <p:nvPr/>
        </p:nvSpPr>
        <p:spPr bwMode="auto">
          <a:xfrm>
            <a:off x="617538" y="1028700"/>
            <a:ext cx="467042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cs typeface="Times New Roman" charset="0"/>
              </a:rPr>
              <a:t>A laboratory experiment produces a single-slit diffraction pattern on a screen. If the slit is made narrower, the bright fringes will be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</a:rPr>
              <a:t>  closer together.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  <a:sym typeface="Symbol" charset="2"/>
              </a:rPr>
              <a:t>  </a:t>
            </a:r>
            <a:r>
              <a:rPr lang="en-US" altLang="en-US">
                <a:cs typeface="Times New Roman" charset="0"/>
              </a:rPr>
              <a:t>in the same positions.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</a:rPr>
              <a:t> farther apart.</a:t>
            </a:r>
            <a:endParaRPr lang="en-US" altLang="en-US" i="1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>
                <a:cs typeface="Times New Roman" charset="0"/>
              </a:rPr>
              <a:t> There will be no fringes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cs typeface="Times New Roman" charset="0"/>
              </a:rPr>
              <a:t>     because the conditions for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cs typeface="Times New Roman" charset="0"/>
              </a:rPr>
              <a:t>     diffraction won’t be satisfied.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cs typeface="Times New Roman" charset="0"/>
              <a:sym typeface="Symbol" charset="2"/>
            </a:endParaRP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altLang="en-US">
              <a:cs typeface="Times New Roman" charset="0"/>
              <a:sym typeface="Symbol" charset="2"/>
            </a:endParaRPr>
          </a:p>
        </p:txBody>
      </p:sp>
      <p:pic>
        <p:nvPicPr>
          <p:cNvPr id="118788" name="Picture 4" descr="22_singlesl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139825"/>
            <a:ext cx="26733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/>
          </p:cNvSpPr>
          <p:nvPr/>
        </p:nvSpPr>
        <p:spPr bwMode="auto">
          <a:xfrm>
            <a:off x="617538" y="1028700"/>
            <a:ext cx="42814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/>
              <a:t>A laboratory experiment produces a double-slit interference pattern on a screen. If the left slit is blocked, the screen will look like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sym typeface="Symbol" charset="2"/>
            </a:endParaRP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altLang="en-US">
              <a:sym typeface="Symbol" charset="2"/>
            </a:endParaRP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530225" y="247650"/>
            <a:ext cx="74072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900" b="1" dirty="0" smtClean="0">
                <a:solidFill>
                  <a:srgbClr val="FF3300"/>
                </a:solidFill>
              </a:rPr>
              <a:t>Clicker Discussion Question</a:t>
            </a:r>
            <a:endParaRPr lang="en-US" altLang="en-US" sz="5800" dirty="0">
              <a:latin typeface="Gill Sans" charset="0"/>
            </a:endParaRPr>
          </a:p>
        </p:txBody>
      </p:sp>
      <p:pic>
        <p:nvPicPr>
          <p:cNvPr id="123908" name="Picture 4" descr="22_doublesl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12744" y="-446881"/>
            <a:ext cx="511175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9" name="Rectangle 5"/>
          <p:cNvSpPr>
            <a:spLocks/>
          </p:cNvSpPr>
          <p:nvPr/>
        </p:nvSpPr>
        <p:spPr bwMode="auto">
          <a:xfrm>
            <a:off x="6569075" y="2771775"/>
            <a:ext cx="800100" cy="658813"/>
          </a:xfrm>
          <a:prstGeom prst="rect">
            <a:avLst/>
          </a:prstGeom>
          <a:solidFill>
            <a:srgbClr val="FE1C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3910" name="Group 6"/>
          <p:cNvGrpSpPr>
            <a:grpSpLocks/>
          </p:cNvGrpSpPr>
          <p:nvPr/>
        </p:nvGrpSpPr>
        <p:grpSpPr bwMode="auto">
          <a:xfrm>
            <a:off x="6372225" y="1889125"/>
            <a:ext cx="1536700" cy="960438"/>
            <a:chOff x="4567" y="1328"/>
            <a:chExt cx="1076" cy="672"/>
          </a:xfrm>
        </p:grpSpPr>
        <p:sp>
          <p:nvSpPr>
            <p:cNvPr id="123948" name="Arc 7"/>
            <p:cNvSpPr>
              <a:spLocks/>
            </p:cNvSpPr>
            <p:nvPr/>
          </p:nvSpPr>
          <p:spPr bwMode="auto">
            <a:xfrm>
              <a:off x="5133" y="1328"/>
              <a:ext cx="510" cy="576"/>
            </a:xfrm>
            <a:custGeom>
              <a:avLst/>
              <a:gdLst>
                <a:gd name="T0" fmla="*/ 0 w 19136"/>
                <a:gd name="T1" fmla="*/ 0 h 21600"/>
                <a:gd name="T2" fmla="*/ 0 w 19136"/>
                <a:gd name="T3" fmla="*/ 0 h 21600"/>
                <a:gd name="T4" fmla="*/ 0 w 19136"/>
                <a:gd name="T5" fmla="*/ 0 h 21600"/>
                <a:gd name="T6" fmla="*/ 0 60000 65536"/>
                <a:gd name="T7" fmla="*/ 0 60000 65536"/>
                <a:gd name="T8" fmla="*/ 0 60000 65536"/>
                <a:gd name="T9" fmla="*/ 0 w 19136"/>
                <a:gd name="T10" fmla="*/ 0 h 21600"/>
                <a:gd name="T11" fmla="*/ 19136 w 191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36" h="21600" fill="none" extrusionOk="0">
                  <a:moveTo>
                    <a:pt x="0" y="-1"/>
                  </a:moveTo>
                  <a:cubicBezTo>
                    <a:pt x="8036" y="-1"/>
                    <a:pt x="15409" y="4462"/>
                    <a:pt x="19136" y="11582"/>
                  </a:cubicBezTo>
                </a:path>
                <a:path w="19136" h="21600" stroke="0" extrusionOk="0">
                  <a:moveTo>
                    <a:pt x="0" y="-1"/>
                  </a:moveTo>
                  <a:cubicBezTo>
                    <a:pt x="8036" y="-1"/>
                    <a:pt x="15409" y="4462"/>
                    <a:pt x="19136" y="11582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E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49" name="Arc 8"/>
            <p:cNvSpPr>
              <a:spLocks/>
            </p:cNvSpPr>
            <p:nvPr/>
          </p:nvSpPr>
          <p:spPr bwMode="auto">
            <a:xfrm flipH="1">
              <a:off x="4567" y="1328"/>
              <a:ext cx="510" cy="576"/>
            </a:xfrm>
            <a:custGeom>
              <a:avLst/>
              <a:gdLst>
                <a:gd name="T0" fmla="*/ 0 w 19136"/>
                <a:gd name="T1" fmla="*/ 0 h 21600"/>
                <a:gd name="T2" fmla="*/ 0 w 19136"/>
                <a:gd name="T3" fmla="*/ 0 h 21600"/>
                <a:gd name="T4" fmla="*/ 0 w 19136"/>
                <a:gd name="T5" fmla="*/ 0 h 21600"/>
                <a:gd name="T6" fmla="*/ 0 60000 65536"/>
                <a:gd name="T7" fmla="*/ 0 60000 65536"/>
                <a:gd name="T8" fmla="*/ 0 60000 65536"/>
                <a:gd name="T9" fmla="*/ 0 w 19136"/>
                <a:gd name="T10" fmla="*/ 0 h 21600"/>
                <a:gd name="T11" fmla="*/ 19136 w 191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36" h="21600" fill="none" extrusionOk="0">
                  <a:moveTo>
                    <a:pt x="0" y="-1"/>
                  </a:moveTo>
                  <a:cubicBezTo>
                    <a:pt x="8036" y="-1"/>
                    <a:pt x="15409" y="4462"/>
                    <a:pt x="19136" y="11582"/>
                  </a:cubicBezTo>
                </a:path>
                <a:path w="19136" h="21600" stroke="0" extrusionOk="0">
                  <a:moveTo>
                    <a:pt x="0" y="-1"/>
                  </a:moveTo>
                  <a:cubicBezTo>
                    <a:pt x="8036" y="-1"/>
                    <a:pt x="15409" y="4462"/>
                    <a:pt x="19136" y="11582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E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50" name="Rectangle 9"/>
            <p:cNvSpPr>
              <a:spLocks/>
            </p:cNvSpPr>
            <p:nvPr/>
          </p:nvSpPr>
          <p:spPr bwMode="auto">
            <a:xfrm>
              <a:off x="5070" y="1328"/>
              <a:ext cx="66" cy="672"/>
            </a:xfrm>
            <a:prstGeom prst="rect">
              <a:avLst/>
            </a:prstGeom>
            <a:solidFill>
              <a:srgbClr val="FE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3911" name="Group 10"/>
          <p:cNvGrpSpPr>
            <a:grpSpLocks/>
          </p:cNvGrpSpPr>
          <p:nvPr/>
        </p:nvGrpSpPr>
        <p:grpSpPr bwMode="auto">
          <a:xfrm>
            <a:off x="6029325" y="1889125"/>
            <a:ext cx="1536700" cy="960438"/>
            <a:chOff x="4567" y="1328"/>
            <a:chExt cx="1076" cy="672"/>
          </a:xfrm>
        </p:grpSpPr>
        <p:sp>
          <p:nvSpPr>
            <p:cNvPr id="123945" name="Arc 11"/>
            <p:cNvSpPr>
              <a:spLocks/>
            </p:cNvSpPr>
            <p:nvPr/>
          </p:nvSpPr>
          <p:spPr bwMode="auto">
            <a:xfrm>
              <a:off x="5133" y="1328"/>
              <a:ext cx="510" cy="576"/>
            </a:xfrm>
            <a:custGeom>
              <a:avLst/>
              <a:gdLst>
                <a:gd name="T0" fmla="*/ 0 w 19136"/>
                <a:gd name="T1" fmla="*/ 0 h 21600"/>
                <a:gd name="T2" fmla="*/ 0 w 19136"/>
                <a:gd name="T3" fmla="*/ 0 h 21600"/>
                <a:gd name="T4" fmla="*/ 0 w 19136"/>
                <a:gd name="T5" fmla="*/ 0 h 21600"/>
                <a:gd name="T6" fmla="*/ 0 60000 65536"/>
                <a:gd name="T7" fmla="*/ 0 60000 65536"/>
                <a:gd name="T8" fmla="*/ 0 60000 65536"/>
                <a:gd name="T9" fmla="*/ 0 w 19136"/>
                <a:gd name="T10" fmla="*/ 0 h 21600"/>
                <a:gd name="T11" fmla="*/ 19136 w 191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36" h="21600" fill="none" extrusionOk="0">
                  <a:moveTo>
                    <a:pt x="0" y="-1"/>
                  </a:moveTo>
                  <a:cubicBezTo>
                    <a:pt x="8036" y="-1"/>
                    <a:pt x="15409" y="4462"/>
                    <a:pt x="19136" y="11582"/>
                  </a:cubicBezTo>
                </a:path>
                <a:path w="19136" h="21600" stroke="0" extrusionOk="0">
                  <a:moveTo>
                    <a:pt x="0" y="-1"/>
                  </a:moveTo>
                  <a:cubicBezTo>
                    <a:pt x="8036" y="-1"/>
                    <a:pt x="15409" y="4462"/>
                    <a:pt x="19136" y="11582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E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46" name="Arc 12"/>
            <p:cNvSpPr>
              <a:spLocks/>
            </p:cNvSpPr>
            <p:nvPr/>
          </p:nvSpPr>
          <p:spPr bwMode="auto">
            <a:xfrm flipH="1">
              <a:off x="4567" y="1328"/>
              <a:ext cx="510" cy="576"/>
            </a:xfrm>
            <a:custGeom>
              <a:avLst/>
              <a:gdLst>
                <a:gd name="T0" fmla="*/ 0 w 19136"/>
                <a:gd name="T1" fmla="*/ 0 h 21600"/>
                <a:gd name="T2" fmla="*/ 0 w 19136"/>
                <a:gd name="T3" fmla="*/ 0 h 21600"/>
                <a:gd name="T4" fmla="*/ 0 w 19136"/>
                <a:gd name="T5" fmla="*/ 0 h 21600"/>
                <a:gd name="T6" fmla="*/ 0 60000 65536"/>
                <a:gd name="T7" fmla="*/ 0 60000 65536"/>
                <a:gd name="T8" fmla="*/ 0 60000 65536"/>
                <a:gd name="T9" fmla="*/ 0 w 19136"/>
                <a:gd name="T10" fmla="*/ 0 h 21600"/>
                <a:gd name="T11" fmla="*/ 19136 w 191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36" h="21600" fill="none" extrusionOk="0">
                  <a:moveTo>
                    <a:pt x="0" y="-1"/>
                  </a:moveTo>
                  <a:cubicBezTo>
                    <a:pt x="8036" y="-1"/>
                    <a:pt x="15409" y="4462"/>
                    <a:pt x="19136" y="11582"/>
                  </a:cubicBezTo>
                </a:path>
                <a:path w="19136" h="21600" stroke="0" extrusionOk="0">
                  <a:moveTo>
                    <a:pt x="0" y="-1"/>
                  </a:moveTo>
                  <a:cubicBezTo>
                    <a:pt x="8036" y="-1"/>
                    <a:pt x="15409" y="4462"/>
                    <a:pt x="19136" y="11582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E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47" name="Rectangle 13"/>
            <p:cNvSpPr>
              <a:spLocks/>
            </p:cNvSpPr>
            <p:nvPr/>
          </p:nvSpPr>
          <p:spPr bwMode="auto">
            <a:xfrm>
              <a:off x="5070" y="1328"/>
              <a:ext cx="66" cy="672"/>
            </a:xfrm>
            <a:prstGeom prst="rect">
              <a:avLst/>
            </a:prstGeom>
            <a:solidFill>
              <a:srgbClr val="FE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3912" name="Rectangle 14"/>
          <p:cNvSpPr>
            <a:spLocks/>
          </p:cNvSpPr>
          <p:nvPr/>
        </p:nvSpPr>
        <p:spPr bwMode="auto">
          <a:xfrm>
            <a:off x="5113338" y="2713038"/>
            <a:ext cx="1641475" cy="71437"/>
          </a:xfrm>
          <a:prstGeom prst="rect">
            <a:avLst/>
          </a:prstGeom>
          <a:solidFill>
            <a:srgbClr val="DFCF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913" name="Rectangle 15"/>
          <p:cNvSpPr>
            <a:spLocks/>
          </p:cNvSpPr>
          <p:nvPr/>
        </p:nvSpPr>
        <p:spPr bwMode="auto">
          <a:xfrm>
            <a:off x="7185025" y="2713038"/>
            <a:ext cx="1638300" cy="71437"/>
          </a:xfrm>
          <a:prstGeom prst="rect">
            <a:avLst/>
          </a:prstGeom>
          <a:solidFill>
            <a:srgbClr val="DFCF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914" name="Rectangle 16"/>
          <p:cNvSpPr>
            <a:spLocks/>
          </p:cNvSpPr>
          <p:nvPr/>
        </p:nvSpPr>
        <p:spPr bwMode="auto">
          <a:xfrm>
            <a:off x="6838950" y="2711450"/>
            <a:ext cx="258763" cy="74613"/>
          </a:xfrm>
          <a:prstGeom prst="rect">
            <a:avLst/>
          </a:prstGeom>
          <a:solidFill>
            <a:srgbClr val="DFCF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915" name="Line 17"/>
          <p:cNvSpPr>
            <a:spLocks noChangeShapeType="1"/>
          </p:cNvSpPr>
          <p:nvPr/>
        </p:nvSpPr>
        <p:spPr bwMode="auto">
          <a:xfrm flipV="1">
            <a:off x="6735763" y="2911475"/>
            <a:ext cx="0" cy="409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  <p:sp>
        <p:nvSpPr>
          <p:cNvPr id="123916" name="Line 18"/>
          <p:cNvSpPr>
            <a:spLocks noChangeShapeType="1"/>
          </p:cNvSpPr>
          <p:nvPr/>
        </p:nvSpPr>
        <p:spPr bwMode="auto">
          <a:xfrm flipV="1">
            <a:off x="7204075" y="2911475"/>
            <a:ext cx="0" cy="409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  <p:sp>
        <p:nvSpPr>
          <p:cNvPr id="123917" name="Rectangle 19"/>
          <p:cNvSpPr>
            <a:spLocks/>
          </p:cNvSpPr>
          <p:nvPr/>
        </p:nvSpPr>
        <p:spPr bwMode="auto">
          <a:xfrm>
            <a:off x="6353175" y="3492500"/>
            <a:ext cx="15938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Times" charset="0"/>
              </a:rPr>
              <a:t>Laser beam</a:t>
            </a:r>
          </a:p>
        </p:txBody>
      </p:sp>
      <p:sp>
        <p:nvSpPr>
          <p:cNvPr id="123918" name="Rectangle 20"/>
          <p:cNvSpPr>
            <a:spLocks/>
          </p:cNvSpPr>
          <p:nvPr/>
        </p:nvSpPr>
        <p:spPr bwMode="auto">
          <a:xfrm>
            <a:off x="5103813" y="1155700"/>
            <a:ext cx="396875" cy="50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919" name="Rectangle 21"/>
          <p:cNvSpPr>
            <a:spLocks/>
          </p:cNvSpPr>
          <p:nvPr/>
        </p:nvSpPr>
        <p:spPr bwMode="auto">
          <a:xfrm>
            <a:off x="8431213" y="1157288"/>
            <a:ext cx="396875" cy="50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3920" name="Group 23"/>
          <p:cNvGrpSpPr>
            <a:grpSpLocks/>
          </p:cNvGrpSpPr>
          <p:nvPr/>
        </p:nvGrpSpPr>
        <p:grpSpPr bwMode="auto">
          <a:xfrm>
            <a:off x="1042988" y="4278313"/>
            <a:ext cx="3713162" cy="509587"/>
            <a:chOff x="1113" y="3062"/>
            <a:chExt cx="2599" cy="357"/>
          </a:xfrm>
        </p:grpSpPr>
        <p:pic>
          <p:nvPicPr>
            <p:cNvPr id="123942" name="Picture 24" descr="22_doubleslit"/>
            <p:cNvPicPr>
              <a:picLocks noChangeAspect="1" noChangeArrowheads="1"/>
            </p:cNvPicPr>
            <p:nvPr/>
          </p:nvPicPr>
          <p:blipFill>
            <a:blip r:embed="rId3">
              <a:lum bright="-44000" contrast="-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34" y="1941"/>
              <a:ext cx="357" cy="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43" name="Rectangle 25"/>
            <p:cNvSpPr>
              <a:spLocks/>
            </p:cNvSpPr>
            <p:nvPr/>
          </p:nvSpPr>
          <p:spPr bwMode="auto">
            <a:xfrm>
              <a:off x="1118" y="3063"/>
              <a:ext cx="278" cy="3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44" name="Rectangle 26"/>
            <p:cNvSpPr>
              <a:spLocks/>
            </p:cNvSpPr>
            <p:nvPr/>
          </p:nvSpPr>
          <p:spPr bwMode="auto">
            <a:xfrm>
              <a:off x="3426" y="3063"/>
              <a:ext cx="278" cy="3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23921" name="Picture 27" descr="22_singlesli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9" r="34979"/>
          <a:stretch>
            <a:fillRect/>
          </a:stretch>
        </p:blipFill>
        <p:spPr bwMode="auto">
          <a:xfrm>
            <a:off x="1042988" y="5064125"/>
            <a:ext cx="3709987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922" name="Group 28"/>
          <p:cNvGrpSpPr>
            <a:grpSpLocks/>
          </p:cNvGrpSpPr>
          <p:nvPr/>
        </p:nvGrpSpPr>
        <p:grpSpPr bwMode="auto">
          <a:xfrm>
            <a:off x="1042988" y="3492500"/>
            <a:ext cx="3713162" cy="509588"/>
            <a:chOff x="846" y="2236"/>
            <a:chExt cx="2599" cy="357"/>
          </a:xfrm>
        </p:grpSpPr>
        <p:pic>
          <p:nvPicPr>
            <p:cNvPr id="123939" name="Picture 29" descr="22_doublesl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7" y="1115"/>
              <a:ext cx="357" cy="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40" name="Rectangle 30"/>
            <p:cNvSpPr>
              <a:spLocks/>
            </p:cNvSpPr>
            <p:nvPr/>
          </p:nvSpPr>
          <p:spPr bwMode="auto">
            <a:xfrm>
              <a:off x="863" y="2237"/>
              <a:ext cx="1261" cy="3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41" name="Rectangle 31"/>
            <p:cNvSpPr>
              <a:spLocks/>
            </p:cNvSpPr>
            <p:nvPr/>
          </p:nvSpPr>
          <p:spPr bwMode="auto">
            <a:xfrm>
              <a:off x="3158" y="2237"/>
              <a:ext cx="278" cy="3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3923" name="Group 32"/>
          <p:cNvGrpSpPr>
            <a:grpSpLocks/>
          </p:cNvGrpSpPr>
          <p:nvPr/>
        </p:nvGrpSpPr>
        <p:grpSpPr bwMode="auto">
          <a:xfrm>
            <a:off x="1042988" y="2706688"/>
            <a:ext cx="3713162" cy="509587"/>
            <a:chOff x="841" y="2332"/>
            <a:chExt cx="2599" cy="357"/>
          </a:xfrm>
        </p:grpSpPr>
        <p:pic>
          <p:nvPicPr>
            <p:cNvPr id="123934" name="Picture 33" descr="22_doublesl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2" y="1211"/>
              <a:ext cx="357" cy="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35" name="Rectangle 34"/>
            <p:cNvSpPr>
              <a:spLocks/>
            </p:cNvSpPr>
            <p:nvPr/>
          </p:nvSpPr>
          <p:spPr bwMode="auto">
            <a:xfrm>
              <a:off x="1185" y="2333"/>
              <a:ext cx="183" cy="3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36" name="Rectangle 35"/>
            <p:cNvSpPr>
              <a:spLocks/>
            </p:cNvSpPr>
            <p:nvPr/>
          </p:nvSpPr>
          <p:spPr bwMode="auto">
            <a:xfrm>
              <a:off x="2916" y="2333"/>
              <a:ext cx="210" cy="3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37" name="Rectangle 36"/>
            <p:cNvSpPr>
              <a:spLocks/>
            </p:cNvSpPr>
            <p:nvPr/>
          </p:nvSpPr>
          <p:spPr bwMode="auto">
            <a:xfrm>
              <a:off x="1752" y="2333"/>
              <a:ext cx="194" cy="3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38" name="Rectangle 37"/>
            <p:cNvSpPr>
              <a:spLocks/>
            </p:cNvSpPr>
            <p:nvPr/>
          </p:nvSpPr>
          <p:spPr bwMode="auto">
            <a:xfrm>
              <a:off x="2334" y="2333"/>
              <a:ext cx="204" cy="3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3924" name="Rectangle 38"/>
          <p:cNvSpPr>
            <a:spLocks/>
          </p:cNvSpPr>
          <p:nvPr/>
        </p:nvSpPr>
        <p:spPr bwMode="auto">
          <a:xfrm>
            <a:off x="536575" y="2751138"/>
            <a:ext cx="4794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A.</a:t>
            </a:r>
          </a:p>
        </p:txBody>
      </p:sp>
      <p:sp>
        <p:nvSpPr>
          <p:cNvPr id="123925" name="Rectangle 39"/>
          <p:cNvSpPr>
            <a:spLocks/>
          </p:cNvSpPr>
          <p:nvPr/>
        </p:nvSpPr>
        <p:spPr bwMode="auto">
          <a:xfrm>
            <a:off x="536575" y="3535363"/>
            <a:ext cx="44926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B.</a:t>
            </a:r>
          </a:p>
        </p:txBody>
      </p:sp>
      <p:sp>
        <p:nvSpPr>
          <p:cNvPr id="123926" name="Rectangle 40"/>
          <p:cNvSpPr>
            <a:spLocks/>
          </p:cNvSpPr>
          <p:nvPr/>
        </p:nvSpPr>
        <p:spPr bwMode="auto">
          <a:xfrm>
            <a:off x="536575" y="4321175"/>
            <a:ext cx="44926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C.</a:t>
            </a:r>
          </a:p>
        </p:txBody>
      </p:sp>
      <p:sp>
        <p:nvSpPr>
          <p:cNvPr id="123927" name="Rectangle 41"/>
          <p:cNvSpPr>
            <a:spLocks/>
          </p:cNvSpPr>
          <p:nvPr/>
        </p:nvSpPr>
        <p:spPr bwMode="auto">
          <a:xfrm>
            <a:off x="536575" y="5106988"/>
            <a:ext cx="4667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D.</a:t>
            </a:r>
          </a:p>
        </p:txBody>
      </p:sp>
      <p:sp>
        <p:nvSpPr>
          <p:cNvPr id="123928" name="Line 42"/>
          <p:cNvSpPr>
            <a:spLocks noChangeShapeType="1"/>
          </p:cNvSpPr>
          <p:nvPr/>
        </p:nvSpPr>
        <p:spPr bwMode="auto">
          <a:xfrm flipV="1">
            <a:off x="7372350" y="2789238"/>
            <a:ext cx="0" cy="642937"/>
          </a:xfrm>
          <a:prstGeom prst="line">
            <a:avLst/>
          </a:prstGeom>
          <a:noFill/>
          <a:ln w="12700">
            <a:solidFill>
              <a:srgbClr val="E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  <p:sp>
        <p:nvSpPr>
          <p:cNvPr id="123929" name="Line 43"/>
          <p:cNvSpPr>
            <a:spLocks noChangeShapeType="1"/>
          </p:cNvSpPr>
          <p:nvPr/>
        </p:nvSpPr>
        <p:spPr bwMode="auto">
          <a:xfrm flipV="1">
            <a:off x="6572250" y="2792413"/>
            <a:ext cx="0" cy="642937"/>
          </a:xfrm>
          <a:prstGeom prst="line">
            <a:avLst/>
          </a:prstGeom>
          <a:noFill/>
          <a:ln w="12700">
            <a:solidFill>
              <a:srgbClr val="E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  <p:sp>
        <p:nvSpPr>
          <p:cNvPr id="123930" name="Line 44"/>
          <p:cNvSpPr>
            <a:spLocks noChangeShapeType="1"/>
          </p:cNvSpPr>
          <p:nvPr/>
        </p:nvSpPr>
        <p:spPr bwMode="auto">
          <a:xfrm flipV="1">
            <a:off x="7189788" y="2328863"/>
            <a:ext cx="714375" cy="374650"/>
          </a:xfrm>
          <a:prstGeom prst="line">
            <a:avLst/>
          </a:prstGeom>
          <a:noFill/>
          <a:ln w="12700">
            <a:solidFill>
              <a:srgbClr val="E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  <p:sp>
        <p:nvSpPr>
          <p:cNvPr id="123931" name="Line 45"/>
          <p:cNvSpPr>
            <a:spLocks noChangeShapeType="1"/>
          </p:cNvSpPr>
          <p:nvPr/>
        </p:nvSpPr>
        <p:spPr bwMode="auto">
          <a:xfrm flipV="1">
            <a:off x="6850063" y="2189163"/>
            <a:ext cx="965200" cy="511175"/>
          </a:xfrm>
          <a:prstGeom prst="line">
            <a:avLst/>
          </a:prstGeom>
          <a:noFill/>
          <a:ln w="12700">
            <a:solidFill>
              <a:srgbClr val="E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  <p:sp>
        <p:nvSpPr>
          <p:cNvPr id="123932" name="Line 46"/>
          <p:cNvSpPr>
            <a:spLocks noChangeShapeType="1"/>
          </p:cNvSpPr>
          <p:nvPr/>
        </p:nvSpPr>
        <p:spPr bwMode="auto">
          <a:xfrm flipH="1" flipV="1">
            <a:off x="6032500" y="2328863"/>
            <a:ext cx="714375" cy="374650"/>
          </a:xfrm>
          <a:prstGeom prst="line">
            <a:avLst/>
          </a:prstGeom>
          <a:noFill/>
          <a:ln w="12700">
            <a:solidFill>
              <a:srgbClr val="E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  <p:sp>
        <p:nvSpPr>
          <p:cNvPr id="123933" name="Line 47"/>
          <p:cNvSpPr>
            <a:spLocks noChangeShapeType="1"/>
          </p:cNvSpPr>
          <p:nvPr/>
        </p:nvSpPr>
        <p:spPr bwMode="auto">
          <a:xfrm flipH="1" flipV="1">
            <a:off x="6122988" y="2192338"/>
            <a:ext cx="966787" cy="511175"/>
          </a:xfrm>
          <a:prstGeom prst="line">
            <a:avLst/>
          </a:prstGeom>
          <a:noFill/>
          <a:ln w="12700">
            <a:solidFill>
              <a:srgbClr val="E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4584"/>
            <a:ext cx="8496944" cy="536104"/>
          </a:xfrm>
        </p:spPr>
        <p:txBody>
          <a:bodyPr/>
          <a:lstStyle/>
          <a:p>
            <a:pPr algn="l"/>
            <a:r>
              <a:rPr lang="en-US" sz="2800" b="1" dirty="0"/>
              <a:t>Class </a:t>
            </a:r>
            <a:r>
              <a:rPr lang="en-US" sz="2800" b="1" dirty="0" smtClean="0"/>
              <a:t>5 </a:t>
            </a:r>
            <a:r>
              <a:rPr lang="en-US" sz="2800" b="1" dirty="0" err="1"/>
              <a:t>Preclass</a:t>
            </a:r>
            <a:r>
              <a:rPr lang="en-US" sz="2800" b="1" dirty="0"/>
              <a:t> Quiz </a:t>
            </a:r>
            <a:r>
              <a:rPr lang="en-US" sz="2800" b="1" dirty="0" smtClean="0"/>
              <a:t>student comments/questions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323528" y="779854"/>
            <a:ext cx="8661862" cy="405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i="1" dirty="0" smtClean="0"/>
              <a:t>“</a:t>
            </a:r>
            <a:r>
              <a:rPr lang="en-CA" i="1" dirty="0" err="1" smtClean="0"/>
              <a:t>Huygean</a:t>
            </a:r>
            <a:r>
              <a:rPr lang="en-CA" i="1" dirty="0" smtClean="0"/>
              <a:t> </a:t>
            </a:r>
            <a:r>
              <a:rPr lang="en-CA" i="1" dirty="0"/>
              <a:t>wavelets are theoretical, right? Are we just imagining all of the light coming from a few tiny sources of waves</a:t>
            </a:r>
            <a:r>
              <a:rPr lang="en-CA" i="1" dirty="0" smtClean="0"/>
              <a:t>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 smtClean="0"/>
              <a:t>There is a proper, mathematical wave of describing how waves travel (wave equation).  </a:t>
            </a:r>
            <a:r>
              <a:rPr lang="en-CA" sz="2400" dirty="0" err="1" smtClean="0"/>
              <a:t>Huygen’s</a:t>
            </a:r>
            <a:r>
              <a:rPr lang="en-CA" sz="2400" dirty="0" smtClean="0"/>
              <a:t> wavelets are a trick for visualizing this mathematical result.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i="1" dirty="0" smtClean="0"/>
              <a:t>“In </a:t>
            </a:r>
            <a:r>
              <a:rPr lang="en-CA" i="1" dirty="0"/>
              <a:t>the diffraction grating section of your video, the equation (I max) = (</a:t>
            </a:r>
            <a:r>
              <a:rPr lang="en-CA" i="1" dirty="0" smtClean="0"/>
              <a:t>N^2</a:t>
            </a:r>
            <a:r>
              <a:rPr lang="en-CA" i="1" dirty="0"/>
              <a:t>)(I 1) is given for the intensity of bright fringes. Does this give the intensity of all bright fringes or just that of the central maximum</a:t>
            </a:r>
            <a:r>
              <a:rPr lang="en-CA" i="1" dirty="0" smtClean="0"/>
              <a:t>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 smtClean="0"/>
              <a:t>It’s all the maxima.</a:t>
            </a:r>
          </a:p>
        </p:txBody>
      </p:sp>
    </p:spTree>
    <p:extLst>
      <p:ext uri="{BB962C8B-B14F-4D97-AF65-F5344CB8AC3E}">
        <p14:creationId xmlns:p14="http://schemas.microsoft.com/office/powerpoint/2010/main" val="88640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624"/>
            <a:ext cx="8763000" cy="792088"/>
          </a:xfrm>
        </p:spPr>
        <p:txBody>
          <a:bodyPr/>
          <a:lstStyle/>
          <a:p>
            <a:pPr eaLnBrk="1" hangingPunct="1"/>
            <a:r>
              <a:rPr lang="en-US" dirty="0"/>
              <a:t>Before Class</a:t>
            </a:r>
            <a:r>
              <a:rPr lang="en-US" dirty="0" smtClean="0"/>
              <a:t> 6 </a:t>
            </a:r>
            <a:r>
              <a:rPr lang="en-US" dirty="0"/>
              <a:t>on</a:t>
            </a:r>
            <a:r>
              <a:rPr lang="en-US" dirty="0" smtClean="0"/>
              <a:t> Wednesday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68187"/>
            <a:ext cx="8784976" cy="1637302"/>
          </a:xfrm>
        </p:spPr>
        <p:txBody>
          <a:bodyPr/>
          <a:lstStyle/>
          <a:p>
            <a:r>
              <a:rPr lang="en-US" sz="2800" dirty="0" smtClean="0"/>
              <a:t>Please </a:t>
            </a:r>
            <a:r>
              <a:rPr lang="en-US" sz="2800" dirty="0"/>
              <a:t>read </a:t>
            </a:r>
            <a:r>
              <a:rPr lang="en-CA" sz="2800" dirty="0" smtClean="0"/>
              <a:t>Knight </a:t>
            </a:r>
            <a:r>
              <a:rPr lang="en-CA" sz="2800" dirty="0"/>
              <a:t>Ch. 23, sections </a:t>
            </a:r>
            <a:r>
              <a:rPr lang="en-CA" sz="2800" dirty="0" smtClean="0"/>
              <a:t>23.1-23.5</a:t>
            </a:r>
            <a:endParaRPr lang="en-CA" sz="2800" dirty="0"/>
          </a:p>
          <a:p>
            <a:pPr eaLnBrk="1" hangingPunct="1"/>
            <a:r>
              <a:rPr lang="en-US" sz="2800" dirty="0" smtClean="0"/>
              <a:t>Please </a:t>
            </a:r>
            <a:r>
              <a:rPr lang="en-US" sz="2800" dirty="0"/>
              <a:t>do the short pre-class </a:t>
            </a:r>
            <a:r>
              <a:rPr lang="en-US" sz="2800" dirty="0" smtClean="0"/>
              <a:t>quiz on </a:t>
            </a:r>
            <a:r>
              <a:rPr lang="en-US" sz="2800" dirty="0" err="1" smtClean="0"/>
              <a:t>MasteringPhysics</a:t>
            </a:r>
            <a:r>
              <a:rPr lang="en-US" sz="2800" dirty="0" smtClean="0"/>
              <a:t> by Wednesday morning at the latest.</a:t>
            </a:r>
          </a:p>
        </p:txBody>
      </p:sp>
      <p:pic>
        <p:nvPicPr>
          <p:cNvPr id="5" name="Picture 3" descr="23_1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412096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504" y="3065216"/>
            <a:ext cx="4298776" cy="238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 smtClean="0"/>
              <a:t>Something to think about:  Is it possible to see a ray of light if it does not actually enter your eye?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01800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4584"/>
            <a:ext cx="8496944" cy="536104"/>
          </a:xfrm>
        </p:spPr>
        <p:txBody>
          <a:bodyPr/>
          <a:lstStyle/>
          <a:p>
            <a:pPr algn="l"/>
            <a:r>
              <a:rPr lang="en-US" sz="2800" b="1" dirty="0"/>
              <a:t>Class </a:t>
            </a:r>
            <a:r>
              <a:rPr lang="en-US" sz="2800" b="1" dirty="0" smtClean="0"/>
              <a:t>5 </a:t>
            </a:r>
            <a:r>
              <a:rPr lang="en-US" sz="2800" b="1" dirty="0" err="1"/>
              <a:t>Preclass</a:t>
            </a:r>
            <a:r>
              <a:rPr lang="en-US" sz="2800" b="1" dirty="0"/>
              <a:t> Quiz </a:t>
            </a:r>
            <a:r>
              <a:rPr lang="en-US" sz="2800" b="1" dirty="0" smtClean="0"/>
              <a:t>student comments/questions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323528" y="779854"/>
            <a:ext cx="8661862" cy="313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i="1" dirty="0" smtClean="0"/>
              <a:t>“Why </a:t>
            </a:r>
            <a:r>
              <a:rPr lang="en-CA" i="1" dirty="0"/>
              <a:t>does the intensity decrease when the angle from the slit (be it single or double) increases? I mean, what is the explanation for it because I would have thought that the intensity would </a:t>
            </a:r>
            <a:r>
              <a:rPr lang="en-CA" i="1" dirty="0" err="1"/>
              <a:t>osicillate</a:t>
            </a:r>
            <a:r>
              <a:rPr lang="en-CA" i="1" dirty="0"/>
              <a:t> about 2I</a:t>
            </a:r>
            <a:r>
              <a:rPr lang="en-CA" i="1" dirty="0" smtClean="0"/>
              <a:t>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b="1" dirty="0" smtClean="0"/>
              <a:t>Harlow answer: </a:t>
            </a:r>
            <a:r>
              <a:rPr lang="en-CA" sz="2400" dirty="0" smtClean="0"/>
              <a:t>For a double-slit of infinitesimally narrow slits, it does just oscillate.  For a single slit, there is a bright central maximum, then it falls off very quickly.  A real double slit is a combination of both of these.</a:t>
            </a:r>
          </a:p>
        </p:txBody>
      </p:sp>
    </p:spTree>
    <p:extLst>
      <p:ext uri="{BB962C8B-B14F-4D97-AF65-F5344CB8AC3E}">
        <p14:creationId xmlns:p14="http://schemas.microsoft.com/office/powerpoint/2010/main" val="12684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4584"/>
            <a:ext cx="8496944" cy="536104"/>
          </a:xfrm>
        </p:spPr>
        <p:txBody>
          <a:bodyPr/>
          <a:lstStyle/>
          <a:p>
            <a:pPr algn="l"/>
            <a:r>
              <a:rPr lang="en-US" sz="2800" b="1" dirty="0"/>
              <a:t>Class </a:t>
            </a:r>
            <a:r>
              <a:rPr lang="en-US" sz="2800" b="1" dirty="0" smtClean="0"/>
              <a:t>5 </a:t>
            </a:r>
            <a:r>
              <a:rPr lang="en-US" sz="2800" b="1" dirty="0" err="1"/>
              <a:t>Preclass</a:t>
            </a:r>
            <a:r>
              <a:rPr lang="en-US" sz="2800" b="1" dirty="0"/>
              <a:t> Quiz </a:t>
            </a:r>
            <a:r>
              <a:rPr lang="en-US" sz="2800" b="1" dirty="0" smtClean="0"/>
              <a:t>student comments/questions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323528" y="779854"/>
            <a:ext cx="8661862" cy="350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i="1" dirty="0" smtClean="0"/>
              <a:t>“</a:t>
            </a:r>
            <a:r>
              <a:rPr lang="en-CA" i="1" dirty="0" err="1" smtClean="0"/>
              <a:t>i</a:t>
            </a:r>
            <a:r>
              <a:rPr lang="en-CA" i="1" dirty="0" smtClean="0"/>
              <a:t> </a:t>
            </a:r>
            <a:r>
              <a:rPr lang="en-CA" i="1" dirty="0"/>
              <a:t>would </a:t>
            </a:r>
            <a:r>
              <a:rPr lang="en-CA" i="1" dirty="0" smtClean="0"/>
              <a:t>like </a:t>
            </a:r>
            <a:r>
              <a:rPr lang="en-CA" i="1" dirty="0"/>
              <a:t>to know how to prepare for this chapter for the exam/midterm like do we just remember the results and we'll do good or should we know how it got derived because the problem set 1 had stuff THAT YOU DIDNT GO THROUGH IN LECTURES .. like how the phase changes by pi when light goes from higher refractive to lower</a:t>
            </a:r>
            <a:r>
              <a:rPr lang="en-CA" i="1" dirty="0" smtClean="0"/>
              <a:t>.”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b="1" dirty="0" smtClean="0"/>
              <a:t>Harlow answer:  </a:t>
            </a:r>
            <a:r>
              <a:rPr lang="en-CA" dirty="0" smtClean="0"/>
              <a:t>That’s a good point.  I don’t have time to go over everything in the lectures, but you are responsible for all the reading in these four chapters for test 1.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50482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"/>
            <a:ext cx="4714584" cy="685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6504" y="-15497"/>
            <a:ext cx="387458" cy="4184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98942" y="1332840"/>
            <a:ext cx="38864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dirty="0" smtClean="0"/>
              <a:t>When the index of a film is less than the index of the material beyond it (</a:t>
            </a:r>
            <a:r>
              <a:rPr lang="en-CA" dirty="0" err="1" smtClean="0"/>
              <a:t>ie</a:t>
            </a:r>
            <a:r>
              <a:rPr lang="en-CA" dirty="0" smtClean="0"/>
              <a:t> glass), then the half-cycle phase shift occurs for both reflections, and the wavelengths of constructive and destructive interference were as mentioned in class: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14086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85"/>
            <a:ext cx="5092868" cy="669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11444" y="123985"/>
            <a:ext cx="387458" cy="4184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098942" y="1425828"/>
            <a:ext cx="3886448" cy="350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dirty="0" smtClean="0"/>
              <a:t>When the index of a film is greater than the index of the material beyond it (</a:t>
            </a:r>
            <a:r>
              <a:rPr lang="en-CA" dirty="0" err="1" smtClean="0"/>
              <a:t>ie</a:t>
            </a:r>
            <a:r>
              <a:rPr lang="en-CA" dirty="0" smtClean="0"/>
              <a:t> glass), then the half-cycle phase shift occurs for the front surface, but not the back-surface of the film.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dirty="0" smtClean="0"/>
              <a:t>This flips the constructive vs destructive equations: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8994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179388"/>
            <a:ext cx="8229600" cy="79375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6699"/>
                </a:solidFill>
              </a:rPr>
              <a:t>Diffraction of Water Waves</a:t>
            </a:r>
            <a:endParaRPr lang="en-US" altLang="en-US" b="1" smtClean="0">
              <a:solidFill>
                <a:srgbClr val="257DA4"/>
              </a:solidFill>
            </a:endParaRPr>
          </a:p>
        </p:txBody>
      </p:sp>
      <p:pic>
        <p:nvPicPr>
          <p:cNvPr id="4813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971550"/>
            <a:ext cx="5565775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598738" y="877888"/>
            <a:ext cx="974725" cy="463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261938" y="1812925"/>
            <a:ext cx="281305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Arial" charset="0"/>
              </a:rPr>
              <a:t> A water wave, after passing through an opening, </a:t>
            </a:r>
            <a:r>
              <a:rPr lang="en-US" altLang="en-US" sz="2600" i="1" dirty="0">
                <a:cs typeface="Arial" charset="0"/>
              </a:rPr>
              <a:t>spreads out</a:t>
            </a:r>
            <a:r>
              <a:rPr lang="en-US" altLang="en-US" sz="2600" dirty="0">
                <a:cs typeface="Arial" charset="0"/>
              </a:rPr>
              <a:t> to fill the space behind the opening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§"/>
            </a:pPr>
            <a:r>
              <a:rPr lang="en-US" altLang="en-US" sz="2600" dirty="0">
                <a:cs typeface="Arial" charset="0"/>
              </a:rPr>
              <a:t> This well-known spreading of waves is called </a:t>
            </a:r>
            <a:r>
              <a:rPr lang="en-US" altLang="en-US" sz="2600" b="1" dirty="0">
                <a:cs typeface="Arial" charset="0"/>
              </a:rPr>
              <a:t>diffraction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2125</Words>
  <Application>Microsoft Office PowerPoint</Application>
  <PresentationFormat>On-screen Show (4:3)</PresentationFormat>
  <Paragraphs>181</Paragraphs>
  <Slides>40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PHY132 Introduction to Physics II  Class 5 – Outline:</vt:lpstr>
      <vt:lpstr>PowerPoint Presentation</vt:lpstr>
      <vt:lpstr>Class 5 Preclass Quiz on MasteringPhysics</vt:lpstr>
      <vt:lpstr>Class 5 Preclass Quiz student comments/questions</vt:lpstr>
      <vt:lpstr>Class 5 Preclass Quiz student comments/questions</vt:lpstr>
      <vt:lpstr>Class 5 Preclass Quiz student comments/questions</vt:lpstr>
      <vt:lpstr>PowerPoint Presentation</vt:lpstr>
      <vt:lpstr>PowerPoint Presentation</vt:lpstr>
      <vt:lpstr>Diffraction of Water Waves</vt:lpstr>
      <vt:lpstr>Models of Light</vt:lpstr>
      <vt:lpstr>Diffraction of Light</vt:lpstr>
      <vt:lpstr>Models of Light</vt:lpstr>
      <vt:lpstr>Young’s Double-Slit Experiment</vt:lpstr>
      <vt:lpstr>PowerPoint Presentation</vt:lpstr>
      <vt:lpstr>Analyzing Double-Slit Interference</vt:lpstr>
      <vt:lpstr>Analyzing Double-Slit Interference</vt:lpstr>
      <vt:lpstr>Analyzing Double-Slit Interference</vt:lpstr>
      <vt:lpstr>PowerPoint Presentation</vt:lpstr>
      <vt:lpstr>PowerPoint Presentation</vt:lpstr>
      <vt:lpstr>PowerPoint Presentation</vt:lpstr>
      <vt:lpstr>Intensity of the Double-Slit Interference Pattern</vt:lpstr>
      <vt:lpstr>Intensity of the Double-Slit Interference Pattern</vt:lpstr>
      <vt:lpstr>The Diffraction Grating</vt:lpstr>
      <vt:lpstr>The Diffraction Grating</vt:lpstr>
      <vt:lpstr>The Diffraction Grating</vt:lpstr>
      <vt:lpstr>The Diffraction Grating</vt:lpstr>
      <vt:lpstr>The Diffraction Grating</vt:lpstr>
      <vt:lpstr>PowerPoint Presentation</vt:lpstr>
      <vt:lpstr>Reflection Gratings</vt:lpstr>
      <vt:lpstr>Reflection Gratings</vt:lpstr>
      <vt:lpstr>Single-Slit Diffraction</vt:lpstr>
      <vt:lpstr>Huygens’ Principle: Plane Waves</vt:lpstr>
      <vt:lpstr>Analyzing Single-Slit Diffraction</vt:lpstr>
      <vt:lpstr>Analyzing Single-Slit Diffraction</vt:lpstr>
      <vt:lpstr>PowerPoint Presentation</vt:lpstr>
      <vt:lpstr>Single-Slit Diffraction</vt:lpstr>
      <vt:lpstr>The Width of a Single-Slit Diffraction Pattern</vt:lpstr>
      <vt:lpstr>PowerPoint Presentation</vt:lpstr>
      <vt:lpstr>PowerPoint Presentation</vt:lpstr>
      <vt:lpstr>Before Class 6 on Wednesday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Ch33</dc:title>
  <dc:creator>Benjamin Grinstein</dc:creator>
  <cp:lastModifiedBy>Jason Harlow</cp:lastModifiedBy>
  <cp:revision>101</cp:revision>
  <cp:lastPrinted>2015-01-19T15:35:37Z</cp:lastPrinted>
  <dcterms:created xsi:type="dcterms:W3CDTF">2011-08-29T14:46:05Z</dcterms:created>
  <dcterms:modified xsi:type="dcterms:W3CDTF">2015-01-24T13:15:16Z</dcterms:modified>
</cp:coreProperties>
</file>