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463" r:id="rId2"/>
    <p:sldId id="432" r:id="rId3"/>
    <p:sldId id="309" r:id="rId4"/>
    <p:sldId id="389" r:id="rId5"/>
    <p:sldId id="310" r:id="rId6"/>
    <p:sldId id="388" r:id="rId7"/>
    <p:sldId id="311" r:id="rId8"/>
    <p:sldId id="390" r:id="rId9"/>
    <p:sldId id="313" r:id="rId10"/>
    <p:sldId id="391" r:id="rId11"/>
    <p:sldId id="314" r:id="rId12"/>
    <p:sldId id="438" r:id="rId13"/>
    <p:sldId id="440" r:id="rId14"/>
    <p:sldId id="442" r:id="rId15"/>
    <p:sldId id="444" r:id="rId16"/>
    <p:sldId id="396" r:id="rId17"/>
    <p:sldId id="397" r:id="rId18"/>
    <p:sldId id="449" r:id="rId19"/>
    <p:sldId id="320" r:id="rId20"/>
    <p:sldId id="321" r:id="rId21"/>
    <p:sldId id="398" r:id="rId22"/>
    <p:sldId id="399" r:id="rId23"/>
    <p:sldId id="400" r:id="rId24"/>
    <p:sldId id="451" r:id="rId25"/>
    <p:sldId id="403" r:id="rId26"/>
    <p:sldId id="404" r:id="rId27"/>
    <p:sldId id="405" r:id="rId28"/>
    <p:sldId id="328" r:id="rId29"/>
    <p:sldId id="406" r:id="rId30"/>
    <p:sldId id="407" r:id="rId31"/>
    <p:sldId id="408" r:id="rId32"/>
    <p:sldId id="409" r:id="rId33"/>
    <p:sldId id="332" r:id="rId34"/>
    <p:sldId id="412" r:id="rId35"/>
    <p:sldId id="455" r:id="rId36"/>
    <p:sldId id="457" r:id="rId37"/>
    <p:sldId id="461" r:id="rId38"/>
    <p:sldId id="46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714" y="-84"/>
      </p:cViewPr>
      <p:guideLst>
        <p:guide orient="horz" pos="325"/>
        <p:guide pos="1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A46E3AA-8011-4033-9F89-FC45E7899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47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E3AA25F-2DDA-4EA2-BE86-9FF3D701D068}" type="slidenum">
              <a:rPr lang="en-US" altLang="en-US" sz="1200">
                <a:latin typeface="Arial" charset="0"/>
              </a:rPr>
              <a:pPr eaLnBrk="1" hangingPunct="1"/>
              <a:t>36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C972A17-8C88-48B0-835C-B2EBF0CFA0EF}" type="slidenum">
              <a:rPr lang="en-US" altLang="en-US" sz="1200">
                <a:latin typeface="Arial" charset="0"/>
              </a:rPr>
              <a:pPr eaLnBrk="1" hangingPunct="1"/>
              <a:t>37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BE7646E-9895-4822-AB4F-1937F8497C31}" type="slidenum">
              <a:rPr lang="en-US" altLang="en-US" sz="1200">
                <a:latin typeface="Arial" charset="0"/>
              </a:rPr>
              <a:pPr eaLnBrk="1" hangingPunct="1"/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AD9B122-FB08-42BD-95F3-7C9429BA897C}" type="slidenum">
              <a:rPr lang="en-US" altLang="en-US" sz="1200">
                <a:latin typeface="Arial" charset="0"/>
              </a:rPr>
              <a:pPr eaLnBrk="1" hangingPunct="1"/>
              <a:t>12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C44E866-CC35-46BC-8B4A-248A51280C29}" type="slidenum">
              <a:rPr lang="en-US" altLang="en-US" sz="1200">
                <a:latin typeface="Arial" charset="0"/>
              </a:rPr>
              <a:pPr eaLnBrk="1" hangingPunct="1"/>
              <a:t>13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348119B-6597-40D1-9684-F896A098113E}" type="slidenum">
              <a:rPr lang="en-US" altLang="en-US" sz="1200">
                <a:latin typeface="Arial" charset="0"/>
              </a:rPr>
              <a:pPr eaLnBrk="1" hangingPunct="1"/>
              <a:t>14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A0C054C-EE80-49ED-BD48-89B0DFF35E12}" type="slidenum">
              <a:rPr lang="en-US" altLang="en-US" sz="1200">
                <a:latin typeface="Arial" charset="0"/>
              </a:rPr>
              <a:pPr eaLnBrk="1" hangingPunct="1"/>
              <a:t>15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64EFBF9-05F3-480B-9E27-3F7BED4E7A4B}" type="slidenum">
              <a:rPr lang="en-US" altLang="en-US" sz="1200">
                <a:latin typeface="Arial" charset="0"/>
              </a:rPr>
              <a:pPr eaLnBrk="1" hangingPunct="1"/>
              <a:t>18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EFFE97E-027D-4942-BECE-AD0A87270FEB}" type="slidenum">
              <a:rPr lang="en-US" altLang="en-US" sz="1200">
                <a:latin typeface="Arial" charset="0"/>
              </a:rPr>
              <a:pPr eaLnBrk="1" hangingPunct="1"/>
              <a:t>24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F118A99-040A-43EF-A109-ADB275D0DB29}" type="slidenum">
              <a:rPr lang="en-US" altLang="en-US" sz="1200">
                <a:latin typeface="Arial" charset="0"/>
              </a:rPr>
              <a:pPr eaLnBrk="1" hangingPunct="1"/>
              <a:t>35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66673-104D-40A0-A926-AF12ADE96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58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6B5A2-6761-4B71-A0FC-EE8962E0E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1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BA07C-09E4-4FAF-80ED-11282291F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27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441D6-6224-4276-B74D-A78ED3C50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21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380D6-CF02-47BE-ADC7-B427684EB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30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29847-544E-4D95-A4CD-8F5A4A333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39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FD569-9EA2-4DC9-84E0-9FB802BAE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0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C6F3E-8911-49A2-AD98-D70FE69AB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31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22320-7E3F-4904-A4E9-5B4FC6641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25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B30D2-CEB8-40CD-9009-74380DBBA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4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0BE88-2894-4489-A399-429DF83D9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42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6C91-245B-4366-96BF-2B8CBF2BB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0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D70D09AD-2D68-4830-8690-622ADF9CDA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5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008" cy="4536504"/>
          </a:xfrm>
        </p:spPr>
        <p:txBody>
          <a:bodyPr/>
          <a:lstStyle/>
          <a:p>
            <a:r>
              <a:rPr lang="en-CA" dirty="0"/>
              <a:t>Ch. </a:t>
            </a:r>
            <a:r>
              <a:rPr lang="en-CA" dirty="0" smtClean="0"/>
              <a:t>22, </a:t>
            </a:r>
            <a:r>
              <a:rPr lang="en-CA" dirty="0"/>
              <a:t>sections </a:t>
            </a:r>
            <a:r>
              <a:rPr lang="en-CA" dirty="0" smtClean="0"/>
              <a:t>22.1-22.4</a:t>
            </a:r>
          </a:p>
          <a:p>
            <a:r>
              <a:rPr lang="en-CA" dirty="0" smtClean="0"/>
              <a:t>(Note we are skipping sections 22.5 and 22.6 in this course)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0447" y="3316637"/>
            <a:ext cx="4374061" cy="28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CA" kern="0" dirty="0" smtClean="0"/>
              <a:t>Light and Optics</a:t>
            </a:r>
          </a:p>
          <a:p>
            <a:r>
              <a:rPr lang="en-CA" kern="0" dirty="0" smtClean="0"/>
              <a:t>Double-Slit Interference</a:t>
            </a:r>
          </a:p>
          <a:p>
            <a:r>
              <a:rPr lang="en-CA" kern="0" dirty="0" smtClean="0"/>
              <a:t>The Diffraction Grating</a:t>
            </a:r>
          </a:p>
          <a:p>
            <a:r>
              <a:rPr lang="en-CA" kern="0" dirty="0" smtClean="0"/>
              <a:t>Single-Slit Diffraction</a:t>
            </a:r>
            <a:endParaRPr lang="en-US" kern="0" dirty="0"/>
          </a:p>
        </p:txBody>
      </p:sp>
      <p:pic>
        <p:nvPicPr>
          <p:cNvPr id="161796" name="Picture 4" descr="http://casey50.files.wordpress.com/2008/08/double-slit-wave-patt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8886" y="3098621"/>
            <a:ext cx="3772232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8221662" cy="7937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Analyzing Double-Slit Interference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977900"/>
            <a:ext cx="57626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249238" y="1058863"/>
            <a:ext cx="335756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The figure shows a magnified portion of the double-slit experiment</a:t>
            </a:r>
            <a:endParaRPr lang="en-US" altLang="en-US" sz="2600" i="1" dirty="0"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The wave from the lower slit travels an extra distance</a:t>
            </a:r>
          </a:p>
        </p:txBody>
      </p:sp>
      <p:pic>
        <p:nvPicPr>
          <p:cNvPr id="634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894138"/>
            <a:ext cx="17589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3"/>
          <p:cNvSpPr txBox="1">
            <a:spLocks noChangeArrowheads="1"/>
          </p:cNvSpPr>
          <p:nvPr/>
        </p:nvSpPr>
        <p:spPr bwMode="auto">
          <a:xfrm>
            <a:off x="246063" y="4422775"/>
            <a:ext cx="37306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Bright fringes (constructive interference) will occur at angles </a:t>
            </a:r>
            <a:r>
              <a:rPr lang="en-US" altLang="en-US" sz="2600" i="1" dirty="0" err="1">
                <a:cs typeface="Arial" charset="0"/>
              </a:rPr>
              <a:t>θ</a:t>
            </a:r>
            <a:r>
              <a:rPr lang="en-US" altLang="en-US" sz="2600" i="1" baseline="-25000" dirty="0" err="1">
                <a:cs typeface="Arial" charset="0"/>
              </a:rPr>
              <a:t>m</a:t>
            </a:r>
            <a:r>
              <a:rPr lang="en-US" altLang="en-US" sz="2600" dirty="0">
                <a:cs typeface="Arial" charset="0"/>
              </a:rPr>
              <a:t> such that </a:t>
            </a:r>
            <a:r>
              <a:rPr lang="en-US" altLang="en-US" sz="2600" dirty="0" err="1">
                <a:cs typeface="Arial" charset="0"/>
              </a:rPr>
              <a:t>Δ</a:t>
            </a:r>
            <a:r>
              <a:rPr lang="en-US" altLang="en-US" sz="2600" i="1" dirty="0" err="1"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= </a:t>
            </a:r>
            <a:r>
              <a:rPr lang="en-US" altLang="en-US" sz="2600" i="1" dirty="0" err="1">
                <a:cs typeface="Arial" charset="0"/>
              </a:rPr>
              <a:t>mλ</a:t>
            </a:r>
            <a:r>
              <a:rPr lang="en-US" altLang="en-US" sz="2600" dirty="0">
                <a:cs typeface="Arial" charset="0"/>
              </a:rPr>
              <a:t>, where </a:t>
            </a:r>
            <a:r>
              <a:rPr lang="en-US" altLang="en-US" sz="2600" i="1" dirty="0">
                <a:cs typeface="Arial" charset="0"/>
              </a:rPr>
              <a:t>m</a:t>
            </a:r>
            <a:r>
              <a:rPr lang="en-US" altLang="en-US" sz="2600" dirty="0">
                <a:cs typeface="Arial" charset="0"/>
              </a:rPr>
              <a:t> = 0, 1, 2, 3,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0975"/>
            <a:ext cx="8229600" cy="6889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Analyzing Double-Slit Interference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73050" y="1146175"/>
            <a:ext cx="8134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>
                <a:cs typeface="Arial" charset="0"/>
              </a:rPr>
              <a:t> The </a:t>
            </a:r>
            <a:r>
              <a:rPr lang="en-US" altLang="en-US" sz="2600" i="1">
                <a:cs typeface="Arial" charset="0"/>
              </a:rPr>
              <a:t>m</a:t>
            </a:r>
            <a:r>
              <a:rPr lang="en-US" altLang="en-US" sz="2600">
                <a:cs typeface="Arial" charset="0"/>
              </a:rPr>
              <a:t>th bright fringe emerging from the double slit is at an angle 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27013" y="3071813"/>
            <a:ext cx="854551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where </a:t>
            </a:r>
            <a:r>
              <a:rPr lang="el-GR" altLang="en-US" sz="2600" i="1" dirty="0">
                <a:cs typeface="Times New Roman" charset="0"/>
              </a:rPr>
              <a:t>θ</a:t>
            </a:r>
            <a:r>
              <a:rPr lang="en-US" altLang="en-US" sz="2600" baseline="-25000" dirty="0">
                <a:cs typeface="Times New Roman" charset="0"/>
              </a:rPr>
              <a:t>m</a:t>
            </a:r>
            <a:r>
              <a:rPr lang="en-US" altLang="en-US" sz="2600" dirty="0">
                <a:cs typeface="Times New Roman" charset="0"/>
              </a:rPr>
              <a:t> is in radians, and we have used the small-angle approximation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</a:t>
            </a:r>
            <a:r>
              <a:rPr lang="en-US" altLang="en-US" sz="2600" i="1" dirty="0">
                <a:cs typeface="Times New Roman" charset="0"/>
              </a:rPr>
              <a:t>y</a:t>
            </a:r>
            <a:r>
              <a:rPr lang="en-US" altLang="en-US" sz="2600" dirty="0">
                <a:cs typeface="Times New Roman" charset="0"/>
              </a:rPr>
              <a:t>-position on the screen of the </a:t>
            </a:r>
            <a:r>
              <a:rPr lang="en-US" altLang="en-US" sz="2600" i="1" dirty="0" err="1">
                <a:cs typeface="Times New Roman" charset="0"/>
              </a:rPr>
              <a:t>m</a:t>
            </a:r>
            <a:r>
              <a:rPr lang="en-US" altLang="en-US" sz="2600" dirty="0" err="1">
                <a:cs typeface="Times New Roman" charset="0"/>
              </a:rPr>
              <a:t>th</a:t>
            </a:r>
            <a:r>
              <a:rPr lang="en-US" altLang="en-US" sz="2600" dirty="0">
                <a:cs typeface="Times New Roman" charset="0"/>
              </a:rPr>
              <a:t> bright fringe on a screen a distance </a:t>
            </a:r>
            <a:r>
              <a:rPr lang="en-US" altLang="en-US" sz="2600" i="1" dirty="0">
                <a:cs typeface="Times New Roman" charset="0"/>
              </a:rPr>
              <a:t>L</a:t>
            </a:r>
            <a:r>
              <a:rPr lang="en-US" altLang="en-US" sz="2600" dirty="0">
                <a:cs typeface="Times New Roman" charset="0"/>
              </a:rPr>
              <a:t> away is</a:t>
            </a:r>
            <a:endParaRPr lang="el-GR" altLang="en-US" dirty="0">
              <a:cs typeface="Times New Roman" charset="0"/>
            </a:endParaRPr>
          </a:p>
        </p:txBody>
      </p:sp>
      <p:pic>
        <p:nvPicPr>
          <p:cNvPr id="64517" name="Picture 9" descr="eq_22-6_p6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6"/>
          <a:stretch>
            <a:fillRect/>
          </a:stretch>
        </p:blipFill>
        <p:spPr bwMode="auto">
          <a:xfrm>
            <a:off x="273050" y="4845050"/>
            <a:ext cx="84328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98663"/>
            <a:ext cx="8813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/>
          </p:cNvSpPr>
          <p:nvPr/>
        </p:nvSpPr>
        <p:spPr bwMode="auto">
          <a:xfrm>
            <a:off x="617538" y="1028700"/>
            <a:ext cx="42814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cs typeface="Times New Roman" charset="0"/>
              </a:rPr>
              <a:t>A laboratory experiment produces a double-slit interference pattern on a screen. The point on the screen marked with a dot is how much farther from the left slit than from the right slit?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1.0 </a:t>
            </a:r>
            <a:r>
              <a:rPr lang="en-US" altLang="en-US" i="1">
                <a:cs typeface="Times New Roman" charset="0"/>
              </a:rPr>
              <a:t>λ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1.5 </a:t>
            </a:r>
            <a:r>
              <a:rPr lang="en-US" altLang="en-US" i="1">
                <a:cs typeface="Times New Roman" charset="0"/>
              </a:rPr>
              <a:t>λ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2.0 </a:t>
            </a:r>
            <a:r>
              <a:rPr lang="en-US" altLang="en-US" i="1">
                <a:cs typeface="Times New Roman" charset="0"/>
              </a:rPr>
              <a:t>λ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2.5 </a:t>
            </a:r>
            <a:r>
              <a:rPr lang="en-US" altLang="en-US" i="1">
                <a:cs typeface="Times New Roman" charset="0"/>
              </a:rPr>
              <a:t>λ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3.0 </a:t>
            </a:r>
            <a:r>
              <a:rPr lang="en-US" altLang="en-US" i="1">
                <a:cs typeface="Times New Roman" charset="0"/>
              </a:rPr>
              <a:t>λ</a:t>
            </a:r>
            <a:endParaRPr lang="en-US" altLang="en-US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cs typeface="Times New Roman" charset="0"/>
              <a:sym typeface="Symbol" charset="2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65540" name="Picture 4" descr="22_doub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131" y="-130968"/>
            <a:ext cx="114617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/>
          </p:cNvSpPr>
          <p:nvPr/>
        </p:nvSpPr>
        <p:spPr bwMode="auto">
          <a:xfrm>
            <a:off x="6037263" y="2538413"/>
            <a:ext cx="23971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Central maximum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6953250" y="2341563"/>
            <a:ext cx="0" cy="25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65543" name="Oval 7"/>
          <p:cNvSpPr>
            <a:spLocks/>
          </p:cNvSpPr>
          <p:nvPr/>
        </p:nvSpPr>
        <p:spPr bwMode="auto">
          <a:xfrm>
            <a:off x="7770813" y="1736725"/>
            <a:ext cx="65087" cy="65088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/>
          </p:cNvSpPr>
          <p:nvPr/>
        </p:nvSpPr>
        <p:spPr bwMode="auto">
          <a:xfrm>
            <a:off x="617538" y="1028700"/>
            <a:ext cx="428148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cs typeface="Times New Roman" charset="0"/>
              </a:rPr>
              <a:t>A laboratory experiment produces a double-slit interference pattern on a screen. If the screen is moved farther away from the slits, the fringes will be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closer together.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in the same positions.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farther apart.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fuzzy and out of focus.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cs typeface="Times New Roman" charset="0"/>
              <a:sym typeface="Symbol" charset="2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69636" name="Picture 4" descr="22_doub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131" y="-130968"/>
            <a:ext cx="114617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/>
          </p:cNvSpPr>
          <p:nvPr/>
        </p:nvSpPr>
        <p:spPr bwMode="auto">
          <a:xfrm>
            <a:off x="6037263" y="2538413"/>
            <a:ext cx="23971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Central maximum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6953250" y="2341563"/>
            <a:ext cx="0" cy="25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/>
          </p:cNvSpPr>
          <p:nvPr/>
        </p:nvSpPr>
        <p:spPr bwMode="auto">
          <a:xfrm>
            <a:off x="617538" y="1028700"/>
            <a:ext cx="4281487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cs typeface="Times New Roman" charset="0"/>
              </a:rPr>
              <a:t>A laboratory experiment produces a double-slit interference pattern on a screen. If green light is used, with everything else the same, the bright fringes will be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 closer together.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 </a:t>
            </a:r>
            <a:r>
              <a:rPr lang="en-US" altLang="en-US">
                <a:cs typeface="Times New Roman" charset="0"/>
              </a:rPr>
              <a:t>in the same positions.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farther apart.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There will be no fringes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because the conditions for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interference won’t be satisfied.</a:t>
            </a:r>
            <a:endParaRPr lang="en-US" altLang="en-US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cs typeface="Times New Roman" charset="0"/>
              <a:sym typeface="Symbol" charset="2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78852" name="Picture 4" descr="22_doub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131" y="-130968"/>
            <a:ext cx="114617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5"/>
          <p:cNvSpPr>
            <a:spLocks/>
          </p:cNvSpPr>
          <p:nvPr/>
        </p:nvSpPr>
        <p:spPr bwMode="auto">
          <a:xfrm>
            <a:off x="6037263" y="2538413"/>
            <a:ext cx="23971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Central maximum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6953250" y="2341563"/>
            <a:ext cx="0" cy="25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/>
          </p:cNvSpPr>
          <p:nvPr/>
        </p:nvSpPr>
        <p:spPr bwMode="auto">
          <a:xfrm>
            <a:off x="617538" y="1028700"/>
            <a:ext cx="4281487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cs typeface="Times New Roman" charset="0"/>
              </a:rPr>
              <a:t>A laboratory experiment produces a double-slit interference pattern on a screen. If the slits are moved closer together, the bright fringes will be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closer together.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in the same positions.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farther apart.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There will be no fringes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because the conditions for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interference won’t be satisfied.</a:t>
            </a:r>
            <a:endParaRPr lang="en-US" altLang="en-US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cs typeface="Times New Roman" charset="0"/>
              <a:sym typeface="Symbol" charset="2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82948" name="Picture 4" descr="22_doub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131" y="-130968"/>
            <a:ext cx="114617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5"/>
          <p:cNvSpPr>
            <a:spLocks/>
          </p:cNvSpPr>
          <p:nvPr/>
        </p:nvSpPr>
        <p:spPr bwMode="auto">
          <a:xfrm>
            <a:off x="6037263" y="2538413"/>
            <a:ext cx="23971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Central maximum</a:t>
            </a: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6953250" y="2341563"/>
            <a:ext cx="0" cy="25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95263"/>
            <a:ext cx="45878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5164138" y="179388"/>
            <a:ext cx="3490912" cy="22653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Intensity of the Double-Slit Interference Pattern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5208588" y="2365375"/>
            <a:ext cx="33575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>
                <a:cs typeface="Arial" charset="0"/>
              </a:rPr>
              <a:t> The intensity of the double-slit interference pattern at position </a:t>
            </a:r>
            <a:r>
              <a:rPr lang="en-US" altLang="en-US" sz="2600" i="1">
                <a:cs typeface="Arial" charset="0"/>
              </a:rPr>
              <a:t>y</a:t>
            </a:r>
            <a:r>
              <a:rPr lang="en-US" altLang="en-US" sz="2600">
                <a:cs typeface="Arial" charset="0"/>
              </a:rPr>
              <a:t> is:</a:t>
            </a:r>
          </a:p>
        </p:txBody>
      </p:sp>
      <p:sp>
        <p:nvSpPr>
          <p:cNvPr id="87045" name="Rectangle 9"/>
          <p:cNvSpPr>
            <a:spLocks noChangeArrowheads="1"/>
          </p:cNvSpPr>
          <p:nvPr/>
        </p:nvSpPr>
        <p:spPr bwMode="auto">
          <a:xfrm>
            <a:off x="0" y="0"/>
            <a:ext cx="742950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704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708400"/>
            <a:ext cx="38179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1788" y="179388"/>
            <a:ext cx="3490912" cy="22653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Intensity of the Double-Slit Interference Pattern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962650" y="2528888"/>
            <a:ext cx="287496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 dirty="0">
                <a:cs typeface="Arial" charset="0"/>
              </a:rPr>
              <a:t>The actual intensity from a double-slit experiment slowly decreases as |</a:t>
            </a:r>
            <a:r>
              <a:rPr lang="en-US" altLang="en-US" sz="2600" i="1" dirty="0">
                <a:cs typeface="Arial" charset="0"/>
              </a:rPr>
              <a:t>y</a:t>
            </a:r>
            <a:r>
              <a:rPr lang="en-US" altLang="en-US" sz="2600" dirty="0">
                <a:cs typeface="Arial" charset="0"/>
              </a:rPr>
              <a:t>| increases.</a:t>
            </a:r>
          </a:p>
        </p:txBody>
      </p:sp>
      <p:sp>
        <p:nvSpPr>
          <p:cNvPr id="88068" name="Rectangle 9"/>
          <p:cNvSpPr>
            <a:spLocks noChangeArrowheads="1"/>
          </p:cNvSpPr>
          <p:nvPr/>
        </p:nvSpPr>
        <p:spPr bwMode="auto">
          <a:xfrm>
            <a:off x="0" y="0"/>
            <a:ext cx="742950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806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-34925"/>
            <a:ext cx="5318125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7"/>
          <p:cNvSpPr>
            <a:spLocks noChangeArrowheads="1"/>
          </p:cNvSpPr>
          <p:nvPr/>
        </p:nvSpPr>
        <p:spPr bwMode="auto">
          <a:xfrm>
            <a:off x="188913" y="0"/>
            <a:ext cx="669925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89092" name="Picture 3" descr="22_doublesl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131" y="-130968"/>
            <a:ext cx="114617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4"/>
          <p:cNvSpPr>
            <a:spLocks/>
          </p:cNvSpPr>
          <p:nvPr/>
        </p:nvSpPr>
        <p:spPr bwMode="auto">
          <a:xfrm>
            <a:off x="6037263" y="2538413"/>
            <a:ext cx="23971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Central maximum</a:t>
            </a:r>
          </a:p>
        </p:txBody>
      </p:sp>
      <p:sp>
        <p:nvSpPr>
          <p:cNvPr id="89094" name="Line 5"/>
          <p:cNvSpPr>
            <a:spLocks noChangeShapeType="1"/>
          </p:cNvSpPr>
          <p:nvPr/>
        </p:nvSpPr>
        <p:spPr bwMode="auto">
          <a:xfrm>
            <a:off x="6953250" y="2341563"/>
            <a:ext cx="0" cy="25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grpSp>
        <p:nvGrpSpPr>
          <p:cNvPr id="89095" name="Group 6"/>
          <p:cNvGrpSpPr>
            <a:grpSpLocks/>
          </p:cNvGrpSpPr>
          <p:nvPr/>
        </p:nvGrpSpPr>
        <p:grpSpPr bwMode="auto">
          <a:xfrm>
            <a:off x="617538" y="1028700"/>
            <a:ext cx="4281487" cy="3994150"/>
            <a:chOff x="432" y="720"/>
            <a:chExt cx="2997" cy="2795"/>
          </a:xfrm>
        </p:grpSpPr>
        <p:sp>
          <p:nvSpPr>
            <p:cNvPr id="89096" name="Rectangle 7"/>
            <p:cNvSpPr>
              <a:spLocks/>
            </p:cNvSpPr>
            <p:nvPr/>
          </p:nvSpPr>
          <p:spPr bwMode="auto">
            <a:xfrm>
              <a:off x="432" y="720"/>
              <a:ext cx="2997" cy="2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>
                  <a:cs typeface="Times New Roman" charset="0"/>
                </a:rPr>
                <a:t>A laboratory experiment produces a double-slit interference pattern on a screen. If the intensity of the light is doubled, the intensity of the central maximum will increase by a factor of</a:t>
              </a:r>
            </a:p>
            <a:p>
              <a:pPr eaLnBrk="1" hangingPunct="1">
                <a:lnSpc>
                  <a:spcPct val="110000"/>
                </a:lnSpc>
                <a:buFont typeface="Arial" charset="0"/>
                <a:buAutoNum type="alphaUcPeriod"/>
              </a:pPr>
              <a:r>
                <a:rPr lang="en-US" altLang="en-US">
                  <a:cs typeface="Times New Roman" charset="0"/>
                </a:rPr>
                <a:t>   </a:t>
              </a:r>
              <a:endParaRPr lang="en-US" altLang="en-US" i="1">
                <a:cs typeface="Times New Roman" charset="0"/>
                <a:sym typeface="Symbol" charset="2"/>
              </a:endParaRPr>
            </a:p>
            <a:p>
              <a:pPr eaLnBrk="1" hangingPunct="1">
                <a:lnSpc>
                  <a:spcPct val="110000"/>
                </a:lnSpc>
                <a:buFont typeface="Arial" charset="0"/>
                <a:buAutoNum type="alphaUcPeriod"/>
              </a:pPr>
              <a:r>
                <a:rPr lang="en-US" altLang="en-US">
                  <a:cs typeface="Times New Roman" charset="0"/>
                  <a:sym typeface="Symbol" charset="2"/>
                </a:rPr>
                <a:t>  </a:t>
              </a:r>
              <a:r>
                <a:rPr lang="en-US" altLang="en-US">
                  <a:cs typeface="Times New Roman" charset="0"/>
                </a:rPr>
                <a:t>2</a:t>
              </a:r>
              <a:endParaRPr lang="en-US" altLang="en-US" i="1">
                <a:cs typeface="Times New Roman" charset="0"/>
                <a:sym typeface="Symbol" charset="2"/>
              </a:endParaRPr>
            </a:p>
            <a:p>
              <a:pPr eaLnBrk="1" hangingPunct="1">
                <a:lnSpc>
                  <a:spcPct val="110000"/>
                </a:lnSpc>
                <a:buFont typeface="Arial" charset="0"/>
                <a:buAutoNum type="alphaUcPeriod"/>
              </a:pPr>
              <a:r>
                <a:rPr lang="en-US" altLang="en-US">
                  <a:cs typeface="Times New Roman" charset="0"/>
                  <a:sym typeface="Symbol" charset="2"/>
                </a:rPr>
                <a:t> </a:t>
              </a:r>
              <a:r>
                <a:rPr lang="en-US" altLang="en-US">
                  <a:cs typeface="Times New Roman" charset="0"/>
                </a:rPr>
                <a:t>4</a:t>
              </a:r>
              <a:endParaRPr lang="en-US" altLang="en-US" i="1">
                <a:cs typeface="Times New Roman" charset="0"/>
                <a:sym typeface="Symbol" charset="2"/>
              </a:endParaRPr>
            </a:p>
            <a:p>
              <a:pPr eaLnBrk="1" hangingPunct="1">
                <a:lnSpc>
                  <a:spcPct val="110000"/>
                </a:lnSpc>
                <a:buFont typeface="Arial" charset="0"/>
                <a:buAutoNum type="alphaUcPeriod"/>
              </a:pPr>
              <a:r>
                <a:rPr lang="en-US" altLang="en-US">
                  <a:cs typeface="Times New Roman" charset="0"/>
                  <a:sym typeface="Symbol" charset="2"/>
                </a:rPr>
                <a:t> </a:t>
              </a:r>
              <a:r>
                <a:rPr lang="en-US" altLang="en-US">
                  <a:cs typeface="Times New Roman" charset="0"/>
                </a:rPr>
                <a:t>8</a:t>
              </a:r>
            </a:p>
            <a:p>
              <a:pPr eaLnBrk="1" hangingPunct="1">
                <a:lnSpc>
                  <a:spcPct val="90000"/>
                </a:lnSpc>
              </a:pPr>
              <a:endParaRPr lang="en-US" altLang="en-US">
                <a:cs typeface="Times New Roman" charset="0"/>
                <a:sym typeface="Symbol" charset="2"/>
              </a:endParaRPr>
            </a:p>
            <a:p>
              <a:pPr eaLnBrk="1" hangingPunct="1">
                <a:lnSpc>
                  <a:spcPct val="140000"/>
                </a:lnSpc>
                <a:buFont typeface="Arial" charset="0"/>
                <a:buNone/>
              </a:pPr>
              <a:endParaRPr lang="en-US" altLang="en-US">
                <a:cs typeface="Times New Roman" charset="0"/>
                <a:sym typeface="Symbol" charset="2"/>
              </a:endParaRPr>
            </a:p>
          </p:txBody>
        </p:sp>
        <p:graphicFrame>
          <p:nvGraphicFramePr>
            <p:cNvPr id="89090" name="Object 2"/>
            <p:cNvGraphicFramePr>
              <a:graphicFrameLocks noChangeAspect="1"/>
            </p:cNvGraphicFramePr>
            <p:nvPr/>
          </p:nvGraphicFramePr>
          <p:xfrm>
            <a:off x="649" y="2428"/>
            <a:ext cx="293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6" name="Equation" r:id="rId5" imgW="419100" imgH="381000" progId="Equation.DSMT4">
                    <p:embed/>
                  </p:oleObj>
                </mc:Choice>
                <mc:Fallback>
                  <p:oleObj name="Equation" r:id="rId5" imgW="419100" imgH="3810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" y="2428"/>
                          <a:ext cx="293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Diffraction Grating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03225" y="957263"/>
            <a:ext cx="834548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Suppose we were to replace the double slit with an opaque screen that has </a:t>
            </a:r>
            <a:r>
              <a:rPr lang="en-US" altLang="en-US" sz="2600" i="1" dirty="0"/>
              <a:t>N </a:t>
            </a:r>
            <a:r>
              <a:rPr lang="en-US" altLang="en-US" sz="2600" dirty="0"/>
              <a:t>closely spaced slits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When illuminated from one side, each of these slits becomes the source of a light wave that diffracts, or spreads out, behind the slit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Such a multi-slit device is called a </a:t>
            </a:r>
            <a:r>
              <a:rPr lang="en-US" altLang="en-US" sz="2600" b="1" dirty="0"/>
              <a:t>diffraction grating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Bright fringes will occur at angles </a:t>
            </a:r>
            <a:r>
              <a:rPr lang="el-GR" altLang="en-US" sz="2600" i="1" dirty="0">
                <a:cs typeface="Times New Roman" charset="0"/>
              </a:rPr>
              <a:t>θ</a:t>
            </a:r>
            <a:r>
              <a:rPr lang="en-US" altLang="en-US" sz="2600" baseline="-25000" dirty="0">
                <a:cs typeface="Times New Roman" charset="0"/>
              </a:rPr>
              <a:t>m</a:t>
            </a:r>
            <a:r>
              <a:rPr lang="en-US" altLang="en-US" sz="2600" dirty="0">
                <a:cs typeface="Times New Roman" charset="0"/>
              </a:rPr>
              <a:t>, such that:</a:t>
            </a:r>
            <a:endParaRPr lang="el-GR" altLang="en-US" sz="2600" dirty="0">
              <a:cs typeface="Times New Roman" charset="0"/>
            </a:endParaRP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503238" y="4930775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>
                <a:cs typeface="Arial" charset="0"/>
              </a:rPr>
              <a:t> The </a:t>
            </a:r>
            <a:r>
              <a:rPr lang="en-US" altLang="en-US" sz="2600" i="1">
                <a:cs typeface="Arial" charset="0"/>
              </a:rPr>
              <a:t>y</a:t>
            </a:r>
            <a:r>
              <a:rPr lang="en-US" altLang="en-US" sz="2600">
                <a:cs typeface="Arial" charset="0"/>
              </a:rPr>
              <a:t>-positions of these fringes will occur at:</a:t>
            </a:r>
            <a:endParaRPr lang="en-US" altLang="en-US">
              <a:cs typeface="Arial" charset="0"/>
            </a:endParaRPr>
          </a:p>
        </p:txBody>
      </p:sp>
      <p:pic>
        <p:nvPicPr>
          <p:cNvPr id="93189" name="Picture 7" descr="eq_22-16_p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3"/>
          <a:stretch>
            <a:fillRect/>
          </a:stretch>
        </p:blipFill>
        <p:spPr bwMode="auto">
          <a:xfrm>
            <a:off x="1255713" y="5656263"/>
            <a:ext cx="6575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8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3992563"/>
            <a:ext cx="6007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/>
          </p:cNvSpPr>
          <p:nvPr/>
        </p:nvSpPr>
        <p:spPr bwMode="auto">
          <a:xfrm>
            <a:off x="617538" y="1028700"/>
            <a:ext cx="4759325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Two rocks are simultaneously dropped into a pond, creating the ripples shown. The lines are the wave crests. As they overlap, the ripples interfere.  At the point marked with a dot, </a:t>
            </a:r>
            <a:endParaRPr lang="en-US" altLang="en-US"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sym typeface="Symbol" charset="2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77850" y="3046413"/>
            <a:ext cx="466566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412750" indent="-412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altLang="en-US"/>
              <a:t>the interference is constructive.</a:t>
            </a:r>
          </a:p>
          <a:p>
            <a:pPr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altLang="en-US"/>
              <a:t>the interference is destructive.</a:t>
            </a:r>
          </a:p>
          <a:p>
            <a:pPr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altLang="en-US"/>
              <a:t>the interference is somewhere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	between constructive 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	destructive.</a:t>
            </a:r>
          </a:p>
          <a:p>
            <a:pPr eaLnBrk="1" hangingPunct="1">
              <a:lnSpc>
                <a:spcPct val="120000"/>
              </a:lnSpc>
              <a:buFont typeface="Arial" charset="0"/>
              <a:buAutoNum type="alphaUcPeriod" startAt="4"/>
            </a:pPr>
            <a:r>
              <a:rPr lang="en-US" altLang="en-US"/>
              <a:t>There’s not enough information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	to tell about the interference.</a:t>
            </a:r>
          </a:p>
        </p:txBody>
      </p:sp>
      <p:pic>
        <p:nvPicPr>
          <p:cNvPr id="49157" name="Picture 5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893763"/>
            <a:ext cx="2517775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fig-22-6-p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-669925"/>
            <a:ext cx="4086225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298450"/>
            <a:ext cx="3692525" cy="9366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Diffraction Grating</a:t>
            </a: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284163" y="1498600"/>
            <a:ext cx="41719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Suppose we were to replace the double slit with an opaque screen that has </a:t>
            </a:r>
            <a:r>
              <a:rPr lang="en-US" altLang="en-US" sz="2600" i="1" dirty="0"/>
              <a:t>N </a:t>
            </a:r>
            <a:r>
              <a:rPr lang="en-US" altLang="en-US" sz="2600" dirty="0"/>
              <a:t>closely spaced slits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When illuminated from one side, each of these slits becomes the source of a light wave that diffracts, or spreads out, behind the slit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Such a multi-slit device is called a </a:t>
            </a:r>
            <a:r>
              <a:rPr lang="en-US" altLang="en-US" sz="2600" b="1" dirty="0"/>
              <a:t>diffraction grating</a:t>
            </a:r>
            <a:endParaRPr lang="el-GR" altLang="en-US" sz="2600" dirty="0">
              <a:cs typeface="Times New Roman" charset="0"/>
            </a:endParaRP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4268788" y="-669925"/>
            <a:ext cx="4527550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Diffraction Grating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5549900" y="1733550"/>
            <a:ext cx="3327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/>
              <a:t> Bright fringes will occur at angles </a:t>
            </a:r>
            <a:r>
              <a:rPr lang="el-GR" altLang="en-US" sz="2600" i="1">
                <a:cs typeface="Times New Roman" charset="0"/>
              </a:rPr>
              <a:t>θ</a:t>
            </a:r>
            <a:r>
              <a:rPr lang="en-US" altLang="en-US" sz="2600" baseline="-25000">
                <a:cs typeface="Times New Roman" charset="0"/>
              </a:rPr>
              <a:t>m</a:t>
            </a:r>
            <a:r>
              <a:rPr lang="en-US" altLang="en-US" sz="2600">
                <a:cs typeface="Times New Roman" charset="0"/>
              </a:rPr>
              <a:t>, such that </a:t>
            </a:r>
          </a:p>
          <a:p>
            <a:pPr algn="ctr" eaLnBrk="1" hangingPunct="1">
              <a:buClr>
                <a:srgbClr val="FF0000"/>
              </a:buClr>
            </a:pPr>
            <a:r>
              <a:rPr lang="en-US" altLang="en-US" sz="2600" i="1">
                <a:cs typeface="Times New Roman" charset="0"/>
              </a:rPr>
              <a:t>d </a:t>
            </a:r>
            <a:r>
              <a:rPr lang="en-US" altLang="en-US" sz="2600">
                <a:cs typeface="Times New Roman" charset="0"/>
              </a:rPr>
              <a:t>sin</a:t>
            </a:r>
            <a:r>
              <a:rPr lang="en-US" altLang="en-US" sz="2600" i="1">
                <a:cs typeface="Times New Roman" charset="0"/>
              </a:rPr>
              <a:t>θ</a:t>
            </a:r>
            <a:r>
              <a:rPr lang="en-US" altLang="en-US" sz="2600" i="1" baseline="-25000">
                <a:cs typeface="Times New Roman" charset="0"/>
              </a:rPr>
              <a:t>m</a:t>
            </a:r>
            <a:r>
              <a:rPr lang="en-US" altLang="en-US" sz="2600">
                <a:cs typeface="Times New Roman" charset="0"/>
              </a:rPr>
              <a:t> = </a:t>
            </a:r>
            <a:r>
              <a:rPr lang="en-US" altLang="en-US" sz="2600" i="1">
                <a:cs typeface="Times New Roman" charset="0"/>
              </a:rPr>
              <a:t>mλ</a:t>
            </a:r>
            <a:endParaRPr lang="en-US" altLang="en-US" sz="2600">
              <a:cs typeface="Times New Roman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en-US" altLang="en-US" sz="2600">
                <a:cs typeface="Times New Roman" charset="0"/>
              </a:rPr>
              <a:t>where </a:t>
            </a:r>
            <a:r>
              <a:rPr lang="en-US" altLang="en-US" sz="2600" i="1">
                <a:cs typeface="Times New Roman" charset="0"/>
              </a:rPr>
              <a:t>m</a:t>
            </a:r>
            <a:r>
              <a:rPr lang="en-US" altLang="en-US" sz="2600">
                <a:cs typeface="Times New Roman" charset="0"/>
              </a:rPr>
              <a:t> = 0, 1, 2, 3, …</a:t>
            </a:r>
            <a:endParaRPr lang="el-GR" altLang="en-US" sz="2600">
              <a:cs typeface="Times New Roman" charset="0"/>
            </a:endParaRP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350838" y="5213350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The </a:t>
            </a:r>
            <a:r>
              <a:rPr lang="en-US" altLang="en-US" sz="2600" i="1" dirty="0">
                <a:cs typeface="Arial" charset="0"/>
              </a:rPr>
              <a:t>y</a:t>
            </a:r>
            <a:r>
              <a:rPr lang="en-US" altLang="en-US" sz="2600" dirty="0">
                <a:cs typeface="Arial" charset="0"/>
              </a:rPr>
              <a:t>-positions of these fringes are:</a:t>
            </a:r>
            <a:endParaRPr lang="en-US" altLang="en-US" dirty="0">
              <a:cs typeface="Arial" charset="0"/>
            </a:endParaRPr>
          </a:p>
        </p:txBody>
      </p:sp>
      <p:pic>
        <p:nvPicPr>
          <p:cNvPr id="95237" name="Picture 7" descr="eq_22-16_p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3"/>
          <a:stretch>
            <a:fillRect/>
          </a:stretch>
        </p:blipFill>
        <p:spPr bwMode="auto">
          <a:xfrm>
            <a:off x="889000" y="5792788"/>
            <a:ext cx="70421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588"/>
            <a:ext cx="5373688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Diffraction Grating</a:t>
            </a:r>
          </a:p>
        </p:txBody>
      </p:sp>
      <p:pic>
        <p:nvPicPr>
          <p:cNvPr id="962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889000"/>
            <a:ext cx="57531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8"/>
          <p:cNvSpPr>
            <a:spLocks noChangeArrowheads="1"/>
          </p:cNvSpPr>
          <p:nvPr/>
        </p:nvSpPr>
        <p:spPr bwMode="auto">
          <a:xfrm>
            <a:off x="3057525" y="8826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165100" y="839788"/>
            <a:ext cx="313848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integer </a:t>
            </a:r>
            <a:r>
              <a:rPr lang="en-US" altLang="en-US" sz="2600" i="1" dirty="0"/>
              <a:t>m</a:t>
            </a:r>
            <a:r>
              <a:rPr lang="en-US" altLang="en-US" sz="2600" dirty="0"/>
              <a:t> is called the </a:t>
            </a:r>
            <a:r>
              <a:rPr lang="en-US" altLang="en-US" sz="2600" b="1" dirty="0"/>
              <a:t>order </a:t>
            </a:r>
            <a:r>
              <a:rPr lang="en-US" altLang="en-US" sz="2600" dirty="0"/>
              <a:t>of the diffraction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wave amplitude at the points of constructive interference is </a:t>
            </a:r>
            <a:r>
              <a:rPr lang="en-US" altLang="en-US" sz="2600" i="1" dirty="0"/>
              <a:t>Na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Because intensity depends on the square of the amplitude, the intensities of the bright fringes are</a:t>
            </a:r>
          </a:p>
        </p:txBody>
      </p:sp>
      <p:pic>
        <p:nvPicPr>
          <p:cNvPr id="9626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757863"/>
            <a:ext cx="17859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1101725"/>
            <a:ext cx="5826125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Diffraction Grating</a:t>
            </a:r>
          </a:p>
        </p:txBody>
      </p:sp>
      <p:sp>
        <p:nvSpPr>
          <p:cNvPr id="97284" name="Rectangle 8"/>
          <p:cNvSpPr>
            <a:spLocks noChangeArrowheads="1"/>
          </p:cNvSpPr>
          <p:nvPr/>
        </p:nvSpPr>
        <p:spPr bwMode="auto">
          <a:xfrm>
            <a:off x="305752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165100" y="1298575"/>
            <a:ext cx="31384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Diffraction gratings are used for measuring the wavelengths of light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If the incident light consists of two slightly different wavelengths, each wavelength will be diffracted at a slightly different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22_08Figurea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8" t="13889" r="13954" b="13889"/>
          <a:stretch>
            <a:fillRect/>
          </a:stretch>
        </p:blipFill>
        <p:spPr bwMode="auto">
          <a:xfrm rot="5400000">
            <a:off x="6460331" y="-565943"/>
            <a:ext cx="955675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530225" y="149225"/>
            <a:ext cx="74072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sp>
        <p:nvSpPr>
          <p:cNvPr id="98308" name="Rectangle 3"/>
          <p:cNvSpPr>
            <a:spLocks/>
          </p:cNvSpPr>
          <p:nvPr/>
        </p:nvSpPr>
        <p:spPr bwMode="auto">
          <a:xfrm>
            <a:off x="617538" y="746125"/>
            <a:ext cx="41767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In a laboratory experiment, a diffraction grating produces an interference pattern on a screen. If the number of slits in the grating is increased, with everything else (including the slit spacing) the same, then 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sym typeface="Symbol" charset="2"/>
            </a:endParaRPr>
          </a:p>
        </p:txBody>
      </p:sp>
      <p:sp>
        <p:nvSpPr>
          <p:cNvPr id="98309" name="Rectangle 5"/>
          <p:cNvSpPr>
            <a:spLocks/>
          </p:cNvSpPr>
          <p:nvPr/>
        </p:nvSpPr>
        <p:spPr bwMode="auto">
          <a:xfrm>
            <a:off x="527050" y="3554413"/>
            <a:ext cx="8212138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412750" indent="-412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The fringes stay the same brightness and get closer together.</a:t>
            </a:r>
            <a:endParaRPr lang="en-US" altLang="en-US" i="1">
              <a:latin typeface="Symbol" charset="2"/>
              <a:sym typeface="Symbol" charset="2"/>
            </a:endParaRPr>
          </a:p>
          <a:p>
            <a:pPr eaLnBrk="1" hangingPunct="1"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The fringes stay the same brightness and get farther apart.</a:t>
            </a:r>
            <a:endParaRPr lang="en-US" altLang="en-US" i="1">
              <a:latin typeface="Symbol" charset="2"/>
              <a:sym typeface="Symbol" charset="2"/>
            </a:endParaRPr>
          </a:p>
          <a:p>
            <a:pPr eaLnBrk="1" hangingPunct="1"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The fringes stay in the same positions but get brighter and narrower.</a:t>
            </a:r>
            <a:endParaRPr lang="en-US" altLang="en-US" i="1">
              <a:latin typeface="Symbol" charset="2"/>
              <a:sym typeface="Symbol" charset="2"/>
            </a:endParaRPr>
          </a:p>
          <a:p>
            <a:pPr eaLnBrk="1" hangingPunct="1"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The fringes stay in the same positions but get dimmer and wider.</a:t>
            </a:r>
          </a:p>
          <a:p>
            <a:pPr eaLnBrk="1" hangingPunct="1"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The fringes get brighter, narrower, and closer together.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003300"/>
            <a:ext cx="5627688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Reflection Gratings</a:t>
            </a:r>
          </a:p>
        </p:txBody>
      </p:sp>
      <p:sp>
        <p:nvSpPr>
          <p:cNvPr id="105476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165100" y="1298575"/>
            <a:ext cx="31384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In practice, most diffraction gratings are manufactured as </a:t>
            </a:r>
            <a:r>
              <a:rPr lang="en-US" altLang="en-US" sz="2600" i="1" dirty="0"/>
              <a:t>reflection gratings</a:t>
            </a:r>
            <a:endParaRPr lang="en-US" altLang="en-US" sz="2600" dirty="0"/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interference pattern is exactly the same as the interference pattern of light transmitted through </a:t>
            </a:r>
            <a:r>
              <a:rPr lang="en-US" altLang="en-US" sz="2600" i="1" dirty="0"/>
              <a:t>N</a:t>
            </a:r>
            <a:r>
              <a:rPr lang="en-US" altLang="en-US" sz="2600" dirty="0"/>
              <a:t> parallel slits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Reflection Gratings</a:t>
            </a:r>
          </a:p>
        </p:txBody>
      </p:sp>
      <p:sp>
        <p:nvSpPr>
          <p:cNvPr id="106499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176213" y="1381125"/>
            <a:ext cx="32813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Naturally occurring reflection gratings are responsible for some forms of color in nature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A peacock feather consists of nearly parallel rods of melanin, which act as a reflection grating</a:t>
            </a:r>
          </a:p>
        </p:txBody>
      </p:sp>
      <p:pic>
        <p:nvPicPr>
          <p:cNvPr id="1065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847725"/>
            <a:ext cx="544195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Single-Slit Diffraction</a:t>
            </a:r>
          </a:p>
        </p:txBody>
      </p:sp>
      <p:sp>
        <p:nvSpPr>
          <p:cNvPr id="107523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4" name="Text Box 3"/>
          <p:cNvSpPr txBox="1">
            <a:spLocks noChangeArrowheads="1"/>
          </p:cNvSpPr>
          <p:nvPr/>
        </p:nvSpPr>
        <p:spPr bwMode="auto">
          <a:xfrm>
            <a:off x="5608638" y="1733550"/>
            <a:ext cx="328136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Diffraction through a tall, narrow slit is known as single-slit diffraction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A viewing screen is placed distance </a:t>
            </a:r>
            <a:r>
              <a:rPr lang="en-US" altLang="en-US" sz="2600" i="1" dirty="0"/>
              <a:t>L</a:t>
            </a:r>
            <a:r>
              <a:rPr lang="en-US" altLang="en-US" sz="2600" dirty="0"/>
              <a:t> behind the slit of width </a:t>
            </a:r>
            <a:r>
              <a:rPr lang="en-US" altLang="en-US" sz="2600" i="1" dirty="0"/>
              <a:t>a</a:t>
            </a:r>
            <a:r>
              <a:rPr lang="en-US" altLang="en-US" sz="2600" dirty="0"/>
              <a:t>, and we will assume that </a:t>
            </a:r>
            <a:r>
              <a:rPr lang="en-US" altLang="en-US" sz="2600" i="1" dirty="0"/>
              <a:t>L</a:t>
            </a:r>
            <a:r>
              <a:rPr lang="en-US" altLang="en-US" sz="2600" dirty="0"/>
              <a:t> &gt;&gt;</a:t>
            </a:r>
            <a:r>
              <a:rPr lang="en-US" altLang="en-US" sz="2600" i="1" dirty="0"/>
              <a:t> a</a:t>
            </a:r>
            <a:endParaRPr lang="en-US" altLang="en-US" sz="2600" dirty="0"/>
          </a:p>
        </p:txBody>
      </p:sp>
      <p:pic>
        <p:nvPicPr>
          <p:cNvPr id="1075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898525"/>
            <a:ext cx="5167312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81038"/>
            <a:ext cx="6726238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Huygens’ Principle: Plane Waves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235075" y="787400"/>
            <a:ext cx="22225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 descr="fig-22-11b_p6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12775"/>
            <a:ext cx="5538787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1822450" y="587375"/>
            <a:ext cx="2433638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Huygens’ Principle: Spherical Waves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8229600" cy="7937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Diffraction of Water Waves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pic>
        <p:nvPicPr>
          <p:cNvPr id="481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971550"/>
            <a:ext cx="556577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98738" y="877888"/>
            <a:ext cx="974725" cy="46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261938" y="1812925"/>
            <a:ext cx="28130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A water wave, after passing through an opening, </a:t>
            </a:r>
            <a:r>
              <a:rPr lang="en-US" altLang="en-US" sz="2600" i="1" dirty="0">
                <a:cs typeface="Arial" charset="0"/>
              </a:rPr>
              <a:t>spreads out</a:t>
            </a:r>
            <a:r>
              <a:rPr lang="en-US" altLang="en-US" sz="2600" dirty="0">
                <a:cs typeface="Arial" charset="0"/>
              </a:rPr>
              <a:t> to fill the space behind the opening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This well-known spreading of waves is called </a:t>
            </a:r>
            <a:r>
              <a:rPr lang="en-US" altLang="en-US" sz="2600" b="1" dirty="0">
                <a:cs typeface="Arial" charset="0"/>
              </a:rPr>
              <a:t>diffraction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Analyzing Single-Slit Diffraction</a:t>
            </a:r>
          </a:p>
        </p:txBody>
      </p:sp>
      <p:sp>
        <p:nvSpPr>
          <p:cNvPr id="110595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596" name="Text Box 3"/>
          <p:cNvSpPr txBox="1">
            <a:spLocks noChangeArrowheads="1"/>
          </p:cNvSpPr>
          <p:nvPr/>
        </p:nvSpPr>
        <p:spPr bwMode="auto">
          <a:xfrm>
            <a:off x="5221288" y="1557338"/>
            <a:ext cx="36798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figure shows a wave front passing through a narrow slit of width </a:t>
            </a:r>
            <a:r>
              <a:rPr lang="en-US" altLang="en-US" sz="2600" i="1" dirty="0"/>
              <a:t>a</a:t>
            </a:r>
            <a:r>
              <a:rPr lang="en-US" altLang="en-US" sz="2600" dirty="0"/>
              <a:t> 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According to Huygens’ principle, each point on the wave front can be thought of as the source of a spherical wavelet</a:t>
            </a:r>
          </a:p>
        </p:txBody>
      </p:sp>
      <p:pic>
        <p:nvPicPr>
          <p:cNvPr id="11059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793750"/>
            <a:ext cx="4848225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Rectangle 7"/>
          <p:cNvSpPr>
            <a:spLocks noChangeArrowheads="1"/>
          </p:cNvSpPr>
          <p:nvPr/>
        </p:nvSpPr>
        <p:spPr bwMode="auto">
          <a:xfrm>
            <a:off x="165100" y="822325"/>
            <a:ext cx="4699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Analyzing Single-Slit Diffraction</a:t>
            </a:r>
          </a:p>
        </p:txBody>
      </p:sp>
      <p:sp>
        <p:nvSpPr>
          <p:cNvPr id="111619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5186363" y="863600"/>
            <a:ext cx="380841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figure shows the paths of several wavelets that travel straight ahead to the central point on the screen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screen is </a:t>
            </a:r>
            <a:r>
              <a:rPr lang="en-US" altLang="en-US" sz="2600" i="1" dirty="0"/>
              <a:t>very </a:t>
            </a:r>
            <a:r>
              <a:rPr lang="en-US" altLang="en-US" sz="2600" dirty="0"/>
              <a:t>far to the right in this magnified view of the slit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paths are very nearly parallel to each other, thus all the wavelets travel the same distance and arrive at the screen </a:t>
            </a:r>
            <a:r>
              <a:rPr lang="en-US" altLang="en-US" sz="2600" i="1" dirty="0"/>
              <a:t>in phase </a:t>
            </a:r>
            <a:r>
              <a:rPr lang="en-US" altLang="en-US" sz="2600" dirty="0"/>
              <a:t>with each other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165100" y="822325"/>
            <a:ext cx="4699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162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81075"/>
            <a:ext cx="4992687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Analyzing Single-Slit Diffraction</a:t>
            </a:r>
          </a:p>
        </p:txBody>
      </p:sp>
      <p:sp>
        <p:nvSpPr>
          <p:cNvPr id="112643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5162550" y="1181100"/>
            <a:ext cx="38100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In this figure, wavelets 1 and 2 start from points that are </a:t>
            </a:r>
            <a:r>
              <a:rPr lang="en-US" altLang="en-US" sz="2600" i="1" dirty="0"/>
              <a:t>a</a:t>
            </a:r>
            <a:r>
              <a:rPr lang="en-US" altLang="en-US" sz="2600" dirty="0"/>
              <a:t>/2 apart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Every point on the wave front can be paired with another point distance </a:t>
            </a:r>
            <a:r>
              <a:rPr lang="en-US" altLang="en-US" sz="2600" i="1" dirty="0"/>
              <a:t>a</a:t>
            </a:r>
            <a:r>
              <a:rPr lang="en-US" altLang="en-US" sz="2600" dirty="0"/>
              <a:t>/2 away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If the path-length difference is </a:t>
            </a:r>
            <a:r>
              <a:rPr lang="en-US" altLang="en-US" sz="2600" dirty="0" err="1"/>
              <a:t>Δ</a:t>
            </a:r>
            <a:r>
              <a:rPr lang="en-US" altLang="en-US" sz="2600" i="1" dirty="0" err="1"/>
              <a:t>r</a:t>
            </a:r>
            <a:r>
              <a:rPr lang="en-US" altLang="en-US" sz="2600" dirty="0"/>
              <a:t> = </a:t>
            </a:r>
            <a:r>
              <a:rPr lang="en-US" altLang="en-US" sz="2600" i="1" dirty="0"/>
              <a:t>λ</a:t>
            </a:r>
            <a:r>
              <a:rPr lang="en-US" altLang="en-US" sz="2600" dirty="0"/>
              <a:t>/2, the wavelets arrive at the screen out of phase and interfere destructively</a:t>
            </a:r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165100" y="822325"/>
            <a:ext cx="4699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946150"/>
            <a:ext cx="48260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92088"/>
            <a:ext cx="2987675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Single-Slit Diffraction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58763" y="1539875"/>
            <a:ext cx="30670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light pattern from a single slit consists of a </a:t>
            </a:r>
            <a:r>
              <a:rPr lang="en-US" altLang="en-US" sz="2600" i="1" dirty="0">
                <a:cs typeface="Times New Roman" charset="0"/>
              </a:rPr>
              <a:t>central maximum</a:t>
            </a:r>
            <a:r>
              <a:rPr lang="en-US" altLang="en-US" sz="2600" dirty="0">
                <a:cs typeface="Times New Roman" charset="0"/>
              </a:rPr>
              <a:t> flanked by a series of weaker </a:t>
            </a:r>
            <a:r>
              <a:rPr lang="en-US" altLang="en-US" sz="2600" b="1" dirty="0">
                <a:cs typeface="Times New Roman" charset="0"/>
              </a:rPr>
              <a:t>secondary maxima</a:t>
            </a:r>
            <a:r>
              <a:rPr lang="en-US" altLang="en-US" sz="2600" dirty="0">
                <a:cs typeface="Times New Roman" charset="0"/>
              </a:rPr>
              <a:t> and dark fringes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dark fringes occur at angles:  </a:t>
            </a:r>
            <a:endParaRPr lang="el-GR" altLang="en-US" sz="2600" dirty="0">
              <a:cs typeface="Times New Roman" charset="0"/>
            </a:endParaRPr>
          </a:p>
        </p:txBody>
      </p:sp>
      <p:pic>
        <p:nvPicPr>
          <p:cNvPr id="113668" name="Picture 5" descr="eq-22-20_p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3"/>
          <a:stretch>
            <a:fillRect/>
          </a:stretch>
        </p:blipFill>
        <p:spPr bwMode="auto">
          <a:xfrm>
            <a:off x="501650" y="5378450"/>
            <a:ext cx="81295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07963"/>
            <a:ext cx="5329237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92088"/>
            <a:ext cx="5986463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Width of a Single-Slit Diffraction Pattern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58763" y="1539875"/>
            <a:ext cx="5915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>
                <a:cs typeface="Times New Roman" charset="0"/>
              </a:rPr>
              <a:t> The central maximum of this single-slit diffraction pattern is much brighter than the secondary maximum</a:t>
            </a:r>
          </a:p>
        </p:txBody>
      </p:sp>
      <p:pic>
        <p:nvPicPr>
          <p:cNvPr id="1177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93663"/>
            <a:ext cx="25114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951288"/>
            <a:ext cx="35290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Text Box 3"/>
          <p:cNvSpPr txBox="1">
            <a:spLocks noChangeArrowheads="1"/>
          </p:cNvSpPr>
          <p:nvPr/>
        </p:nvSpPr>
        <p:spPr bwMode="auto">
          <a:xfrm>
            <a:off x="341313" y="2774950"/>
            <a:ext cx="84423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width of the central maximum on a screen a distance </a:t>
            </a:r>
            <a:r>
              <a:rPr lang="en-US" altLang="en-US" sz="2600" i="1" dirty="0">
                <a:cs typeface="Times New Roman" charset="0"/>
              </a:rPr>
              <a:t>L </a:t>
            </a:r>
            <a:r>
              <a:rPr lang="en-US" altLang="en-US" sz="2600" dirty="0">
                <a:cs typeface="Times New Roman" charset="0"/>
              </a:rPr>
              <a:t>away is </a:t>
            </a:r>
            <a:r>
              <a:rPr lang="en-US" altLang="en-US" sz="2600" i="1" dirty="0">
                <a:cs typeface="Times New Roman" charset="0"/>
              </a:rPr>
              <a:t>twice </a:t>
            </a:r>
            <a:r>
              <a:rPr lang="en-US" altLang="en-US" sz="2600" dirty="0">
                <a:cs typeface="Times New Roman" charset="0"/>
              </a:rPr>
              <a:t>the spacing between the dark fringes on either side:</a:t>
            </a:r>
            <a:endParaRPr lang="el-GR" altLang="en-US" sz="2600" dirty="0">
              <a:cs typeface="Times New Roman" charset="0"/>
            </a:endParaRPr>
          </a:p>
        </p:txBody>
      </p:sp>
      <p:sp>
        <p:nvSpPr>
          <p:cNvPr id="117767" name="Text Box 3"/>
          <p:cNvSpPr txBox="1">
            <a:spLocks noChangeArrowheads="1"/>
          </p:cNvSpPr>
          <p:nvPr/>
        </p:nvSpPr>
        <p:spPr bwMode="auto">
          <a:xfrm>
            <a:off x="339725" y="4937125"/>
            <a:ext cx="84439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farther away from the screen (larger </a:t>
            </a:r>
            <a:r>
              <a:rPr lang="en-US" altLang="en-US" sz="2600" i="1" dirty="0">
                <a:cs typeface="Times New Roman" charset="0"/>
              </a:rPr>
              <a:t>L</a:t>
            </a:r>
            <a:r>
              <a:rPr lang="en-US" altLang="en-US" sz="2600" dirty="0">
                <a:cs typeface="Times New Roman" charset="0"/>
              </a:rPr>
              <a:t>), the wider the pattern of light becomes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narrower the opening (smaller </a:t>
            </a:r>
            <a:r>
              <a:rPr lang="en-US" altLang="en-US" sz="2600" i="1" dirty="0">
                <a:cs typeface="Times New Roman" charset="0"/>
              </a:rPr>
              <a:t>a</a:t>
            </a:r>
            <a:r>
              <a:rPr lang="en-US" altLang="en-US" sz="2600" dirty="0">
                <a:cs typeface="Times New Roman" charset="0"/>
              </a:rPr>
              <a:t>), the wider the pattern of light becomes!</a:t>
            </a:r>
            <a:endParaRPr lang="el-GR" altLang="en-US" sz="2600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sp>
        <p:nvSpPr>
          <p:cNvPr id="118787" name="Rectangle 3"/>
          <p:cNvSpPr>
            <a:spLocks/>
          </p:cNvSpPr>
          <p:nvPr/>
        </p:nvSpPr>
        <p:spPr bwMode="auto">
          <a:xfrm>
            <a:off x="617538" y="1028700"/>
            <a:ext cx="46704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cs typeface="Times New Roman" charset="0"/>
              </a:rPr>
              <a:t>A laboratory experiment produces a single-slit diffraction pattern on a screen. If the slit is made narrower, the bright fringes will be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 closer together.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 </a:t>
            </a:r>
            <a:r>
              <a:rPr lang="en-US" altLang="en-US">
                <a:cs typeface="Times New Roman" charset="0"/>
              </a:rPr>
              <a:t>in the same positions.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farther apart.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There will be no fringes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because the conditions for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diffraction won’t be satisfied.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cs typeface="Times New Roman" charset="0"/>
              <a:sym typeface="Symbol" charset="2"/>
            </a:endParaRPr>
          </a:p>
        </p:txBody>
      </p:sp>
      <p:pic>
        <p:nvPicPr>
          <p:cNvPr id="118788" name="Picture 4" descr="22_sing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139825"/>
            <a:ext cx="26733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/>
          </p:cNvSpPr>
          <p:nvPr/>
        </p:nvSpPr>
        <p:spPr bwMode="auto">
          <a:xfrm>
            <a:off x="617538" y="1028700"/>
            <a:ext cx="42814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A laboratory experiment produces a double-slit interference pattern on a screen. If the left slit is blocked, the screen will look like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sym typeface="Symbol" charset="2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123908" name="Picture 4" descr="22_doub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2744" y="-446881"/>
            <a:ext cx="51117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5"/>
          <p:cNvSpPr>
            <a:spLocks/>
          </p:cNvSpPr>
          <p:nvPr/>
        </p:nvSpPr>
        <p:spPr bwMode="auto">
          <a:xfrm>
            <a:off x="6569075" y="2771775"/>
            <a:ext cx="800100" cy="658813"/>
          </a:xfrm>
          <a:prstGeom prst="rect">
            <a:avLst/>
          </a:prstGeom>
          <a:solidFill>
            <a:srgbClr val="FE1C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6372225" y="1889125"/>
            <a:ext cx="1536700" cy="960438"/>
            <a:chOff x="4567" y="1328"/>
            <a:chExt cx="1076" cy="672"/>
          </a:xfrm>
        </p:grpSpPr>
        <p:sp>
          <p:nvSpPr>
            <p:cNvPr id="123948" name="Arc 7"/>
            <p:cNvSpPr>
              <a:spLocks/>
            </p:cNvSpPr>
            <p:nvPr/>
          </p:nvSpPr>
          <p:spPr bwMode="auto">
            <a:xfrm>
              <a:off x="5133" y="1328"/>
              <a:ext cx="510" cy="576"/>
            </a:xfrm>
            <a:custGeom>
              <a:avLst/>
              <a:gdLst>
                <a:gd name="T0" fmla="*/ 0 w 19136"/>
                <a:gd name="T1" fmla="*/ 0 h 21600"/>
                <a:gd name="T2" fmla="*/ 0 w 19136"/>
                <a:gd name="T3" fmla="*/ 0 h 21600"/>
                <a:gd name="T4" fmla="*/ 0 w 1913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136"/>
                <a:gd name="T10" fmla="*/ 0 h 21600"/>
                <a:gd name="T11" fmla="*/ 19136 w 191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36" h="21600" fill="none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</a:path>
                <a:path w="19136" h="21600" stroke="0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49" name="Arc 8"/>
            <p:cNvSpPr>
              <a:spLocks/>
            </p:cNvSpPr>
            <p:nvPr/>
          </p:nvSpPr>
          <p:spPr bwMode="auto">
            <a:xfrm flipH="1">
              <a:off x="4567" y="1328"/>
              <a:ext cx="510" cy="576"/>
            </a:xfrm>
            <a:custGeom>
              <a:avLst/>
              <a:gdLst>
                <a:gd name="T0" fmla="*/ 0 w 19136"/>
                <a:gd name="T1" fmla="*/ 0 h 21600"/>
                <a:gd name="T2" fmla="*/ 0 w 19136"/>
                <a:gd name="T3" fmla="*/ 0 h 21600"/>
                <a:gd name="T4" fmla="*/ 0 w 1913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136"/>
                <a:gd name="T10" fmla="*/ 0 h 21600"/>
                <a:gd name="T11" fmla="*/ 19136 w 191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36" h="21600" fill="none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</a:path>
                <a:path w="19136" h="21600" stroke="0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50" name="Rectangle 9"/>
            <p:cNvSpPr>
              <a:spLocks/>
            </p:cNvSpPr>
            <p:nvPr/>
          </p:nvSpPr>
          <p:spPr bwMode="auto">
            <a:xfrm>
              <a:off x="5070" y="1328"/>
              <a:ext cx="66" cy="672"/>
            </a:xfrm>
            <a:prstGeom prst="rect">
              <a:avLst/>
            </a:pr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911" name="Group 10"/>
          <p:cNvGrpSpPr>
            <a:grpSpLocks/>
          </p:cNvGrpSpPr>
          <p:nvPr/>
        </p:nvGrpSpPr>
        <p:grpSpPr bwMode="auto">
          <a:xfrm>
            <a:off x="6029325" y="1889125"/>
            <a:ext cx="1536700" cy="960438"/>
            <a:chOff x="4567" y="1328"/>
            <a:chExt cx="1076" cy="672"/>
          </a:xfrm>
        </p:grpSpPr>
        <p:sp>
          <p:nvSpPr>
            <p:cNvPr id="123945" name="Arc 11"/>
            <p:cNvSpPr>
              <a:spLocks/>
            </p:cNvSpPr>
            <p:nvPr/>
          </p:nvSpPr>
          <p:spPr bwMode="auto">
            <a:xfrm>
              <a:off x="5133" y="1328"/>
              <a:ext cx="510" cy="576"/>
            </a:xfrm>
            <a:custGeom>
              <a:avLst/>
              <a:gdLst>
                <a:gd name="T0" fmla="*/ 0 w 19136"/>
                <a:gd name="T1" fmla="*/ 0 h 21600"/>
                <a:gd name="T2" fmla="*/ 0 w 19136"/>
                <a:gd name="T3" fmla="*/ 0 h 21600"/>
                <a:gd name="T4" fmla="*/ 0 w 1913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136"/>
                <a:gd name="T10" fmla="*/ 0 h 21600"/>
                <a:gd name="T11" fmla="*/ 19136 w 191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36" h="21600" fill="none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</a:path>
                <a:path w="19136" h="21600" stroke="0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46" name="Arc 12"/>
            <p:cNvSpPr>
              <a:spLocks/>
            </p:cNvSpPr>
            <p:nvPr/>
          </p:nvSpPr>
          <p:spPr bwMode="auto">
            <a:xfrm flipH="1">
              <a:off x="4567" y="1328"/>
              <a:ext cx="510" cy="576"/>
            </a:xfrm>
            <a:custGeom>
              <a:avLst/>
              <a:gdLst>
                <a:gd name="T0" fmla="*/ 0 w 19136"/>
                <a:gd name="T1" fmla="*/ 0 h 21600"/>
                <a:gd name="T2" fmla="*/ 0 w 19136"/>
                <a:gd name="T3" fmla="*/ 0 h 21600"/>
                <a:gd name="T4" fmla="*/ 0 w 1913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136"/>
                <a:gd name="T10" fmla="*/ 0 h 21600"/>
                <a:gd name="T11" fmla="*/ 19136 w 191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36" h="21600" fill="none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</a:path>
                <a:path w="19136" h="21600" stroke="0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47" name="Rectangle 13"/>
            <p:cNvSpPr>
              <a:spLocks/>
            </p:cNvSpPr>
            <p:nvPr/>
          </p:nvSpPr>
          <p:spPr bwMode="auto">
            <a:xfrm>
              <a:off x="5070" y="1328"/>
              <a:ext cx="66" cy="672"/>
            </a:xfrm>
            <a:prstGeom prst="rect">
              <a:avLst/>
            </a:pr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912" name="Rectangle 14"/>
          <p:cNvSpPr>
            <a:spLocks/>
          </p:cNvSpPr>
          <p:nvPr/>
        </p:nvSpPr>
        <p:spPr bwMode="auto">
          <a:xfrm>
            <a:off x="5113338" y="2713038"/>
            <a:ext cx="1641475" cy="71437"/>
          </a:xfrm>
          <a:prstGeom prst="rect">
            <a:avLst/>
          </a:prstGeom>
          <a:solidFill>
            <a:srgbClr val="DFC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13" name="Rectangle 15"/>
          <p:cNvSpPr>
            <a:spLocks/>
          </p:cNvSpPr>
          <p:nvPr/>
        </p:nvSpPr>
        <p:spPr bwMode="auto">
          <a:xfrm>
            <a:off x="7185025" y="2713038"/>
            <a:ext cx="1638300" cy="71437"/>
          </a:xfrm>
          <a:prstGeom prst="rect">
            <a:avLst/>
          </a:prstGeom>
          <a:solidFill>
            <a:srgbClr val="DFC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14" name="Rectangle 16"/>
          <p:cNvSpPr>
            <a:spLocks/>
          </p:cNvSpPr>
          <p:nvPr/>
        </p:nvSpPr>
        <p:spPr bwMode="auto">
          <a:xfrm>
            <a:off x="6838950" y="2711450"/>
            <a:ext cx="258763" cy="74613"/>
          </a:xfrm>
          <a:prstGeom prst="rect">
            <a:avLst/>
          </a:prstGeom>
          <a:solidFill>
            <a:srgbClr val="DFC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15" name="Line 17"/>
          <p:cNvSpPr>
            <a:spLocks noChangeShapeType="1"/>
          </p:cNvSpPr>
          <p:nvPr/>
        </p:nvSpPr>
        <p:spPr bwMode="auto">
          <a:xfrm flipV="1">
            <a:off x="6735763" y="2911475"/>
            <a:ext cx="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16" name="Line 18"/>
          <p:cNvSpPr>
            <a:spLocks noChangeShapeType="1"/>
          </p:cNvSpPr>
          <p:nvPr/>
        </p:nvSpPr>
        <p:spPr bwMode="auto">
          <a:xfrm flipV="1">
            <a:off x="7204075" y="2911475"/>
            <a:ext cx="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17" name="Rectangle 19"/>
          <p:cNvSpPr>
            <a:spLocks/>
          </p:cNvSpPr>
          <p:nvPr/>
        </p:nvSpPr>
        <p:spPr bwMode="auto">
          <a:xfrm>
            <a:off x="6353175" y="3492500"/>
            <a:ext cx="15938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Laser beam</a:t>
            </a:r>
          </a:p>
        </p:txBody>
      </p:sp>
      <p:sp>
        <p:nvSpPr>
          <p:cNvPr id="123918" name="Rectangle 20"/>
          <p:cNvSpPr>
            <a:spLocks/>
          </p:cNvSpPr>
          <p:nvPr/>
        </p:nvSpPr>
        <p:spPr bwMode="auto">
          <a:xfrm>
            <a:off x="5103813" y="1155700"/>
            <a:ext cx="396875" cy="5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19" name="Rectangle 21"/>
          <p:cNvSpPr>
            <a:spLocks/>
          </p:cNvSpPr>
          <p:nvPr/>
        </p:nvSpPr>
        <p:spPr bwMode="auto">
          <a:xfrm>
            <a:off x="8431213" y="1157288"/>
            <a:ext cx="396875" cy="5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920" name="Group 23"/>
          <p:cNvGrpSpPr>
            <a:grpSpLocks/>
          </p:cNvGrpSpPr>
          <p:nvPr/>
        </p:nvGrpSpPr>
        <p:grpSpPr bwMode="auto">
          <a:xfrm>
            <a:off x="1042988" y="4278313"/>
            <a:ext cx="3713162" cy="509587"/>
            <a:chOff x="1113" y="3062"/>
            <a:chExt cx="2599" cy="357"/>
          </a:xfrm>
        </p:grpSpPr>
        <p:pic>
          <p:nvPicPr>
            <p:cNvPr id="123942" name="Picture 24" descr="22_doubleslit"/>
            <p:cNvPicPr>
              <a:picLocks noChangeAspect="1" noChangeArrowheads="1"/>
            </p:cNvPicPr>
            <p:nvPr/>
          </p:nvPicPr>
          <p:blipFill>
            <a:blip r:embed="rId3">
              <a:lum bright="-44000" contrast="-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34" y="1941"/>
              <a:ext cx="357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43" name="Rectangle 25"/>
            <p:cNvSpPr>
              <a:spLocks/>
            </p:cNvSpPr>
            <p:nvPr/>
          </p:nvSpPr>
          <p:spPr bwMode="auto">
            <a:xfrm>
              <a:off x="1118" y="3063"/>
              <a:ext cx="278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44" name="Rectangle 26"/>
            <p:cNvSpPr>
              <a:spLocks/>
            </p:cNvSpPr>
            <p:nvPr/>
          </p:nvSpPr>
          <p:spPr bwMode="auto">
            <a:xfrm>
              <a:off x="3426" y="3063"/>
              <a:ext cx="278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23921" name="Picture 27" descr="22_singlesli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r="34979"/>
          <a:stretch>
            <a:fillRect/>
          </a:stretch>
        </p:blipFill>
        <p:spPr bwMode="auto">
          <a:xfrm>
            <a:off x="1042988" y="5064125"/>
            <a:ext cx="370998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22" name="Group 28"/>
          <p:cNvGrpSpPr>
            <a:grpSpLocks/>
          </p:cNvGrpSpPr>
          <p:nvPr/>
        </p:nvGrpSpPr>
        <p:grpSpPr bwMode="auto">
          <a:xfrm>
            <a:off x="1042988" y="3492500"/>
            <a:ext cx="3713162" cy="509588"/>
            <a:chOff x="846" y="2236"/>
            <a:chExt cx="2599" cy="357"/>
          </a:xfrm>
        </p:grpSpPr>
        <p:pic>
          <p:nvPicPr>
            <p:cNvPr id="123939" name="Picture 29" descr="22_doublesl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7" y="1115"/>
              <a:ext cx="357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40" name="Rectangle 30"/>
            <p:cNvSpPr>
              <a:spLocks/>
            </p:cNvSpPr>
            <p:nvPr/>
          </p:nvSpPr>
          <p:spPr bwMode="auto">
            <a:xfrm>
              <a:off x="863" y="2237"/>
              <a:ext cx="1261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41" name="Rectangle 31"/>
            <p:cNvSpPr>
              <a:spLocks/>
            </p:cNvSpPr>
            <p:nvPr/>
          </p:nvSpPr>
          <p:spPr bwMode="auto">
            <a:xfrm>
              <a:off x="3158" y="2237"/>
              <a:ext cx="278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923" name="Group 32"/>
          <p:cNvGrpSpPr>
            <a:grpSpLocks/>
          </p:cNvGrpSpPr>
          <p:nvPr/>
        </p:nvGrpSpPr>
        <p:grpSpPr bwMode="auto">
          <a:xfrm>
            <a:off x="1042988" y="2706688"/>
            <a:ext cx="3713162" cy="509587"/>
            <a:chOff x="841" y="2332"/>
            <a:chExt cx="2599" cy="357"/>
          </a:xfrm>
        </p:grpSpPr>
        <p:pic>
          <p:nvPicPr>
            <p:cNvPr id="123934" name="Picture 33" descr="22_doublesl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2" y="1211"/>
              <a:ext cx="357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35" name="Rectangle 34"/>
            <p:cNvSpPr>
              <a:spLocks/>
            </p:cNvSpPr>
            <p:nvPr/>
          </p:nvSpPr>
          <p:spPr bwMode="auto">
            <a:xfrm>
              <a:off x="1185" y="2333"/>
              <a:ext cx="183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6" name="Rectangle 35"/>
            <p:cNvSpPr>
              <a:spLocks/>
            </p:cNvSpPr>
            <p:nvPr/>
          </p:nvSpPr>
          <p:spPr bwMode="auto">
            <a:xfrm>
              <a:off x="2916" y="2333"/>
              <a:ext cx="210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7" name="Rectangle 36"/>
            <p:cNvSpPr>
              <a:spLocks/>
            </p:cNvSpPr>
            <p:nvPr/>
          </p:nvSpPr>
          <p:spPr bwMode="auto">
            <a:xfrm>
              <a:off x="1752" y="2333"/>
              <a:ext cx="194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8" name="Rectangle 37"/>
            <p:cNvSpPr>
              <a:spLocks/>
            </p:cNvSpPr>
            <p:nvPr/>
          </p:nvSpPr>
          <p:spPr bwMode="auto">
            <a:xfrm>
              <a:off x="2334" y="2333"/>
              <a:ext cx="204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924" name="Rectangle 38"/>
          <p:cNvSpPr>
            <a:spLocks/>
          </p:cNvSpPr>
          <p:nvPr/>
        </p:nvSpPr>
        <p:spPr bwMode="auto">
          <a:xfrm>
            <a:off x="536575" y="2751138"/>
            <a:ext cx="4794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A.</a:t>
            </a:r>
          </a:p>
        </p:txBody>
      </p:sp>
      <p:sp>
        <p:nvSpPr>
          <p:cNvPr id="123925" name="Rectangle 39"/>
          <p:cNvSpPr>
            <a:spLocks/>
          </p:cNvSpPr>
          <p:nvPr/>
        </p:nvSpPr>
        <p:spPr bwMode="auto">
          <a:xfrm>
            <a:off x="536575" y="3535363"/>
            <a:ext cx="4492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B.</a:t>
            </a:r>
          </a:p>
        </p:txBody>
      </p:sp>
      <p:sp>
        <p:nvSpPr>
          <p:cNvPr id="123926" name="Rectangle 40"/>
          <p:cNvSpPr>
            <a:spLocks/>
          </p:cNvSpPr>
          <p:nvPr/>
        </p:nvSpPr>
        <p:spPr bwMode="auto">
          <a:xfrm>
            <a:off x="536575" y="4321175"/>
            <a:ext cx="4492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C.</a:t>
            </a:r>
          </a:p>
        </p:txBody>
      </p:sp>
      <p:sp>
        <p:nvSpPr>
          <p:cNvPr id="123927" name="Rectangle 41"/>
          <p:cNvSpPr>
            <a:spLocks/>
          </p:cNvSpPr>
          <p:nvPr/>
        </p:nvSpPr>
        <p:spPr bwMode="auto">
          <a:xfrm>
            <a:off x="536575" y="5106988"/>
            <a:ext cx="4667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D.</a:t>
            </a:r>
          </a:p>
        </p:txBody>
      </p:sp>
      <p:sp>
        <p:nvSpPr>
          <p:cNvPr id="123928" name="Line 42"/>
          <p:cNvSpPr>
            <a:spLocks noChangeShapeType="1"/>
          </p:cNvSpPr>
          <p:nvPr/>
        </p:nvSpPr>
        <p:spPr bwMode="auto">
          <a:xfrm flipV="1">
            <a:off x="7372350" y="2789238"/>
            <a:ext cx="0" cy="642937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29" name="Line 43"/>
          <p:cNvSpPr>
            <a:spLocks noChangeShapeType="1"/>
          </p:cNvSpPr>
          <p:nvPr/>
        </p:nvSpPr>
        <p:spPr bwMode="auto">
          <a:xfrm flipV="1">
            <a:off x="6572250" y="2792413"/>
            <a:ext cx="0" cy="642937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30" name="Line 44"/>
          <p:cNvSpPr>
            <a:spLocks noChangeShapeType="1"/>
          </p:cNvSpPr>
          <p:nvPr/>
        </p:nvSpPr>
        <p:spPr bwMode="auto">
          <a:xfrm flipV="1">
            <a:off x="7189788" y="2328863"/>
            <a:ext cx="714375" cy="374650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31" name="Line 45"/>
          <p:cNvSpPr>
            <a:spLocks noChangeShapeType="1"/>
          </p:cNvSpPr>
          <p:nvPr/>
        </p:nvSpPr>
        <p:spPr bwMode="auto">
          <a:xfrm flipV="1">
            <a:off x="6850063" y="2189163"/>
            <a:ext cx="965200" cy="511175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32" name="Line 46"/>
          <p:cNvSpPr>
            <a:spLocks noChangeShapeType="1"/>
          </p:cNvSpPr>
          <p:nvPr/>
        </p:nvSpPr>
        <p:spPr bwMode="auto">
          <a:xfrm flipH="1" flipV="1">
            <a:off x="6032500" y="2328863"/>
            <a:ext cx="714375" cy="374650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33" name="Line 47"/>
          <p:cNvSpPr>
            <a:spLocks noChangeShapeType="1"/>
          </p:cNvSpPr>
          <p:nvPr/>
        </p:nvSpPr>
        <p:spPr bwMode="auto">
          <a:xfrm flipH="1" flipV="1">
            <a:off x="6122988" y="2192338"/>
            <a:ext cx="966787" cy="511175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sp>
        <p:nvSpPr>
          <p:cNvPr id="132099" name="Rectangle 3"/>
          <p:cNvSpPr>
            <a:spLocks/>
          </p:cNvSpPr>
          <p:nvPr/>
        </p:nvSpPr>
        <p:spPr bwMode="auto">
          <a:xfrm>
            <a:off x="617538" y="1028700"/>
            <a:ext cx="47656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A laboratory experiment produces a single-slit diffraction pattern on a screen. The slit width is </a:t>
            </a:r>
            <a:r>
              <a:rPr lang="en-US" altLang="en-US" i="1"/>
              <a:t>a</a:t>
            </a:r>
            <a:r>
              <a:rPr lang="en-US" altLang="en-US"/>
              <a:t> and the light wavelength is </a:t>
            </a:r>
            <a:r>
              <a:rPr lang="en-US" altLang="en-US" i="1"/>
              <a:t>λ</a:t>
            </a:r>
            <a:r>
              <a:rPr lang="en-US" altLang="en-US"/>
              <a:t>. In this case,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 </a:t>
            </a:r>
            <a:r>
              <a:rPr lang="en-US" altLang="en-US" i="1"/>
              <a:t>λ</a:t>
            </a:r>
            <a:r>
              <a:rPr lang="en-US" altLang="en-US"/>
              <a:t> &lt; </a:t>
            </a:r>
            <a:r>
              <a:rPr lang="en-US" altLang="en-US" i="1"/>
              <a:t>a</a:t>
            </a:r>
            <a:endParaRPr lang="en-US" altLang="en-US" i="1">
              <a:latin typeface="Symbol" charset="2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sym typeface="Symbol" charset="2"/>
              </a:rPr>
              <a:t>  </a:t>
            </a:r>
            <a:r>
              <a:rPr lang="en-US" altLang="en-US" i="1"/>
              <a:t>λ</a:t>
            </a:r>
            <a:r>
              <a:rPr lang="en-US" altLang="en-US"/>
              <a:t> = </a:t>
            </a:r>
            <a:r>
              <a:rPr lang="en-US" altLang="en-US" i="1"/>
              <a:t>a</a:t>
            </a:r>
            <a:endParaRPr lang="en-US" altLang="en-US" i="1">
              <a:latin typeface="Symbol" charset="2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 i="1"/>
              <a:t> λ</a:t>
            </a:r>
            <a:r>
              <a:rPr lang="en-US" altLang="en-US"/>
              <a:t> &gt; </a:t>
            </a:r>
            <a:r>
              <a:rPr lang="en-US" altLang="en-US" i="1"/>
              <a:t>a</a:t>
            </a:r>
            <a:endParaRPr lang="en-US" altLang="en-US" i="1">
              <a:latin typeface="Symbol" charset="2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Not enough info to compare </a:t>
            </a:r>
            <a:r>
              <a:rPr lang="en-US" altLang="en-US" i="1"/>
              <a:t>λ</a:t>
            </a:r>
            <a:r>
              <a:rPr lang="en-US" altLang="en-US"/>
              <a:t> to </a:t>
            </a:r>
            <a:r>
              <a:rPr lang="en-US" altLang="en-US" i="1"/>
              <a:t>a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sym typeface="Symbol" charset="2"/>
            </a:endParaRPr>
          </a:p>
        </p:txBody>
      </p:sp>
      <p:pic>
        <p:nvPicPr>
          <p:cNvPr id="132100" name="Picture 4" descr="22_sing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139825"/>
            <a:ext cx="26733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6 </a:t>
            </a:r>
            <a:r>
              <a:rPr lang="en-US" dirty="0"/>
              <a:t>on</a:t>
            </a:r>
            <a:r>
              <a:rPr lang="en-US" dirty="0" smtClean="0"/>
              <a:t> Wednesday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68187"/>
            <a:ext cx="8784976" cy="1637302"/>
          </a:xfrm>
        </p:spPr>
        <p:txBody>
          <a:bodyPr/>
          <a:lstStyle/>
          <a:p>
            <a:r>
              <a:rPr lang="en-US" sz="2800" dirty="0" smtClean="0"/>
              <a:t>Please </a:t>
            </a:r>
            <a:r>
              <a:rPr lang="en-US" sz="2800" dirty="0"/>
              <a:t>read </a:t>
            </a:r>
            <a:r>
              <a:rPr lang="en-CA" sz="2800" dirty="0" smtClean="0"/>
              <a:t>Knight </a:t>
            </a:r>
            <a:r>
              <a:rPr lang="en-CA" sz="2800" dirty="0"/>
              <a:t>Ch. 23, sections </a:t>
            </a:r>
            <a:r>
              <a:rPr lang="en-CA" sz="2800" dirty="0" smtClean="0"/>
              <a:t>23.1-23.5</a:t>
            </a:r>
            <a:endParaRPr lang="en-CA" sz="2800" dirty="0"/>
          </a:p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Wednesday morning at the latest.</a:t>
            </a:r>
          </a:p>
        </p:txBody>
      </p:sp>
      <p:pic>
        <p:nvPicPr>
          <p:cNvPr id="5" name="Picture 3" descr="23_1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1209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3065216"/>
            <a:ext cx="4298776" cy="238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about:  Is it possible to see a ray of light if it does not actually enter your eye?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0180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3376612" cy="7937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Models of Light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pic>
        <p:nvPicPr>
          <p:cNvPr id="573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0"/>
            <a:ext cx="5040312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249238" y="1587500"/>
            <a:ext cx="38925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Unlike a water wave, when light passes through a </a:t>
            </a:r>
            <a:r>
              <a:rPr lang="en-US" altLang="en-US" sz="2600" dirty="0" err="1">
                <a:cs typeface="Arial" charset="0"/>
              </a:rPr>
              <a:t>a</a:t>
            </a:r>
            <a:r>
              <a:rPr lang="en-US" altLang="en-US" sz="2600" dirty="0">
                <a:cs typeface="Arial" charset="0"/>
              </a:rPr>
              <a:t> large opening, it makes a sharp-edged shadow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This lack of noticeable diffraction means that if light is a wave, the wavelength must be very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fig-22-2_p6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-444500"/>
            <a:ext cx="5383212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525838" y="-474663"/>
            <a:ext cx="5618162" cy="10922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8229600" cy="7493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Diffraction of Light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249238" y="1482725"/>
            <a:ext cx="33718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When red light passes through an opening that is only 0.1 mm wide, it does spread out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Diffraction of light is observable </a:t>
            </a:r>
            <a:r>
              <a:rPr lang="en-US" altLang="en-US" sz="2600" i="1" dirty="0">
                <a:cs typeface="Arial" charset="0"/>
              </a:rPr>
              <a:t>if </a:t>
            </a:r>
            <a:r>
              <a:rPr lang="en-US" altLang="en-US" sz="2600" dirty="0">
                <a:cs typeface="Arial" charset="0"/>
              </a:rPr>
              <a:t>the hole is sufficiently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Models of Light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73075" y="1422400"/>
            <a:ext cx="81343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40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b="1" dirty="0"/>
              <a:t> The wave model: </a:t>
            </a:r>
            <a:r>
              <a:rPr lang="en-US" altLang="en-US" sz="2600" dirty="0"/>
              <a:t>under many circumstances, light exhibits the same behavior as sound or water waves. The study of light as a wave is called </a:t>
            </a:r>
            <a:r>
              <a:rPr lang="en-US" altLang="en-US" sz="2600" i="1" dirty="0"/>
              <a:t>wave optics</a:t>
            </a:r>
            <a:r>
              <a:rPr lang="en-US" altLang="en-US" sz="2600" b="1" dirty="0"/>
              <a:t>.</a:t>
            </a:r>
          </a:p>
          <a:p>
            <a:pPr eaLnBrk="1" hangingPunct="1">
              <a:spcAft>
                <a:spcPct val="40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b="1" dirty="0"/>
              <a:t> The ray model:</a:t>
            </a:r>
            <a:r>
              <a:rPr lang="en-US" altLang="en-US" sz="2600" dirty="0"/>
              <a:t> The properties of prisms, mirrors, and lenses are best understood in terms of </a:t>
            </a:r>
            <a:r>
              <a:rPr lang="en-US" altLang="en-US" sz="2600" i="1" dirty="0"/>
              <a:t>light rays</a:t>
            </a:r>
            <a:r>
              <a:rPr lang="en-US" altLang="en-US" sz="2600" dirty="0"/>
              <a:t>. The ray model is the basis of </a:t>
            </a:r>
            <a:r>
              <a:rPr lang="en-US" altLang="en-US" sz="2600" i="1" dirty="0"/>
              <a:t>ray optics</a:t>
            </a:r>
            <a:r>
              <a:rPr lang="en-US" altLang="en-US" sz="2600" dirty="0"/>
              <a:t>.</a:t>
            </a:r>
          </a:p>
          <a:p>
            <a:pPr eaLnBrk="1" hangingPunct="1">
              <a:spcAft>
                <a:spcPct val="40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b="1" dirty="0"/>
              <a:t> The photon model:</a:t>
            </a:r>
            <a:r>
              <a:rPr lang="en-US" altLang="en-US" sz="2600" dirty="0"/>
              <a:t> In the quantum world, light behaves like neither a wave nor a particle.  Instead, light consists of </a:t>
            </a:r>
            <a:r>
              <a:rPr lang="en-US" altLang="en-US" sz="2600" i="1" dirty="0"/>
              <a:t>photons </a:t>
            </a:r>
            <a:r>
              <a:rPr lang="en-US" altLang="en-US" sz="2600" dirty="0"/>
              <a:t>that have both wave-like and particle-like properties. This is the </a:t>
            </a:r>
            <a:r>
              <a:rPr lang="en-US" altLang="en-US" sz="2600" i="1" dirty="0"/>
              <a:t>quantum theory</a:t>
            </a:r>
            <a:r>
              <a:rPr lang="en-US" altLang="en-US" sz="2600" dirty="0"/>
              <a:t> of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92088"/>
            <a:ext cx="6507162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1258888" y="0"/>
            <a:ext cx="4562475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1739900" y="1069975"/>
            <a:ext cx="1587500" cy="128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858838" y="2270125"/>
            <a:ext cx="1692275" cy="1598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8221662" cy="7937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Young’s Double-Slit Experiment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0663"/>
            <a:ext cx="8089900" cy="64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341313" y="176213"/>
            <a:ext cx="552450" cy="341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747713"/>
            <a:ext cx="6286500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8221662" cy="7937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Analyzing Double-Slit Interference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42875" y="1939925"/>
            <a:ext cx="2725738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The figure shows the “big picture” of the double-slit experiment</a:t>
            </a:r>
            <a:endParaRPr lang="en-US" altLang="en-US" sz="2600" i="1" dirty="0"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The next slide </a:t>
            </a:r>
            <a:r>
              <a:rPr lang="en-US" altLang="en-US" sz="2600" i="1" dirty="0">
                <a:cs typeface="Arial" charset="0"/>
              </a:rPr>
              <a:t>zooms in</a:t>
            </a:r>
            <a:r>
              <a:rPr lang="en-US" altLang="en-US" sz="2600" dirty="0">
                <a:cs typeface="Arial" charset="0"/>
              </a:rPr>
              <a:t> on the area inside the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1739</Words>
  <Application>Microsoft Office PowerPoint</Application>
  <PresentationFormat>On-screen Show (4:3)</PresentationFormat>
  <Paragraphs>181</Paragraphs>
  <Slides>38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Equation</vt:lpstr>
      <vt:lpstr>PHY132 Introduction to Physics II  Class 5 – Outline:</vt:lpstr>
      <vt:lpstr>PowerPoint Presentation</vt:lpstr>
      <vt:lpstr>Diffraction of Water Waves</vt:lpstr>
      <vt:lpstr>Models of Light</vt:lpstr>
      <vt:lpstr>Diffraction of Light</vt:lpstr>
      <vt:lpstr>Models of Light</vt:lpstr>
      <vt:lpstr>Young’s Double-Slit Experiment</vt:lpstr>
      <vt:lpstr>PowerPoint Presentation</vt:lpstr>
      <vt:lpstr>Analyzing Double-Slit Interference</vt:lpstr>
      <vt:lpstr>Analyzing Double-Slit Interference</vt:lpstr>
      <vt:lpstr>Analyzing Double-Slit Interference</vt:lpstr>
      <vt:lpstr>PowerPoint Presentation</vt:lpstr>
      <vt:lpstr>PowerPoint Presentation</vt:lpstr>
      <vt:lpstr>PowerPoint Presentation</vt:lpstr>
      <vt:lpstr>PowerPoint Presentation</vt:lpstr>
      <vt:lpstr>Intensity of the Double-Slit Interference Pattern</vt:lpstr>
      <vt:lpstr>Intensity of the Double-Slit Interference Pattern</vt:lpstr>
      <vt:lpstr>PowerPoint Presentation</vt:lpstr>
      <vt:lpstr>The Diffraction Grating</vt:lpstr>
      <vt:lpstr>The Diffraction Grating</vt:lpstr>
      <vt:lpstr>The Diffraction Grating</vt:lpstr>
      <vt:lpstr>The Diffraction Grating</vt:lpstr>
      <vt:lpstr>The Diffraction Grating</vt:lpstr>
      <vt:lpstr>PowerPoint Presentation</vt:lpstr>
      <vt:lpstr>Reflection Gratings</vt:lpstr>
      <vt:lpstr>Reflection Gratings</vt:lpstr>
      <vt:lpstr>Single-Slit Diffraction</vt:lpstr>
      <vt:lpstr>Huygens’ Principle: Plane Waves</vt:lpstr>
      <vt:lpstr>Huygens’ Principle: Spherical Waves</vt:lpstr>
      <vt:lpstr>Analyzing Single-Slit Diffraction</vt:lpstr>
      <vt:lpstr>Analyzing Single-Slit Diffraction</vt:lpstr>
      <vt:lpstr>Analyzing Single-Slit Diffraction</vt:lpstr>
      <vt:lpstr>Single-Slit Diffraction</vt:lpstr>
      <vt:lpstr>The Width of a Single-Slit Diffraction Pattern</vt:lpstr>
      <vt:lpstr>PowerPoint Presentation</vt:lpstr>
      <vt:lpstr>PowerPoint Presentation</vt:lpstr>
      <vt:lpstr>PowerPoint Presentation</vt:lpstr>
      <vt:lpstr>Before Class 6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Ch33</dc:title>
  <dc:creator>Benjamin Grinstein</dc:creator>
  <cp:lastModifiedBy>Jason Harlow</cp:lastModifiedBy>
  <cp:revision>94</cp:revision>
  <cp:lastPrinted>2011-08-29T14:51:27Z</cp:lastPrinted>
  <dcterms:created xsi:type="dcterms:W3CDTF">2011-08-29T14:46:05Z</dcterms:created>
  <dcterms:modified xsi:type="dcterms:W3CDTF">2015-01-11T15:28:22Z</dcterms:modified>
</cp:coreProperties>
</file>