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00" r:id="rId2"/>
    <p:sldId id="504" r:id="rId3"/>
    <p:sldId id="505" r:id="rId4"/>
    <p:sldId id="404" r:id="rId5"/>
    <p:sldId id="418" r:id="rId6"/>
    <p:sldId id="419" r:id="rId7"/>
    <p:sldId id="420" r:id="rId8"/>
    <p:sldId id="422" r:id="rId9"/>
    <p:sldId id="429" r:id="rId10"/>
    <p:sldId id="430" r:id="rId11"/>
    <p:sldId id="431" r:id="rId12"/>
    <p:sldId id="433" r:id="rId13"/>
    <p:sldId id="435" r:id="rId14"/>
    <p:sldId id="436" r:id="rId15"/>
    <p:sldId id="437" r:id="rId16"/>
    <p:sldId id="438" r:id="rId17"/>
    <p:sldId id="448" r:id="rId18"/>
    <p:sldId id="449" r:id="rId19"/>
    <p:sldId id="450" r:id="rId20"/>
    <p:sldId id="452" r:id="rId21"/>
    <p:sldId id="459" r:id="rId22"/>
    <p:sldId id="462" r:id="rId23"/>
    <p:sldId id="463" r:id="rId24"/>
    <p:sldId id="440" r:id="rId25"/>
    <p:sldId id="441" r:id="rId26"/>
    <p:sldId id="453" r:id="rId27"/>
    <p:sldId id="503" r:id="rId28"/>
    <p:sldId id="464" r:id="rId29"/>
    <p:sldId id="466" r:id="rId30"/>
    <p:sldId id="455" r:id="rId31"/>
    <p:sldId id="456" r:id="rId32"/>
    <p:sldId id="457" r:id="rId33"/>
    <p:sldId id="458" r:id="rId34"/>
    <p:sldId id="469" r:id="rId35"/>
    <p:sldId id="471" r:id="rId36"/>
    <p:sldId id="472" r:id="rId37"/>
    <p:sldId id="399" r:id="rId3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8A96"/>
    <a:srgbClr val="FFA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 autoAdjust="0"/>
    <p:restoredTop sz="94660"/>
  </p:normalViewPr>
  <p:slideViewPr>
    <p:cSldViewPr>
      <p:cViewPr varScale="1">
        <p:scale>
          <a:sx n="61" d="100"/>
          <a:sy n="61" d="100"/>
        </p:scale>
        <p:origin x="-7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810" tIns="43905" rIns="87810" bIns="439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F1AC7A-A382-1944-9F1F-F30449D4AF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43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16:16:21.6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6191 13263 26,'-10'0'38,"-9"0"2,11 0 15,-3-5-9,2 3-14,2 0-2,-2 2-2,5-1-3,0-1-7,-1 2-7,3-2 3,-3 0-4,-2-1 1,3 3-2,0 0-3,-5 0-1,-3 0 4,6 0-3,-6 0-5,-1 5-1,0 7-1,-1-2 1,1 2-1,6-2 1,0-5-1,5 2 0,2-5-3,0 3 1,0-3-1,0 5 2,0-3 2,0 2 0,0 2 0,0 2 0,0 1 0,0 1 0,0 0 0,2 1 1,4 1 0,-2-4-1,0-1 0,3-2 0,-1 3 2,4 0-2,-6 2 1,2 8-1,-1-1 0,-3 4 0,0-3 1,-2-3 0,7-2 0,0-1-1,0 1 1,-1-5-1,1-1 4,-3 0-2,1-6 0,0 0-1,1-3 1,3 1 2,0-1-1,0 0-2,4 0 2,1 0 1,-1 0-2,3 0-1,-3 0 1,1 0 0,1 0-1,1 0 0,-1-1 1,-1-2-1,-3 0-1,-4 1-1,6-3 1,-4-1 1,-1 1 1,4-3-1,1-6 1,-2-1 0,3-1 1,-6-2 1,4 1-3,-5 3 1,-1-3-1,-2 5 1,3-3 4,-3 1 1,-2 7 0,4-7-1,-4-2-3,-2 4-3,2-2 0,0 4 0,0 4 0,-2-2 0,0 4 1,0-2 1,0-1 4,0 0 1,0-5 0,0-2-1,-14-6-4,-1 2-2,0-4 0,3 4 0,-1 3 1,2 4 5,-3 0-1,1 4-3,0 0-1,-2 2-1,3-2-1,-1 3-9,1 0-67,10 2-92</inkml:trace>
  <inkml:trace contextRef="#ctx0" brushRef="#br0" timeOffset="2086.118">6314 13305 125,'0'0'73,"0"0"-33,0 0-7,0 0-19,0 0-14,0 0-2,0 0 2,0 0 0,0 9 4,0 3 3,0 3 4,0-5 2,0 4-1,0-2-1,0 3-2,0 14-2,-4 0-1,-5 9-6,-2-4 0,-4-2 0,3-6 0,6-10-2,-2-8-5,6 0-14,2-8-50,0 0-48,0 0-18</inkml:trace>
  <inkml:trace contextRef="#ctx0" brushRef="#br0" timeOffset="2387.135">6162 13365 75,'0'0'109,"0"-2"-73,0 2-25,0 0 0,0 0 3,0 0-10,0 0-4,6 0-3,2 0 3,13 0 5,-4 6 5,10 0-5,-5 0-2,5-3-2,0 2-1,-1-3-1,3-2-3,-2 0-14,-1-12-78</inkml:trace>
  <inkml:trace contextRef="#ctx0" brushRef="#br0" timeOffset="3180.1845">6343 13311 30,'0'-2'27,"0"-5"-10,0 2-3,0-1 15,0-5-6,0 2 14,0-4-7,0-1-12,0 0 5,0-2-7,0-4-9,0 0 0,0-2-5,0-2-1,0 0 0,0 0-1,3-1 1,-1-1 0,-2 6 0,2-4 1,3-2-1,-1 3 1,-2-4-1,0-1-1,5 1 1,-5-6-1,0 1 0,-1 1-1,-1 4 1,0 5 0,0 6 4,0 6-1,0 2-3,0 1 0,0 0-3,0 0-17,0-5-67,0 3-82</inkml:trace>
  <inkml:trace contextRef="#ctx0" brushRef="#br0" timeOffset="3772.216">6375 12617 119,'0'0'28,"0"0"15,0 0-11,0 4-17,-3 6-11,-8 6-4,-2 5-1,-3 8 1,-2 0 1,3-2-1,0-3 2,6-8 0,6-5 0,3-8-2,0-3-2,0 0 0,0 0-4,0-16-6,3-5 12,12-8 2,-2 2-2,3-2-2,-3 3 2,-2 8 2,1 4-2,-8 6 4,-2 4-1,-2 4 1,0 0 5,0 0-9,9 6-7,3 18 7,3 4 4,7-1 1,3-4-4,2-8-1,-6-12-7,0-3-151</inkml:trace>
  <inkml:trace contextRef="#ctx0" brushRef="#br0" timeOffset="8669.7265">6261 13168 47,'0'0'52,"0"0"-19,0 0 7,0 0 3,0 0 2,0 0-8,0 0-11,0 0-7,0 0-1,0-6-6,0 3-4,-4-2-3,-4 1-4,2 1 9,-9 1-6,1-1 4,-3-1-4,-4 4 1,-1-2-3,-5 2-1,0 0 4,1 0-1,-1 0-3,-2 0 0,0 0 2,0 0-2,2 0-1,-3 6 4,4 0-3,-3 5-1,9 1-1,-6-1-2,-1 5 1,7 3-3,2-4-1,0 4 4,1 2 1,5 0-1,5-2 1,0 6-4,5-4 3,2 0 0,0-1-2,0-1 1,0-2 1,14-2-1,-3 0 1,3 1 1,5 0 1,6-8-2,6 2 0,0-5 1,5-3 1,0-1 1,4-1 1,-4 0-2,-3 0 1,-2 0-1,0 0-1,3 0 1,-1-10 0,0-7 0,6-3 1,-6 3 0,1 3 2,-10-1-3,1 0-2,-8 4 0,-3-1 2,-5 4-1,2 5-3,-5-6 4,2 4-1,-2-4 0,-4 2-1,7-3-3,-3-2 0,2 4 3,-4-2 2,-4-1 0,0-1 1,0-4-1,-2-2-27,-14-2-104,-1 4-83</inkml:trace>
  <inkml:trace contextRef="#ctx0" brushRef="#br0" timeOffset="10161.811">6234 13371 95,'0'0'6,"0"0"-3,0 0-3,0 0 7,0 0 27,0 0-16,0 0-18,0 0 9,0 0 29,0 0-8,0 0 0,0 0 2,-4 0-25,-8 0-3,-1 0 1,-1 0 0,-1 8 0,-5-4 0,-2-3 12,0 6-6,-6-1 1,0 4-8,-10 6-4,-3 4 0,-3 2 0,-3 4 0,-6 5 0,2-6 0,1-1 0,6-3 0,1-4 1,0 3 1,9-3 2,-4 5-4,-5-1 0,-3-1 0,-6 4 0,-6 1 0,2-1 0,4-1 0,2-3 0,5-1 0,10-3 0,1-2 1,1-5-1,0-4 1,8-3 1,0-2 9,10 0-1,3 0-2,8 0-4,4 0 6,-4 0-3,4 0-5,-5 0 1,3 0-3,-2 0 0,2 0-2,-3 0 1,5 0 0,0 0-1,0 0-1,0 0-2,0 0-8,0 0-7,0-7 9,13-4 11,0-1 0,8-2 0,-1-2 1,3-4-1,0-4 0,4-3 1,0 6 1,-4-1-2,-8 11-1,-6 6 0,-3 3 0,-3 0 0,-1 2 0,-2 0-2,2-2 3,-2-1 0,5-1 0,-3 3 2,0-1-2,0 2 2,-2 0-1,0 0 1,0 0-1,0 0 2,0 0-2,0 0 0,0 0 1,0 0 3,0 0-2,0 0 1,0 0-1,-11 7-3,3 6 0,-13 4 0,-1 6-2,-5 3 1,-4 2-2,3 2 2,1-4 1,2-2 1,9-7-1,5-8 0,7-7 0,4 1 0,0-3-2,0 3-4,0-3 3,17 0 3,8 0-2,8-3 2,8-11 1,-1-3-1,0-1-7,-9 9-49,-9 9-153</inkml:trace>
  <inkml:trace contextRef="#ctx0" brushRef="#br0" timeOffset="11002.8594">4899 13863 76,'-9'0'42,"6"0"-30,1 0 23,0 0 15,2 0-7,0 0-23,0 0-20,0 3-11,0 5 0,14-2 11,3 4 1,-1 0 0,4-4-1,-2-3 0,2 2 3,-5-3 0,8-2-2,-7 2 1,-1 1-2,3 0 0,0 2-3,-2 2-13,-8-2-67,3 2-69</inkml:trace>
  <inkml:trace contextRef="#ctx0" brushRef="#br0" timeOffset="11871.9103">5423 14165 39,'0'0'114,"-5"0"-81,5-2 1,-4-7 10,2-3-16,-5 1 5,2-3-18,3 0-10,-2 4-3,-1-4 3,5 8 0,-4-5-1,2-3-4,0 3-1,2-1-2,0-2-1,0 5 1,0 1 0,0 4-3,0 4 3,0-1-1,0-1 2,0 2 2,2-5 1,4 2 0,-1-4 2,-3 3-1,0-2 1,0 2 1,-1 3-3,-1 1 4,0 0 4,0 0-1,0 0-4,0 0 1,0 0-5,0 0-5,0 0-4,9 0-2,-3 5 10,3 1 1,-3 5 0,8 0 1,-1 5-2,3 3 2,-1-1-1,1 1 0,7-2 1,-6-5-1,-1-7 1,-3 0 1,-2-3 1,-1-2 0,-6 0-2,-4 0 3,2 0 1,-1 0 2,-1 0 2,0 0 1,0 0-2,0 0 1,0-4 0,0-16 1,3-2-1,2-10-4,1-11-1,2 0-3,0-1-1,2-3-2,5 7-16,-4 6-105</inkml:trace>
  <inkml:trace contextRef="#ctx0" brushRef="#br0" timeOffset="13598.0351">6586 13145 14,'0'0'19,"0"0"0,0 0 10,0 0 15,0 0-6,0 0-13,0-3-4,0 1 1,0 2 2,0 0-5,0 0-6,0 0-1,0 0 4,0 0-4,0 0-7,0 0 0,0 0 0,0 0 0,0 0 2,0 0 2,0 0 3,0-2-2,0 0-3,0-1-3,0-4 0,0-3 0,0-5-4,0-2 0,0-1-2,0-5 2,0-3 1,0 5 0,0-4-1,0-7 0,0 6 0,0-1 0,0 0 0,0 5 0,0 10 0,0 6 1,0 6 5,0 0 9,0 0 0,0 0-3,0 0 0,0 0-1,0-1-6,0-1 1,0 0-3,0 2-3,0 0 0,0 0-1,0 0-2,0 0 0,0 0-2,0 0 0,0 0-1,3 0-2,14 0 7,10 0 1,2 0 1,7 0 0,-1 0 1,-4 0-1,5-3-1,-4-1 0,-8 2-1,-4 1-4,-5 1-14,-1 0-85,-14 0-113</inkml:trace>
  <inkml:trace contextRef="#ctx0" brushRef="#br0" timeOffset="13914.0557">6560 12990 138,'0'0'110,"0"0"-110,0 0 8,0-6-8,0-4 15,9 2 5,-3 0-10,-5 6-3,-1 2 3,8 0-10,1 0 2,9 0 2,2 0-2,-3 10-1,4-5-1,-3 0-3,-3-3-3,3-2-20,7 0-42,-8 0-61</inkml:trace>
  <inkml:trace contextRef="#ctx0" brushRef="#br0" timeOffset="14474.088">6834 13078 56,'0'0'74,"-2"0"-74,2 2 0,0-2 4,0 0 7,0 0 1,2 0-7,9 0-1,-7 0 5,4 0-1,0 0 0,1 0 3,-6 0-2,5 0 1,-2-8-3,-6-2-4,3-2 1,2 0-4,-5-4 0,0 6-4,0 2-7,0 0 1,0 0 1,-8 4-14,0 0 18,-3 0 4,-1 4 1,1 0 3,7 0 8,-7 0-7,4 0-4,-4 8 0,0 4 0,4 1 0,0-2 1,5-2 3,0 2 3,2-5-2,0 3-4,0 4 1,0-3 0,0 2 6,4-1-5,12 1 3,6 1 3,5-3-3,-6-1-1,7-2-3,1-5-2,-8 3 0,0-5-20,-5 0-81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22:18:56.11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5786 13280 75,'-5'0'87,"1"0"-81,2 0-4,2 0 10,0 0-12,0 0 0,0 0 0,0 0 2,0 0 13,0 3 4,0 2 1,-5 4-10,0 5-2,-1 0-2,3 2-3,3 0-3,0-2-1,0-1 1,0 0 0,0 1 0,7 0 0,5 0 1,-1-3-1,4 1 0,4 2 2,3 1-1,-2-5-1,2-3 0,2 0 1,0 0 1,6-4-1,2-3 1,-1 2-1,1 0-1,-8 3 0,1 2 0,-7 6-1,-3 1-1,-3 0 2,-2-7 0,-4 1-1,4-8 1,0 0 0,2 0-1,-3 0-1,-2 0 2,-2-8 0,5 1 0,-2-6 0,0-2-3,-1-10-12,0-3-25,-4-8-76</inkml:trace>
  <inkml:trace contextRef="#ctx0" brushRef="#br0" timeOffset="1372.0799">6654 12668 143,'-7'-7'27,"-1"1"11,3-2 3,-1 2-26,1-1 2,4 6 17,-4 1 5,5 0-16,0 0-13,0 0-10,0 0-1,0 0-5,0 0-1,0 0 4,11 0 2,8 0 1,1 0 1,7 0-1,3 0 0,0 0 0,1 0 1,-5-4-1,-1-3 0,-1 4 0,-4-1-1,-9 4 1,-5 0 0,1 0 0,-3 0 0,-4 0 0,0 0 0,0-2 0,0 2 1,0 0 1,0 0 2,0 0 0,0-4 3,0-2-1,0-1-4,0-5-2,-4 3 0,-4 0 0,3 0 0,-5 0 1,0-1-1,-1 2 0,5 3-1,0 1 1,6 1 3,0 3-3,0 0 0,0 0-3,0 0-2,0 0-5,0 0 2,0 0 6,10 0 1,2 3 0,-1 5 1,1 1 1,-1 1-1,-1 3 0,0-3 1,-5-5-1,1 3 1,-5-5-1,-1-1 1,0 2 3,0-1 6,-15 8-3,-3-1-7,-4 7-8,0 4-8,4-5-39,7-4-89</inkml:trace>
  <inkml:trace contextRef="#ctx0" brushRef="#br0" timeOffset="3407.1985">7021 12971 132,'0'0'23,"0"0"-10,0 0 9,0 0-9,0 0-5,0 0 1,0-3-5,0-1 0,4 4-1,-4 0 3,0 0 10,0 0 11,0 7-4,0 2-17,0 7-6,0 0 0,0-2 1,0 6-1,-4-4-1,4 0 0,0-2-1,-1-5-3,1 0-22,-2-6-25,-1-3-23,3 0-12</inkml:trace>
  <inkml:trace contextRef="#ctx0" brushRef="#br0" timeOffset="3652.2173">7021 12971 147,'-49'84'12,"49"-84"-11,9 0-1,3 0 10,6 0 8,4-3-7,-3 1-7,1 2 3,-2 0-6,0 0-1,-5 0 1,4 0-1,-5 0-8,0 0-41</inkml:trace>
  <inkml:trace contextRef="#ctx0" brushRef="#br0" timeOffset="11573.6742">11710 14193 488,'-38'14'23,"20"-14"-23,12 5-3,6-5-2,0 0-11,19 0-49,6-3-3,8-13-9,8-2-140</inkml:trace>
  <inkml:trace contextRef="#ctx0" brushRef="#br0" timeOffset="11713.6817">11961 14251 370,'-12'2'46,"11"-2"-46,1 0 0,0 0-6,1 0-17,21 0-9,1 0-105</inkml:trace>
  <inkml:trace contextRef="#ctx0" brushRef="#br0" timeOffset="11859.7374">12526 14226 352,'-9'9'37,"-1"-5"-37,2 0-4,6 0-29,2-4-96</inkml:trace>
  <inkml:trace contextRef="#ctx0" brushRef="#br0" timeOffset="12181.9574">13418 14376 169,'0'14'49,"0"-3"-47,0 1 20,-1 2-16,-5-4-5,6-3-1,0-3-18,0-4-60</inkml:trace>
  <inkml:trace contextRef="#ctx0" brushRef="#br0" timeOffset="12361.9648">14023 14548 88,'0'27'110,"0"-10"-86,0-8-12,4-2 7,-4-7-19,4 0-31,5-1-53</inkml:trace>
  <inkml:trace contextRef="#ctx0" brushRef="#br0" timeOffset="12511.9718">14504 14464 429,'10'12'76,"-4"2"-67,-5 5 26,-1-2-22,0-2-13,-7-4-7,4-11-152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</inkml:traceFormat>
        <inkml:channelProperties>
          <inkml:channelProperty channel="X" name="resolution" value="2155.72363" units="1/cm"/>
          <inkml:channelProperty channel="Y" name="resolution" value="3449.15796" units="1/cm"/>
          <inkml:channelProperty channel="F" name="resolution" value="2.84167" units="1/deg"/>
        </inkml:channelProperties>
      </inkml:inkSource>
      <inkml:timestamp xml:id="ts0" timeString="2014-01-20T16:37:25.6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7594 10828 35,'-16'-23'1,"12"2"1,4 7-2,0 0 0,0 0 1,0 7 1,0-2 2,0 1 8,0 2 7,-2 0-1,2-2-13,-7-1-5,7 4 0,-2 1 0,-2 1 0,4 3 10,0 0 46,0 0-11,0 0-6,0 0-11,0-1-20,0-1-6,0 2-2,0 0-2,0 0-1,0 0 2,0 0 1,6 0 11,7 8 1,1 6-1,10 4-3,0 10 0,8 2-1,1 5-1,6 6-5,-6-7 3,-2 9 0,-2-10 3,-2-1-4,4-1-3,-5-8 0,3 6 0,-2-1 1,0 4-1,0 3 4,-7 2-3,9 4-1,5-6 3,-10 2-2,2-5 1,1-4 0,-4-2-2,-1 0 1,5-5-1,2 4 1,-2-1-1,-3-1 1,-2 6 0,3-3 1,-6 0-1,4 0 1,2-2-2,-3 2 1,7-1 0,-4 0-1,1 1 0,5 1 1,-7 1-1,10 1 2,-3 3-2,-2-3 0,-3 3 0,6-1 0,-3-7 0,7 5 1,0-3 1,-7 2 0,9 2-1,-7 2 1,2-2-1,9 5 0,6-5-1,0 2 0,-3-2 1,-1-6-1,1 4 0,-5 1 0,-2-3 0,3-1 1,-6 1 0,-6 1-1,7-3 0,-5 6 0,0-2 0,2 2 0,1-2 1,-7-1-1,-4-1 0,3-1 2,-1-1-2,-4 0 0,6 0 0,-2 2 0,-3 2 0,3 3 0,4 0 1,-5 1 0,3-4 1,2 7-2,0-3 0,0 3 1,2 2 0,-6-4 3,-1-1 1,0-6-4,-6-4 1,3 3 0,-4 4 1,-1 0 4,1 6 1,4-3-1,-7-6-4,1-6-1,-7-8 1,2-2-1,-8-10-1,-2 0-1,0 0-4,0 0 4,0 0 0,0 2-1,0 12-78</inkml:trace>
  <inkml:trace contextRef="#ctx0" brushRef="#br0" timeOffset="1500.0868">14246 14458 43,'-4'-4'28,"-4"4"6,6 0 7,0-8-15,-2-2-17,-6-1-1,7-1 11,-7 8 0,8 0 15,2 4 21,-2 0-6,2 0-15,0 0-17,0 0-17,0 7-5,6 8 5,17 8 0,4 7 1,2 4 0,6 2 3,8 6-3,-1 6 1,0 3 3,-3 5-3,5-5 1,3 2-2,-3-7 2,8 7-1,-2-4-1,0-2 5,-3-2-6,-8 1 1,1 3 1,-4 1-1,3-2 1,-8 0 1,2 0 0,3-10-2,-3-3 0,-4-4 1,0 0-2,-3-8 3,4 5-2,-3 2-1,2 1 0,2 5 0,5 1 3,-3 4-2,-2 1 0,7 4-1,-7-10 1,2 3 0,-4-7-1,10 0 0,-6 0 0,5 2-1,0 7 1,-3-3 0,8 7 4,-1 1-3,3-3-1,1-4-1,2-2-2,-6-5 3,-5-4-1,2-2 1,3 1 0,-7 4 0,3 8 0,-4-5 1,4 4-1,-5-3 3,7 3-3,5 1 0,4 4 0,-1 8-3,11 2 3,1 10 0,5 3 0,-8 1 0,0-4 0,-14 0-1,-9-7-3,2-1-25,-18-11-61</inkml:trace>
  <inkml:trace contextRef="#ctx0" brushRef="#br0" timeOffset="5686.3265">14165 16571 192,'-2'12'37,"2"6"-37,0 3 0,9-3 20,9 1-8,7-1-11,2-4-1,-4 2 2,4 3-1,0-3 2,2 2-2,-2 6-1,2 0 0,0 5 0,-2 3 2,2-1 2,4 1 5,-4-8-2,0 0-1,-1-2-1,0-4-1,6 5-2,-3 0-2,4 2 1,5 1-1,1 2 4,-10-7 1,7-1 2,-5-8-6,-4 2 0,2 1 0,-4-3 1,9 10 0,-3 2-1,0 10-1,7 2 1,-1 4 2,-6 1-2,0-6 0,1 2-1,-3-4 0,0 6 0,2 0 1,5 7-1,3-3 0,-6 7 0,5-1 0,1 7 1,1-3-1,0-2 0,3-1 0,-3-6-1,1-4 1,1-1-1,1-2 0,-1 5-7,8 1-32,-4 9-112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9.84436" units="1/cm"/>
          <inkml:channelProperty channel="Y" name="resolution" value="39.79275" units="1/cm"/>
        </inkml:channelProperties>
      </inkml:inkSource>
      <inkml:timestamp xml:id="ts0" timeString="2014-01-20T22:55:24.0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21729 5730</inkml:trace>
  <inkml:trace contextRef="#ctx0" brushRef="#br0" timeOffset="1072.0683">21729 5730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6" y="0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387442"/>
            <a:ext cx="5607712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defTabSz="928407"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6" y="8773356"/>
            <a:ext cx="3038144" cy="46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 defTabSz="928407">
              <a:defRPr sz="1200"/>
            </a:lvl1pPr>
          </a:lstStyle>
          <a:p>
            <a:fld id="{6FF646D4-3BFA-E74D-A4AF-6678D14BE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5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F646D4-3BFA-E74D-A4AF-6678D14BEF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2288BE0-B583-44B9-B101-3E14E2BD4703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7535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8BB6388-8841-4B58-A06C-E9174B8EA486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66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12796-CA45-7842-BD97-BD6A3572DC0C}" type="slidenum">
              <a:rPr lang="en-US"/>
              <a:pPr/>
              <a:t>3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4100" y="669925"/>
            <a:ext cx="4468813" cy="33528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01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A1E03-6880-3F48-B42E-31C478E6C0D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387767"/>
            <a:ext cx="5608320" cy="415591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D3518-FF74-6147-9494-9F235DD4922B}" type="slidenum">
              <a:rPr lang="en-US"/>
              <a:pPr/>
              <a:t>25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7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08FC918-70E7-4BCD-9D85-59BF09DB4D06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F26D9B3-A84D-4087-B885-213D677D9BA7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972560" y="8774271"/>
            <a:ext cx="3037840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fld id="{84037328-7EB7-4946-AD4E-A06375200D48}" type="slidenum">
              <a:rPr lang="en-US" sz="1200">
                <a:latin typeface="Times" charset="0"/>
              </a:rPr>
              <a:pPr algn="r"/>
              <a:t>34</a:t>
            </a:fld>
            <a:endParaRPr lang="en-US" sz="1200">
              <a:latin typeface="Times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034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4F68FB-EE49-9343-A0ED-B0856B509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20A5F7B-88EF-7B45-8812-1532E15AA2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4708-FAB7-2045-8B3A-6927164A3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1DC41E4-161D-AD48-AF17-D1FE093EF1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ED8FF46A-E926-D546-BE79-04D6CFA62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B1C2E7EE-3F0F-F04F-BC9B-A63CA1690A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576F906-14E8-7945-A91B-E55F877418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DB662895-DC70-5E4D-8D80-ED85256367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53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ED08B8-F681-A54C-8FFA-FC0952B85C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727D9AC-3F73-A348-BDD5-1BA1C41221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AA60D5-5E86-4146-B7DB-47C3ADEC7B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2122C6-74C2-914D-A144-6F089015A4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26DD08A-62AC-B24A-8465-7668FA50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96E55F0-21D3-514B-BCC5-621A06495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8BF4E4-0EF4-544A-89A3-67E2D5BDC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FEE343-5AAC-6B4F-B0C7-7D21E6D06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62B28E-DA43-FF4F-BBBD-88F512B7E93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ysics.tutorvista.com/light/index-of-refraction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customXml" Target="../ink/ink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43000"/>
          </a:xfrm>
        </p:spPr>
        <p:txBody>
          <a:bodyPr/>
          <a:lstStyle/>
          <a:p>
            <a:pPr algn="l"/>
            <a:r>
              <a:rPr lang="en-US" sz="3300" dirty="0" smtClean="0"/>
              <a:t>PHY132 </a:t>
            </a:r>
            <a:r>
              <a:rPr lang="en-US" sz="3300" dirty="0"/>
              <a:t>Introduction to Physics II</a:t>
            </a:r>
            <a:r>
              <a:rPr lang="en-US" sz="3300" dirty="0" smtClean="0"/>
              <a:t> </a:t>
            </a:r>
            <a:br>
              <a:rPr lang="en-US" sz="3300" dirty="0" smtClean="0"/>
            </a:br>
            <a:r>
              <a:rPr lang="en-US" sz="3300" dirty="0" smtClean="0"/>
              <a:t>Class 6 – </a:t>
            </a:r>
            <a:r>
              <a:rPr lang="en-US" sz="3300" b="1" dirty="0" smtClean="0"/>
              <a:t>Outline:</a:t>
            </a:r>
            <a:endParaRPr lang="en-US" sz="3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6264696" cy="4536504"/>
          </a:xfrm>
        </p:spPr>
        <p:txBody>
          <a:bodyPr/>
          <a:lstStyle/>
          <a:p>
            <a:r>
              <a:rPr lang="en-CA" dirty="0"/>
              <a:t>Ch. 23, sections </a:t>
            </a:r>
            <a:r>
              <a:rPr lang="en-CA" dirty="0" smtClean="0"/>
              <a:t>23.1-23.5</a:t>
            </a:r>
          </a:p>
          <a:p>
            <a:r>
              <a:rPr lang="en-CA" dirty="0"/>
              <a:t>Reflection </a:t>
            </a:r>
            <a:endParaRPr lang="en-CA" dirty="0" smtClean="0"/>
          </a:p>
          <a:p>
            <a:r>
              <a:rPr lang="en-CA" dirty="0" smtClean="0"/>
              <a:t>Refraction </a:t>
            </a:r>
          </a:p>
          <a:p>
            <a:r>
              <a:rPr lang="en-CA" dirty="0" smtClean="0"/>
              <a:t>Total </a:t>
            </a:r>
            <a:r>
              <a:rPr lang="en-CA" dirty="0"/>
              <a:t>Internal Reflection </a:t>
            </a:r>
            <a:endParaRPr lang="en-CA" dirty="0" smtClean="0"/>
          </a:p>
          <a:p>
            <a:r>
              <a:rPr lang="en-CA" dirty="0" smtClean="0"/>
              <a:t>Image </a:t>
            </a:r>
            <a:r>
              <a:rPr lang="en-CA" dirty="0"/>
              <a:t>Formation </a:t>
            </a:r>
            <a:endParaRPr lang="en-CA" dirty="0" smtClean="0"/>
          </a:p>
          <a:p>
            <a:r>
              <a:rPr lang="en-CA" dirty="0" smtClean="0"/>
              <a:t>Colour </a:t>
            </a:r>
            <a:r>
              <a:rPr lang="en-CA" dirty="0"/>
              <a:t>and Dispersion</a:t>
            </a:r>
            <a:endParaRPr lang="en-US" dirty="0"/>
          </a:p>
        </p:txBody>
      </p:sp>
      <p:pic>
        <p:nvPicPr>
          <p:cNvPr id="25602" name="Picture 2" descr="Index of Refraction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868" y="1268760"/>
            <a:ext cx="3833132" cy="495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9995" y="6453336"/>
            <a:ext cx="406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dirty="0" smtClean="0">
                <a:hlinkClick r:id="rId4"/>
              </a:rPr>
              <a:t>http</a:t>
            </a:r>
            <a:r>
              <a:rPr lang="en-CA" sz="1200" dirty="0">
                <a:hlinkClick r:id="rId4"/>
              </a:rPr>
              <a:t>://</a:t>
            </a:r>
            <a:r>
              <a:rPr lang="en-CA" sz="1200" dirty="0" smtClean="0">
                <a:hlinkClick r:id="rId4"/>
              </a:rPr>
              <a:t>physics.tutorvista.com/light/index-of-refraction.html</a:t>
            </a:r>
            <a:r>
              <a:rPr lang="en-CA" sz="1200" dirty="0" smtClean="0"/>
              <a:t> 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2199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22375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Metals</a:t>
            </a:r>
            <a:endParaRPr lang="en-US" sz="2800" smtClean="0"/>
          </a:p>
          <a:p>
            <a:r>
              <a:rPr lang="en-US" sz="2800" smtClean="0"/>
              <a:t>Light shining on metal forces free electrons in the metal into vibrations that emit their own light as reflection.</a:t>
            </a:r>
            <a:endParaRPr lang="en-US" smtClean="0"/>
          </a:p>
          <a:p>
            <a:pPr>
              <a:buFontTx/>
              <a:buNone/>
            </a:pPr>
            <a:r>
              <a:rPr lang="en-US" sz="2000" smtClean="0"/>
              <a:t/>
            </a:r>
            <a:br>
              <a:rPr lang="en-US" sz="2000" smtClean="0"/>
            </a:br>
            <a:endParaRPr lang="en-US" sz="2000" smtClean="0"/>
          </a:p>
        </p:txBody>
      </p:sp>
      <p:pic>
        <p:nvPicPr>
          <p:cNvPr id="242694" name="Picture 6" descr="26_10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4"/>
          <a:stretch>
            <a:fillRect/>
          </a:stretch>
        </p:blipFill>
        <p:spPr bwMode="auto">
          <a:xfrm>
            <a:off x="2511425" y="3559175"/>
            <a:ext cx="4121150" cy="299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1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black piece of paper?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Black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White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1752600"/>
          </a:xfrm>
        </p:spPr>
        <p:txBody>
          <a:bodyPr/>
          <a:lstStyle/>
          <a:p>
            <a:pPr algn="l"/>
            <a:r>
              <a:rPr lang="en-US" sz="2400" dirty="0" smtClean="0"/>
              <a:t>Which reflects more light, a white piece of paper or a mirror?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400" dirty="0" smtClean="0"/>
              <a:t>White Paper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>
                <a:ea typeface="Batang" pitchFamily="18" charset="-127"/>
              </a:rPr>
              <a:t>M</a:t>
            </a:r>
            <a:r>
              <a:rPr lang="en-US" sz="2400" dirty="0" smtClean="0">
                <a:ea typeface="Batang" pitchFamily="18" charset="-127"/>
              </a:rPr>
              <a:t>irror</a:t>
            </a:r>
          </a:p>
          <a:p>
            <a:pPr marL="609600" indent="-609600">
              <a:buFontTx/>
              <a:buAutoNum type="alphaUcPeriod"/>
            </a:pPr>
            <a:r>
              <a:rPr lang="en-US" sz="2400" dirty="0" smtClean="0">
                <a:ea typeface="Batang" pitchFamily="18" charset="-127"/>
              </a:rPr>
              <a:t>About the same</a:t>
            </a:r>
          </a:p>
          <a:p>
            <a:pPr marL="609600" indent="-609600">
              <a:buFontTx/>
              <a:buNone/>
            </a:pPr>
            <a:endParaRPr lang="en-US" sz="2400" dirty="0" smtClean="0"/>
          </a:p>
        </p:txBody>
      </p:sp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Reflection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1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4000" dirty="0" smtClean="0"/>
              <a:t>Specular Reflection</a:t>
            </a:r>
            <a:endParaRPr lang="en-US" sz="4000" dirty="0"/>
          </a:p>
        </p:txBody>
      </p:sp>
      <p:pic>
        <p:nvPicPr>
          <p:cNvPr id="84995" name="Picture 3" descr="serway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36813" y="977900"/>
            <a:ext cx="3854450" cy="2735263"/>
          </a:xfrm>
          <a:noFill/>
          <a:ln/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684213" y="3970338"/>
            <a:ext cx="78994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Mirrors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flat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It </a:t>
            </a:r>
            <a:r>
              <a:rPr lang="en-US" sz="3200" dirty="0"/>
              <a:t>looks “shiny”, </a:t>
            </a:r>
            <a:r>
              <a:rPr lang="en-US" sz="3200" dirty="0" smtClean="0"/>
              <a:t>and you can see images in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4000" dirty="0" smtClean="0"/>
              <a:t>Diffuse Reflection</a:t>
            </a:r>
            <a:endParaRPr lang="en-US" sz="4000" dirty="0"/>
          </a:p>
        </p:txBody>
      </p:sp>
      <p:pic>
        <p:nvPicPr>
          <p:cNvPr id="86019" name="Picture 3" descr="serway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451100" y="992188"/>
            <a:ext cx="3859213" cy="2952750"/>
          </a:xfrm>
          <a:noFill/>
          <a:ln/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20725" y="3998913"/>
            <a:ext cx="77168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 smtClean="0"/>
              <a:t>White Paper</a:t>
            </a:r>
            <a:endParaRPr lang="en-US" sz="3200" b="1" dirty="0"/>
          </a:p>
          <a:p>
            <a:pPr>
              <a:buFontTx/>
              <a:buChar char="•"/>
            </a:pPr>
            <a:r>
              <a:rPr lang="en-US" sz="3200" dirty="0" smtClean="0"/>
              <a:t> The </a:t>
            </a:r>
            <a:r>
              <a:rPr lang="en-US" sz="3200" dirty="0"/>
              <a:t>surface is </a:t>
            </a:r>
            <a:r>
              <a:rPr lang="en-US" sz="3200" i="1" dirty="0"/>
              <a:t>rough</a:t>
            </a:r>
            <a:r>
              <a:rPr lang="en-US" sz="3200" dirty="0"/>
              <a:t> at distance scales near or above the wavelength of light</a:t>
            </a:r>
          </a:p>
          <a:p>
            <a:pPr>
              <a:buFontTx/>
              <a:buChar char="•"/>
            </a:pPr>
            <a:r>
              <a:rPr lang="en-US" sz="3200" dirty="0" smtClean="0"/>
              <a:t> Almost </a:t>
            </a:r>
            <a:r>
              <a:rPr lang="en-US" sz="3200" b="1" i="1" dirty="0"/>
              <a:t>all</a:t>
            </a:r>
            <a:r>
              <a:rPr lang="en-US" sz="3200" dirty="0"/>
              <a:t> surfaces reflect in this way!</a:t>
            </a:r>
          </a:p>
        </p:txBody>
      </p:sp>
    </p:spTree>
    <p:extLst>
      <p:ext uri="{BB962C8B-B14F-4D97-AF65-F5344CB8AC3E}">
        <p14:creationId xmlns:p14="http://schemas.microsoft.com/office/powerpoint/2010/main" val="239403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52057"/>
          </a:xfrm>
        </p:spPr>
        <p:txBody>
          <a:bodyPr/>
          <a:lstStyle/>
          <a:p>
            <a:r>
              <a:rPr lang="en-US" dirty="0" smtClean="0"/>
              <a:t>Law of Specular Reflection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3084" y="1038726"/>
            <a:ext cx="8317832" cy="934453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The angle of reflection equals the angle of incidence.</a:t>
            </a:r>
            <a:endParaRPr lang="en-US" sz="1800" dirty="0" smtClean="0"/>
          </a:p>
        </p:txBody>
      </p:sp>
      <p:pic>
        <p:nvPicPr>
          <p:cNvPr id="200713" name="Picture 9" descr="28_0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1"/>
          <a:stretch>
            <a:fillRect/>
          </a:stretch>
        </p:blipFill>
        <p:spPr bwMode="auto">
          <a:xfrm>
            <a:off x="376153" y="1973692"/>
            <a:ext cx="8447005" cy="41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2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tee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25" y="2289175"/>
            <a:ext cx="2828925" cy="2600325"/>
          </a:xfrm>
          <a:prstGeom prst="rect">
            <a:avLst/>
          </a:prstGeom>
          <a:noFill/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582613" y="1403350"/>
            <a:ext cx="12430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Mirror</a:t>
            </a:r>
          </a:p>
        </p:txBody>
      </p:sp>
      <p:sp>
        <p:nvSpPr>
          <p:cNvPr id="157701" name="Line 5"/>
          <p:cNvSpPr>
            <a:spLocks noChangeShapeType="1"/>
          </p:cNvSpPr>
          <p:nvPr/>
        </p:nvSpPr>
        <p:spPr bwMode="auto">
          <a:xfrm>
            <a:off x="1173163" y="1876425"/>
            <a:ext cx="384175" cy="836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3308350" y="404813"/>
            <a:ext cx="5449888" cy="4678204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/>
              <a:t>A dentist uses a mirror to look at the back of a second molar (</a:t>
            </a:r>
            <a:r>
              <a:rPr lang="en-US" sz="2800" b="0" dirty="0">
                <a:solidFill>
                  <a:srgbClr val="FF0000"/>
                </a:solidFill>
              </a:rPr>
              <a:t>A</a:t>
            </a:r>
            <a:r>
              <a:rPr lang="en-US" sz="3200" b="0" dirty="0"/>
              <a:t>).  </a:t>
            </a:r>
            <a:endParaRPr lang="en-US" sz="3200" b="0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/>
              <a:t>Next</a:t>
            </a:r>
            <a:r>
              <a:rPr lang="en-US" sz="3200" b="0" dirty="0"/>
              <a:t>, she wishes to look at the back of a lateral incisor (</a:t>
            </a:r>
            <a:r>
              <a:rPr lang="en-US" sz="2800" b="0" dirty="0">
                <a:solidFill>
                  <a:srgbClr val="FF0000"/>
                </a:solidFill>
              </a:rPr>
              <a:t>B</a:t>
            </a:r>
            <a:r>
              <a:rPr lang="en-US" sz="3200" b="0" dirty="0"/>
              <a:t>), which is 90</a:t>
            </a:r>
            <a:r>
              <a:rPr lang="en-US" sz="3200" b="0" dirty="0">
                <a:ea typeface="Arial" charset="0"/>
                <a:cs typeface="Arial" charset="0"/>
              </a:rPr>
              <a:t>° away.  </a:t>
            </a:r>
            <a:endParaRPr lang="en-US" sz="3200" b="0" dirty="0" smtClean="0">
              <a:ea typeface="Arial" charset="0"/>
              <a:cs typeface="Arial" charset="0"/>
            </a:endParaRP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b="0" dirty="0" smtClean="0">
                <a:ea typeface="Arial" charset="0"/>
                <a:cs typeface="Arial" charset="0"/>
              </a:rPr>
              <a:t>By </a:t>
            </a:r>
            <a:r>
              <a:rPr lang="en-US" sz="3200" b="0" dirty="0">
                <a:ea typeface="Arial" charset="0"/>
                <a:cs typeface="Arial" charset="0"/>
              </a:rPr>
              <a:t>what angle should she rotate her mirror?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3551446" y="5083017"/>
            <a:ext cx="2452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A. 90</a:t>
            </a:r>
            <a:r>
              <a:rPr lang="en-US" sz="3200" b="0" dirty="0">
                <a:ea typeface="Arial" charset="0"/>
                <a:cs typeface="Arial" charset="0"/>
              </a:rPr>
              <a:t>°</a:t>
            </a:r>
          </a:p>
          <a:p>
            <a:pPr marL="457200" indent="-457200"/>
            <a:r>
              <a:rPr lang="en-US" sz="3200" b="0" dirty="0">
                <a:ea typeface="Arial" charset="0"/>
                <a:cs typeface="Arial" charset="0"/>
              </a:rPr>
              <a:t>B. </a:t>
            </a:r>
            <a:r>
              <a:rPr lang="en-US" sz="3200" b="0" dirty="0"/>
              <a:t>45°</a:t>
            </a:r>
          </a:p>
          <a:p>
            <a:pPr marL="457200" indent="-457200"/>
            <a:r>
              <a:rPr lang="en-US" sz="3200" b="0" dirty="0"/>
              <a:t>C. 180°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266950" y="2705100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1320800" y="4035425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7706" name="Rectangle 10"/>
          <p:cNvSpPr>
            <a:spLocks noChangeArrowheads="1"/>
          </p:cNvSpPr>
          <p:nvPr/>
        </p:nvSpPr>
        <p:spPr bwMode="auto">
          <a:xfrm rot="-3286945">
            <a:off x="894556" y="2864644"/>
            <a:ext cx="1173163" cy="1047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14075830">
            <a:off x="2242035" y="5642151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 flipH="1" flipV="1">
            <a:off x="1523937" y="2964657"/>
            <a:ext cx="963675" cy="2920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498338" y="2936089"/>
            <a:ext cx="1209937" cy="2856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98338" y="2936089"/>
            <a:ext cx="893544" cy="62088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3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mtClean="0"/>
              <a:t>When light bends in going obliquely from one medium to another, we call this process refraction.</a:t>
            </a:r>
          </a:p>
          <a:p>
            <a:pPr marL="0" indent="0">
              <a:buFontTx/>
              <a:buNone/>
            </a:pPr>
            <a:endParaRPr lang="en-US" smtClean="0"/>
          </a:p>
          <a:p>
            <a:pPr marL="0" indent="0"/>
            <a:endParaRPr lang="en-US" smtClean="0">
              <a:latin typeface="Times" pitchFamily="48" charset="0"/>
            </a:endParaRPr>
          </a:p>
          <a:p>
            <a:pPr marL="0" indent="0"/>
            <a:endParaRPr lang="en-US" smtClean="0">
              <a:latin typeface="Times" pitchFamily="48" charset="0"/>
            </a:endParaRPr>
          </a:p>
        </p:txBody>
      </p:sp>
      <p:pic>
        <p:nvPicPr>
          <p:cNvPr id="272391" name="Picture 7" descr="28_14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0"/>
          <a:stretch>
            <a:fillRect/>
          </a:stretch>
        </p:blipFill>
        <p:spPr bwMode="auto">
          <a:xfrm>
            <a:off x="2514600" y="3044825"/>
            <a:ext cx="41148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01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2267"/>
          </a:xfrm>
        </p:spPr>
        <p:txBody>
          <a:bodyPr/>
          <a:lstStyle/>
          <a:p>
            <a:r>
              <a:rPr lang="en-US" dirty="0" smtClean="0"/>
              <a:t>Cause of Refraction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859" y="786063"/>
            <a:ext cx="8592636" cy="4630237"/>
          </a:xfrm>
        </p:spPr>
        <p:txBody>
          <a:bodyPr/>
          <a:lstStyle/>
          <a:p>
            <a:r>
              <a:rPr lang="en-US" sz="2800" dirty="0" smtClean="0"/>
              <a:t>Bending of light when it passes from one medium to another</a:t>
            </a:r>
          </a:p>
          <a:p>
            <a:r>
              <a:rPr lang="en-US" sz="2800" dirty="0" smtClean="0"/>
              <a:t>Caused by change in speed of light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Times" pitchFamily="48" charset="0"/>
            </a:endParaRPr>
          </a:p>
          <a:p>
            <a:endParaRPr lang="en-US" dirty="0" smtClean="0">
              <a:latin typeface="Times" pitchFamily="48" charset="0"/>
            </a:endParaRPr>
          </a:p>
          <a:p>
            <a:pPr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</p:txBody>
      </p:sp>
      <p:pic>
        <p:nvPicPr>
          <p:cNvPr id="219144" name="Picture 8" descr="28_2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1106905" y="2430013"/>
            <a:ext cx="3198395" cy="418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45" name="Picture 9" descr="28_24_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1"/>
          <a:stretch>
            <a:fillRect/>
          </a:stretch>
        </p:blipFill>
        <p:spPr bwMode="auto">
          <a:xfrm>
            <a:off x="4860924" y="2395934"/>
            <a:ext cx="3368675" cy="430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2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09864" y="2938070"/>
            <a:ext cx="9563724" cy="173885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36744" y="2188564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59895" y="3545889"/>
            <a:ext cx="8851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Mud</a:t>
            </a:r>
            <a:endParaRPr lang="en-CA" sz="2800" b="0" dirty="0"/>
          </a:p>
        </p:txBody>
      </p:sp>
      <p:sp>
        <p:nvSpPr>
          <p:cNvPr id="7" name="TextBox 6"/>
          <p:cNvSpPr txBox="1"/>
          <p:nvPr/>
        </p:nvSpPr>
        <p:spPr>
          <a:xfrm>
            <a:off x="36744" y="4874302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 smtClean="0"/>
              <a:t>Dry Land</a:t>
            </a:r>
            <a:endParaRPr lang="en-CA" sz="2800" b="0" dirty="0"/>
          </a:p>
        </p:txBody>
      </p:sp>
      <p:sp>
        <p:nvSpPr>
          <p:cNvPr id="9" name="TextBox 8"/>
          <p:cNvSpPr txBox="1"/>
          <p:nvPr/>
        </p:nvSpPr>
        <p:spPr>
          <a:xfrm>
            <a:off x="775151" y="23306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19427" y="571375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349123" y="539647"/>
            <a:ext cx="6233760" cy="544888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349123" y="539647"/>
            <a:ext cx="3507690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56813" y="2938070"/>
            <a:ext cx="449705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06518" y="4676929"/>
            <a:ext cx="2202166" cy="1298434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102968" y="2938070"/>
            <a:ext cx="3927419" cy="1738858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349123" y="539647"/>
            <a:ext cx="1753845" cy="2398423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030387" y="4676929"/>
            <a:ext cx="552496" cy="1311606"/>
          </a:xfrm>
          <a:prstGeom prst="line">
            <a:avLst/>
          </a:prstGeom>
          <a:ln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02619" y="169198"/>
            <a:ext cx="533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A soldier wants to get from point </a:t>
            </a:r>
            <a:r>
              <a:rPr lang="en-CA" sz="2400" b="0" dirty="0"/>
              <a:t>1</a:t>
            </a:r>
            <a:r>
              <a:rPr lang="en-CA" sz="2400" b="0" dirty="0" smtClean="0"/>
              <a:t> to Point 2 in the shortest amount of time.  Marching through mud is much slower than marching on dry land.  Which might be the best path? </a:t>
            </a:r>
            <a:endParaRPr lang="en-CA" sz="2400" b="0" dirty="0"/>
          </a:p>
        </p:txBody>
      </p:sp>
      <p:sp>
        <p:nvSpPr>
          <p:cNvPr id="43" name="TextBox 42"/>
          <p:cNvSpPr txBox="1"/>
          <p:nvPr/>
        </p:nvSpPr>
        <p:spPr>
          <a:xfrm>
            <a:off x="2451551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79105" y="2439616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66003" y="225670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0" dirty="0"/>
              <a:t>C</a:t>
            </a:r>
          </a:p>
        </p:txBody>
      </p:sp>
      <p:pic>
        <p:nvPicPr>
          <p:cNvPr id="46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960" y="197743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jharlow\AppData\Local\Microsoft\Windows\Temporary Internet Files\Content.IE5\9HQU15MF\MC9003104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100" y="5812971"/>
            <a:ext cx="319103" cy="51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64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CA" dirty="0" smtClean="0"/>
              <a:t>Where to get </a:t>
            </a:r>
            <a:r>
              <a:rPr lang="en-CA" dirty="0" smtClean="0"/>
              <a:t>help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68362"/>
            <a:ext cx="8352928" cy="5638800"/>
          </a:xfrm>
        </p:spPr>
        <p:txBody>
          <a:bodyPr/>
          <a:lstStyle/>
          <a:p>
            <a:r>
              <a:rPr lang="en-CA" sz="2400" b="1" dirty="0" smtClean="0"/>
              <a:t>Your classmates</a:t>
            </a:r>
            <a:r>
              <a:rPr lang="en-CA" sz="2400" dirty="0" smtClean="0"/>
              <a:t>: </a:t>
            </a:r>
            <a:r>
              <a:rPr lang="en-CA" sz="2400" dirty="0" smtClean="0"/>
              <a:t>go on Piazza.com, form </a:t>
            </a:r>
            <a:r>
              <a:rPr lang="en-CA" sz="2400" dirty="0" smtClean="0"/>
              <a:t>a study </a:t>
            </a:r>
            <a:r>
              <a:rPr lang="en-CA" sz="2400" dirty="0" smtClean="0"/>
              <a:t>group, hang out in MP125, </a:t>
            </a:r>
            <a:r>
              <a:rPr lang="en-CA" sz="2400" dirty="0" err="1" smtClean="0"/>
              <a:t>etc</a:t>
            </a:r>
            <a:endParaRPr lang="en-CA" sz="2400" dirty="0" smtClean="0"/>
          </a:p>
          <a:p>
            <a:r>
              <a:rPr lang="en-CA" sz="2400" b="1" dirty="0" smtClean="0"/>
              <a:t>Your </a:t>
            </a:r>
            <a:r>
              <a:rPr lang="en-CA" sz="2400" b="1" dirty="0" smtClean="0"/>
              <a:t>two graduate student </a:t>
            </a:r>
            <a:r>
              <a:rPr lang="en-CA" sz="2400" b="1" dirty="0" err="1" smtClean="0"/>
              <a:t>TAs</a:t>
            </a:r>
            <a:r>
              <a:rPr lang="en-CA" sz="2400" dirty="0" err="1" smtClean="0"/>
              <a:t>.</a:t>
            </a:r>
            <a:r>
              <a:rPr lang="en-CA" sz="2400" dirty="0" smtClean="0"/>
              <a:t>  Learn their email address, office hours, and office location.</a:t>
            </a:r>
          </a:p>
          <a:p>
            <a:r>
              <a:rPr lang="en-CA" sz="2400" b="1" dirty="0" smtClean="0"/>
              <a:t>Me</a:t>
            </a:r>
            <a:r>
              <a:rPr lang="en-CA" sz="2400" dirty="0" smtClean="0"/>
              <a:t>.  After </a:t>
            </a:r>
            <a:r>
              <a:rPr lang="en-CA" sz="2400" dirty="0" smtClean="0"/>
              <a:t>class + MP121B office </a:t>
            </a:r>
            <a:r>
              <a:rPr lang="en-CA" sz="2400" dirty="0" smtClean="0"/>
              <a:t>hours are T12, F10, </a:t>
            </a:r>
            <a:r>
              <a:rPr lang="en-CA" sz="2400" dirty="0" smtClean="0"/>
              <a:t>email [Note I am away Friday Jan.23]</a:t>
            </a:r>
            <a:endParaRPr lang="en-CA" sz="2400" dirty="0" smtClean="0"/>
          </a:p>
          <a:p>
            <a:r>
              <a:rPr lang="en-CA" sz="2400" b="1" dirty="0" smtClean="0"/>
              <a:t>Professor </a:t>
            </a:r>
            <a:r>
              <a:rPr lang="en-CA" sz="2400" b="1" dirty="0" err="1" smtClean="0"/>
              <a:t>Meyertholen</a:t>
            </a:r>
            <a:r>
              <a:rPr lang="en-CA" sz="2400" dirty="0" smtClean="0"/>
              <a:t>, </a:t>
            </a:r>
            <a:r>
              <a:rPr lang="en-CA" sz="2400" dirty="0" smtClean="0"/>
              <a:t>MP129A office </a:t>
            </a:r>
            <a:r>
              <a:rPr lang="en-CA" sz="2400" dirty="0" smtClean="0"/>
              <a:t>hours are M2, </a:t>
            </a:r>
            <a:r>
              <a:rPr lang="en-CA" sz="2400" dirty="0" smtClean="0"/>
              <a:t>F11-12</a:t>
            </a:r>
            <a:endParaRPr lang="en-CA" sz="2400" dirty="0" smtClean="0"/>
          </a:p>
          <a:p>
            <a:r>
              <a:rPr lang="en-CA" sz="2400" dirty="0" smtClean="0"/>
              <a:t>The Physics </a:t>
            </a:r>
            <a:r>
              <a:rPr lang="en-CA" sz="2400" b="1" dirty="0" smtClean="0"/>
              <a:t>Drop-In Centre </a:t>
            </a:r>
            <a:r>
              <a:rPr lang="en-CA" sz="2400" dirty="0" smtClean="0"/>
              <a:t>in MP125, back corner MTWR 12-3, F11-2</a:t>
            </a:r>
          </a:p>
          <a:p>
            <a:r>
              <a:rPr lang="en-CA" sz="2400" b="1" dirty="0" smtClean="0"/>
              <a:t>Academic </a:t>
            </a:r>
            <a:r>
              <a:rPr lang="en-CA" sz="2400" b="1" dirty="0" smtClean="0"/>
              <a:t>Success Centre </a:t>
            </a:r>
            <a:r>
              <a:rPr lang="en-CA" sz="2400" dirty="0" smtClean="0"/>
              <a:t>in </a:t>
            </a:r>
            <a:r>
              <a:rPr lang="en-CA" sz="2400" dirty="0" err="1" smtClean="0"/>
              <a:t>Koffler</a:t>
            </a:r>
            <a:r>
              <a:rPr lang="en-CA" sz="2400" dirty="0" smtClean="0"/>
              <a:t> 1</a:t>
            </a:r>
            <a:r>
              <a:rPr lang="en-CA" sz="2400" baseline="30000" dirty="0" smtClean="0"/>
              <a:t>st</a:t>
            </a:r>
            <a:r>
              <a:rPr lang="en-CA" sz="2400" dirty="0" smtClean="0"/>
              <a:t> floor, inside the Career Centre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39008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Refraction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66863"/>
            <a:ext cx="8369300" cy="4525962"/>
          </a:xfrm>
        </p:spPr>
        <p:txBody>
          <a:bodyPr/>
          <a:lstStyle/>
          <a:p>
            <a:pPr marL="114300" lvl="1" indent="0">
              <a:buNone/>
            </a:pPr>
            <a:r>
              <a:rPr lang="en-US" dirty="0" smtClean="0"/>
              <a:t>Light travels slower in glass than in air, so it minimizes the time it spends in the glass.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  <a:p>
            <a:pPr marL="0" indent="0">
              <a:buNone/>
            </a:pPr>
            <a:endParaRPr lang="en-US" dirty="0" smtClean="0">
              <a:latin typeface="Times" pitchFamily="48" charset="0"/>
            </a:endParaRPr>
          </a:p>
        </p:txBody>
      </p:sp>
      <p:pic>
        <p:nvPicPr>
          <p:cNvPr id="271367" name="Picture 7" descr="28_15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3"/>
          <a:stretch>
            <a:fillRect/>
          </a:stretch>
        </p:blipFill>
        <p:spPr bwMode="auto">
          <a:xfrm>
            <a:off x="2672933" y="2790532"/>
            <a:ext cx="3711825" cy="392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721240" y="3842640"/>
              <a:ext cx="3360960" cy="275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4760" y="3836160"/>
                <a:ext cx="3374640" cy="27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443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Total Internal Reflection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Total reflection of light traveling within a medium that strikes the boundary of another medium at an angle at, or greater than, the critical angle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latin typeface="Times" pitchFamily="48" charset="0"/>
            </a:endParaRPr>
          </a:p>
        </p:txBody>
      </p:sp>
      <p:pic>
        <p:nvPicPr>
          <p:cNvPr id="251910" name="Picture 6" descr="28_36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86"/>
          <a:stretch>
            <a:fillRect/>
          </a:stretch>
        </p:blipFill>
        <p:spPr bwMode="auto">
          <a:xfrm>
            <a:off x="81491" y="3384884"/>
            <a:ext cx="9062509" cy="305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72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An Optical Fibre</a:t>
            </a:r>
          </a:p>
        </p:txBody>
      </p:sp>
      <p:pic>
        <p:nvPicPr>
          <p:cNvPr id="101379" name="Picture 3" descr="serway2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5634" y="1179930"/>
            <a:ext cx="4617969" cy="4210217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40632" y="5471554"/>
            <a:ext cx="85343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0" dirty="0" smtClean="0"/>
              <a:t>Speed of light in cladding is </a:t>
            </a:r>
            <a:r>
              <a:rPr lang="en-CA" sz="3200" i="1" dirty="0" smtClean="0"/>
              <a:t>higher</a:t>
            </a:r>
            <a:r>
              <a:rPr lang="en-CA" sz="3200" b="0" dirty="0" smtClean="0"/>
              <a:t> than speed of light in core.</a:t>
            </a:r>
            <a:endParaRPr lang="en-CA" sz="3200" b="0" dirty="0"/>
          </a:p>
        </p:txBody>
      </p:sp>
    </p:spTree>
    <p:extLst>
      <p:ext uri="{BB962C8B-B14F-4D97-AF65-F5344CB8AC3E}">
        <p14:creationId xmlns:p14="http://schemas.microsoft.com/office/powerpoint/2010/main" val="23595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05400" cy="487362"/>
          </a:xfrm>
        </p:spPr>
        <p:txBody>
          <a:bodyPr/>
          <a:lstStyle/>
          <a:p>
            <a:r>
              <a:rPr lang="en-US" sz="4000"/>
              <a:t>Medical Fibrescopes</a:t>
            </a:r>
          </a:p>
        </p:txBody>
      </p:sp>
      <p:pic>
        <p:nvPicPr>
          <p:cNvPr id="102403" name="Picture 3" descr="34-fiberscope_bi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4475" y="1739900"/>
            <a:ext cx="3813175" cy="4537075"/>
          </a:xfrm>
          <a:noFill/>
          <a:ln/>
        </p:spPr>
      </p:pic>
      <p:pic>
        <p:nvPicPr>
          <p:cNvPr id="102404" name="Picture 4" descr="objective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614738" y="4376738"/>
            <a:ext cx="2128837" cy="2328862"/>
          </a:xfrm>
          <a:noFill/>
          <a:ln/>
        </p:spPr>
      </p:pic>
      <p:pic>
        <p:nvPicPr>
          <p:cNvPr id="102405" name="Picture 5" descr="f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2988" y="960438"/>
            <a:ext cx="4291012" cy="3700462"/>
          </a:xfrm>
          <a:noFill/>
          <a:ln/>
        </p:spPr>
      </p:pic>
      <p:sp>
        <p:nvSpPr>
          <p:cNvPr id="102406" name="Text Box 6"/>
          <p:cNvSpPr txBox="1">
            <a:spLocks noChangeArrowheads="1"/>
          </p:cNvSpPr>
          <p:nvPr/>
        </p:nvSpPr>
        <p:spPr bwMode="auto">
          <a:xfrm>
            <a:off x="6811963" y="4729163"/>
            <a:ext cx="21812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Video-laryngoscopy with a flexible fiberscope </a:t>
            </a:r>
          </a:p>
        </p:txBody>
      </p:sp>
    </p:spTree>
    <p:extLst>
      <p:ext uri="{BB962C8B-B14F-4D97-AF65-F5344CB8AC3E}">
        <p14:creationId xmlns:p14="http://schemas.microsoft.com/office/powerpoint/2010/main" val="26499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serway2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2263" y="673817"/>
            <a:ext cx="5600700" cy="5264150"/>
          </a:xfrm>
          <a:noFill/>
          <a:ln/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/>
          <a:lstStyle/>
          <a:p>
            <a:r>
              <a:rPr lang="en-US" sz="4000" dirty="0" smtClean="0"/>
              <a:t>Virtual Image Formation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5779699"/>
            <a:ext cx="8479766" cy="923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400" b="0" dirty="0" smtClean="0"/>
              <a:t>No light rays actually pass through or even near the image, so it is “virtual”.</a:t>
            </a:r>
          </a:p>
        </p:txBody>
      </p:sp>
    </p:spTree>
    <p:extLst>
      <p:ext uri="{BB962C8B-B14F-4D97-AF65-F5344CB8AC3E}">
        <p14:creationId xmlns:p14="http://schemas.microsoft.com/office/powerpoint/2010/main" val="17767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1" name="Picture 3" descr="23_stt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5300" y="1744663"/>
            <a:ext cx="5822950" cy="4425950"/>
          </a:xfrm>
          <a:prstGeom prst="rect">
            <a:avLst/>
          </a:prstGeom>
          <a:noFill/>
        </p:spPr>
      </p:pic>
      <p:sp>
        <p:nvSpPr>
          <p:cNvPr id="176130" name="Text Box 2"/>
          <p:cNvSpPr txBox="1">
            <a:spLocks noChangeArrowheads="1"/>
          </p:cNvSpPr>
          <p:nvPr/>
        </p:nvSpPr>
        <p:spPr bwMode="auto">
          <a:xfrm>
            <a:off x="511175" y="249238"/>
            <a:ext cx="82597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 b="0" dirty="0"/>
              <a:t>Two plane mirrors form a right angle. How many images of the ball can </a:t>
            </a:r>
            <a:r>
              <a:rPr lang="en-US" sz="3600" b="0" dirty="0" smtClean="0"/>
              <a:t>the observer see </a:t>
            </a:r>
            <a:r>
              <a:rPr lang="en-US" sz="3600" b="0" dirty="0"/>
              <a:t>in the mirrors?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277813" y="2255838"/>
            <a:ext cx="97155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1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2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3</a:t>
            </a:r>
          </a:p>
          <a:p>
            <a:pPr marL="342900" indent="-342900">
              <a:lnSpc>
                <a:spcPct val="140000"/>
              </a:lnSpc>
              <a:buFont typeface="Wingdings" charset="2"/>
              <a:buAutoNum type="alphaUcPeriod"/>
            </a:pPr>
            <a:r>
              <a:rPr lang="en-US" sz="3600" b="0" dirty="0">
                <a:latin typeface="Times New Roman" charset="0"/>
              </a:rPr>
              <a:t> 4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 rot="9105681">
            <a:off x="8242370" y="2707199"/>
            <a:ext cx="835025" cy="857250"/>
            <a:chOff x="1178" y="1676"/>
            <a:chExt cx="1765" cy="1492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7538936" y="1507787"/>
            <a:ext cx="1319314" cy="903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2" name="Rectangle 61"/>
          <p:cNvSpPr/>
          <p:nvPr/>
        </p:nvSpPr>
        <p:spPr>
          <a:xfrm>
            <a:off x="4088607" y="5867513"/>
            <a:ext cx="3990419" cy="303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5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357188" y="6086475"/>
            <a:ext cx="8443912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3" name="Rectangle 3"/>
          <p:cNvSpPr>
            <a:spLocks noChangeArrowheads="1"/>
          </p:cNvSpPr>
          <p:nvPr/>
        </p:nvSpPr>
        <p:spPr bwMode="auto">
          <a:xfrm>
            <a:off x="1336675" y="1516063"/>
            <a:ext cx="6977063" cy="2520950"/>
          </a:xfrm>
          <a:prstGeom prst="rect">
            <a:avLst/>
          </a:prstGeom>
          <a:solidFill>
            <a:srgbClr val="83CCDD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9204" name="Picture 4" descr="MCj034584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3250" y="3203575"/>
            <a:ext cx="1303338" cy="752475"/>
          </a:xfrm>
          <a:prstGeom prst="rect">
            <a:avLst/>
          </a:prstGeom>
          <a:noFill/>
        </p:spPr>
      </p:pic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93713" y="4071938"/>
            <a:ext cx="808831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r>
              <a:rPr lang="en-US" sz="3200" b="0" dirty="0"/>
              <a:t>A fish swims below the surface of the water.  An observer sees the fish at:</a:t>
            </a:r>
          </a:p>
          <a:p>
            <a:pPr marL="457200" indent="-457200"/>
            <a:r>
              <a:rPr lang="en-US" sz="3200" b="0" dirty="0"/>
              <a:t>A. a greater depth than it really is.</a:t>
            </a:r>
          </a:p>
          <a:p>
            <a:pPr marL="457200" indent="-457200"/>
            <a:r>
              <a:rPr lang="en-US" sz="3200" b="0" dirty="0"/>
              <a:t>B. its true depth.</a:t>
            </a:r>
          </a:p>
          <a:p>
            <a:pPr marL="457200" indent="-457200"/>
            <a:r>
              <a:rPr lang="en-US" sz="3200" b="0" dirty="0"/>
              <a:t>C. a smaller depth than it really is.</a:t>
            </a:r>
          </a:p>
        </p:txBody>
      </p:sp>
      <p:sp>
        <p:nvSpPr>
          <p:cNvPr id="179206" name="Line 6"/>
          <p:cNvSpPr>
            <a:spLocks noChangeShapeType="1"/>
          </p:cNvSpPr>
          <p:nvPr/>
        </p:nvSpPr>
        <p:spPr bwMode="auto">
          <a:xfrm>
            <a:off x="1328738" y="1528763"/>
            <a:ext cx="697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7423150" y="930275"/>
            <a:ext cx="635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/>
              <a:t>air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7219950" y="1470025"/>
            <a:ext cx="1176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0" dirty="0"/>
              <a:t>water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1566223">
            <a:off x="1887538" y="328613"/>
            <a:ext cx="835025" cy="857250"/>
            <a:chOff x="1178" y="1676"/>
            <a:chExt cx="1765" cy="1492"/>
          </a:xfrm>
        </p:grpSpPr>
        <p:sp>
          <p:nvSpPr>
            <p:cNvPr id="179210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/>
              <a:ahLst/>
              <a:cxnLst>
                <a:cxn ang="0">
                  <a:pos x="0" y="510"/>
                </a:cxn>
                <a:cxn ang="0">
                  <a:pos x="1270" y="327"/>
                </a:cxn>
                <a:cxn ang="0">
                  <a:pos x="1689" y="78"/>
                </a:cxn>
                <a:cxn ang="0">
                  <a:pos x="1728" y="0"/>
                </a:cxn>
              </a:cxnLst>
              <a:rect l="0" t="0" r="r" b="b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1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57" y="589"/>
                </a:cxn>
                <a:cxn ang="0">
                  <a:pos x="1440" y="982"/>
                </a:cxn>
              </a:cxnLst>
              <a:rect l="0" t="0" r="r" b="b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2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/>
              <a:ahLst/>
              <a:cxnLst>
                <a:cxn ang="0">
                  <a:pos x="0" y="733"/>
                </a:cxn>
                <a:cxn ang="0">
                  <a:pos x="196" y="419"/>
                </a:cxn>
                <a:cxn ang="0">
                  <a:pos x="183" y="0"/>
                </a:cxn>
              </a:cxnLst>
              <a:rect l="0" t="0" r="r" b="b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3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50" y="117"/>
                </a:cxn>
                <a:cxn ang="0">
                  <a:pos x="50" y="366"/>
                </a:cxn>
                <a:cxn ang="0">
                  <a:pos x="234" y="536"/>
                </a:cxn>
              </a:cxnLst>
              <a:rect l="0" t="0" r="r" b="b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4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11" y="92"/>
                </a:cxn>
                <a:cxn ang="0">
                  <a:pos x="103" y="288"/>
                </a:cxn>
              </a:cxnLst>
              <a:rect l="0" t="0" r="r" b="b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5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822440" y="20628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3080" y="2053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11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ChangeArrowheads="1"/>
          </p:cNvSpPr>
          <p:nvPr/>
        </p:nvSpPr>
        <p:spPr bwMode="auto">
          <a:xfrm>
            <a:off x="357188" y="6086475"/>
            <a:ext cx="8443912" cy="185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53250" name="Rectangle 3"/>
          <p:cNvSpPr>
            <a:spLocks noChangeArrowheads="1"/>
          </p:cNvSpPr>
          <p:nvPr/>
        </p:nvSpPr>
        <p:spPr bwMode="auto">
          <a:xfrm>
            <a:off x="1336675" y="1516063"/>
            <a:ext cx="6977063" cy="2520950"/>
          </a:xfrm>
          <a:prstGeom prst="rect">
            <a:avLst/>
          </a:prstGeom>
          <a:solidFill>
            <a:srgbClr val="83CCDD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53251" name="Picture 4" descr="MCj0345849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3186113"/>
            <a:ext cx="1303337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493713" y="4071938"/>
            <a:ext cx="80883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A fish swims </a:t>
            </a:r>
            <a:r>
              <a:rPr lang="en-US" altLang="en-US" sz="3200" i="1"/>
              <a:t>directly</a:t>
            </a:r>
            <a:r>
              <a:rPr lang="en-US" altLang="en-US" sz="3200"/>
              <a:t> below the surface of the water.  An observer sees the fish at:</a:t>
            </a:r>
          </a:p>
          <a:p>
            <a:pPr eaLnBrk="1" hangingPunct="1"/>
            <a:r>
              <a:rPr lang="en-US" altLang="en-US" sz="3200"/>
              <a:t>A. a greater depth than it really is.</a:t>
            </a:r>
          </a:p>
          <a:p>
            <a:pPr eaLnBrk="1" hangingPunct="1"/>
            <a:r>
              <a:rPr lang="en-US" altLang="en-US" sz="3200"/>
              <a:t>B. its true depth.</a:t>
            </a:r>
          </a:p>
          <a:p>
            <a:pPr eaLnBrk="1" hangingPunct="1"/>
            <a:r>
              <a:rPr lang="en-US" altLang="en-US" sz="3200"/>
              <a:t>C. a smaller depth than it really is.</a:t>
            </a: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1328738" y="1528763"/>
            <a:ext cx="6972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7423150" y="930275"/>
            <a:ext cx="635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air</a:t>
            </a:r>
          </a:p>
        </p:txBody>
      </p:sp>
      <p:sp>
        <p:nvSpPr>
          <p:cNvPr id="53255" name="Text Box 8"/>
          <p:cNvSpPr txBox="1">
            <a:spLocks noChangeArrowheads="1"/>
          </p:cNvSpPr>
          <p:nvPr/>
        </p:nvSpPr>
        <p:spPr bwMode="auto">
          <a:xfrm>
            <a:off x="7219950" y="1470025"/>
            <a:ext cx="11763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water</a:t>
            </a:r>
          </a:p>
        </p:txBody>
      </p:sp>
      <p:grpSp>
        <p:nvGrpSpPr>
          <p:cNvPr id="53256" name="Group 9"/>
          <p:cNvGrpSpPr>
            <a:grpSpLocks/>
          </p:cNvGrpSpPr>
          <p:nvPr/>
        </p:nvGrpSpPr>
        <p:grpSpPr bwMode="auto">
          <a:xfrm rot="4644649">
            <a:off x="4344987" y="328613"/>
            <a:ext cx="835025" cy="857250"/>
            <a:chOff x="1178" y="1676"/>
            <a:chExt cx="1765" cy="1492"/>
          </a:xfrm>
        </p:grpSpPr>
        <p:sp>
          <p:nvSpPr>
            <p:cNvPr id="53271" name="Freeform 10"/>
            <p:cNvSpPr>
              <a:spLocks/>
            </p:cNvSpPr>
            <p:nvPr/>
          </p:nvSpPr>
          <p:spPr bwMode="auto">
            <a:xfrm rot="238961">
              <a:off x="1178" y="1676"/>
              <a:ext cx="1765" cy="510"/>
            </a:xfrm>
            <a:custGeom>
              <a:avLst/>
              <a:gdLst>
                <a:gd name="T0" fmla="*/ 0 w 1765"/>
                <a:gd name="T1" fmla="*/ 510 h 510"/>
                <a:gd name="T2" fmla="*/ 1270 w 1765"/>
                <a:gd name="T3" fmla="*/ 327 h 510"/>
                <a:gd name="T4" fmla="*/ 1689 w 1765"/>
                <a:gd name="T5" fmla="*/ 78 h 510"/>
                <a:gd name="T6" fmla="*/ 1728 w 1765"/>
                <a:gd name="T7" fmla="*/ 0 h 5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5"/>
                <a:gd name="T13" fmla="*/ 0 h 510"/>
                <a:gd name="T14" fmla="*/ 1765 w 1765"/>
                <a:gd name="T15" fmla="*/ 510 h 5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5" h="510">
                  <a:moveTo>
                    <a:pt x="0" y="510"/>
                  </a:moveTo>
                  <a:cubicBezTo>
                    <a:pt x="494" y="454"/>
                    <a:pt x="989" y="399"/>
                    <a:pt x="1270" y="327"/>
                  </a:cubicBezTo>
                  <a:cubicBezTo>
                    <a:pt x="1551" y="255"/>
                    <a:pt x="1613" y="132"/>
                    <a:pt x="1689" y="78"/>
                  </a:cubicBezTo>
                  <a:cubicBezTo>
                    <a:pt x="1765" y="24"/>
                    <a:pt x="1746" y="12"/>
                    <a:pt x="172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2" name="Freeform 11"/>
            <p:cNvSpPr>
              <a:spLocks/>
            </p:cNvSpPr>
            <p:nvPr/>
          </p:nvSpPr>
          <p:spPr bwMode="auto">
            <a:xfrm rot="237942">
              <a:off x="1178" y="2186"/>
              <a:ext cx="1497" cy="982"/>
            </a:xfrm>
            <a:custGeom>
              <a:avLst/>
              <a:gdLst>
                <a:gd name="T0" fmla="*/ 0 w 1497"/>
                <a:gd name="T1" fmla="*/ 0 h 982"/>
                <a:gd name="T2" fmla="*/ 1257 w 1497"/>
                <a:gd name="T3" fmla="*/ 589 h 982"/>
                <a:gd name="T4" fmla="*/ 1440 w 1497"/>
                <a:gd name="T5" fmla="*/ 982 h 982"/>
                <a:gd name="T6" fmla="*/ 0 60000 65536"/>
                <a:gd name="T7" fmla="*/ 0 60000 65536"/>
                <a:gd name="T8" fmla="*/ 0 60000 65536"/>
                <a:gd name="T9" fmla="*/ 0 w 1497"/>
                <a:gd name="T10" fmla="*/ 0 h 982"/>
                <a:gd name="T11" fmla="*/ 1497 w 1497"/>
                <a:gd name="T12" fmla="*/ 982 h 9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97" h="982">
                  <a:moveTo>
                    <a:pt x="0" y="0"/>
                  </a:moveTo>
                  <a:cubicBezTo>
                    <a:pt x="508" y="212"/>
                    <a:pt x="1017" y="425"/>
                    <a:pt x="1257" y="589"/>
                  </a:cubicBezTo>
                  <a:cubicBezTo>
                    <a:pt x="1497" y="753"/>
                    <a:pt x="1468" y="867"/>
                    <a:pt x="1440" y="9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3" name="Freeform 12"/>
            <p:cNvSpPr>
              <a:spLocks/>
            </p:cNvSpPr>
            <p:nvPr/>
          </p:nvSpPr>
          <p:spPr bwMode="auto">
            <a:xfrm rot="234787">
              <a:off x="2317" y="1977"/>
              <a:ext cx="227" cy="733"/>
            </a:xfrm>
            <a:custGeom>
              <a:avLst/>
              <a:gdLst>
                <a:gd name="T0" fmla="*/ 0 w 227"/>
                <a:gd name="T1" fmla="*/ 733 h 733"/>
                <a:gd name="T2" fmla="*/ 196 w 227"/>
                <a:gd name="T3" fmla="*/ 419 h 733"/>
                <a:gd name="T4" fmla="*/ 183 w 227"/>
                <a:gd name="T5" fmla="*/ 0 h 733"/>
                <a:gd name="T6" fmla="*/ 0 60000 65536"/>
                <a:gd name="T7" fmla="*/ 0 60000 65536"/>
                <a:gd name="T8" fmla="*/ 0 60000 65536"/>
                <a:gd name="T9" fmla="*/ 0 w 227"/>
                <a:gd name="T10" fmla="*/ 0 h 733"/>
                <a:gd name="T11" fmla="*/ 227 w 227"/>
                <a:gd name="T12" fmla="*/ 733 h 7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7" h="733">
                  <a:moveTo>
                    <a:pt x="0" y="733"/>
                  </a:moveTo>
                  <a:cubicBezTo>
                    <a:pt x="82" y="637"/>
                    <a:pt x="165" y="541"/>
                    <a:pt x="196" y="419"/>
                  </a:cubicBezTo>
                  <a:cubicBezTo>
                    <a:pt x="227" y="297"/>
                    <a:pt x="205" y="148"/>
                    <a:pt x="18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4" name="Freeform 13"/>
            <p:cNvSpPr>
              <a:spLocks/>
            </p:cNvSpPr>
            <p:nvPr/>
          </p:nvSpPr>
          <p:spPr bwMode="auto">
            <a:xfrm rot="232136">
              <a:off x="2149" y="2095"/>
              <a:ext cx="351" cy="536"/>
            </a:xfrm>
            <a:custGeom>
              <a:avLst/>
              <a:gdLst>
                <a:gd name="T0" fmla="*/ 351 w 351"/>
                <a:gd name="T1" fmla="*/ 0 h 536"/>
                <a:gd name="T2" fmla="*/ 50 w 351"/>
                <a:gd name="T3" fmla="*/ 117 h 536"/>
                <a:gd name="T4" fmla="*/ 50 w 351"/>
                <a:gd name="T5" fmla="*/ 366 h 536"/>
                <a:gd name="T6" fmla="*/ 234 w 351"/>
                <a:gd name="T7" fmla="*/ 536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1"/>
                <a:gd name="T13" fmla="*/ 0 h 536"/>
                <a:gd name="T14" fmla="*/ 351 w 351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1" h="536">
                  <a:moveTo>
                    <a:pt x="351" y="0"/>
                  </a:moveTo>
                  <a:cubicBezTo>
                    <a:pt x="225" y="28"/>
                    <a:pt x="100" y="56"/>
                    <a:pt x="50" y="117"/>
                  </a:cubicBezTo>
                  <a:cubicBezTo>
                    <a:pt x="0" y="178"/>
                    <a:pt x="19" y="296"/>
                    <a:pt x="50" y="366"/>
                  </a:cubicBezTo>
                  <a:cubicBezTo>
                    <a:pt x="81" y="436"/>
                    <a:pt x="157" y="486"/>
                    <a:pt x="234" y="5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5" name="Freeform 14"/>
            <p:cNvSpPr>
              <a:spLocks/>
            </p:cNvSpPr>
            <p:nvPr/>
          </p:nvSpPr>
          <p:spPr bwMode="auto">
            <a:xfrm rot="223206">
              <a:off x="2358" y="2225"/>
              <a:ext cx="169" cy="288"/>
            </a:xfrm>
            <a:custGeom>
              <a:avLst/>
              <a:gdLst>
                <a:gd name="T0" fmla="*/ 169 w 169"/>
                <a:gd name="T1" fmla="*/ 0 h 288"/>
                <a:gd name="T2" fmla="*/ 11 w 169"/>
                <a:gd name="T3" fmla="*/ 92 h 288"/>
                <a:gd name="T4" fmla="*/ 103 w 169"/>
                <a:gd name="T5" fmla="*/ 288 h 288"/>
                <a:gd name="T6" fmla="*/ 0 60000 65536"/>
                <a:gd name="T7" fmla="*/ 0 60000 65536"/>
                <a:gd name="T8" fmla="*/ 0 60000 65536"/>
                <a:gd name="T9" fmla="*/ 0 w 169"/>
                <a:gd name="T10" fmla="*/ 0 h 288"/>
                <a:gd name="T11" fmla="*/ 169 w 169"/>
                <a:gd name="T12" fmla="*/ 288 h 2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" h="288">
                  <a:moveTo>
                    <a:pt x="169" y="0"/>
                  </a:moveTo>
                  <a:cubicBezTo>
                    <a:pt x="95" y="22"/>
                    <a:pt x="22" y="44"/>
                    <a:pt x="11" y="92"/>
                  </a:cubicBezTo>
                  <a:cubicBezTo>
                    <a:pt x="0" y="140"/>
                    <a:pt x="51" y="214"/>
                    <a:pt x="103" y="28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276" name="Oval 15"/>
            <p:cNvSpPr>
              <a:spLocks noChangeArrowheads="1"/>
            </p:cNvSpPr>
            <p:nvPr/>
          </p:nvSpPr>
          <p:spPr bwMode="auto">
            <a:xfrm rot="240417">
              <a:off x="2199" y="2095"/>
              <a:ext cx="327" cy="49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  <p:sp>
          <p:nvSpPr>
            <p:cNvPr id="53277" name="Oval 16"/>
            <p:cNvSpPr>
              <a:spLocks noChangeArrowheads="1"/>
            </p:cNvSpPr>
            <p:nvPr/>
          </p:nvSpPr>
          <p:spPr bwMode="auto">
            <a:xfrm rot="211916">
              <a:off x="2369" y="2225"/>
              <a:ext cx="158" cy="26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2301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018" y="1279359"/>
            <a:ext cx="8229600" cy="854242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Color we see depends on frequency of light.</a:t>
            </a:r>
          </a:p>
        </p:txBody>
      </p:sp>
      <p:pic>
        <p:nvPicPr>
          <p:cNvPr id="200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86528"/>
            <a:ext cx="9151636" cy="1384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24134" y="4271209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dirty="0" smtClean="0"/>
              <a:t>High Frequency,</a:t>
            </a:r>
          </a:p>
          <a:p>
            <a:pPr>
              <a:buFontTx/>
              <a:buNone/>
            </a:pPr>
            <a:r>
              <a:rPr lang="en-US" dirty="0" smtClean="0"/>
              <a:t>Short wavelength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3964" y="4271208"/>
            <a:ext cx="3613677" cy="1231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r">
              <a:buFontTx/>
              <a:buNone/>
            </a:pPr>
            <a:r>
              <a:rPr lang="en-US" dirty="0" smtClean="0"/>
              <a:t>Low Frequency,</a:t>
            </a:r>
          </a:p>
          <a:p>
            <a:pPr algn="r">
              <a:buFontTx/>
              <a:buNone/>
            </a:pPr>
            <a:r>
              <a:rPr lang="en-US" dirty="0" smtClean="0"/>
              <a:t>Long wavelength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919664" y="4090737"/>
            <a:ext cx="29196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108" y="4012211"/>
                <a:ext cx="57971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013196" y="5729350"/>
            <a:ext cx="2919662" cy="646331"/>
            <a:chOff x="3013196" y="5729350"/>
            <a:chExt cx="2919662" cy="646331"/>
          </a:xfrm>
        </p:grpSpPr>
        <p:cxnSp>
          <p:nvCxnSpPr>
            <p:cNvPr id="13" name="Straight Arrow Connector 12"/>
            <p:cNvCxnSpPr/>
            <p:nvPr/>
          </p:nvCxnSpPr>
          <p:spPr>
            <a:xfrm rot="10800000" flipH="1">
              <a:off x="3013196" y="5807876"/>
              <a:ext cx="29196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sz="3600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oMath>
                    </m:oMathPara>
                  </a14:m>
                  <a:endParaRPr lang="en-CA" sz="36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9640" y="5729350"/>
                  <a:ext cx="559640" cy="64633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/>
          <a:lstStyle/>
          <a:p>
            <a:r>
              <a:rPr lang="en-US" dirty="0" smtClean="0"/>
              <a:t>Color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0.4 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860" y="1840197"/>
                <a:ext cx="165622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/>
                        </a:rPr>
                        <m:t>0.7 </m:t>
                      </m:r>
                      <m:r>
                        <a:rPr lang="en-CA" sz="36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CA" sz="3600" b="0" i="0" smtClean="0">
                          <a:latin typeface="Cambria Math"/>
                          <a:ea typeface="Cambria Math"/>
                        </a:rPr>
                        <m:t>m</m:t>
                      </m:r>
                    </m:oMath>
                  </m:oMathPara>
                </a14:m>
                <a:endParaRPr lang="en-CA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913" y="1840197"/>
                <a:ext cx="1656223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2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42547" cy="912478"/>
          </a:xfrm>
        </p:spPr>
        <p:txBody>
          <a:bodyPr/>
          <a:lstStyle/>
          <a:p>
            <a:r>
              <a:rPr lang="en-US" dirty="0" smtClean="0"/>
              <a:t>Mixing Colored Light</a:t>
            </a:r>
          </a:p>
        </p:txBody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9442" y="2341011"/>
            <a:ext cx="8125326" cy="1207168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The spectrum of sunlight is a graph of brightness versus frequency.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FontTx/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204806" name="Picture 6" descr="27_07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4"/>
          <a:stretch>
            <a:fillRect/>
          </a:stretch>
        </p:blipFill>
        <p:spPr bwMode="auto">
          <a:xfrm>
            <a:off x="1732548" y="3548179"/>
            <a:ext cx="575911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168" y="0"/>
            <a:ext cx="3015916" cy="233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198532" y="4073805"/>
            <a:ext cx="3031069" cy="1200329"/>
            <a:chOff x="5198532" y="4073805"/>
            <a:chExt cx="3031069" cy="1200329"/>
          </a:xfrm>
        </p:grpSpPr>
        <p:sp>
          <p:nvSpPr>
            <p:cNvPr id="2" name="TextBox 1"/>
            <p:cNvSpPr txBox="1"/>
            <p:nvPr/>
          </p:nvSpPr>
          <p:spPr>
            <a:xfrm rot="724660">
              <a:off x="5875867" y="4073805"/>
              <a:ext cx="235373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400" dirty="0" smtClean="0"/>
                <a:t>Somehow, this mix looks “white” to us.</a:t>
              </a:r>
              <a:endParaRPr lang="en-CA" sz="2400" dirty="0"/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>
            <a:xfrm flipH="1">
              <a:off x="5198532" y="4427725"/>
              <a:ext cx="703385" cy="7654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28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4584"/>
            <a:ext cx="8496944" cy="536104"/>
          </a:xfrm>
        </p:spPr>
        <p:txBody>
          <a:bodyPr/>
          <a:lstStyle/>
          <a:p>
            <a:pPr algn="l"/>
            <a:r>
              <a:rPr lang="en-US" sz="2800" b="1" dirty="0" smtClean="0"/>
              <a:t>Announcement</a:t>
            </a:r>
            <a:endParaRPr lang="en-US" sz="2800" b="1" dirty="0"/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235897" y="876875"/>
            <a:ext cx="8661862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Test 1 is Tuesday Jan. </a:t>
            </a:r>
            <a:r>
              <a:rPr lang="en-CA" sz="3200" dirty="0" smtClean="0"/>
              <a:t>27</a:t>
            </a:r>
            <a:r>
              <a:rPr lang="en-CA" sz="3200" baseline="30000" dirty="0" smtClean="0"/>
              <a:t>th</a:t>
            </a:r>
            <a:r>
              <a:rPr lang="en-CA" sz="3200" dirty="0" smtClean="0"/>
              <a:t> </a:t>
            </a:r>
            <a:r>
              <a:rPr lang="en-CA" sz="3200" dirty="0" smtClean="0"/>
              <a:t>from 6:00-7:30pm.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3200" dirty="0" smtClean="0"/>
              <a:t>Room To Be Announced</a:t>
            </a:r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endParaRPr lang="en-CA" sz="2400" dirty="0"/>
          </a:p>
          <a:p>
            <a:pPr marL="257175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If you have a conflict with the above time, the </a:t>
            </a:r>
            <a:r>
              <a:rPr lang="en-CA" sz="2400" b="1" dirty="0"/>
              <a:t>alternate sitting</a:t>
            </a:r>
            <a:r>
              <a:rPr lang="en-CA" sz="2400" dirty="0"/>
              <a:t> </a:t>
            </a:r>
            <a:r>
              <a:rPr lang="en-CA" sz="2400" dirty="0" smtClean="0"/>
              <a:t>will </a:t>
            </a:r>
            <a:r>
              <a:rPr lang="en-CA" sz="2400" dirty="0"/>
              <a:t>be from </a:t>
            </a:r>
            <a:r>
              <a:rPr lang="en-CA" sz="2400" dirty="0" smtClean="0"/>
              <a:t>4:30-6:00pm </a:t>
            </a:r>
            <a:r>
              <a:rPr lang="en-CA" sz="2400" dirty="0"/>
              <a:t>on Tuesday </a:t>
            </a:r>
            <a:r>
              <a:rPr lang="en-CA" sz="2400" dirty="0" smtClean="0"/>
              <a:t>Jan. 27</a:t>
            </a:r>
            <a:r>
              <a:rPr lang="en-CA" sz="2400" baseline="30000" dirty="0" smtClean="0"/>
              <a:t>th</a:t>
            </a:r>
            <a:r>
              <a:rPr lang="en-CA" sz="2400" dirty="0" smtClean="0"/>
              <a:t>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/>
              <a:t>To register, students should submit the Alternate Sitting Registration Form, available now in the PHY132S Portal course menu. </a:t>
            </a:r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The </a:t>
            </a:r>
            <a:r>
              <a:rPr lang="en-CA" sz="2400" dirty="0"/>
              <a:t>location will be emailed </a:t>
            </a:r>
            <a:r>
              <a:rPr lang="en-CA" sz="2400" dirty="0" smtClean="0"/>
              <a:t>no later than Jan. 26 to </a:t>
            </a:r>
            <a:r>
              <a:rPr lang="en-CA" sz="2400" dirty="0"/>
              <a:t>the people who have registered</a:t>
            </a:r>
            <a:r>
              <a:rPr lang="en-CA" sz="2400" dirty="0" smtClean="0"/>
              <a:t>.</a:t>
            </a:r>
            <a:endParaRPr lang="en-CA" sz="2400" dirty="0"/>
          </a:p>
          <a:p>
            <a:pPr marL="714375" lvl="1" indent="-257175">
              <a:spcAft>
                <a:spcPts val="675"/>
              </a:spcAft>
              <a:buClr>
                <a:srgbClr val="FF0000"/>
              </a:buClr>
              <a:buFont typeface="Wingdings" pitchFamily="2" charset="2"/>
              <a:buChar char="§"/>
            </a:pPr>
            <a:r>
              <a:rPr lang="en-CA" sz="2400" dirty="0" smtClean="0"/>
              <a:t>You have </a:t>
            </a:r>
            <a:r>
              <a:rPr lang="en-CA" sz="2400" dirty="0"/>
              <a:t>until Jan. </a:t>
            </a:r>
            <a:r>
              <a:rPr lang="en-CA" sz="2400" dirty="0" smtClean="0"/>
              <a:t>22 </a:t>
            </a:r>
            <a:r>
              <a:rPr lang="en-CA" sz="2400" dirty="0"/>
              <a:t>at </a:t>
            </a:r>
            <a:r>
              <a:rPr lang="en-CA" sz="2400" dirty="0" smtClean="0"/>
              <a:t>4:00pm </a:t>
            </a:r>
            <a:r>
              <a:rPr lang="en-CA" sz="2400" dirty="0"/>
              <a:t>to do it (the form will not be available after).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1041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Dispersion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4175"/>
            <a:ext cx="8229600" cy="4800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/>
              <a:t>Process of separation of light into colors arranged by frequency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Components of white light are dispersed in a prism (and in a diffraction grating).</a:t>
            </a:r>
          </a:p>
        </p:txBody>
      </p:sp>
      <p:pic>
        <p:nvPicPr>
          <p:cNvPr id="238599" name="Picture 7" descr="28_29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8"/>
          <a:stretch>
            <a:fillRect/>
          </a:stretch>
        </p:blipFill>
        <p:spPr bwMode="auto">
          <a:xfrm>
            <a:off x="2532063" y="2690813"/>
            <a:ext cx="4079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69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Rainbows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43915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Rainbows are a result of dispersion by many drops.</a:t>
            </a:r>
          </a:p>
          <a:p>
            <a:r>
              <a:rPr lang="en-US" sz="2800" dirty="0" smtClean="0"/>
              <a:t>Dispersion of light by a single drop</a:t>
            </a:r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endParaRPr lang="en-US" sz="1600" dirty="0" smtClean="0"/>
          </a:p>
          <a:p>
            <a:pPr>
              <a:buFontTx/>
              <a:buNone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93" y="2647967"/>
            <a:ext cx="5756973" cy="402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fbcdn-sphotos-g-a.akamaihd.net/hphotos-ak-ash2/s720x720/560575_10151053440411899_138032318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66" y="1206522"/>
            <a:ext cx="3899767" cy="519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866" y="133515"/>
            <a:ext cx="4064934" cy="550385"/>
          </a:xfrm>
        </p:spPr>
        <p:txBody>
          <a:bodyPr>
            <a:noAutofit/>
          </a:bodyPr>
          <a:lstStyle/>
          <a:p>
            <a:r>
              <a:rPr lang="en-US" sz="3200" dirty="0" smtClean="0"/>
              <a:t>Rainbows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-1260648" y="260648"/>
            <a:ext cx="7920000" cy="792000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8387" y="4046188"/>
            <a:ext cx="325421" cy="31891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43608" y="3297318"/>
            <a:ext cx="1947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Antisun</a:t>
            </a:r>
            <a:r>
              <a:rPr lang="en-US" dirty="0" smtClean="0"/>
              <a:t> </a:t>
            </a:r>
          </a:p>
          <a:p>
            <a:r>
              <a:rPr lang="en-US" dirty="0" smtClean="0"/>
              <a:t>(180° away from actual sun)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35537" y="692696"/>
            <a:ext cx="304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Radius of circle is about 41°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3024885" y="6406213"/>
            <a:ext cx="61191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 smtClean="0"/>
              <a:t>Image by </a:t>
            </a:r>
            <a:r>
              <a:rPr lang="en-CA" dirty="0" err="1" smtClean="0"/>
              <a:t>Bita</a:t>
            </a:r>
            <a:r>
              <a:rPr lang="en-CA" dirty="0" smtClean="0"/>
              <a:t> </a:t>
            </a:r>
            <a:r>
              <a:rPr lang="en-CA" dirty="0" err="1" smtClean="0"/>
              <a:t>Janzadah</a:t>
            </a:r>
            <a:r>
              <a:rPr lang="en-CA" dirty="0" smtClean="0"/>
              <a:t>. </a:t>
            </a:r>
            <a:r>
              <a:rPr lang="en-CA" dirty="0"/>
              <a:t>©2014. </a:t>
            </a:r>
            <a:r>
              <a:rPr lang="en-CA" sz="800" dirty="0"/>
              <a:t>https://fbcdn-sphotos-g-a.akamaihd.net/hphotos-ak-ash2/s720x720/560575_10151053440411899_1380323186_n.jpg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99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439" y="846138"/>
            <a:ext cx="205002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Double-rainbow</a:t>
            </a:r>
            <a:endParaRPr lang="en-CA" dirty="0"/>
          </a:p>
        </p:txBody>
      </p:sp>
      <p:pic>
        <p:nvPicPr>
          <p:cNvPr id="1026" name="Picture 2" descr="http://gv.pl/blog/wp-content/uploads/2008/09/rainbow_formation_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607" y="-55306"/>
            <a:ext cx="5530645" cy="691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38" y="2958497"/>
            <a:ext cx="331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0" dirty="0" smtClean="0"/>
              <a:t>The second rainbow has blue on the top, and a radius of about 53° </a:t>
            </a:r>
            <a:endParaRPr lang="en-CA" sz="2400" b="0" dirty="0"/>
          </a:p>
        </p:txBody>
      </p:sp>
    </p:spTree>
    <p:extLst>
      <p:ext uri="{BB962C8B-B14F-4D97-AF65-F5344CB8AC3E}">
        <p14:creationId xmlns:p14="http://schemas.microsoft.com/office/powerpoint/2010/main" val="84015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46_10_transmembrane_pro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490538"/>
            <a:ext cx="85486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569913" y="519113"/>
            <a:ext cx="3805237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Rods and cones contain stacks of membranes.</a:t>
            </a:r>
          </a:p>
        </p:txBody>
      </p:sp>
      <p:sp>
        <p:nvSpPr>
          <p:cNvPr id="44036" name="Text Box 13"/>
          <p:cNvSpPr txBox="1">
            <a:spLocks noChangeArrowheads="1"/>
          </p:cNvSpPr>
          <p:nvPr/>
        </p:nvSpPr>
        <p:spPr bwMode="auto">
          <a:xfrm>
            <a:off x="5060950" y="514350"/>
            <a:ext cx="3797300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Rhodopsin is a transmembrane protein complex.</a:t>
            </a:r>
          </a:p>
        </p:txBody>
      </p:sp>
      <p:sp>
        <p:nvSpPr>
          <p:cNvPr id="44037" name="Text Box 14"/>
          <p:cNvSpPr txBox="1">
            <a:spLocks noChangeArrowheads="1"/>
          </p:cNvSpPr>
          <p:nvPr/>
        </p:nvSpPr>
        <p:spPr bwMode="auto">
          <a:xfrm>
            <a:off x="908050" y="3667125"/>
            <a:ext cx="45402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Cone</a:t>
            </a:r>
            <a:endParaRPr lang="en-US" sz="1200" b="1"/>
          </a:p>
        </p:txBody>
      </p:sp>
      <p:sp>
        <p:nvSpPr>
          <p:cNvPr id="44038" name="Text Box 15"/>
          <p:cNvSpPr txBox="1">
            <a:spLocks noChangeArrowheads="1"/>
          </p:cNvSpPr>
          <p:nvPr/>
        </p:nvSpPr>
        <p:spPr bwMode="auto">
          <a:xfrm>
            <a:off x="1539875" y="3671888"/>
            <a:ext cx="3492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Rod</a:t>
            </a:r>
          </a:p>
        </p:txBody>
      </p:sp>
      <p:sp>
        <p:nvSpPr>
          <p:cNvPr id="44039" name="Text Box 16"/>
          <p:cNvSpPr txBox="1">
            <a:spLocks noChangeArrowheads="1"/>
          </p:cNvSpPr>
          <p:nvPr/>
        </p:nvSpPr>
        <p:spPr bwMode="auto">
          <a:xfrm>
            <a:off x="3327400" y="4002088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0" name="Text Box 17"/>
          <p:cNvSpPr txBox="1">
            <a:spLocks noChangeArrowheads="1"/>
          </p:cNvSpPr>
          <p:nvPr/>
        </p:nvSpPr>
        <p:spPr bwMode="auto">
          <a:xfrm>
            <a:off x="6621463" y="402431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1" name="Text Box 18"/>
          <p:cNvSpPr txBox="1">
            <a:spLocks noChangeArrowheads="1"/>
          </p:cNvSpPr>
          <p:nvPr/>
        </p:nvSpPr>
        <p:spPr bwMode="auto">
          <a:xfrm>
            <a:off x="7339013" y="3708400"/>
            <a:ext cx="8636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Rhodopsin</a:t>
            </a:r>
          </a:p>
        </p:txBody>
      </p:sp>
      <p:sp>
        <p:nvSpPr>
          <p:cNvPr id="44042" name="Text Box 19"/>
          <p:cNvSpPr txBox="1">
            <a:spLocks noChangeArrowheads="1"/>
          </p:cNvSpPr>
          <p:nvPr/>
        </p:nvSpPr>
        <p:spPr bwMode="auto">
          <a:xfrm>
            <a:off x="7616825" y="1514475"/>
            <a:ext cx="719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/>
              <a:t>Retinal (pigment)</a:t>
            </a:r>
          </a:p>
        </p:txBody>
      </p:sp>
      <p:sp>
        <p:nvSpPr>
          <p:cNvPr id="44043" name="Text Box 20"/>
          <p:cNvSpPr txBox="1">
            <a:spLocks noChangeArrowheads="1"/>
          </p:cNvSpPr>
          <p:nvPr/>
        </p:nvSpPr>
        <p:spPr bwMode="auto">
          <a:xfrm>
            <a:off x="4995863" y="1373188"/>
            <a:ext cx="9223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/>
              <a:t>Opsin (protein component)</a:t>
            </a:r>
          </a:p>
        </p:txBody>
      </p:sp>
      <p:sp>
        <p:nvSpPr>
          <p:cNvPr id="44044" name="Text Box 21"/>
          <p:cNvSpPr txBox="1">
            <a:spLocks noChangeArrowheads="1"/>
          </p:cNvSpPr>
          <p:nvPr/>
        </p:nvSpPr>
        <p:spPr bwMode="auto">
          <a:xfrm>
            <a:off x="588963" y="4391025"/>
            <a:ext cx="6454775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/>
              <a:t>The retinal molecule inside rhodopsin changes shape when retinal absorbs light.</a:t>
            </a:r>
          </a:p>
        </p:txBody>
      </p:sp>
      <p:sp>
        <p:nvSpPr>
          <p:cNvPr id="44045" name="Line 22"/>
          <p:cNvSpPr>
            <a:spLocks noChangeShapeType="1"/>
          </p:cNvSpPr>
          <p:nvPr/>
        </p:nvSpPr>
        <p:spPr bwMode="auto">
          <a:xfrm>
            <a:off x="5426075" y="1465263"/>
            <a:ext cx="358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46" name="Line 23"/>
          <p:cNvSpPr>
            <a:spLocks noChangeShapeType="1"/>
          </p:cNvSpPr>
          <p:nvPr/>
        </p:nvSpPr>
        <p:spPr bwMode="auto">
          <a:xfrm flipV="1">
            <a:off x="6772275" y="1600200"/>
            <a:ext cx="822325" cy="968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47" name="Text Box 24"/>
          <p:cNvSpPr txBox="1">
            <a:spLocks noChangeArrowheads="1"/>
          </p:cNvSpPr>
          <p:nvPr/>
        </p:nvSpPr>
        <p:spPr bwMode="auto">
          <a:xfrm>
            <a:off x="6653213" y="601821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/>
              <a:t>Light</a:t>
            </a:r>
          </a:p>
        </p:txBody>
      </p:sp>
      <p:sp>
        <p:nvSpPr>
          <p:cNvPr id="44048" name="Text Box 26"/>
          <p:cNvSpPr txBox="1">
            <a:spLocks noChangeArrowheads="1"/>
          </p:cNvSpPr>
          <p:nvPr/>
        </p:nvSpPr>
        <p:spPr bwMode="auto">
          <a:xfrm>
            <a:off x="7605713" y="4598988"/>
            <a:ext cx="1301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i="1"/>
              <a:t>trans</a:t>
            </a:r>
            <a:r>
              <a:rPr lang="en-US" sz="1100" b="1"/>
              <a:t> conformation (activated)</a:t>
            </a:r>
          </a:p>
        </p:txBody>
      </p:sp>
      <p:sp>
        <p:nvSpPr>
          <p:cNvPr id="44049" name="Text Box 27"/>
          <p:cNvSpPr txBox="1">
            <a:spLocks noChangeArrowheads="1"/>
          </p:cNvSpPr>
          <p:nvPr/>
        </p:nvSpPr>
        <p:spPr bwMode="auto">
          <a:xfrm>
            <a:off x="3481388" y="6037263"/>
            <a:ext cx="4318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rgbClr val="1AA372"/>
                </a:solidFill>
              </a:rPr>
              <a:t>Opsin</a:t>
            </a:r>
            <a:endParaRPr lang="en-US" sz="1100" b="1"/>
          </a:p>
        </p:txBody>
      </p:sp>
      <p:sp>
        <p:nvSpPr>
          <p:cNvPr id="44050" name="Line 28"/>
          <p:cNvSpPr>
            <a:spLocks noChangeShapeType="1"/>
          </p:cNvSpPr>
          <p:nvPr/>
        </p:nvSpPr>
        <p:spPr bwMode="auto">
          <a:xfrm>
            <a:off x="3267075" y="6003925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44051" name="Text Box 31"/>
          <p:cNvSpPr txBox="1">
            <a:spLocks noChangeArrowheads="1"/>
          </p:cNvSpPr>
          <p:nvPr/>
        </p:nvSpPr>
        <p:spPr bwMode="auto">
          <a:xfrm>
            <a:off x="3154363" y="4683125"/>
            <a:ext cx="1301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100" b="1" i="1"/>
              <a:t>cis</a:t>
            </a:r>
            <a:r>
              <a:rPr lang="en-US" sz="1100" b="1"/>
              <a:t> conformation (inactive)</a:t>
            </a:r>
          </a:p>
        </p:txBody>
      </p:sp>
      <p:sp>
        <p:nvSpPr>
          <p:cNvPr id="44052" name="AutoShape 32"/>
          <p:cNvSpPr>
            <a:spLocks/>
          </p:cNvSpPr>
          <p:nvPr/>
        </p:nvSpPr>
        <p:spPr bwMode="auto">
          <a:xfrm>
            <a:off x="5776913" y="969963"/>
            <a:ext cx="117475" cy="2981325"/>
          </a:xfrm>
          <a:prstGeom prst="leftBrace">
            <a:avLst>
              <a:gd name="adj1" fmla="val 58041"/>
              <a:gd name="adj2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sp>
        <p:nvSpPr>
          <p:cNvPr id="44053" name="Text Box 34"/>
          <p:cNvSpPr txBox="1">
            <a:spLocks noChangeArrowheads="1"/>
          </p:cNvSpPr>
          <p:nvPr/>
        </p:nvSpPr>
        <p:spPr bwMode="auto">
          <a:xfrm>
            <a:off x="3786188" y="3654425"/>
            <a:ext cx="536575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chemeClr val="bg1"/>
                </a:solidFill>
              </a:rPr>
              <a:t>0.5 µm</a:t>
            </a:r>
            <a:endParaRPr lang="en-US" sz="1100" b="1"/>
          </a:p>
        </p:txBody>
      </p:sp>
      <p:sp>
        <p:nvSpPr>
          <p:cNvPr id="44054" name="Text Box 36"/>
          <p:cNvSpPr txBox="1">
            <a:spLocks noChangeArrowheads="1"/>
          </p:cNvSpPr>
          <p:nvPr/>
        </p:nvSpPr>
        <p:spPr bwMode="auto">
          <a:xfrm>
            <a:off x="7912100" y="5476875"/>
            <a:ext cx="4318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100" b="1">
                <a:solidFill>
                  <a:srgbClr val="1AA372"/>
                </a:solidFill>
              </a:rPr>
              <a:t>Opsin</a:t>
            </a:r>
            <a:endParaRPr lang="en-US" sz="1100" b="1"/>
          </a:p>
        </p:txBody>
      </p:sp>
      <p:sp>
        <p:nvSpPr>
          <p:cNvPr id="44055" name="Line 37"/>
          <p:cNvSpPr>
            <a:spLocks noChangeShapeType="1"/>
          </p:cNvSpPr>
          <p:nvPr/>
        </p:nvSpPr>
        <p:spPr bwMode="auto">
          <a:xfrm>
            <a:off x="7697788" y="5443538"/>
            <a:ext cx="212725" cy="95250"/>
          </a:xfrm>
          <a:prstGeom prst="line">
            <a:avLst/>
          </a:prstGeom>
          <a:noFill/>
          <a:ln w="12700">
            <a:solidFill>
              <a:srgbClr val="1AA37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3905482" y="6468443"/>
            <a:ext cx="5238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00" dirty="0" smtClean="0"/>
              <a:t>Slide courtesy of Ross </a:t>
            </a:r>
            <a:r>
              <a:rPr lang="en-CA" sz="1000" dirty="0" err="1" smtClean="0"/>
              <a:t>Koning</a:t>
            </a:r>
            <a:r>
              <a:rPr lang="en-CA" sz="1000" dirty="0" smtClean="0"/>
              <a:t>, Biology Department, Eastern Connecticut State University</a:t>
            </a:r>
          </a:p>
          <a:p>
            <a:r>
              <a:rPr lang="en-CA" sz="1000" i="1" dirty="0" smtClean="0"/>
              <a:t>http://plantphys.info/sciencematters/vision.</a:t>
            </a:r>
            <a:r>
              <a:rPr lang="en-CA" sz="1000" b="1" i="1" dirty="0" smtClean="0"/>
              <a:t>ppt</a:t>
            </a:r>
            <a:endParaRPr lang="en-CA" sz="1000" dirty="0"/>
          </a:p>
        </p:txBody>
      </p:sp>
      <p:sp>
        <p:nvSpPr>
          <p:cNvPr id="2" name="Rectangle 1"/>
          <p:cNvSpPr/>
          <p:nvPr/>
        </p:nvSpPr>
        <p:spPr>
          <a:xfrm>
            <a:off x="4571206" y="367990"/>
            <a:ext cx="4336257" cy="3914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133815" y="4282068"/>
            <a:ext cx="8993875" cy="21485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397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3"/>
          <p:cNvSpPr>
            <a:spLocks noChangeArrowheads="1"/>
          </p:cNvSpPr>
          <p:nvPr/>
        </p:nvSpPr>
        <p:spPr bwMode="auto">
          <a:xfrm>
            <a:off x="6222641" y="762000"/>
            <a:ext cx="693313" cy="609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083354" y="2977434"/>
            <a:ext cx="228600" cy="228600"/>
          </a:xfrm>
          <a:prstGeom prst="ellipse">
            <a:avLst/>
          </a:prstGeom>
          <a:solidFill>
            <a:srgbClr val="0000FF">
              <a:alpha val="5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6086" name="TextBox 6"/>
          <p:cNvSpPr txBox="1">
            <a:spLocks noChangeArrowheads="1"/>
          </p:cNvSpPr>
          <p:nvPr/>
        </p:nvSpPr>
        <p:spPr bwMode="auto">
          <a:xfrm>
            <a:off x="0" y="0"/>
            <a:ext cx="8893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Use both eyes, stare at area shown in blue for 15 seconds or so</a:t>
            </a:r>
          </a:p>
        </p:txBody>
      </p:sp>
      <p:pic>
        <p:nvPicPr>
          <p:cNvPr id="3074" name="Picture 2" descr="https://scontent-a.xx.fbcdn.net/hphotos-frc3/1374714_583902298343917_183933245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800141"/>
            <a:ext cx="11243030" cy="983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219573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596336" y="-10272"/>
            <a:ext cx="295232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0"/>
            <a:ext cx="205172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Stare at the dot on the nose for 15 seconds.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1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2"/>
          <p:cNvSpPr txBox="1">
            <a:spLocks noChangeArrowheads="1"/>
          </p:cNvSpPr>
          <p:nvPr/>
        </p:nvSpPr>
        <p:spPr bwMode="auto">
          <a:xfrm>
            <a:off x="0" y="0"/>
            <a:ext cx="819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dirty="0"/>
              <a:t>What do you see on this blank white slide? Blink if needed!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0" y="6019800"/>
            <a:ext cx="65309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/>
              <a:t>This is called an </a:t>
            </a:r>
            <a:r>
              <a:rPr lang="en-US" altLang="en-US"/>
              <a:t>“</a:t>
            </a:r>
            <a:r>
              <a:rPr lang="en-US"/>
              <a:t>after image</a:t>
            </a:r>
            <a:r>
              <a:rPr lang="en-US" altLang="en-US"/>
              <a:t>”</a:t>
            </a:r>
            <a:endParaRPr lang="en-US"/>
          </a:p>
          <a:p>
            <a:r>
              <a:rPr lang="en-US"/>
              <a:t>Does it move around as you move your gaze?</a:t>
            </a:r>
          </a:p>
        </p:txBody>
      </p:sp>
    </p:spTree>
    <p:extLst>
      <p:ext uri="{BB962C8B-B14F-4D97-AF65-F5344CB8AC3E}">
        <p14:creationId xmlns:p14="http://schemas.microsoft.com/office/powerpoint/2010/main" val="352645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624"/>
            <a:ext cx="8763000" cy="792088"/>
          </a:xfrm>
        </p:spPr>
        <p:txBody>
          <a:bodyPr/>
          <a:lstStyle/>
          <a:p>
            <a:pPr eaLnBrk="1" hangingPunct="1"/>
            <a:r>
              <a:rPr lang="en-US" dirty="0"/>
              <a:t>Before Class</a:t>
            </a:r>
            <a:r>
              <a:rPr lang="en-US" dirty="0" smtClean="0"/>
              <a:t> 7 on Monday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870509"/>
            <a:ext cx="8784976" cy="2983051"/>
          </a:xfrm>
        </p:spPr>
        <p:txBody>
          <a:bodyPr/>
          <a:lstStyle/>
          <a:p>
            <a:r>
              <a:rPr lang="en-US" sz="2800" dirty="0" smtClean="0"/>
              <a:t>Please </a:t>
            </a:r>
            <a:r>
              <a:rPr lang="en-US" sz="2800" dirty="0"/>
              <a:t>read </a:t>
            </a:r>
            <a:r>
              <a:rPr lang="en-CA" sz="2800" dirty="0" smtClean="0"/>
              <a:t>Knight </a:t>
            </a:r>
            <a:r>
              <a:rPr lang="en-CA" sz="2800" dirty="0"/>
              <a:t>Pgs. </a:t>
            </a:r>
            <a:r>
              <a:rPr lang="en-CA" sz="2800" dirty="0" smtClean="0"/>
              <a:t>670-686: Ch</a:t>
            </a:r>
            <a:r>
              <a:rPr lang="en-CA" sz="2800" dirty="0"/>
              <a:t>. 23, sections 23.6-23.8</a:t>
            </a:r>
          </a:p>
          <a:p>
            <a:pPr eaLnBrk="1" hangingPunct="1"/>
            <a:r>
              <a:rPr lang="en-US" sz="2800" dirty="0" smtClean="0"/>
              <a:t>Don’t forget Problem Set 2 due on Sunday night!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0522" y="2738065"/>
            <a:ext cx="8712968" cy="23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kern="0" dirty="0" smtClean="0"/>
              <a:t>Something to think about: What is the difference between a converging and diverging lens?  Which type can be used to focus sunlight onto a piece of paper and burn a hole?</a:t>
            </a:r>
            <a:endParaRPr lang="en-US" sz="2800" kern="0" dirty="0"/>
          </a:p>
        </p:txBody>
      </p:sp>
      <p:pic>
        <p:nvPicPr>
          <p:cNvPr id="27650" name="Picture 2" descr="https://encrypted-tbn0.gstatic.com/images?q=tbn:ANd9GcTRtg64cgiu-TMxm4pmWBFF23roY6uyLIP5yVccbVXx21b9Xb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162595"/>
            <a:ext cx="4176464" cy="266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65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653" y="377240"/>
            <a:ext cx="46783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What is light?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800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800" dirty="0" smtClean="0"/>
              <a:t> Light is an electromagnetic wave – and is highly useful in our everyday life!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-6287"/>
            <a:ext cx="3884485" cy="301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0" y="3959703"/>
            <a:ext cx="3858680" cy="2898297"/>
          </a:xfrm>
          <a:prstGeom prst="rect">
            <a:avLst/>
          </a:prstGeom>
        </p:spPr>
      </p:pic>
      <p:pic>
        <p:nvPicPr>
          <p:cNvPr id="19458" name="Picture 2" descr="http://blog.eyewire.org/wp-content/uploads/2013/12/the-human-ey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1" y="4490720"/>
            <a:ext cx="3782253" cy="236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19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4" name="Picture 6" descr="26_02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1"/>
          <a:stretch>
            <a:fillRect/>
          </a:stretch>
        </p:blipFill>
        <p:spPr bwMode="auto">
          <a:xfrm>
            <a:off x="131706" y="2983832"/>
            <a:ext cx="8762806" cy="346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8309" y="210470"/>
            <a:ext cx="8229600" cy="719973"/>
          </a:xfrm>
        </p:spPr>
        <p:txBody>
          <a:bodyPr/>
          <a:lstStyle/>
          <a:p>
            <a:r>
              <a:rPr lang="en-US" dirty="0" smtClean="0"/>
              <a:t>Electromagnetic Waves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7147" y="1423738"/>
            <a:ext cx="8269705" cy="1383632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dirty="0" smtClean="0"/>
              <a:t>The electric and magnetic fields of an electromagnetic wave are perpendicular to each other and to the direction of motion of the wave.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57880" y="4541400"/>
              <a:ext cx="759600" cy="558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1760" y="4535640"/>
                <a:ext cx="770040" cy="56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072160" y="4506480"/>
              <a:ext cx="3155760" cy="752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6040" y="4498560"/>
                <a:ext cx="3172320" cy="7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74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4" name="Picture 6" descr="26_03_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-20769" y="3176337"/>
            <a:ext cx="8871781" cy="32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163"/>
            <a:ext cx="8229600" cy="1143001"/>
          </a:xfrm>
        </p:spPr>
        <p:txBody>
          <a:bodyPr/>
          <a:lstStyle/>
          <a:p>
            <a:r>
              <a:rPr lang="en-US" smtClean="0"/>
              <a:t>Electromagnetic Spectrum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701" y="1114343"/>
            <a:ext cx="8350311" cy="182077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In a vacuum, all electromagnetic waves move at the same speed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We classify electromagnetic waves according to their frequency (or wavelength)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Light is one kind of electromagnetic wave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768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752600"/>
          </a:xfrm>
        </p:spPr>
        <p:txBody>
          <a:bodyPr/>
          <a:lstStyle/>
          <a:p>
            <a:pPr algn="l"/>
            <a:r>
              <a:rPr lang="en-US" sz="2800" dirty="0" smtClean="0"/>
              <a:t>If a certain material is “transparent” (</a:t>
            </a:r>
            <a:r>
              <a:rPr lang="en-US" sz="2800" dirty="0" err="1" smtClean="0"/>
              <a:t>ie</a:t>
            </a:r>
            <a:r>
              <a:rPr lang="en-US" sz="2800" dirty="0" smtClean="0"/>
              <a:t>, not opaque), what does this mean?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06869"/>
            <a:ext cx="8229600" cy="3962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can pass straight through it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waves of all frequencies are reflected from its surface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/>
              <a:t>Electromagnetic waves of all frequencies are </a:t>
            </a:r>
            <a:r>
              <a:rPr lang="en-US" sz="2800" dirty="0" smtClean="0"/>
              <a:t>absorbed throughout its volume</a:t>
            </a:r>
          </a:p>
          <a:p>
            <a:pPr marL="609600" indent="-609600">
              <a:buFontTx/>
              <a:buAutoNum type="alphaUcPeriod"/>
            </a:pPr>
            <a:r>
              <a:rPr lang="en-US" sz="2800" dirty="0" smtClean="0"/>
              <a:t>Electromagnetic </a:t>
            </a:r>
            <a:r>
              <a:rPr lang="en-US" sz="2800" dirty="0"/>
              <a:t>waves of a certain frequency can pass straight through it</a:t>
            </a:r>
          </a:p>
          <a:p>
            <a:pPr marL="609600" indent="-609600">
              <a:buFontTx/>
              <a:buNone/>
            </a:pPr>
            <a:endParaRPr lang="en-US" sz="2800" dirty="0" smtClean="0"/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3B79A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Electromagnetic Waves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cs typeface="Arial" charset="0"/>
              </a:rPr>
              <a:t>CHECK YOUR 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NEIGHBOUR</a:t>
            </a:r>
            <a:r>
              <a:rPr lang="en-US" sz="2400" b="1" i="1" dirty="0" smtClean="0">
                <a:solidFill>
                  <a:schemeClr val="folHlink"/>
                </a:solidFill>
                <a:cs typeface="Arial" charset="0"/>
              </a:rPr>
              <a:t> </a:t>
            </a:r>
            <a:endParaRPr lang="en-US" sz="2400" b="1" i="1" dirty="0">
              <a:solidFill>
                <a:schemeClr val="folHlin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7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71" name="Picture 7" descr="26_09_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6"/>
          <a:stretch>
            <a:fillRect/>
          </a:stretch>
        </p:blipFill>
        <p:spPr bwMode="auto">
          <a:xfrm>
            <a:off x="142002" y="2775284"/>
            <a:ext cx="8776751" cy="27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Transparent Materials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9" y="1608932"/>
            <a:ext cx="8349916" cy="121448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Glass blocks both infrared and ultraviolet, but it is transparent to visible light.</a:t>
            </a:r>
          </a:p>
        </p:txBody>
      </p:sp>
    </p:spTree>
    <p:extLst>
      <p:ext uri="{BB962C8B-B14F-4D97-AF65-F5344CB8AC3E}">
        <p14:creationId xmlns:p14="http://schemas.microsoft.com/office/powerpoint/2010/main" val="93921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351" y="2061556"/>
            <a:ext cx="4844649" cy="479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750"/>
            <a:ext cx="8229600" cy="796925"/>
          </a:xfrm>
        </p:spPr>
        <p:txBody>
          <a:bodyPr/>
          <a:lstStyle/>
          <a:p>
            <a:r>
              <a:rPr lang="en-US" smtClean="0"/>
              <a:t>Opaque Materials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756" y="900772"/>
            <a:ext cx="8699529" cy="1061029"/>
          </a:xfrm>
        </p:spPr>
        <p:txBody>
          <a:bodyPr/>
          <a:lstStyle/>
          <a:p>
            <a:r>
              <a:rPr lang="en-US" sz="2800" dirty="0" smtClean="0"/>
              <a:t>Most things around us are </a:t>
            </a:r>
            <a:r>
              <a:rPr lang="en-US" sz="2800" b="1" dirty="0" smtClean="0"/>
              <a:t>opaque</a:t>
            </a:r>
            <a:r>
              <a:rPr lang="en-US" sz="2800" dirty="0" smtClean="0"/>
              <a:t>—they absorb light without re-emitting it.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32757" y="1878676"/>
            <a:ext cx="4066594" cy="406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Vibrations given by light to their atoms and molecules are turned into random kinetic energy—into internal energy.</a:t>
            </a:r>
          </a:p>
          <a:p>
            <a:r>
              <a:rPr lang="en-US" sz="2800" dirty="0" smtClean="0"/>
              <a:t>These materials become slightly warmer.</a:t>
            </a:r>
          </a:p>
        </p:txBody>
      </p:sp>
    </p:spTree>
    <p:extLst>
      <p:ext uri="{BB962C8B-B14F-4D97-AF65-F5344CB8AC3E}">
        <p14:creationId xmlns:p14="http://schemas.microsoft.com/office/powerpoint/2010/main" val="15466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5283</TotalTime>
  <Words>1260</Words>
  <Application>Microsoft Office PowerPoint</Application>
  <PresentationFormat>On-screen Show (4:3)</PresentationFormat>
  <Paragraphs>215</Paragraphs>
  <Slides>37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Default Design</vt:lpstr>
      <vt:lpstr>PHY132 Introduction to Physics II  Class 6 – Outline:</vt:lpstr>
      <vt:lpstr>Where to get help</vt:lpstr>
      <vt:lpstr>Announcement</vt:lpstr>
      <vt:lpstr>PowerPoint Presentation</vt:lpstr>
      <vt:lpstr>Electromagnetic Waves</vt:lpstr>
      <vt:lpstr>Electromagnetic Spectrum</vt:lpstr>
      <vt:lpstr>If a certain material is “transparent” (ie, not opaque), what does this mean?</vt:lpstr>
      <vt:lpstr>Transparent Materials</vt:lpstr>
      <vt:lpstr>Opaque Materials</vt:lpstr>
      <vt:lpstr>Opaque Materials</vt:lpstr>
      <vt:lpstr>Which reflects more light, a white piece of paper or a black piece of paper?</vt:lpstr>
      <vt:lpstr>Which reflects more light, a white piece of paper or a mirror?</vt:lpstr>
      <vt:lpstr>Specular Reflection</vt:lpstr>
      <vt:lpstr>Diffuse Reflection</vt:lpstr>
      <vt:lpstr>Law of Specular Reflection</vt:lpstr>
      <vt:lpstr>PowerPoint Presentation</vt:lpstr>
      <vt:lpstr>Refraction</vt:lpstr>
      <vt:lpstr>Cause of Refraction</vt:lpstr>
      <vt:lpstr>PowerPoint Presentation</vt:lpstr>
      <vt:lpstr>Refraction</vt:lpstr>
      <vt:lpstr>Total Internal Reflection</vt:lpstr>
      <vt:lpstr>An Optical Fibre</vt:lpstr>
      <vt:lpstr>Medical Fibrescopes</vt:lpstr>
      <vt:lpstr>Virtual Image Formation</vt:lpstr>
      <vt:lpstr>PowerPoint Presentation</vt:lpstr>
      <vt:lpstr>PowerPoint Presentation</vt:lpstr>
      <vt:lpstr>PowerPoint Presentation</vt:lpstr>
      <vt:lpstr>Color</vt:lpstr>
      <vt:lpstr>Mixing Colored Light</vt:lpstr>
      <vt:lpstr>Dispersion</vt:lpstr>
      <vt:lpstr>Rainbows</vt:lpstr>
      <vt:lpstr>Rainbows</vt:lpstr>
      <vt:lpstr>Double-rainbow</vt:lpstr>
      <vt:lpstr>PowerPoint Presentation</vt:lpstr>
      <vt:lpstr>PowerPoint Presentation</vt:lpstr>
      <vt:lpstr>PowerPoint Presentation</vt:lpstr>
      <vt:lpstr>Before Class 7 on Monday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PHY132 Introduction to Physics II</dc:title>
  <dc:creator>Jason Harlow</dc:creator>
  <cp:lastModifiedBy>Jason Harlow</cp:lastModifiedBy>
  <cp:revision>170</cp:revision>
  <cp:lastPrinted>2014-01-20T15:49:23Z</cp:lastPrinted>
  <dcterms:created xsi:type="dcterms:W3CDTF">2010-09-20T13:36:26Z</dcterms:created>
  <dcterms:modified xsi:type="dcterms:W3CDTF">2015-01-20T21:01:08Z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