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5.xml" ContentType="application/inkml+xml"/>
  <Override PartName="/ppt/ink/ink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400" r:id="rId2"/>
    <p:sldId id="520" r:id="rId3"/>
    <p:sldId id="522" r:id="rId4"/>
    <p:sldId id="465" r:id="rId5"/>
    <p:sldId id="519" r:id="rId6"/>
    <p:sldId id="466" r:id="rId7"/>
    <p:sldId id="468" r:id="rId8"/>
    <p:sldId id="469" r:id="rId9"/>
    <p:sldId id="471" r:id="rId10"/>
    <p:sldId id="472" r:id="rId11"/>
    <p:sldId id="474" r:id="rId12"/>
    <p:sldId id="475" r:id="rId13"/>
    <p:sldId id="477" r:id="rId14"/>
    <p:sldId id="511" r:id="rId15"/>
    <p:sldId id="517" r:id="rId16"/>
    <p:sldId id="518" r:id="rId17"/>
    <p:sldId id="479" r:id="rId18"/>
    <p:sldId id="480" r:id="rId19"/>
    <p:sldId id="481" r:id="rId20"/>
    <p:sldId id="482" r:id="rId21"/>
    <p:sldId id="483" r:id="rId22"/>
    <p:sldId id="484" r:id="rId23"/>
    <p:sldId id="485" r:id="rId24"/>
    <p:sldId id="486" r:id="rId25"/>
    <p:sldId id="488" r:id="rId26"/>
    <p:sldId id="509" r:id="rId27"/>
    <p:sldId id="490" r:id="rId28"/>
    <p:sldId id="491" r:id="rId29"/>
    <p:sldId id="494" r:id="rId30"/>
    <p:sldId id="495" r:id="rId31"/>
    <p:sldId id="498" r:id="rId32"/>
    <p:sldId id="500" r:id="rId33"/>
    <p:sldId id="501" r:id="rId34"/>
    <p:sldId id="506" r:id="rId3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8A96"/>
    <a:srgbClr val="FFA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8" autoAdjust="0"/>
    <p:restoredTop sz="94660"/>
  </p:normalViewPr>
  <p:slideViewPr>
    <p:cSldViewPr>
      <p:cViewPr varScale="1">
        <p:scale>
          <a:sx n="63" d="100"/>
          <a:sy n="63" d="100"/>
        </p:scale>
        <p:origin x="-81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2972097" cy="464204"/>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defRPr sz="1200"/>
            </a:lvl1pPr>
          </a:lstStyle>
          <a:p>
            <a:endParaRPr lang="en-US"/>
          </a:p>
        </p:txBody>
      </p:sp>
      <p:sp>
        <p:nvSpPr>
          <p:cNvPr id="56323" name="Rectangle 3"/>
          <p:cNvSpPr>
            <a:spLocks noGrp="1" noChangeArrowheads="1"/>
          </p:cNvSpPr>
          <p:nvPr>
            <p:ph type="dt" sz="quarter" idx="1"/>
          </p:nvPr>
        </p:nvSpPr>
        <p:spPr bwMode="auto">
          <a:xfrm>
            <a:off x="3884417" y="0"/>
            <a:ext cx="2972097" cy="464204"/>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lgn="r">
              <a:defRPr sz="1200"/>
            </a:lvl1pPr>
          </a:lstStyle>
          <a:p>
            <a:endParaRPr lang="en-US"/>
          </a:p>
        </p:txBody>
      </p:sp>
      <p:sp>
        <p:nvSpPr>
          <p:cNvPr id="56324" name="Rectangle 4"/>
          <p:cNvSpPr>
            <a:spLocks noGrp="1" noChangeArrowheads="1"/>
          </p:cNvSpPr>
          <p:nvPr>
            <p:ph type="ftr" sz="quarter" idx="2"/>
          </p:nvPr>
        </p:nvSpPr>
        <p:spPr bwMode="auto">
          <a:xfrm>
            <a:off x="1" y="8830659"/>
            <a:ext cx="2972097" cy="464204"/>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defRPr sz="1200"/>
            </a:lvl1pPr>
          </a:lstStyle>
          <a:p>
            <a:endParaRPr lang="en-US"/>
          </a:p>
        </p:txBody>
      </p:sp>
      <p:sp>
        <p:nvSpPr>
          <p:cNvPr id="56325" name="Rectangle 5"/>
          <p:cNvSpPr>
            <a:spLocks noGrp="1" noChangeArrowheads="1"/>
          </p:cNvSpPr>
          <p:nvPr>
            <p:ph type="sldNum" sz="quarter" idx="3"/>
          </p:nvPr>
        </p:nvSpPr>
        <p:spPr bwMode="auto">
          <a:xfrm>
            <a:off x="3884417" y="8830659"/>
            <a:ext cx="2972097" cy="464204"/>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lgn="r">
              <a:defRPr sz="1200"/>
            </a:lvl1pPr>
          </a:lstStyle>
          <a:p>
            <a:fld id="{A2F1AC7A-A382-1944-9F1F-F30449D4AFF3}" type="slidenum">
              <a:rPr lang="en-US"/>
              <a:pPr/>
              <a:t>‹#›</a:t>
            </a:fld>
            <a:endParaRPr lang="en-US"/>
          </a:p>
        </p:txBody>
      </p:sp>
    </p:spTree>
    <p:extLst>
      <p:ext uri="{BB962C8B-B14F-4D97-AF65-F5344CB8AC3E}">
        <p14:creationId xmlns:p14="http://schemas.microsoft.com/office/powerpoint/2010/main" val="233714374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14-01-29T16:19:06.664"/>
    </inkml:context>
    <inkml:brush xml:id="br0">
      <inkml:brushProperty name="width" value="0.05292" units="cm"/>
      <inkml:brushProperty name="height" value="0.05292" units="cm"/>
    </inkml:brush>
  </inkml:definitions>
  <inkml:trace contextRef="#ctx0" brushRef="#br0">23986 2753</inkml:trace>
  <inkml:trace contextRef="#ctx0" brushRef="#br0" timeOffset="673.0373">23986 2753</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14-01-29T16:19:06.664"/>
    </inkml:context>
    <inkml:brush xml:id="br0">
      <inkml:brushProperty name="width" value="0.05292" units="cm"/>
      <inkml:brushProperty name="height" value="0.05292" units="cm"/>
    </inkml:brush>
  </inkml:definitions>
  <inkml:trace contextRef="#ctx0" brushRef="#br0">23986 2753</inkml:trace>
  <inkml:trace contextRef="#ctx0" brushRef="#br0" timeOffset="673.0373">23986 2753</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1-28T22:32:14.186"/>
    </inkml:context>
    <inkml:brush xml:id="br0">
      <inkml:brushProperty name="width" value="0.05292" units="cm"/>
      <inkml:brushProperty name="height" value="0.05292" units="cm"/>
      <inkml:brushProperty name="color" value="#FF0000"/>
    </inkml:brush>
  </inkml:definitions>
  <inkml:trace contextRef="#ctx0" brushRef="#br0">4331 16454 44 0,'-42'-6'22'0,"45"38"-44"16,7-21-21-16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1-28T22:39:11.806"/>
    </inkml:context>
    <inkml:brush xml:id="br0">
      <inkml:brushProperty name="width" value="0.05292" units="cm"/>
      <inkml:brushProperty name="height" value="0.05292" units="cm"/>
    </inkml:brush>
  </inkml:definitions>
  <inkml:trace contextRef="#ctx0" brushRef="#br0">19506 6975 43 0,'-19'13'21'0,"6"59"1"16,13-48-21-16,-5 5 1 0,2 18 0 15,-5 6 0-15,3 8 1 16,-3 8 2-16,5-3 0 16,-5 11-5-16,0-3 0 15,3 5-1-15,0 1 0 16,2-9-2-16,3-18 1 0,3-5-19 15,5-17 0-15,0 1-7 16,2-19 0-16</inkml:trace>
  <inkml:trace contextRef="#ctx0" brushRef="#br0" timeOffset="405.8712">19855 6941 40 0,'-5'2'20'0,"10"14"2"16,-5-5-20-16,3 10 4 16,-3 16 0-16,0 8-1 15,0 16 0-15,-3 5-4 16,-5 11 1-16,0 8-2 15,3-3 0-15,-6 2 0 16,-4 1 0-16,4 0-12 16,6-6 1-16,-1-23-15 15,6-11 0-15,8-6 10 0,0-15 0 16</inkml:trace>
  <inkml:trace contextRef="#ctx0" brushRef="#br0" timeOffset="608.999">19339 7441 53 0,'13'13'26'0,"35"-10"2"0,-35-6-26 0,11-2-2 15,16-3 0-15,5 0-1 16,16 3 0-16,5 2-44 15,3 0 1-15,7 1 36 16,1 2 0-16</inkml:trace>
  <inkml:trace contextRef="#ctx0" brushRef="#br0" timeOffset="1190.792">20051 7639 41 0,'8'14'20'0,"21"-12"2"15,-18-10-22-15,10 3 0 16,5-6 1-16,3-7-2 15,-5-11 0-15,3-3 2 16,-6-8 0-16,-5 9-2 16,-1-1 1-16,-9 3 0 15,-1 2 0-15,-5 11 0 16,-8 11 1-16,-10 5 0 16,-6 8 1-16,-5 13 0 0,-3 14 1 15,5 2 3-15,1-3 0 16,5 14-3-16,8-1 1 15,5-4-1-15,8-6 0 16,10 0-2-16,11-3 1 16,11-5-3-16,5-8 1 15,0-7-2-15,6-12 1 16,7-4-26-16,0-6 1 16,-2-6-5-16,13-7 1 15</inkml:trace>
  <inkml:trace contextRef="#ctx0" brushRef="#br0" timeOffset="1460.0373">20559 6959 36 0,'8'14'18'0,"5"17"10"16,-5-4-19-16,0 15 0 16,-5 11 0-16,-3 5-6 0,-3 19 0 15,-5 10-3-15,0-5 0 16,-2 3 0-16,-1-11 1 16,6-5-29-16,-3-8 0 15,8-14-2-15,8-18 1 16</inkml:trace>
  <inkml:trace contextRef="#ctx0" brushRef="#br0" timeOffset="1621.1507">20871 7534 59 0,'-18'76'29'0,"10"-7"-3"16,5-48-31-16,0 11-44 15,-2 8 1-15,5-9 42 16,0-9 1-16</inkml:trace>
  <inkml:trace contextRef="#ctx0" brushRef="#br0" timeOffset="1746.0999">21041 7147 43 0,'-22'-26'21'0,"-4"26"-25"0,21 5-22 15,-1 8 9-15,1-2 1 16</inkml:trace>
  <inkml:trace contextRef="#ctx0" brushRef="#br0" timeOffset="2303.1667">21173 7608 34 0,'-5'2'17'0,"-6"1"3"15,11 5-16-15,0 8 1 16,0 13 0-16,3 3 0 15,-1 7 0-15,4 1-4 16,4-3 1-16,3-8 3 16,6-8 0-16,5-13-3 0,-1-13 0 15,7-14-2-15,1-10 1 16,1-16-1-16,2 0 0 16,-2-8-1-16,-3 0 0 15,-7 8 2-15,-4 11 0 16,-7 10 3-16,-6 16 0 15,0 14-4-15,-10 12 0 16,2 6-1-16,-5 10 1 16,3 6-1-16,-3 0 0 15,5 5-10-15,6-3 0 16,8-8-14-16,2-10 0 0,5-10 2 16,1-12 1-16</inkml:trace>
  <inkml:trace contextRef="#ctx0" brushRef="#br0" timeOffset="2805.3215">21689 7589 41 0,'-8'27'20'0,"8"2"3"16,0-13-21-16,0 7 2 15,0-1 0-15,-3 4 1 16,1 6 1-16,2 2-5 15,0-5 0-15,0-5 1 16,2-8 1-16,1-11-3 16,5-13 1-16,0-8 0 0,-3-5 0 15,6-13-2-15,4-6 0 16,1 3 2-16,3 0 0 16,-6 3-2-16,6 7 1 15,2 9 0-15,-3 10 0 16,-2 10 1-16,0 4 1 15,-3 17-2-15,-5 7 1 16,-2 4-1-16,1 3 0 0,-4 0 0 16,2-5 1-16,1-11 0 15,4-13 1-15,1-19-3 16,5-15 0-16,0-14 2 16,5-5 0-16,8-5 1 15,3 0 0-15,-1 7 2 16,-2 9 0-16,-2 13 4 15,-6 18 1-15,-2 19-7 16,-1 10 1-16,-5 22-7 16,6-6 0-16,5 3-24 15,5 0 0-15,3-5-13 16,2-3 1-16,6-8 35 16,5-2 0-16</inkml:trace>
  <inkml:trace contextRef="#ctx0" brushRef="#br0" timeOffset="3722.4126">23192 7610 35 0,'2'-10'17'0,"4"-25"3"0,-4 22-19 16,1-5-1-16,-3-1 0 15,0 0 0-15,-5 4 1 16,-6 1 4-16,-7 9 1 15,-1 5-3-15,-2 8 1 16,-3 11-1-16,-5 10 0 16,5 10-2-16,0 12 0 0,3 2 0 15,3 5 1-15,7 0-4 16,11-10 1-16,8-11 1 16,5-16 1-16,6-16-2 15,2-13 1-15,11-16 0 16,-1-7 0-16,4-17 2 15,-3 6 1-15,-3-1 2 16,-14 6 1-16,1 8 5 16,-5 8 0-16,-6 10-8 15,1 14 1-15,-6 8-4 16,-6 15 0-16,1 8-1 16,-3 9 0-16,5 7-24 15,6-2 0-15,10-11-17 16,6-8 0-16,13-16 38 15,7-13 0-15</inkml:trace>
  <inkml:trace contextRef="#ctx0" brushRef="#br0" timeOffset="4014.0403">23586 6959 46 0,'16'27'23'0,"-3"97"1"0,-5-87-22 15,-3 13 0-15,1 25 0 16,-4 9-3-16,-2 17 0 15,-2-14-1-15,2-2 1 16,0-11-28-16,0-13 1 16,0-19 10-16,0-15 1 15</inkml:trace>
  <inkml:trace contextRef="#ctx0" brushRef="#br0" timeOffset="4201.5422">23353 7457 51 0,'-3'-3'25'0,"46"-15"3"16,-25 10-26-16,9 0-3 15,12 0 0-15,6 0 0 16,3 3 1-16,-6 2-17 16,1 3 0-16,2 0-17 15,-3 3 0-15</inkml:trace>
  <inkml:trace contextRef="#ctx0" brushRef="#br0" timeOffset="4452.3811">23901 7600 33 0,'-24'53'16'0,"-8"26"9"0,27-61-17 15,2 6-6-15,6 5 0 16,5-2 5-16,5-6 0 16,6-5 2-16,2-8 0 15,8-11-5-15,5-10 1 16,6-6-3-16,-6-10 1 15,-2-10-3-15,0-4 0 16,-11 1-1-16,-8 0 1 16,-7 2-4-16,-12 8 1 15,-7 11-5-15,-16 10 1 0,-5 14-8 16,-6 8 1-16,5 2-7 16,4 3 0-16,10 0 3 15,7-6 0-15</inkml:trace>
  <inkml:trace contextRef="#ctx0" brushRef="#br0" timeOffset="4983.8329">24218 7568 42 0,'-13'29'21'0,"13"27"1"15,3-38-21-15,-1 3-1 0,4-2 0 16,-6 5 1-16,0-1 1 16,0 4 5-16,0-1 1 15,-6-2-7-15,6-8 1 16,0-8 1-16,6-8 1 16,-1-8-5-16,6-8 1 15,4-5 0-15,1-8 1 16,5-6-1-16,1 4 0 15,-1-1 0-15,5 6 0 16,-5 4-1-16,-5 12 0 16,0 4 1-16,-5 12 1 0,-6 12 0 15,0 9 0-15,1-3-1 16,-6-1 1-16,5 4 0 16,-2-3 0-16,4-6-1 15,-1-7 1-15,4-11-1 16,6-6 1-16,5-9-1 15,-7-12 0-15,-1-5 0 16,5 1 1-16,1 2-1 16,-3 5 1-16,0 8 2 15,-6 8 1-15,-4 8-1 16,1 13 1-16,-4 16-6 16,2 8 1-16,-2 8-1 31,0 6 1-31,5-1-42 15,2-8 0-15,11-10 22 16,1-11 0-16</inkml:trace>
  <inkml:trace contextRef="#ctx0" brushRef="#br0" timeOffset="5265.2276">24917 7645 40 0,'-19'2'20'0,"14"-7"-39"15,0 13-20-15</inkml:trace>
  <inkml:trace contextRef="#ctx0" brushRef="#br0" timeOffset="5396.3122">24983 7880 67 0,'11'16'33'0,"-6"-8"-10"0,-5-3-34 16,0 3-44-16,2 0 0 15</inkml:trace>
  <inkml:trace contextRef="#ctx0" brushRef="#br0" timeOffset="5964.0391">19995 12820 63 0,'8'-13'31'0,"40"-64"1"15,-27 48-31-15,21-26-1 16,1-1 0-16,-43 56 0 16,143-211-12-1,-27 62 1-15,-31 38-40 16,-16 29 0-16</inkml:trace>
  <inkml:trace contextRef="#ctx0" brushRef="#br0" timeOffset="6566.8125">19255 13860 33 0,'2'-5'16'0,"25"-93"7"0,-17 58-17 15,6-20 5-15,5-22 0 16,6-11-3-16,-6-16 1 15,3-23-4-15,5 8 0 16,5-6-5-16,9-2 1 16,-4 15-2-16,-2 6 1 15,6 16-1-15,-1 8 0 16,0 15-17-16,-5 9 1 16,-10 10-21-16,-1 16 0 15,-5 13 32-15,-5 11 0 0</inkml:trace>
  <inkml:trace contextRef="#ctx0" brushRef="#br0" timeOffset="7249.4492">19752 11513 35 0,'21'-37'17'0,"35"-8"4"0,-38 27-18 16,11-6 2-16,6-5 0 0,4 2-5 0,-2 9 1 0,3 5 2 16,-5 7 1-16,-6 9-2 15,-11 15 1-15,-13 6-3 31,-7 0 1-31,-11 10 1 0,-9 9 1 0,-7 4-2 16,-2-7 1-16,-4 2-1 16,6 1 1-16,5-9 2 15,6 1 0-15,4-9-3 16,7-5 1-16,4-2-1 16,3-9 1-16,10-2-1 15,14-8 1-15,11-5-4 31,7-6 1-31,16-7-36 16,-2 2 0-16,-1-3 12 16,4-4 1-16</inkml:trace>
  <inkml:trace contextRef="#ctx0" brushRef="#br0" timeOffset="7781.9354">20535 11492 44 0,'0'13'22'0,"13"61"0"0,-7-58-23 0,-4 8 1 15,-2 11 1-15,-2 4-1 16,-6 9 1-16,5 5 0 16,-5 0 0-16,5-6-1 15,-2-10 0-15,3-10-1 16,2-17 0-16,0-15 1 15,2-16 0-15,6-13 0 16,5-19 0-16,6 2-1 16,5-7 1-16,5-5 0 15,0 2 0-15,-5 5 0 0,0 11 0 16,2 11 0-16,-5 7 0 16,0 9 2-16,-5 7 1 15,-5 11 3-15,-6 3 1 16,-5 7-6-16,-8 6 1 15,-2 6-2-15,-4-1 1 16,-2 0-1-16,-5 0 1 16,0-2-1-16,0-4 0 15,8 1-21-15,2-2 0 16,11-1-13-16,3-8 1 16</inkml:trace>
  <inkml:trace contextRef="#ctx0" brushRef="#br0" timeOffset="8313.5064">20898 11643 29 0,'-14'11'14'0,"12"7"8"15,2-15-16-15,0-3 1 16,0 5 0-16,0-5 2 16,0-5 1-16,2-3-5 15,1-5 1-15,5-9-5 0,5-7 1 16,6-3-2 0,2 3 0-16,8 0 0 0,3 0 0 15,-6 5-14-15,1 3 0 16,-11 5-11-16,-1 3 1 15,-1 16 9-15,-4 5 1 16,1 5 27-16,-3 5 1 16,-6 6-3-16,1 8 1 15,2 0-5-15,-2-6 1 16,5-2-4-16,-3 0 1 16,6-3-1-16,5-2 1 0,0-6 3 15,2-13 0-15,3 0-6 16,-2-6 1-16,-3-7-1 15,2-8 0-15,-7-8 1 16,-3-3 0-16,-8 3-2 16,-11 5 0-16,-7 6-2 15,-6 5 1-15,-3 5-16 16,4 10 1-16,1 11-26 16,1 6 0-16,13-1 35 15,14-4 0-15</inkml:trace>
  <inkml:trace contextRef="#ctx0" brushRef="#br0" timeOffset="8566.651">21406 11161 43 0,'-6'6'21'0,"12"17"4"0,-1-9-21 16,-5 7-2-16,0 13 1 0,0 9-3 15,0 4 0-15,-5 11-1 16,5 3 0-16,0-10-17 16,0-4 1-16,5-7-13 15,0-11 1-15</inkml:trace>
  <inkml:trace contextRef="#ctx0" brushRef="#br0" timeOffset="8957.2615">21308 11421 39 0,'0'-3'19'0,"32"-5"1"15,-22 0-20-15,3 0 1 16,14-5 0-16,5 2-2 15,2 3 0-15,-5 3-1 0,-3 5 1 16,4 0 1-16,-7 8 0 16,4 8 1-16,-11 0 1 15,0 5 1-15,-6 5 0 16,-4 9-1-16,1 5 1 16,-4-11-1-16,2 0 0 15,-2-3-1-15,5-5 0 16,-3-13 1-16,3-2 1 15,3-4-1-15,-1-7 0 16,4-11-4-16,4-8 0 0,1-7 4 16,-6 1 1-16,0-4-7 15,-5 2 0-15,-8 11-7 16,-8 11 0-16,-5 10-11 16,-11 7 1-16,-2 12 6 15,2 10 0-15</inkml:trace>
  <inkml:trace contextRef="#ctx0" brushRef="#br0" timeOffset="9272.3635">21977 11479 39 0,'-10'21'19'0,"7"13"6"0,0-26-20 15,-2 6 1-15,0-1 0 16,-1-3 0-16,4-2 0 16,2-8-5-16,2-10 0 15,6-11 1-15,3-6 0 16,0-2-1-16,2-5 0 16,5-1 1-16,1 6 1 0,2 5-3 15,-5 11 0-15,0 10 0 16,-6 11 0-16,-4 11 1 15,-1 5 0-15,-5 7-15 16,0 4 1-16,0-3-4 16,5-6 0-16,11-5-16 15,0-5 1-15</inkml:trace>
  <inkml:trace contextRef="#ctx0" brushRef="#br0" timeOffset="9555.4738">22438 11394 34 0,'-8'-5'17'0,"0"34"1"15,2-26-16-15,-9 5 1 16,-7 5 0-16,-1 5 1 16,1-2 0-16,4 3 0 0,5-3 1 15,5-1-3-15,8-1 0 16,10-4 1-16,9 1 0 15,2-1-2-15,0 1 1 16,-2 0-2-16,-3 2 0 16,-6-3 0-16,-5 4 1 15,-5 2-1-15,-8 2 1 0,-10 9-27 16,2-1 1-16,-10 0-3 16,-1-2 0-16</inkml:trace>
  <inkml:trace contextRef="#ctx0" brushRef="#br0" timeOffset="26972.2072">14767 14382 20 0,'-13'18'10'0,"-14"27"5"15,17-32-10-15,-11 14 0 0,-14 15 1 16,-5 3-5-16,-12 16 0 16,-12 10 3-16,1 17 0 15,-12-6-1-15,-4 10 0 16,-6-4-3-16,3-1 0 0,16 3 0 16,3-18 0-16,-1-6-1 15,6-8 1-15,13-13-5 16,13-8 0-16,8-11-27 15,6-2 0-15</inkml:trace>
  <inkml:trace contextRef="#ctx0" brushRef="#br0" timeOffset="27964.0953">23438 14265 8 0,'21'-5'4'0,"0"13"1"0,-13-8-5 0,0 0 4 16,-8 0 1-16,0 3 4 16,-5 2 0-16,-9 3-5 15,-7 5 1-15,-10 6-3 16,-4 4 1-16,-18 6-4 15,-10 3 1-15,-19 11 0 16,-6 4 1-16,-23 1 1 16,-10-3 0-16,-17 2 0 15,-16 6 0-15,-10 3-2 16,-5-6 1-16,-19 11-2 16,-5-3 1-16,-5-10 0 15,-6-3 0-15,-8-3 0 16,3-2 0-16,-5-3 0 15,-3-3 0-15,0-2 1 0,-3-5 1 16,1-4-4-16,2-4 1 16,-3-3 1-16,-2-3 1 15,8 6-2-15,-9-6 1 16,6 0 1-16,-5 3 1 16,8 5-2-16,-9 0 0 15,9 0 1-15,-8 3 0 16,5-3-2-16,-5 6 0 15,7 7 2-15,-4 3 0 16,15 6 1-16,0-9 0 16,6 11-1-16,15-5 0 0,14-1 0 15,13-4 1-15,18-6-3 16,11-11 1-16,11 1-1 16,13-6 1-16,15-2-19 15,17-1 1-15,13-4-2 16,10-6 0-16</inkml:trace>
  <inkml:trace contextRef="#ctx0" brushRef="#br0" timeOffset="28562.9752">14330 14673 24 0,'-37'5'12'0,"0"-5"1"16,27 0-13-16,-1 3 0 0,-5-1 0 15,6 1 2-15,4 0 0 16,6-6 0-16,11 0 1 16,5-5-1-16,10-10 0 15,11-14-2-15,14 0 1 16,4-2 1-16,14-3 1 15,-3 0 0-15,0 2 0 16,-2 9-3-16,-6 10 0 16,-16 11 0-16,-10 13 1 15,-16 8-1-15,-5 13 0 0,-11 13 0 16,0-2 0-16,0-1-26 16,5 4 1-16,11-6 13 15,5-11 1-15</inkml:trace>
  <inkml:trace contextRef="#ctx0" brushRef="#br0" timeOffset="29209.6546">22811 14271 30 0,'-24'0'15'0,"26"0"0"0,9 0-15 16,2 0 0-16,8 0 1 16,11-3 0-16,11 3 1 15,7-3-1-15,11 1 0 16,2 2 0-16,1-3 1 15,-1-2-1-15,1 5 0 16,-9 0 0-16,-12 2 0 16,-9 4 8-16,-13 2 0 0,-13 13-1 15,-21 13 1-15,-19 14-6 16,-16 15 1-16,-7 1-5 16,-6 2 1-16,6 5-11 15,4-5 1-15,17 3-36 16,10-5 0-16</inkml:trace>
  <inkml:trace contextRef="#ctx0" brushRef="#br0" timeOffset="31850.6626">11864 16308 36 0,'14'-16'18'0,"36"-34"1"16,-34 29-19-16,23 0-1 15,4-3 1-15,2 0 0 16,8 3 0-16,5 2-1 16,-5 6 1-16,-6 5 0 15,-4 8 1-15,-6 3 0 16,-13 7 1-16,-6 9-1 0,-18 10 0 16,-5 3 1-16,-8-3 0 15,-9 5-1-15,-9 6 0 16,-9 0-2-16,-2-1 1 15,-11-2 2-15,-3-5 1 16,1 2 0-16,2-4 0 16,5-9 2-16,14-3 1 15,10-5-6-15,8 1 0 16,13-1 1-16,11-2 1 16,8-4-2-16,21-4 0 15,6-3 0-15,2 0 0 0,7 0-2 16,9 0 1-16,-2 0-51 15,20 8 1-15</inkml:trace>
  <inkml:trace contextRef="#ctx0" brushRef="#br0" timeOffset="32544.4229">12830 16536 32 0,'-10'15'16'0,"33"-1"1"0,-7-9-16 16,5-2 2-16,6-11 0 16,2 0-2-16,3-5 0 15,2-9-1-15,6-1 1 16,0-7-1-16,-6-1 0 15,-5 2-1-15,-8 2 0 16,-8 3 2-16,-5 3 0 16,-8 3-1-16,-10 2 1 15,-9 3-2-15,-5 10 1 16,-2 6 4-16,2 10 1 16,-5 16-4-16,3 8 1 0,4 8-1 15,7 5 1-15,9 0 0 16,6-7 0-16,6-9-1 15,4-5 0-15,11-8-2 16,11-7 1-16,8-4-5 16,5-4 1-16,5-4-36 15,6-4 1-15,-6-14 36 16,-5-8 0-16</inkml:trace>
  <inkml:trace contextRef="#ctx0" brushRef="#br0" timeOffset="32810.1614">13497 15898 35 0,'-11'10'17'0,"9"46"8"0,2-37-18 16,0 7-6-16,-6 11 1 16,4 8 0-16,-6 5 0 15,3 9-2-15,-3 9 0 16,5-9-5-16,-2 1 0 16,2-9-35-16,6-1 0 0</inkml:trace>
  <inkml:trace contextRef="#ctx0" brushRef="#br0" timeOffset="33512.1689">13605 16528 24 0,'-10'5'12'0,"20"-2"1"0,-2-1-12 0,3 4 1 16,2-4 1-16,6-2-2 16,10-5 1-16,5-6 2 15,-2-10 0-15,2-8-4 16,3-8 1-16,-5 3-1 15,-5-3 0-15,-6-3 1 16,-11 5 0-16,-10 9-2 16,-5 7 1-16,-6 9 2 15,-15 15 0-15,-11 8 5 16,-11 22 1-16,1 15-3 16,-4 16 0-16,6 8-2 15,8-8 1-15,16-2-4 0,11-8 0 16,15-11 1-1,11-11 1-15,10-10-12 0,11-8 0 16,11-14-33-16,8-12 0 16</inkml:trace>
  <inkml:trace contextRef="#ctx0" brushRef="#br0" timeOffset="33953.417">14309 16417 27 0,'-18'-14'13'0,"-11"1"3"0,18 10-14 15,-10 1 3-15,-6 4 0 16,-2 6 1-16,0 6 0 15,3 7-1-15,-3 5 1 16,7 17-3-16,4-1 1 16,7-5 1-16,11 3 0 15,8-1-6-15,6-2 1 16,12-5-1-16,8-5 0 16,9-12-16-16,2-7 0 15,13-16-18 1,0-2 1-16</inkml:trace>
  <inkml:trace contextRef="#ctx0" brushRef="#br0" timeOffset="35649.6138">14426 16173 27 0,'-8'21'13'0,"18"32"2"0,-7-42-15 15,5 13 4-15,0 10 0 16,2 11-5-16,4 3 1 15,-1 10 0-15,3-5 0 16,-6-16 0-16,4-3 0 16,-1 1-14-16,3-6 0 0,-3-8-3 15,5 0 1-15</inkml:trace>
  <inkml:trace contextRef="#ctx0" brushRef="#br0" timeOffset="35884.1043">14330 16454 37 0,'-10'-8'18'0,"15"0"2"16,3 5-20-16,3-5 0 15,7 0 1-15,6 3-1 16,5 2 0-16,3-5 0 0,2 6 1 15,6-4-3-15,-3-2 0 16,0 3-34-16,-11 0 1 16</inkml:trace>
  <inkml:trace contextRef="#ctx0" brushRef="#br0" timeOffset="36134.1065">14703 16620 34 0,'-18'27'17'0,"7"-6"0"0,11-16-16 0,0-5 4 15,6 3 1-15,-4-11-2 16,1-5 1-16,5-8-1 16,0-1 0-16,-3-7-3 15,6 0 1-15,5-5-3 16,-1-6 1-16,12 8-1 15,-3 1 0-15,0 7-21 16,2 5 0-16,-5 6-4 16,0 5 1-16</inkml:trace>
  <inkml:trace contextRef="#ctx0" brushRef="#br0" timeOffset="36368.4828">15029 16472 34 0,'-8'40'17'0,"8"13"6"16,0-37-17-16,8 2-3 15,-5 3 0-15,5-2 0 0,2-9 0 16,3 1 1-16,6-3 0 16,-6-3-1-16,0-13 0 15,3-5-3-15,-5-5 0 16,-6-9 0-16,0 3 1 16,-5-2-1-16,-5 7 0 15,-8 1-4-15,-8 4 1 16,0 9-8-16,-3 5 0 15,3 5-22-15,2 3 1 16,6 8 26-16,5-5 1 0</inkml:trace>
  <inkml:trace contextRef="#ctx0" brushRef="#br0" timeOffset="36656.1228">15193 16684 34 0,'-11'26'17'0,"17"-10"2"16,-4-11-16-16,1-2 1 15,2-3 1 1,6-8-1-16,-1 0 1 16,6-5-5-16,5-16 0 15,6 0 1-15,-6 0 1 16,0 7-2-16,-5 7 1 15,3-1 0-15,-6 8 0 0,-2 8-2 16,-4 8 1-16,1 16 0 16,-5-3 1-16,-3 0-16 15,3 5 1-15,5 1-19 16,5 7 0-16</inkml:trace>
  <inkml:trace contextRef="#ctx0" brushRef="#br0" timeOffset="36968.5698">15624 16673 25 0,'-13'11'12'0,"5"2"5"15,8-10-13-15,0-1-2 16,0 1-2-16,0-3 0 15,11 21 7-15,-1-2 0 16,1 4-3-16,-1 4 1 16,-2-1-3-16,-5-2 0 15,0-3-2-15,-3 1 0 16,-6 1 0-16,-4-4 1 16,-1-1-2-16,1 4 1 15,-6-4-5-15,0-2 0 16,-3-5-33-16,6 2 1 15</inkml:trace>
  <inkml:trace contextRef="#ctx0" brushRef="#br0">18723 13186 20 0,'-40'-11'10'0,"0"6"4"0,30 2-9 0</inkml:trace>
  <inkml:trace contextRef="#ctx0" brushRef="#br0">19712 14456 25 0,'-37'18'12'0,"0"-7"1"0,27-8-12 0</inkml:trace>
  <inkml:trace contextRef="#ctx0" brushRef="#br0">16132 11341 25 0,'-18'-21'12'0,"23"-21"1"0</inkml:trace>
  <inkml:trace contextRef="#ctx0" brushRef="#br0" timeOffset="75053.0967">16865 11447 29 0,'-2'3'14'0,"2"-6"6"0,0-2-15 0,0 0-3 16,0-6 1-16,0-8 0 15,0-15 1-15,0 8-3 16,0-6 1-16,0-3-2 16,0 1 0-16,2 2 1 15,4 3 0-15,-4 3-2 16,6 2 0-16,-5 5 1 16,5 3 0-16,-3 6 1 15,3 5 0-15,0 7 0 16,2 6 1-16,1 11-1 15,2 5 1-15,6-1-1 16,-3-1 1-16,2 4-2 16,1 0 1-16,-3 1-1 15,2-1 1-15,-5-2-21 16,3-3 1-16,-3-7-9 0,-2-9 1 16</inkml:trace>
  <inkml:trace contextRef="#ctx0" brushRef="#br0" timeOffset="75444.0679">17180 11153 40 0,'-3'11'20'0,"35"-8"0"0,-21-9-20 0,-1-4-1 16,1-6 1-16,0-3 0 16,-1 1 1-16,-5-3-1 15,1-6 0-15,-4 1 0 16,1-1 0-16,-6 6-1 16,-5 3 1-16,-5 4 0 15,-5 14 1-15,-4 3-1 16,1 8 1-16,0-1 0 15,5 6 1-15,6 8-2 16,2 2 0-16,8 9 0 16,10 4 0-16,4-4 0 15,1-1 0-15,-15-34 0 16,32 11-2-16,-5-3 0 16,-1-11-37-16,-5-10 0 15</inkml:trace>
  <inkml:trace contextRef="#ctx0" brushRef="#br0" timeOffset="76385.7299">16056 11421 42 0,'0'-11'21'0,"23"-31"0"0,-12 29-21 16,7-9 0-16,4 4 0 15,1-3-1-15,1 2 1 16,5 1 0-16,-5-1 1 16,3 8 0-16,-6 6 1 15,-8 8-1-15,-2 2 0 16,-9 16-1-16,-4 11 1 15,-6 8 0-15,-6 7 1 16,-4 12-2-16,2-6 0 0,-10 5 4 16,4-3 0-16,-1 1 2 15,4-14 0-15,6-7-4 16,5-9 1-16,13-7-1 16,8-6 0-16,11-5 0 15,19-11 1-15,7-10-3 16,-5-8 0-16,5 0-1 15,3 5 1-15,0-3-20 16,3 1 0-16,4-6-23 16,-4-5 1-16</inkml:trace>
  <inkml:trace contextRef="#ctx0" brushRef="#br0" timeOffset="77096.0246">17479 10860 36 0,'-3'10'18'0,"25"38"1"0,-14-32-19 0,-3 5 0 16,11-3 0-16,0 4 0 15,2-1 1-15,3 0 1 16,-2-3 0-16,-3-4 0 16,5-12 1-16,-3-4-2 15,-4-6 1-15,-4-11-2 16,1-12 1-16,-1-9-1 15,-2-3 1-15,0-4 0 16,-2 2 1-16,-1 10 0 16,0 9 0-16,0 7 4 15,1 14 1-15,2 13-6 16,0 11 0-16,-3 4 0 16,0 12 1-16,0-1-3 15,3 1 1-15,0-4-19 0,-2-4 1 16,2-3-19-16,2-11 0 15</inkml:trace>
  <inkml:trace contextRef="#ctx0" brushRef="#br0" timeOffset="77300.9114">17791 10323 48 0,'-8'15'24'0,"22"52"1"0,-6-49-24 0,2 19-1 16,3 5 0-16,3 14-1 16,0 5 1-16,5 0 0 15,0 2 0-15,1-10-14 16,-1-3 0-16,-3-10-20 16,-4-13 0-16</inkml:trace>
  <inkml:trace contextRef="#ctx0" brushRef="#br0" timeOffset="77504.0392">17773 10674 34 0,'-11'0'17'0,"11"-2"5"0,3-1-17 16,2-2-2-16,0-3 0 16,3 0-3-16,3-3 1 15,7-4-1-15,-2-7 1 16,11 1-1-16,-3 0 0 15,-1-5-21-15,7 4 0 16,-1 9-1-16,2 0 1 16</inkml:trace>
  <inkml:trace contextRef="#ctx0" brushRef="#br0" timeOffset="77691.6496">18196 10796 42 0,'-10'35'21'0,"7"-25"6"0,3-12-22 0,-5-6-3 16,2-3 1-16,0-8 0 16,3-7 1-16,0-3-4 15,3 0 1-15,0 0-2 16,5-8 1-16,-1 2-35 16,-1 1 0-16,10 2 17 15,0 6 0-15</inkml:trace>
  <inkml:trace contextRef="#ctx0" brushRef="#br0" timeOffset="77941.6213">18524 10529 37 0,'8'48'18'0,"13"-14"11"16,-18-26-19-16,5 5-10 16,-3 3 0-16,6-3 1 0,-1-2 0 15,1-3 5-15,0-6 1 16,-4-7-7-16,-4-8 0 15,-3-3 0-15,-3-10 1 16,-7-9-2-16,-1 1 1 16,-7 7 0-16,-3 3 0 15,-1 11-13-15,-1 3 0 16,1 12-22-16,4 19 0 16,13 6 29-16,-1 2 1 15</inkml:trace>
  <inkml:trace contextRef="#ctx0" brushRef="#br0" timeOffset="78260.0503">18844 10397 34 0,'8'21'17'0,"-8"3"8"15,0-14-17-15,0 9-6 16,0 7 0-16,0-2 0 0,-2-6 0 15,-4 1 4-15,6-6 0 16,0-7-6-16,-2-17 1 16,2-13-1-16,0 0 0 15,2-13 0-15,6-8 0 16,3-2-1-16,7 4 1 16,-2 14 0-16,5 5 1 0,1 9-2 15,-4 7 1-15,1 10 0 16,-6 14 0-16,5 11-12 15,-2 2 0-15,3-3-6 16,-1 6 1-16,4-8-5 16,-1-8 0-16</inkml:trace>
  <inkml:trace contextRef="#ctx0" brushRef="#br0" timeOffset="78512.2787">19262 10211 31 0,'-18'3'15'0,"-1"26"6"0,17-18-16 16,-1 5-4-16,-2 2 1 15,2 1 0-15,3-3 1 16,0-3 5-16,3 0 0 16,2-5 0-16,-2 0 1 15,5 2 1-15,-3 1-10 16,-5-11 0-1,0 26 6-15,0 4 1 16,0-1-25-16,0 0 0 0,-3 0-31 16,1-3 0-16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1-28T22:50:35.970"/>
    </inkml:context>
    <inkml:brush xml:id="br0">
      <inkml:brushProperty name="width" value="0.05292" units="cm"/>
      <inkml:brushProperty name="height" value="0.05292" units="cm"/>
    </inkml:brush>
  </inkml:definitions>
  <inkml:trace contextRef="#ctx0" brushRef="#br0">23284 15366 36 0,'-8'29'18'0,"8"21"0"0,0-39-17 15,-2 8-1-15,-4 10 1 16,4 8-2-16,-6 2 1 15,3 14 1-15,-3 5 0 0,0-13-2 16,2 0 0-16,-2 0-5 16,6-2 1-16,2-4-14 15,2-4 1-15,1-9 6 16,5-4 0-16</inkml:trace>
  <inkml:trace contextRef="#ctx0" brushRef="#br0" timeOffset="288.7364">22866 15697 37 0,'-16'0'18'0,"8"5"2"0,11-8-20 16,2 1 0-16,1-1 0 15,10 3 3-15,7 0 0 16,17 0 0-16,8 3 0 16,12-3-4-16,4-3 1 15,2-5-1-15,14-5 1 16,-4-3-1-16,6 0 1 16,-8 0-17-16,-10 0 1 15,-9 1-9-15,-4 4 1 0</inkml:trace>
  <inkml:trace contextRef="#ctx0" brushRef="#br0" timeOffset="746.2017">22909 16078 44 0,'-11'-5'22'0,"19"31"-1"0,0-15-23 16,-3 4 1-16,3 15 1 15,3 7 0-15,-1 5 0 16,-2 11-9-16,-3 0 1 16,6 0-10-16,-3 0 0 15,0-3 3-15,-3-8 0 16</inkml:trace>
  <inkml:trace contextRef="#ctx0" brushRef="#br0" timeOffset="980.6333">22596 16382 46 0,'-10'-5'23'0,"44"2"-3"16,-13-2-22-16,14-3 0 15,12 0 1-15,6-3-6 16,11 1 1-16,10 2-9 16,3-3 1-16,-3 9-6 15,0-1 0-15</inkml:trace>
  <inkml:trace contextRef="#ctx0" brushRef="#br0" timeOffset="1195.4343">23692 16115 42 0,'-24'10'21'0,"5"35"0"0,19-29-22 16,-2 5 1-16,-1 3 0 16,-2 5-1-16,2 8 1 15,1 3-14-15,2 2 1 16,0 3-14-16,0-2 1 15,2-6 26-15,1-3 0 16</inkml:trace>
  <inkml:trace contextRef="#ctx0" brushRef="#br0" timeOffset="1383.3343">23295 16316 40 0,'0'3'20'0,"37"2"-1"16,-11-10-20-16,11-1 2 15,24 1 0-15,5-8-10 16,8 0 0-16,6 2-21 16,-6 6 0-16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1-28T22:52:08.130"/>
    </inkml:context>
    <inkml:brush xml:id="br0">
      <inkml:brushProperty name="width" value="0.05292" units="cm"/>
      <inkml:brushProperty name="height" value="0.05292" units="cm"/>
    </inkml:brush>
  </inkml:definitions>
  <inkml:trace contextRef="#ctx0" brushRef="#br0">11970 7917 31 0,'-10'-8'15'0,"20"-8"5"15,-4 1-16-15,9-7-2 16,1 1 1-16,11-8-2 15,-1-3 1-15,3-5-1 16,3 3 0-16,8-6 0 16,5-7 0-16,5-6-2 15,6 5 0-15,10-5 0 16,-13-5 0-16,-3 8-10 0,-8 10 0 16,-7 5-16-16,-6 6 0 15</inkml:trace>
  <inkml:trace contextRef="#ctx0" brushRef="#br0" timeOffset="443.5708">12065 7600 26 0,'-10'0'13'0,"13"8"1"0,-3-6-13 16,-3 6 0-16,-2 11 1 16,-6 2 0-16,0 3 1 15,1-6 1-15,-3 6 0 16,2 2-3-16,0 4 1 16,1 1 0-16,2-2 1 0,5 1-1 15,3-4 0-15,0-2-3 16,8-6 1-16,3-4 2 15,5-6 0-15,5-8-2 16,8-8 1-16,-5-8-8 16,5-5 1-16,5-3-30 15,9 3 1-15</inkml:trace>
  <inkml:trace contextRef="#ctx0" brushRef="#br0" timeOffset="1160.0795">13431 6827 25 0,'-5'-29'12'0,"15"13"3"16,-5 5-14-16,-2-4 0 16,0-4 0-16,-3 0 7 15,-3 1 0-15,0 2-6 16,-7 6 1-16,-11 2-2 15,-8 8 1-15,-11 5 1 16,-3 13 0-16,-4 6 1 0,-3 11 1 16,5 12 0-16,5 4 1 15,8 12-4-15,8 6 1 16,14-11-3-16,2 0 1 16,10-2-1-16,17-6 1 15,10-8-2-15,6-10 1 16,17-11-7-16,9-10 1 15,-5-8-16-15,5-14 0 16,2-10-4-16,-5 2 0 0</inkml:trace>
  <inkml:trace contextRef="#ctx0" brushRef="#br0" timeOffset="1472.9281">13764 6988 25 0,'-21'-2'12'0,"18"-9"7"15,1 11-13-15,-4 8-2 16,1 11 1-16,-3 10-3 16,6 8 0-16,4-5 1 15,9 2 0-15,-1-2-1 16,12-6 0-16,-1-10-1 16,0-5 1-16,0-9 1 15,8-4 0-15,-2-6-2 16,-1-11 1-16,-5-10-1 15,-8-5 1-15,-10 2 0 16,-8 3 0-16,-11 0-2 0,0 8 0 16,-13 5 0-16,-3 8 0 15,3 2-16-15,8 12 0 16,10 4-19-16,11 6 0 16</inkml:trace>
  <inkml:trace contextRef="#ctx0" brushRef="#br0" timeOffset="1971.3388">14113 6994 37 0,'-10'21'18'0,"15"29"3"16,0-31-19-16,1 4-1 15,-1 4 0-15,6-9 0 16,4 1 0-16,1 0-1 16,3-1 1-16,2-13-1 15,0-5 1-15,0-8-1 16,3-10 0-16,3-11 0 16,-4-11 1-16,1 6-2 0,-3-1 1 15,-2 9 4-15,-6 5 0 16,-2 10 3-16,-3 6 1 15,-8 13-7-15,0 10 0 16,0 9-1-16,0 4 1 16,0 1-2-16,8-8 0 15,-3-3-20-15,11 0 1 16,0-10-13-16,5-3 1 16</inkml:trace>
  <inkml:trace contextRef="#ctx0" brushRef="#br0" timeOffset="2162.6129">14725 6581 55 0,'-8'13'27'0,"5"40"1"16,3-29-28-16,-3 2-1 31,-2 17 0-31,-5 7-8 0,4 6 1 16,6 2-2-16,3-5 1 15,5-8-26-15,2-8 0 16</inkml:trace>
  <inkml:trace contextRef="#ctx0" brushRef="#br0" timeOffset="2443.8327">14971 7065 41 0,'-3'61'20'0,"22"-5"3"0,-14-48-21 0,13-3-1 16,4 3 1-16,1-3 3 16,-1-5 1-16,-1 0 2 15,5-3 0-15,-2-7-4 16,-3-14 0-16,-2-10-2 16,-6-3 1-16,-10 5-2 15,-9 0 1-15,-4 8-3 16,-22 8 0-16,-10 8-1 15,-1 8 1-15,4 6-18 16,4 7 0-16,9 3-25 16,20 0 0-16</inkml:trace>
  <inkml:trace contextRef="#ctx0" brushRef="#br0" timeOffset="3136.8331">15434 6938 36 0,'-8'35'18'0,"3"-33"1"16,5 3-19-16,0 9 0 15,-6 4 0-15,4 9 1 16,-6-1 0-16,5 3 2 16,-5-2 1-16,5-9-4 15,3-2 1-15,0-8-2 16,0 3 0-16,3-9 1 0,5-7 1 16,5-14-1-16,6-10 1 15,5-2-2-15,5-4 0 16,-8 1 2-16,0 2 0 15,0 3-2-15,-2 13 1 16,-3 11 0-16,-1 7 1 16,-4 6 0-16,0 0 1 15,-6 6 0-15,3 1 1 0,-5 4-2 16,2-1 1-16,-3-4-1 16,1-4 0-16,2-4-1 15,1-9 1-15,2-8 0 16,2-5 1-16,3-5-1 15,9-5 0-15,-1-1 1 16,-3 9 1-16,1 5 4 16,-3 13 0-16,0 10-5 15,-3 6 0-15,-3 16-2 16,-2 8 1-16,6-6-12 16,4-5 1-16,3-8-26 15,3-8 0-15,-3-13 20 16,0-5 0-16</inkml:trace>
  <inkml:trace contextRef="#ctx0" brushRef="#br0" timeOffset="3838.1181">16003 6528 33 0,'0'5'16'0,"5"14"7"0,0-11-17 15,-5 13-2-15,0 16 1 16,0 5-2-16,0 16 1 16,3 6-2-16,5 2 1 15,-3 0-3-15,6-7 0 16,7-12 0-16,3-7 0 16,3-14 3-16,5-10 0 0,0-13-1 15,-2-11 0-15,2-13-3 16,-5-3 1-16,-6-3 1 15,-10-4 1-15,-13-1-4 16,-6 3 0-16,-12 0-12 16,-12 5 1-16,-5 5-19 15,9 6 1-15,7 5 23 16,5 3 1-16</inkml:trace>
  <inkml:trace contextRef="#ctx0" brushRef="#br0" timeOffset="3994.4688">16527 6562 45 0,'0'8'22'0,"-6"40"2"0,1-30-23 16,0 12-12-16,-6 1 0 16,1 17-23-16,-1 2 0 15</inkml:trace>
  <inkml:trace contextRef="#ctx0" brushRef="#br0" timeOffset="4308.4436">16765 6763 43 0,'-61'16'21'0,"5"0"2"0,46-8-21 0,-6 5-2 15,3 9 0-15,2 1 0 16,8 1 0-16,9-3 1 16,4 1 0-16,9-1-1 15,5 0 0-15,5 0 4 16,0 0 1-16,-5 3 2 16,-6-3 0-16,-13 3-6 15,-5 0 0-15,-15 0-1 16,-12-3 0-16,1-5-9 15,-6 0 0-15,0-1-18 16,3 1 0-16,10-5 6 0,14-3 0 16</inkml:trace>
  <inkml:trace contextRef="#ctx0" brushRef="#br0" timeOffset="7771.7306">17934 6681 19 0,'-2'-26'9'0,"-6"2"13"15,5 19-11-15,-8 2-4 16,-2 1 0-16,-8 2-3 16,-5 8 0-16,2 2 2 15,0 6 1-15,-3 8-4 0,4 0 1 16,-6-1-3-16,7 9 1 31,9 8-2-31,3-6 1 0,2 3-2 16,8 0 0-1,10 0 1-15,1-2 0 0,5-6-1 16,5-5 1-16,5-6-2 16,11-5 0-16,0-7-4 15,11-6 0-15,-3-8-24 16,8-5 0-16,-3-3 16 15,-8 0 1-15</inkml:trace>
  <inkml:trace contextRef="#ctx0" brushRef="#br0" timeOffset="8055.3638">18196 6914 44 0,'-10'43'22'0,"28"-22"1"0,-7-16-22 16,2 3-1-16,8 3 1 15,3-3-1-15,5-3 0 16,11-5 4-16,2-8 0 16,0 0 1-16,-5-11 0 15,0-7-2-15,-2-11 0 16,-3 0-3-16,-9-3 1 16,-7 3 0-16,-13 3 0 15,-6 5-2-15,-13 5 0 0,-15 5 0 16,-12 14 1-16,-4 16-2 15,-6 10 1-15,2-5-20 16,12 7 1-16,15-4-15 16,16-3 0-16</inkml:trace>
  <inkml:trace contextRef="#ctx0" brushRef="#br0" timeOffset="11456.6369">18871 6801 31 0,'-8'-3'15'0,"8"11"3"0,3 0-16 16,2 5-2-16,-5 8 0 15,0 3 0-15,0-6 1 16,-5 4 1-16,5-4 0 16,0 1-1-16,-3-3 0 0,3-3 2 15,-3-3 1-15,3-2-2 16,-5-2 0-16,5-6-3 15,5-6 1-15,1-2 0 16,4-13 0-16,9-11-1 16,4 1 1-16,-1-9 0 15,4 3 1-15,-2 0-1 16,-3 8 1-16,0 10 0 31,-2 11 0-31,-3 11 2 16,0 8 1-16,-6 7-4 15,-5 14 0-15,1 5 0 0,-6-3 1 16,0 1-8-16,2-4 0 16,6-1-19-16,3-9 0 15,5-11 12-15,2-4 1 16</inkml:trace>
  <inkml:trace contextRef="#ctx0" brushRef="#br0" timeOffset="11749.3802">19511 6774 31 0,'-24'5'15'0,"1"1"4"0,17-4-16 15,4 1 0-15,-1-3 1 16,-2 0-4-16,2 3 1 16,0 2-2-16,3 3 1 15,6 0 0-15,4 2 1 16,1 4 3-16,-1 1 1 0,1 4-2 15,0-1 1-15,-3-2-3 16,-8 3 1-16,-3 2-2 16,-5 0 1-16,-3 0 0 15,1-2 1-15,-3-1-6 16,-9-4 1-16,1-6-17 16,0-6 0-16,5-4-5 15,11-6 0-15</inkml:trace>
  <inkml:trace contextRef="#ctx0" brushRef="#br0" timeOffset="11968.2298">19802 6480 31 0,'3'-2'15'0,"-3"28"9"0,3-18-16 15,-3 5-7-15,0 11 1 16,-3 13 1-16,0 8 0 15,-5-2-3-15,-2 12 0 16,-1 1-1-16,1 2 0 16,-1 0-17-16,0-5 0 15,1-11-6-15,2-7 0 16</inkml:trace>
  <inkml:trace contextRef="#ctx0" brushRef="#br0" timeOffset="12833.9028">19543 6814 41 0,'18'-8'20'0,"35"0"1"0,-34 8-21 0,7-3-1 16,11 1 0-16,0-1-4 16,3 0 0-16,2 1 3 15,3-1 1-15,6 0-5 16,-6 1 1-16,2-4 3 15,-4 4 1-15,-9-4 1 16,-10 1 0-16,-6 3 2 16,-7-1 1-16,-11 3-3 15,-8 0 1-15,-3 0 4 16,-2 5 0-16,-8 3-3 16,0 5 1-16,-3 9-3 15,-2 15 1-15,4-6 1 16,7 1 1-16,-1 2-4 0,10 1 1 15,1-6 1-15,5-5 0 16,8-11-1-16,3-8 0 16,-1-7-1-16,3-6 0 15,6-5-1-15,-1-6 0 16,-2-13 3 0,3-5 0-16,2 5-2 15,-2 1 0-15,-6 7 3 16,-5 8 1-16,-6 8-1 15,-2 3 1-15,-2 7-2 16,-6 14 1-16,0 8-2 16,3 3 1-16,-3-6-3 15,0 3 1-15,5-3 0 16,3 0 1-16,3-5-12 16,5-3 0-16,5-8-2 15,5-7 0-15,4-6-1 16,-1-3 0-16,0-10 14 0,0-6 1 15,-2-2 40 1,-19 29-40 0,15-31 9-16,1 9 0 15,-5 12-4-15,-6 10 0 16,0 8-2-16,-2 16 0 16,-3-3-1-16,-3 3 0 15,3-1-1-15,0 1 1 16,0-5-2-16,3-3 0 0,0-8 0 15,2-11 1-15,0-5-1 16,6-11 1-16,5-10-2 16,0-2 1-16,2 4 3 15,3 3 1-15,-2 3-1 16,-3 5 1-16,2 3-1 16,-4 5 1-16,-4 3-2 15,1 10 1-15,-3 8-1 16,0 16 0-16,-6-2-4 15,-2 5 1-15,3 2-6 16,5-2 0-16,0-8-10 16,2-6 1-16,1-13-4 15,2-10 0-15,6-5 9 16,2-14 0-16</inkml:trace>
  <inkml:trace contextRef="#ctx0" brushRef="#br0" timeOffset="13005.7722">20702 6515 25 0,'5'-56'12'0,"0"11"15"0,-2 37-13 16,-3 8-7-16,0 3 1 16,0 10-6-16,0 16 1 15,0 0-2-15,0 8 0 16,0 8-1-16,0 3 0 16,0 2-2-16,0 3 1 15,0-3-17-15,0-2 0 16,0-6-12-16,0-7 1 15</inkml:trace>
  <inkml:trace contextRef="#ctx0" brushRef="#br0" timeOffset="13224.5654">20511 6732 52 0,'-26'-3'26'0,"31"-2"1"15,0 5-25-15,11 0-2 16,0 0 1-16,16-3-2 15,5-2 1-15,-3-3-1 16,6 0 0-16,2 3-10 16,3 2 1-16,0 0-8 15,3 6 1-15,-6 0-7 16,3-1 1-16</inkml:trace>
  <inkml:trace contextRef="#ctx0" brushRef="#br0" timeOffset="13459.0717">21146 6708 33 0,'-8'-3'16'0,"-15"6"3"0,15-3-16 16,-3 3-3-16,-2 4 1 15,-3 4-1-15,3 2 1 16,0-2-1-16,2-1 0 16,3 1 4-16,5-3 0 15,3 5 3-15,0 3 0 16,3 0 0-16,-3 3 0 15,-3 4-8-15,-7-4 1 16,-1-1 0-16,-7 4 1 0,-1-1-9 16,-2 0 0-16,0-3-35 15,0-2 0-15,5 3 40 16,0-6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2972097" cy="464204"/>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a:lvl1pPr>
          </a:lstStyle>
          <a:p>
            <a:endParaRPr lang="en-US"/>
          </a:p>
        </p:txBody>
      </p:sp>
      <p:sp>
        <p:nvSpPr>
          <p:cNvPr id="26627" name="Rectangle 3"/>
          <p:cNvSpPr>
            <a:spLocks noGrp="1" noChangeArrowheads="1"/>
          </p:cNvSpPr>
          <p:nvPr>
            <p:ph type="dt" idx="1"/>
          </p:nvPr>
        </p:nvSpPr>
        <p:spPr bwMode="auto">
          <a:xfrm>
            <a:off x="3884417" y="0"/>
            <a:ext cx="2972097" cy="464204"/>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a:lvl1pPr>
          </a:lstStyle>
          <a:p>
            <a:endParaRPr lang="en-US"/>
          </a:p>
        </p:txBody>
      </p:sp>
      <p:sp>
        <p:nvSpPr>
          <p:cNvPr id="26628" name="Rectangle 4"/>
          <p:cNvSpPr>
            <a:spLocks noGrp="1" noRot="1" noChangeAspect="1" noChangeArrowheads="1" noTextEdit="1"/>
          </p:cNvSpPr>
          <p:nvPr>
            <p:ph type="sldImg" idx="2"/>
          </p:nvPr>
        </p:nvSpPr>
        <p:spPr bwMode="auto">
          <a:xfrm>
            <a:off x="1104900" y="698500"/>
            <a:ext cx="4648200" cy="348615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686100" y="4416101"/>
            <a:ext cx="5485805" cy="4182457"/>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 y="8830659"/>
            <a:ext cx="2972097" cy="464204"/>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a:lvl1pPr>
          </a:lstStyle>
          <a:p>
            <a:endParaRPr lang="en-US"/>
          </a:p>
        </p:txBody>
      </p:sp>
      <p:sp>
        <p:nvSpPr>
          <p:cNvPr id="26631" name="Rectangle 7"/>
          <p:cNvSpPr>
            <a:spLocks noGrp="1" noChangeArrowheads="1"/>
          </p:cNvSpPr>
          <p:nvPr>
            <p:ph type="sldNum" sz="quarter" idx="5"/>
          </p:nvPr>
        </p:nvSpPr>
        <p:spPr bwMode="auto">
          <a:xfrm>
            <a:off x="3884417" y="8830659"/>
            <a:ext cx="2972097" cy="464204"/>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a:lvl1pPr>
          </a:lstStyle>
          <a:p>
            <a:fld id="{6FF646D4-3BFA-E74D-A4AF-6678D14BEF99}" type="slidenum">
              <a:rPr lang="en-US"/>
              <a:pPr/>
              <a:t>‹#›</a:t>
            </a:fld>
            <a:endParaRPr lang="en-US"/>
          </a:p>
        </p:txBody>
      </p:sp>
    </p:spTree>
    <p:extLst>
      <p:ext uri="{BB962C8B-B14F-4D97-AF65-F5344CB8AC3E}">
        <p14:creationId xmlns:p14="http://schemas.microsoft.com/office/powerpoint/2010/main" val="1738525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Arial"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1</a:t>
            </a:fld>
            <a:endParaRPr lang="en-US"/>
          </a:p>
        </p:txBody>
      </p:sp>
    </p:spTree>
    <p:extLst>
      <p:ext uri="{BB962C8B-B14F-4D97-AF65-F5344CB8AC3E}">
        <p14:creationId xmlns:p14="http://schemas.microsoft.com/office/powerpoint/2010/main" val="129902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09C0D2-0430-8740-B502-181FE68D498A}" type="slidenum">
              <a:rPr lang="en-US"/>
              <a:pPr/>
              <a:t>14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a:t>STT25.1</a:t>
            </a:r>
          </a:p>
          <a:p>
            <a:r>
              <a:rPr lang="en-US"/>
              <a:t>Answer: B</a:t>
            </a:r>
          </a:p>
        </p:txBody>
      </p:sp>
    </p:spTree>
    <p:extLst>
      <p:ext uri="{BB962C8B-B14F-4D97-AF65-F5344CB8AC3E}">
        <p14:creationId xmlns:p14="http://schemas.microsoft.com/office/powerpoint/2010/main" val="11119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685800" y="4416426"/>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863691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685800" y="4416426"/>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pitchFamily="18" charset="-127"/>
              </a:rPr>
              <a:t>A.   positive.</a:t>
            </a:r>
          </a:p>
          <a:p>
            <a:endParaRPr lang="en-US" smtClean="0"/>
          </a:p>
        </p:txBody>
      </p:sp>
    </p:spTree>
    <p:extLst>
      <p:ext uri="{BB962C8B-B14F-4D97-AF65-F5344CB8AC3E}">
        <p14:creationId xmlns:p14="http://schemas.microsoft.com/office/powerpoint/2010/main" val="2623263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3EC09-1975-4243-A1D4-9A3961DB3997}" type="slidenum">
              <a:rPr lang="en-US"/>
              <a:pPr/>
              <a:t>31</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a:t>STT25.4</a:t>
            </a:r>
          </a:p>
        </p:txBody>
      </p:sp>
    </p:spTree>
    <p:extLst>
      <p:ext uri="{BB962C8B-B14F-4D97-AF65-F5344CB8AC3E}">
        <p14:creationId xmlns:p14="http://schemas.microsoft.com/office/powerpoint/2010/main" val="384621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685800" y="4416426"/>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857837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A4F68FB-EE49-9343-A0ED-B0856B509A4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20A5F7B-88EF-7B45-8812-1532E15AA29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1F44708-FAB7-2045-8B3A-6927164A3E0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41DC41E4-161D-AD48-AF17-D1FE093EF1F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ED8FF46A-E926-D546-BE79-04D6CFA6226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B1C2E7EE-3F0F-F04F-BC9B-A63CA1690A8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0576F906-14E8-7945-A91B-E55F877418F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8ED08B8-F681-A54C-8FFA-FC0952B85C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727D9AC-3F73-A348-BDD5-1BA1C41221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FAA60D5-5E86-4146-B7DB-47C3ADEC7B9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222122C6-74C2-914D-A144-6F089015A48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126DD08A-62AC-B24A-8465-7668FA5057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F96E55F0-21D3-514B-BCC5-621A0649533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88BF4E4-0EF4-544A-89A3-67E2D5BDC67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1FEE343-5AAC-6B4F-B0C7-7D21E6D067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62B28E-DA43-FF4F-BBBD-88F512B7E9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flickr.com/photos/davidymhe/380948256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customXml" Target="../ink/ink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barefootinsuburbia.wordpress.com/tag/math-facts/" TargetMode="External"/><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8.emf"/></Relationships>
</file>

<file path=ppt/slides/_rels/slide20.xml.rels><?xml version="1.0" encoding="UTF-8" standalone="yes"?>
<Relationships xmlns="http://schemas.openxmlformats.org/package/2006/relationships"><Relationship Id="rId3" Type="http://schemas.openxmlformats.org/officeDocument/2006/relationships/hyperlink" Target="http://www.safetyoffice.uwaterloo.ca/hse/radiation/rad_sealed/matter/atom_structure.htm"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afetyoffice.uwaterloo.ca/hse/radiation/rad_sealed/matter/atom_structure.htm"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afetyoffice.uwaterloo.ca/hse/radiation/rad_sealed/matter/atom_structure.htm"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sciencebuddies.org/blog/2011/02/the-shock-of-static-electricity.php"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28.emf"/><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100.png"/><Relationship Id="rId4" Type="http://schemas.openxmlformats.org/officeDocument/2006/relationships/image" Target="../media/image90.pn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56406" y="332656"/>
            <a:ext cx="8229600" cy="1143000"/>
          </a:xfrm>
        </p:spPr>
        <p:txBody>
          <a:bodyPr/>
          <a:lstStyle/>
          <a:p>
            <a:r>
              <a:rPr lang="en-US" sz="3300" dirty="0" smtClean="0"/>
              <a:t>PHY132 </a:t>
            </a:r>
            <a:r>
              <a:rPr lang="en-US" sz="3300" dirty="0"/>
              <a:t>Introduction to Physics II</a:t>
            </a:r>
            <a:r>
              <a:rPr lang="en-US" sz="3300" dirty="0" smtClean="0"/>
              <a:t> </a:t>
            </a:r>
            <a:br>
              <a:rPr lang="en-US" sz="3300" dirty="0" smtClean="0"/>
            </a:br>
            <a:r>
              <a:rPr lang="en-US" sz="3300" dirty="0" smtClean="0"/>
              <a:t>Class 8 – </a:t>
            </a:r>
            <a:r>
              <a:rPr lang="en-US" sz="3300" b="1" dirty="0" smtClean="0"/>
              <a:t>Outline:</a:t>
            </a:r>
            <a:endParaRPr lang="en-US" sz="3300" b="1" dirty="0"/>
          </a:p>
        </p:txBody>
      </p:sp>
      <p:sp>
        <p:nvSpPr>
          <p:cNvPr id="3" name="Content Placeholder 2"/>
          <p:cNvSpPr>
            <a:spLocks noGrp="1"/>
          </p:cNvSpPr>
          <p:nvPr>
            <p:ph idx="1"/>
          </p:nvPr>
        </p:nvSpPr>
        <p:spPr>
          <a:xfrm>
            <a:off x="683568" y="1700808"/>
            <a:ext cx="5328592" cy="4536504"/>
          </a:xfrm>
        </p:spPr>
        <p:txBody>
          <a:bodyPr/>
          <a:lstStyle/>
          <a:p>
            <a:r>
              <a:rPr lang="en-CA" dirty="0" smtClean="0"/>
              <a:t>Ch</a:t>
            </a:r>
            <a:r>
              <a:rPr lang="en-CA" dirty="0"/>
              <a:t>. 25, sections </a:t>
            </a:r>
            <a:r>
              <a:rPr lang="en-CA" dirty="0" smtClean="0"/>
              <a:t>25.1-25.4</a:t>
            </a:r>
          </a:p>
          <a:p>
            <a:r>
              <a:rPr lang="en-CA" dirty="0"/>
              <a:t>Developing a Charge Model </a:t>
            </a:r>
            <a:endParaRPr lang="en-CA" dirty="0" smtClean="0"/>
          </a:p>
          <a:p>
            <a:r>
              <a:rPr lang="en-CA" dirty="0" smtClean="0"/>
              <a:t>Electric </a:t>
            </a:r>
            <a:r>
              <a:rPr lang="en-CA" dirty="0"/>
              <a:t>Charge </a:t>
            </a:r>
            <a:endParaRPr lang="en-CA" dirty="0" smtClean="0"/>
          </a:p>
          <a:p>
            <a:r>
              <a:rPr lang="en-CA" dirty="0" smtClean="0"/>
              <a:t>Insulators </a:t>
            </a:r>
            <a:r>
              <a:rPr lang="en-CA" dirty="0"/>
              <a:t>and Conductors </a:t>
            </a:r>
            <a:endParaRPr lang="en-CA" dirty="0" smtClean="0"/>
          </a:p>
          <a:p>
            <a:r>
              <a:rPr lang="en-CA" dirty="0" smtClean="0"/>
              <a:t>Coulomb's </a:t>
            </a:r>
            <a:r>
              <a:rPr lang="en-CA" dirty="0"/>
              <a:t>Law</a:t>
            </a:r>
            <a:r>
              <a:rPr lang="en-CA" dirty="0" smtClean="0"/>
              <a:t> </a:t>
            </a: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1412776"/>
            <a:ext cx="271462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987824" y="6581001"/>
            <a:ext cx="6202595" cy="276999"/>
          </a:xfrm>
          <a:prstGeom prst="rect">
            <a:avLst/>
          </a:prstGeom>
          <a:noFill/>
        </p:spPr>
        <p:txBody>
          <a:bodyPr wrap="none" rtlCol="0">
            <a:spAutoFit/>
          </a:bodyPr>
          <a:lstStyle/>
          <a:p>
            <a:r>
              <a:rPr lang="en-CA" sz="1200" dirty="0" smtClean="0"/>
              <a:t>[Photo </a:t>
            </a:r>
            <a:r>
              <a:rPr lang="en-CA" sz="1200" dirty="0"/>
              <a:t>by David </a:t>
            </a:r>
            <a:r>
              <a:rPr lang="en-CA" sz="1200" dirty="0" smtClean="0"/>
              <a:t>He Aug. 9, 2009. </a:t>
            </a:r>
            <a:r>
              <a:rPr lang="en-CA" sz="1200" dirty="0">
                <a:hlinkClick r:id="rId4"/>
              </a:rPr>
              <a:t>http://www.flickr.com/photos/davidymhe/3809482563</a:t>
            </a:r>
            <a:r>
              <a:rPr lang="en-CA" sz="1200" dirty="0" smtClean="0">
                <a:hlinkClick r:id="rId4"/>
              </a:rPr>
              <a:t>/</a:t>
            </a:r>
            <a:r>
              <a:rPr lang="en-CA" sz="1200" dirty="0" smtClean="0"/>
              <a:t> ]</a:t>
            </a:r>
            <a:endParaRPr lang="en-CA" sz="1200" dirty="0"/>
          </a:p>
        </p:txBody>
      </p:sp>
      <p:sp>
        <p:nvSpPr>
          <p:cNvPr id="4" name="TextBox 3"/>
          <p:cNvSpPr txBox="1"/>
          <p:nvPr/>
        </p:nvSpPr>
        <p:spPr>
          <a:xfrm rot="318242">
            <a:off x="2555776" y="5762080"/>
            <a:ext cx="5658857" cy="523220"/>
          </a:xfrm>
          <a:prstGeom prst="rect">
            <a:avLst/>
          </a:prstGeom>
          <a:solidFill>
            <a:schemeClr val="bg2">
              <a:lumMod val="20000"/>
              <a:lumOff val="80000"/>
            </a:schemeClr>
          </a:solidFill>
          <a:effectLst>
            <a:outerShdw blurRad="50800" dist="38100" dir="13500000" algn="br" rotWithShape="0">
              <a:prstClr val="black">
                <a:alpha val="40000"/>
              </a:prstClr>
            </a:outerShdw>
          </a:effectLst>
        </p:spPr>
        <p:txBody>
          <a:bodyPr wrap="none" rtlCol="0">
            <a:spAutoFit/>
          </a:bodyPr>
          <a:lstStyle/>
          <a:p>
            <a:r>
              <a:rPr lang="en-CA" sz="2800" dirty="0" smtClean="0">
                <a:latin typeface="Times New Roman" panose="02020603050405020304" pitchFamily="18" charset="0"/>
                <a:cs typeface="Times New Roman" panose="02020603050405020304" pitchFamily="18" charset="0"/>
              </a:rPr>
              <a:t>Dielectric strength of air: 3 × 10</a:t>
            </a:r>
            <a:r>
              <a:rPr lang="en-CA" sz="2800" baseline="30000" dirty="0" smtClean="0">
                <a:latin typeface="Times New Roman" panose="02020603050405020304" pitchFamily="18" charset="0"/>
                <a:cs typeface="Times New Roman" panose="02020603050405020304" pitchFamily="18" charset="0"/>
              </a:rPr>
              <a:t>6</a:t>
            </a:r>
            <a:r>
              <a:rPr lang="en-CA" sz="2800" dirty="0" smtClean="0">
                <a:latin typeface="Times New Roman" panose="02020603050405020304" pitchFamily="18" charset="0"/>
                <a:cs typeface="Times New Roman" panose="02020603050405020304" pitchFamily="18" charset="0"/>
              </a:rPr>
              <a:t> V/m</a:t>
            </a:r>
            <a:endParaRPr lang="en-C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9990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50800" y="302895"/>
            <a:ext cx="8229600" cy="517525"/>
          </a:xfrm>
        </p:spPr>
        <p:txBody>
          <a:bodyPr/>
          <a:lstStyle/>
          <a:p>
            <a:pPr algn="l" eaLnBrk="1" hangingPunct="1"/>
            <a:r>
              <a:rPr lang="en-US" sz="3200" dirty="0" smtClean="0">
                <a:solidFill>
                  <a:schemeClr val="tx1"/>
                </a:solidFill>
              </a:rPr>
              <a:t>Discussion Question</a:t>
            </a:r>
          </a:p>
        </p:txBody>
      </p:sp>
      <p:sp>
        <p:nvSpPr>
          <p:cNvPr id="21507" name="Text Box 3"/>
          <p:cNvSpPr txBox="1">
            <a:spLocks noChangeArrowheads="1"/>
          </p:cNvSpPr>
          <p:nvPr/>
        </p:nvSpPr>
        <p:spPr bwMode="auto">
          <a:xfrm>
            <a:off x="4038600" y="348201"/>
            <a:ext cx="4800600" cy="361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smtClean="0"/>
              <a:t>Rub two plastic rods with wool, hang one from a string, place the other near it so it repels the hanging rod.</a:t>
            </a:r>
          </a:p>
          <a:p>
            <a:pPr eaLnBrk="1" hangingPunct="1">
              <a:spcBef>
                <a:spcPct val="20000"/>
              </a:spcBef>
              <a:spcAft>
                <a:spcPct val="20000"/>
              </a:spcAft>
              <a:buClr>
                <a:srgbClr val="93001B"/>
              </a:buClr>
              <a:buFont typeface="Wingdings" pitchFamily="84" charset="2"/>
              <a:buChar char="§"/>
            </a:pPr>
            <a:r>
              <a:rPr lang="en-US" sz="2600" dirty="0" smtClean="0"/>
              <a:t>What happens if you increase the distance between the two rods?</a:t>
            </a:r>
          </a:p>
          <a:p>
            <a:pPr eaLnBrk="1" hangingPunct="1">
              <a:spcBef>
                <a:spcPct val="20000"/>
              </a:spcBef>
              <a:spcAft>
                <a:spcPct val="20000"/>
              </a:spcAft>
              <a:buClr>
                <a:srgbClr val="93001B"/>
              </a:buClr>
              <a:buFont typeface="Wingdings" pitchFamily="84" charset="2"/>
              <a:buChar char="§"/>
            </a:pPr>
            <a:endParaRPr lang="en-US" sz="2600" dirty="0"/>
          </a:p>
        </p:txBody>
      </p:sp>
      <p:sp>
        <p:nvSpPr>
          <p:cNvPr id="21508" name="Text Box 3"/>
          <p:cNvSpPr txBox="1">
            <a:spLocks noChangeArrowheads="1"/>
          </p:cNvSpPr>
          <p:nvPr/>
        </p:nvSpPr>
        <p:spPr bwMode="auto">
          <a:xfrm>
            <a:off x="3966307" y="3961498"/>
            <a:ext cx="5177693" cy="241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marL="514350" indent="-514350" eaLnBrk="1" hangingPunct="1">
              <a:spcBef>
                <a:spcPct val="20000"/>
              </a:spcBef>
              <a:spcAft>
                <a:spcPct val="20000"/>
              </a:spcAft>
              <a:buClr>
                <a:srgbClr val="93001B"/>
              </a:buClr>
              <a:buFont typeface="+mj-lt"/>
              <a:buAutoNum type="alphaUcPeriod"/>
            </a:pPr>
            <a:r>
              <a:rPr lang="en-US" sz="2600" dirty="0" smtClean="0"/>
              <a:t>Nothing: no change in force</a:t>
            </a:r>
          </a:p>
          <a:p>
            <a:pPr marL="514350" indent="-514350" eaLnBrk="1" hangingPunct="1">
              <a:spcBef>
                <a:spcPct val="20000"/>
              </a:spcBef>
              <a:spcAft>
                <a:spcPct val="20000"/>
              </a:spcAft>
              <a:buClr>
                <a:srgbClr val="93001B"/>
              </a:buClr>
              <a:buFont typeface="+mj-lt"/>
              <a:buAutoNum type="alphaUcPeriod"/>
            </a:pPr>
            <a:r>
              <a:rPr lang="en-US" sz="2600" dirty="0" smtClean="0"/>
              <a:t>The repulsive force will decrease</a:t>
            </a:r>
          </a:p>
          <a:p>
            <a:pPr marL="514350" indent="-514350" eaLnBrk="1" hangingPunct="1">
              <a:spcBef>
                <a:spcPct val="20000"/>
              </a:spcBef>
              <a:spcAft>
                <a:spcPct val="20000"/>
              </a:spcAft>
              <a:buClr>
                <a:srgbClr val="93001B"/>
              </a:buClr>
              <a:buFont typeface="+mj-lt"/>
              <a:buAutoNum type="alphaUcPeriod"/>
            </a:pPr>
            <a:r>
              <a:rPr lang="en-US" sz="2600" dirty="0" smtClean="0"/>
              <a:t>The repulsive force will increase</a:t>
            </a:r>
            <a:endParaRPr lang="en-US" sz="2600" dirty="0"/>
          </a:p>
        </p:txBody>
      </p:sp>
      <p:sp>
        <p:nvSpPr>
          <p:cNvPr id="2" name="Rectangle 1"/>
          <p:cNvSpPr/>
          <p:nvPr/>
        </p:nvSpPr>
        <p:spPr>
          <a:xfrm>
            <a:off x="1828800" y="2386739"/>
            <a:ext cx="2209800" cy="111587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485253" y="3267557"/>
            <a:ext cx="1104900" cy="55793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6" descr="Figure_UNTBL25_1_2"/>
          <p:cNvPicPr>
            <a:picLocks noChangeAspect="1" noChangeArrowheads="1"/>
          </p:cNvPicPr>
          <p:nvPr/>
        </p:nvPicPr>
        <p:blipFill>
          <a:blip r:embed="rId2">
            <a:extLst>
              <a:ext uri="{28A0092B-C50C-407E-A947-70E740481C1C}">
                <a14:useLocalDpi xmlns:a14="http://schemas.microsoft.com/office/drawing/2010/main" val="0"/>
              </a:ext>
            </a:extLst>
          </a:blip>
          <a:srcRect t="6171" b="40620"/>
          <a:stretch>
            <a:fillRect/>
          </a:stretch>
        </p:blipFill>
        <p:spPr bwMode="auto">
          <a:xfrm>
            <a:off x="250178" y="875221"/>
            <a:ext cx="35750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628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76200" y="548680"/>
            <a:ext cx="8229600" cy="441325"/>
          </a:xfrm>
        </p:spPr>
        <p:txBody>
          <a:bodyPr/>
          <a:lstStyle/>
          <a:p>
            <a:pPr algn="r" eaLnBrk="1" hangingPunct="1"/>
            <a:r>
              <a:rPr lang="en-US" sz="3200" dirty="0" smtClean="0">
                <a:solidFill>
                  <a:schemeClr val="tx1"/>
                </a:solidFill>
              </a:rPr>
              <a:t>Discovering Electricity: Experiment 4 </a:t>
            </a:r>
            <a:r>
              <a:rPr lang="en-US" sz="4000" b="1" dirty="0" smtClean="0">
                <a:solidFill>
                  <a:schemeClr val="tx1"/>
                </a:solidFill>
              </a:rPr>
              <a:t>Conclusion</a:t>
            </a:r>
          </a:p>
        </p:txBody>
      </p:sp>
      <p:sp>
        <p:nvSpPr>
          <p:cNvPr id="24580" name="Text Box 3"/>
          <p:cNvSpPr txBox="1">
            <a:spLocks noChangeArrowheads="1"/>
          </p:cNvSpPr>
          <p:nvPr/>
        </p:nvSpPr>
        <p:spPr bwMode="auto">
          <a:xfrm>
            <a:off x="76200" y="5085184"/>
            <a:ext cx="8534400" cy="123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5000"/>
              </a:lnSpc>
              <a:spcBef>
                <a:spcPct val="20000"/>
              </a:spcBef>
              <a:spcAft>
                <a:spcPct val="20000"/>
              </a:spcAft>
              <a:buClr>
                <a:srgbClr val="FF0000"/>
              </a:buClr>
            </a:pPr>
            <a:r>
              <a:rPr lang="en-US" sz="2600" dirty="0"/>
              <a:t>The </a:t>
            </a:r>
            <a:r>
              <a:rPr lang="en-US" sz="2600" dirty="0" smtClean="0"/>
              <a:t>electric force </a:t>
            </a:r>
            <a:r>
              <a:rPr lang="en-US" sz="2600" dirty="0"/>
              <a:t>between two charged objects depends on the distance between </a:t>
            </a:r>
            <a:r>
              <a:rPr lang="en-US" sz="2600" dirty="0" smtClean="0"/>
              <a:t>them; the greater the distance, the less the force.</a:t>
            </a:r>
            <a:endParaRPr lang="en-US" sz="2600" b="1" dirty="0"/>
          </a:p>
        </p:txBody>
      </p:sp>
      <p:pic>
        <p:nvPicPr>
          <p:cNvPr id="24581" name="Picture 6" descr="Figure_UNTBL25_1_4"/>
          <p:cNvPicPr>
            <a:picLocks noChangeAspect="1" noChangeArrowheads="1"/>
          </p:cNvPicPr>
          <p:nvPr/>
        </p:nvPicPr>
        <p:blipFill>
          <a:blip r:embed="rId2">
            <a:extLst>
              <a:ext uri="{28A0092B-C50C-407E-A947-70E740481C1C}">
                <a14:useLocalDpi xmlns:a14="http://schemas.microsoft.com/office/drawing/2010/main" val="0"/>
              </a:ext>
            </a:extLst>
          </a:blip>
          <a:srcRect t="4959" b="41322"/>
          <a:stretch>
            <a:fillRect/>
          </a:stretch>
        </p:blipFill>
        <p:spPr bwMode="auto">
          <a:xfrm>
            <a:off x="2051720" y="1295399"/>
            <a:ext cx="3754760" cy="344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658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76200" y="358140"/>
            <a:ext cx="8229600" cy="517525"/>
          </a:xfrm>
        </p:spPr>
        <p:txBody>
          <a:bodyPr/>
          <a:lstStyle/>
          <a:p>
            <a:pPr algn="l" eaLnBrk="1" hangingPunct="1"/>
            <a:r>
              <a:rPr lang="en-US" sz="3200" dirty="0" smtClean="0">
                <a:solidFill>
                  <a:schemeClr val="tx1"/>
                </a:solidFill>
              </a:rPr>
              <a:t>Discussion Question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6" y="914399"/>
            <a:ext cx="1919732" cy="284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 y="2651277"/>
            <a:ext cx="2167128" cy="126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4363500" y="348201"/>
            <a:ext cx="4500084" cy="337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smtClean="0"/>
              <a:t>Hang a neutral object from a string.</a:t>
            </a:r>
          </a:p>
          <a:p>
            <a:pPr eaLnBrk="1" hangingPunct="1">
              <a:spcBef>
                <a:spcPct val="20000"/>
              </a:spcBef>
              <a:spcAft>
                <a:spcPct val="20000"/>
              </a:spcAft>
              <a:buClr>
                <a:srgbClr val="93001B"/>
              </a:buClr>
              <a:buFont typeface="Wingdings" pitchFamily="84" charset="2"/>
              <a:buChar char="§"/>
            </a:pPr>
            <a:r>
              <a:rPr lang="en-US" sz="2600" dirty="0" smtClean="0"/>
              <a:t>Rub a glass rod with silk, and place it near the hanging object.</a:t>
            </a:r>
          </a:p>
          <a:p>
            <a:pPr eaLnBrk="1" hangingPunct="1">
              <a:spcBef>
                <a:spcPct val="20000"/>
              </a:spcBef>
              <a:spcAft>
                <a:spcPct val="20000"/>
              </a:spcAft>
              <a:buClr>
                <a:srgbClr val="93001B"/>
              </a:buClr>
              <a:buFont typeface="Wingdings" pitchFamily="84" charset="2"/>
              <a:buChar char="§"/>
            </a:pPr>
            <a:r>
              <a:rPr lang="en-US" sz="2600" dirty="0" smtClean="0"/>
              <a:t>What will happen?</a:t>
            </a:r>
          </a:p>
          <a:p>
            <a:pPr eaLnBrk="1" hangingPunct="1">
              <a:spcBef>
                <a:spcPct val="20000"/>
              </a:spcBef>
              <a:spcAft>
                <a:spcPct val="20000"/>
              </a:spcAft>
              <a:buClr>
                <a:srgbClr val="93001B"/>
              </a:buClr>
              <a:buFont typeface="Wingdings" pitchFamily="84" charset="2"/>
              <a:buChar char="§"/>
            </a:pPr>
            <a:endParaRPr lang="en-US" sz="2600" dirty="0"/>
          </a:p>
        </p:txBody>
      </p:sp>
      <p:sp>
        <p:nvSpPr>
          <p:cNvPr id="9" name="Text Box 3"/>
          <p:cNvSpPr txBox="1">
            <a:spLocks noChangeArrowheads="1"/>
          </p:cNvSpPr>
          <p:nvPr/>
        </p:nvSpPr>
        <p:spPr bwMode="auto">
          <a:xfrm>
            <a:off x="3508248" y="3761743"/>
            <a:ext cx="5494673" cy="241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marL="514350" indent="-514350" eaLnBrk="1" hangingPunct="1">
              <a:spcBef>
                <a:spcPct val="20000"/>
              </a:spcBef>
              <a:spcAft>
                <a:spcPct val="20000"/>
              </a:spcAft>
              <a:buClr>
                <a:srgbClr val="93001B"/>
              </a:buClr>
              <a:buFont typeface="+mj-lt"/>
              <a:buAutoNum type="alphaUcPeriod"/>
            </a:pPr>
            <a:r>
              <a:rPr lang="en-US" sz="2600" dirty="0" smtClean="0"/>
              <a:t>Nothing: no force observed</a:t>
            </a:r>
          </a:p>
          <a:p>
            <a:pPr marL="514350" indent="-514350" eaLnBrk="1" hangingPunct="1">
              <a:spcBef>
                <a:spcPct val="20000"/>
              </a:spcBef>
              <a:spcAft>
                <a:spcPct val="20000"/>
              </a:spcAft>
              <a:buClr>
                <a:srgbClr val="93001B"/>
              </a:buClr>
              <a:buFont typeface="+mj-lt"/>
              <a:buAutoNum type="alphaUcPeriod"/>
            </a:pPr>
            <a:r>
              <a:rPr lang="en-US" sz="2600" dirty="0" smtClean="0"/>
              <a:t>The hanging object will be repelled, and move to the left</a:t>
            </a:r>
          </a:p>
          <a:p>
            <a:pPr marL="514350" indent="-514350" eaLnBrk="1" hangingPunct="1">
              <a:spcBef>
                <a:spcPct val="20000"/>
              </a:spcBef>
              <a:spcAft>
                <a:spcPct val="20000"/>
              </a:spcAft>
              <a:buClr>
                <a:srgbClr val="93001B"/>
              </a:buClr>
              <a:buFont typeface="+mj-lt"/>
              <a:buAutoNum type="alphaUcPeriod"/>
            </a:pPr>
            <a:r>
              <a:rPr lang="en-US" sz="2600" dirty="0" smtClean="0"/>
              <a:t>The hanging object will be attracted, and move to the right</a:t>
            </a:r>
            <a:endParaRPr lang="en-US" sz="2600" dirty="0"/>
          </a:p>
        </p:txBody>
      </p:sp>
      <p:sp>
        <p:nvSpPr>
          <p:cNvPr id="10" name="Rectangle 9"/>
          <p:cNvSpPr/>
          <p:nvPr/>
        </p:nvSpPr>
        <p:spPr>
          <a:xfrm>
            <a:off x="-4318" y="2475077"/>
            <a:ext cx="930910" cy="55793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p:cNvSpPr txBox="1"/>
          <p:nvPr/>
        </p:nvSpPr>
        <p:spPr>
          <a:xfrm>
            <a:off x="207264" y="2406496"/>
            <a:ext cx="950976" cy="646331"/>
          </a:xfrm>
          <a:prstGeom prst="rect">
            <a:avLst/>
          </a:prstGeom>
          <a:noFill/>
        </p:spPr>
        <p:txBody>
          <a:bodyPr wrap="square" rtlCol="0">
            <a:spAutoFit/>
          </a:bodyPr>
          <a:lstStyle/>
          <a:p>
            <a:r>
              <a:rPr lang="en-CA" dirty="0" smtClean="0">
                <a:latin typeface="Times New Roman" pitchFamily="18" charset="0"/>
                <a:cs typeface="Times New Roman" pitchFamily="18" charset="0"/>
              </a:rPr>
              <a:t>Neutral Object</a:t>
            </a:r>
            <a:endParaRPr lang="en-CA" dirty="0">
              <a:latin typeface="Times New Roman" pitchFamily="18" charset="0"/>
              <a:cs typeface="Times New Roman" pitchFamily="18" charset="0"/>
            </a:endParaRPr>
          </a:p>
        </p:txBody>
      </p:sp>
    </p:spTree>
    <p:extLst>
      <p:ext uri="{BB962C8B-B14F-4D97-AF65-F5344CB8AC3E}">
        <p14:creationId xmlns:p14="http://schemas.microsoft.com/office/powerpoint/2010/main" val="1651980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3500" y="251460"/>
            <a:ext cx="8978900" cy="517525"/>
          </a:xfrm>
        </p:spPr>
        <p:txBody>
          <a:bodyPr/>
          <a:lstStyle/>
          <a:p>
            <a:pPr algn="r" eaLnBrk="1" hangingPunct="1"/>
            <a:r>
              <a:rPr lang="en-US" sz="3200" dirty="0" smtClean="0">
                <a:solidFill>
                  <a:schemeClr val="tx1"/>
                </a:solidFill>
              </a:rPr>
              <a:t>Discovering Electricity: Experiment 5 Conclusion</a:t>
            </a:r>
          </a:p>
        </p:txBody>
      </p:sp>
      <p:sp>
        <p:nvSpPr>
          <p:cNvPr id="25603" name="Text Box 3"/>
          <p:cNvSpPr txBox="1">
            <a:spLocks noChangeArrowheads="1"/>
          </p:cNvSpPr>
          <p:nvPr/>
        </p:nvSpPr>
        <p:spPr bwMode="auto">
          <a:xfrm>
            <a:off x="3911600" y="1493349"/>
            <a:ext cx="4775200" cy="118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5000"/>
              </a:lnSpc>
              <a:spcBef>
                <a:spcPct val="15000"/>
              </a:spcBef>
              <a:spcAft>
                <a:spcPct val="15000"/>
              </a:spcAft>
              <a:buClr>
                <a:srgbClr val="93001B"/>
              </a:buClr>
              <a:buFont typeface="Wingdings" pitchFamily="84" charset="2"/>
              <a:buChar char="§"/>
            </a:pPr>
            <a:r>
              <a:rPr lang="en-US" sz="2500" dirty="0" smtClean="0"/>
              <a:t>Neutral </a:t>
            </a:r>
            <a:r>
              <a:rPr lang="en-US" sz="2500" dirty="0"/>
              <a:t>pieces of paper leap up and stick to </a:t>
            </a:r>
            <a:r>
              <a:rPr lang="en-US" sz="2500" dirty="0" smtClean="0"/>
              <a:t>a charged glass rod</a:t>
            </a:r>
            <a:r>
              <a:rPr lang="en-US" sz="2500" dirty="0"/>
              <a:t>.</a:t>
            </a:r>
          </a:p>
        </p:txBody>
      </p:sp>
      <p:sp>
        <p:nvSpPr>
          <p:cNvPr id="25604" name="Text Box 3"/>
          <p:cNvSpPr txBox="1">
            <a:spLocks noChangeArrowheads="1"/>
          </p:cNvSpPr>
          <p:nvPr/>
        </p:nvSpPr>
        <p:spPr bwMode="auto">
          <a:xfrm>
            <a:off x="611560" y="4025900"/>
            <a:ext cx="5346700"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5000"/>
              </a:lnSpc>
              <a:spcAft>
                <a:spcPct val="10000"/>
              </a:spcAft>
              <a:buClr>
                <a:srgbClr val="FF0000"/>
              </a:buClr>
            </a:pPr>
            <a:r>
              <a:rPr lang="en-US" sz="2500" dirty="0"/>
              <a:t>There is an attractive force between a charged object and a </a:t>
            </a:r>
            <a:r>
              <a:rPr lang="en-US" sz="2500" i="1" dirty="0"/>
              <a:t>neutral </a:t>
            </a:r>
            <a:r>
              <a:rPr lang="en-US" sz="2500" dirty="0"/>
              <a:t>(uncharged) object</a:t>
            </a:r>
            <a:r>
              <a:rPr lang="en-US" sz="2500" dirty="0" smtClean="0"/>
              <a:t>.</a:t>
            </a:r>
          </a:p>
          <a:p>
            <a:pPr eaLnBrk="1" hangingPunct="1">
              <a:lnSpc>
                <a:spcPct val="95000"/>
              </a:lnSpc>
              <a:spcAft>
                <a:spcPct val="10000"/>
              </a:spcAft>
              <a:buClr>
                <a:srgbClr val="FF0000"/>
              </a:buClr>
            </a:pPr>
            <a:r>
              <a:rPr lang="en-US" sz="2500" b="1" dirty="0" smtClean="0"/>
              <a:t>This is also the electric force, but it’s weaker, and a bit difficult to understand..</a:t>
            </a:r>
            <a:endParaRPr lang="en-US" sz="2500" b="1" dirty="0"/>
          </a:p>
        </p:txBody>
      </p:sp>
      <p:sp>
        <p:nvSpPr>
          <p:cNvPr id="25605" name="Text Box 3"/>
          <p:cNvSpPr txBox="1">
            <a:spLocks noChangeArrowheads="1"/>
          </p:cNvSpPr>
          <p:nvPr/>
        </p:nvSpPr>
        <p:spPr bwMode="auto">
          <a:xfrm>
            <a:off x="50800" y="3095625"/>
            <a:ext cx="7721600"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5000"/>
              </a:lnSpc>
              <a:spcBef>
                <a:spcPct val="15000"/>
              </a:spcBef>
              <a:spcAft>
                <a:spcPct val="15000"/>
              </a:spcAft>
              <a:buClr>
                <a:srgbClr val="93001B"/>
              </a:buClr>
              <a:buFont typeface="Wingdings" pitchFamily="84" charset="2"/>
              <a:buChar char="§"/>
            </a:pPr>
            <a:r>
              <a:rPr lang="en-US" sz="2500" dirty="0" smtClean="0"/>
              <a:t>A neutral stream of water bends toward a charged plastic comb. </a:t>
            </a:r>
            <a:endParaRPr lang="en-US" sz="2500" dirty="0"/>
          </a:p>
        </p:txBody>
      </p:sp>
      <p:pic>
        <p:nvPicPr>
          <p:cNvPr id="25606" name="Picture 8" descr="25_Pg722_UnPhoto"/>
          <p:cNvPicPr>
            <a:picLocks noChangeAspect="1" noChangeArrowheads="1"/>
          </p:cNvPicPr>
          <p:nvPr/>
        </p:nvPicPr>
        <p:blipFill>
          <a:blip r:embed="rId2">
            <a:extLst>
              <a:ext uri="{28A0092B-C50C-407E-A947-70E740481C1C}">
                <a14:useLocalDpi xmlns:a14="http://schemas.microsoft.com/office/drawing/2010/main" val="0"/>
              </a:ext>
            </a:extLst>
          </a:blip>
          <a:srcRect b="3085"/>
          <a:stretch>
            <a:fillRect/>
          </a:stretch>
        </p:blipFill>
        <p:spPr bwMode="auto">
          <a:xfrm>
            <a:off x="6203950" y="3997325"/>
            <a:ext cx="248285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Figure_UNTBL25_2_1"/>
          <p:cNvPicPr>
            <a:picLocks noChangeAspect="1" noChangeArrowheads="1"/>
          </p:cNvPicPr>
          <p:nvPr/>
        </p:nvPicPr>
        <p:blipFill>
          <a:blip r:embed="rId3">
            <a:extLst>
              <a:ext uri="{28A0092B-C50C-407E-A947-70E740481C1C}">
                <a14:useLocalDpi xmlns:a14="http://schemas.microsoft.com/office/drawing/2010/main" val="0"/>
              </a:ext>
            </a:extLst>
          </a:blip>
          <a:srcRect b="5911"/>
          <a:stretch>
            <a:fillRect/>
          </a:stretch>
        </p:blipFill>
        <p:spPr bwMode="auto">
          <a:xfrm>
            <a:off x="225425" y="1196975"/>
            <a:ext cx="350837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38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205358" y="3317736"/>
            <a:ext cx="7223719" cy="2246769"/>
          </a:xfrm>
          <a:prstGeom prst="rect">
            <a:avLst/>
          </a:prstGeom>
          <a:noFill/>
          <a:ln w="9525">
            <a:noFill/>
            <a:miter lim="800000"/>
            <a:headEnd/>
            <a:tailEnd/>
          </a:ln>
          <a:effectLst/>
        </p:spPr>
        <p:txBody>
          <a:bodyPr wrap="square">
            <a:prstTxWarp prst="textNoShape">
              <a:avLst/>
            </a:prstTxWarp>
            <a:spAutoFit/>
          </a:bodyPr>
          <a:lstStyle/>
          <a:p>
            <a:pPr marL="342900" indent="-342900">
              <a:buFontTx/>
              <a:buAutoNum type="alphaUcPeriod"/>
            </a:pPr>
            <a:r>
              <a:rPr lang="en-US" sz="2800" dirty="0">
                <a:latin typeface="+mn-lt"/>
              </a:rPr>
              <a:t> </a:t>
            </a:r>
            <a:r>
              <a:rPr lang="en-US" sz="2800" dirty="0" smtClean="0">
                <a:latin typeface="+mn-lt"/>
              </a:rPr>
              <a:t>See </a:t>
            </a:r>
            <a:r>
              <a:rPr lang="en-US" sz="2800" dirty="0">
                <a:latin typeface="+mn-lt"/>
              </a:rPr>
              <a:t>if the sock attracts a negatively charged plastic rod. </a:t>
            </a:r>
          </a:p>
          <a:p>
            <a:pPr marL="342900" indent="-342900">
              <a:buFontTx/>
              <a:buAutoNum type="alphaUcPeriod"/>
            </a:pPr>
            <a:r>
              <a:rPr lang="en-US" sz="2800" dirty="0">
                <a:latin typeface="+mn-lt"/>
              </a:rPr>
              <a:t> </a:t>
            </a:r>
            <a:r>
              <a:rPr lang="en-US" sz="2800" dirty="0" smtClean="0">
                <a:latin typeface="+mn-lt"/>
              </a:rPr>
              <a:t>See </a:t>
            </a:r>
            <a:r>
              <a:rPr lang="en-US" sz="2800" dirty="0">
                <a:latin typeface="+mn-lt"/>
              </a:rPr>
              <a:t>if the sock repels a positively charged glass rod. </a:t>
            </a:r>
          </a:p>
          <a:p>
            <a:pPr marL="342900" indent="-342900">
              <a:buFontTx/>
              <a:buAutoNum type="alphaUcPeriod"/>
            </a:pPr>
            <a:r>
              <a:rPr lang="en-US" sz="2800" dirty="0" smtClean="0">
                <a:latin typeface="+mn-lt"/>
              </a:rPr>
              <a:t> Either </a:t>
            </a:r>
            <a:r>
              <a:rPr lang="en-US" sz="2800" dirty="0">
                <a:latin typeface="+mn-lt"/>
              </a:rPr>
              <a:t>A or </a:t>
            </a:r>
            <a:r>
              <a:rPr lang="en-US" sz="2800" dirty="0" smtClean="0">
                <a:latin typeface="+mn-lt"/>
              </a:rPr>
              <a:t>B would work.</a:t>
            </a:r>
            <a:endParaRPr lang="en-US" sz="2800" dirty="0">
              <a:latin typeface="+mn-lt"/>
            </a:endParaRPr>
          </a:p>
        </p:txBody>
      </p:sp>
      <p:sp>
        <p:nvSpPr>
          <p:cNvPr id="242691" name="Text Box 3"/>
          <p:cNvSpPr txBox="1">
            <a:spLocks noChangeArrowheads="1"/>
          </p:cNvSpPr>
          <p:nvPr/>
        </p:nvSpPr>
        <p:spPr bwMode="auto">
          <a:xfrm>
            <a:off x="228600" y="457200"/>
            <a:ext cx="8663880" cy="2846933"/>
          </a:xfrm>
          <a:prstGeom prst="rect">
            <a:avLst/>
          </a:prstGeom>
          <a:noFill/>
          <a:ln w="9525">
            <a:noFill/>
            <a:miter lim="800000"/>
            <a:headEnd/>
            <a:tailEnd/>
          </a:ln>
          <a:effectLst/>
        </p:spPr>
        <p:txBody>
          <a:bodyPr wrap="square">
            <a:prstTxWarp prst="textNoShape">
              <a:avLst/>
            </a:prstTxWarp>
            <a:spAutoFit/>
          </a:bodyPr>
          <a:lstStyle/>
          <a:p>
            <a:r>
              <a:rPr lang="en-US" sz="1900" dirty="0">
                <a:latin typeface="+mn-lt"/>
              </a:rPr>
              <a:t>In Class Discussion </a:t>
            </a:r>
            <a:r>
              <a:rPr lang="en-US" sz="1900" dirty="0" smtClean="0">
                <a:latin typeface="+mn-lt"/>
              </a:rPr>
              <a:t>Question</a:t>
            </a:r>
          </a:p>
          <a:p>
            <a:r>
              <a:rPr lang="en-US" sz="3200" dirty="0">
                <a:latin typeface="+mn-lt"/>
              </a:rPr>
              <a:t>A sock has just come out of the dryer. You hypothesize that the sock might have a positive charge. </a:t>
            </a:r>
            <a:endParaRPr lang="en-US" sz="3200" dirty="0" smtClean="0">
              <a:latin typeface="+mn-lt"/>
            </a:endParaRPr>
          </a:p>
          <a:p>
            <a:r>
              <a:rPr lang="en-US" sz="3200" dirty="0" smtClean="0">
                <a:latin typeface="+mn-lt"/>
              </a:rPr>
              <a:t>To </a:t>
            </a:r>
            <a:r>
              <a:rPr lang="en-US" sz="3200" dirty="0">
                <a:latin typeface="+mn-lt"/>
              </a:rPr>
              <a:t>test your hypothesis, which of the following experiments </a:t>
            </a:r>
            <a:r>
              <a:rPr lang="en-US" sz="3200" dirty="0" smtClean="0">
                <a:latin typeface="+mn-lt"/>
              </a:rPr>
              <a:t>would work</a:t>
            </a:r>
            <a:r>
              <a:rPr lang="en-US" sz="3200" dirty="0">
                <a:latin typeface="+mn-lt"/>
              </a:rPr>
              <a:t>?</a:t>
            </a:r>
          </a:p>
        </p:txBody>
      </p:sp>
      <p:sp>
        <p:nvSpPr>
          <p:cNvPr id="242692" name="Text Box 4"/>
          <p:cNvSpPr txBox="1">
            <a:spLocks noChangeArrowheads="1"/>
          </p:cNvSpPr>
          <p:nvPr/>
        </p:nvSpPr>
        <p:spPr bwMode="auto">
          <a:xfrm>
            <a:off x="1431925" y="5980113"/>
            <a:ext cx="5680236" cy="369332"/>
          </a:xfrm>
          <a:prstGeom prst="rect">
            <a:avLst/>
          </a:prstGeom>
          <a:noFill/>
          <a:ln w="9525">
            <a:noFill/>
            <a:miter lim="800000"/>
            <a:headEnd/>
            <a:tailEnd/>
          </a:ln>
          <a:effectLst/>
        </p:spPr>
        <p:txBody>
          <a:bodyPr wrap="none">
            <a:prstTxWarp prst="textNoShape">
              <a:avLst/>
            </a:prstTxWarp>
            <a:spAutoFit/>
          </a:bodyPr>
          <a:lstStyle/>
          <a:p>
            <a:r>
              <a:rPr lang="en-US" dirty="0"/>
              <a:t>(Compare with </a:t>
            </a:r>
            <a:r>
              <a:rPr lang="en-US" dirty="0" smtClean="0"/>
              <a:t>Stop To Think 25.1 </a:t>
            </a:r>
            <a:r>
              <a:rPr lang="en-US" dirty="0"/>
              <a:t>from</a:t>
            </a:r>
            <a:r>
              <a:rPr lang="en-US" dirty="0" smtClean="0"/>
              <a:t> your reading.)</a:t>
            </a:r>
            <a:endParaRPr lang="en-US"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793" y="4114800"/>
            <a:ext cx="15621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544040" y="5921280"/>
              <a:ext cx="15480" cy="15840"/>
            </p14:xfrm>
          </p:contentPart>
        </mc:Choice>
        <mc:Fallback xmlns="">
          <p:pic>
            <p:nvPicPr>
              <p:cNvPr id="2" name="Ink 1"/>
              <p:cNvPicPr/>
              <p:nvPr/>
            </p:nvPicPr>
            <p:blipFill>
              <a:blip r:embed="rId5"/>
              <a:stretch>
                <a:fillRect/>
              </a:stretch>
            </p:blipFill>
            <p:spPr>
              <a:xfrm>
                <a:off x="1537920" y="5915160"/>
                <a:ext cx="26280" cy="24480"/>
              </a:xfrm>
              <a:prstGeom prst="rect">
                <a:avLst/>
              </a:prstGeom>
            </p:spPr>
          </p:pic>
        </mc:Fallback>
      </mc:AlternateContent>
    </p:spTree>
    <p:extLst>
      <p:ext uri="{BB962C8B-B14F-4D97-AF65-F5344CB8AC3E}">
        <p14:creationId xmlns:p14="http://schemas.microsoft.com/office/powerpoint/2010/main" val="263036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76200"/>
            <a:ext cx="8229600" cy="487363"/>
          </a:xfrm>
        </p:spPr>
        <p:txBody>
          <a:bodyPr/>
          <a:lstStyle/>
          <a:p>
            <a:r>
              <a:rPr lang="en-US" sz="2800" b="1">
                <a:solidFill>
                  <a:srgbClr val="316598"/>
                </a:solidFill>
              </a:rPr>
              <a:t>Charge Polarization</a:t>
            </a:r>
          </a:p>
        </p:txBody>
      </p:sp>
      <p:pic>
        <p:nvPicPr>
          <p:cNvPr id="228355" name="Picture 3" descr="figure26"/>
          <p:cNvPicPr>
            <a:picLocks noChangeAspect="1" noChangeArrowheads="1"/>
          </p:cNvPicPr>
          <p:nvPr/>
        </p:nvPicPr>
        <p:blipFill>
          <a:blip r:embed="rId2"/>
          <a:srcRect r="47169"/>
          <a:stretch>
            <a:fillRect/>
          </a:stretch>
        </p:blipFill>
        <p:spPr bwMode="auto">
          <a:xfrm>
            <a:off x="1600200" y="663575"/>
            <a:ext cx="6172200" cy="6111875"/>
          </a:xfrm>
          <a:prstGeom prst="rect">
            <a:avLst/>
          </a:prstGeom>
          <a:noFill/>
        </p:spPr>
      </p:pic>
    </p:spTree>
    <p:extLst>
      <p:ext uri="{BB962C8B-B14F-4D97-AF65-F5344CB8AC3E}">
        <p14:creationId xmlns:p14="http://schemas.microsoft.com/office/powerpoint/2010/main" val="508483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84955" cy="715962"/>
          </a:xfrm>
        </p:spPr>
        <p:txBody>
          <a:bodyPr/>
          <a:lstStyle/>
          <a:p>
            <a:r>
              <a:rPr lang="en-US" dirty="0" smtClean="0"/>
              <a:t>Charge Polarization</a:t>
            </a:r>
            <a:endParaRPr lang="en-US" dirty="0"/>
          </a:p>
        </p:txBody>
      </p:sp>
      <p:sp>
        <p:nvSpPr>
          <p:cNvPr id="3" name="Text Placeholder 2"/>
          <p:cNvSpPr>
            <a:spLocks noGrp="1"/>
          </p:cNvSpPr>
          <p:nvPr>
            <p:ph type="body" sz="half" idx="1"/>
          </p:nvPr>
        </p:nvSpPr>
        <p:spPr>
          <a:xfrm>
            <a:off x="395536" y="1700808"/>
            <a:ext cx="6346619" cy="4335760"/>
          </a:xfrm>
        </p:spPr>
        <p:txBody>
          <a:bodyPr/>
          <a:lstStyle/>
          <a:p>
            <a:pPr>
              <a:spcAft>
                <a:spcPts val="1200"/>
              </a:spcAft>
            </a:pPr>
            <a:r>
              <a:rPr lang="en-US" sz="2400" dirty="0" smtClean="0"/>
              <a:t>When two small electrically charged objects are brought together, opposites attract and </a:t>
            </a:r>
            <a:r>
              <a:rPr lang="en-US" sz="2400" dirty="0" err="1" smtClean="0"/>
              <a:t>sames</a:t>
            </a:r>
            <a:r>
              <a:rPr lang="en-US" sz="2400" dirty="0" smtClean="0"/>
              <a:t> repel.</a:t>
            </a:r>
          </a:p>
          <a:p>
            <a:pPr>
              <a:spcAft>
                <a:spcPts val="1200"/>
              </a:spcAft>
            </a:pPr>
            <a:r>
              <a:rPr lang="en-US" sz="2400" dirty="0" smtClean="0"/>
              <a:t>When the objects have finite size and one of them is neutral or has very little charge on it, it will become </a:t>
            </a:r>
            <a:r>
              <a:rPr lang="en-US" sz="2400" i="1" dirty="0" smtClean="0"/>
              <a:t>polarized</a:t>
            </a:r>
            <a:r>
              <a:rPr lang="en-US" sz="2400" dirty="0" smtClean="0"/>
              <a:t>.</a:t>
            </a:r>
          </a:p>
          <a:p>
            <a:pPr>
              <a:spcAft>
                <a:spcPts val="1200"/>
              </a:spcAft>
            </a:pPr>
            <a:r>
              <a:rPr lang="en-US" sz="2400" dirty="0" smtClean="0"/>
              <a:t>The resulting force is </a:t>
            </a:r>
            <a:r>
              <a:rPr lang="en-US" sz="2400" i="1" dirty="0" smtClean="0"/>
              <a:t>always attractive</a:t>
            </a:r>
            <a:r>
              <a:rPr lang="en-US" sz="2400" dirty="0" smtClean="0"/>
              <a:t>.  Both positive and negative objects tend to attract neutral objects due to </a:t>
            </a:r>
            <a:r>
              <a:rPr lang="en-US" sz="2400" i="1" dirty="0" smtClean="0"/>
              <a:t>charge polarization</a:t>
            </a:r>
            <a:r>
              <a:rPr lang="en-US" sz="2400" dirty="0" smtClean="0"/>
              <a:t>.</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155" y="0"/>
            <a:ext cx="240184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32692" y="6557776"/>
            <a:ext cx="5011308" cy="276999"/>
          </a:xfrm>
          <a:prstGeom prst="rect">
            <a:avLst/>
          </a:prstGeom>
          <a:noFill/>
        </p:spPr>
        <p:txBody>
          <a:bodyPr wrap="none" rtlCol="0">
            <a:spAutoFit/>
          </a:bodyPr>
          <a:lstStyle/>
          <a:p>
            <a:r>
              <a:rPr lang="en-CA" sz="1200" dirty="0" smtClean="0"/>
              <a:t>[Image </a:t>
            </a:r>
            <a:r>
              <a:rPr lang="en-CA" sz="1200" dirty="0"/>
              <a:t>from </a:t>
            </a:r>
            <a:r>
              <a:rPr lang="en-CA" sz="1200" dirty="0">
                <a:hlinkClick r:id="rId3"/>
              </a:rPr>
              <a:t>https://barefootinsuburbia.wordpress.com/tag/math-facts</a:t>
            </a:r>
            <a:r>
              <a:rPr lang="en-CA" sz="1200" dirty="0" smtClean="0">
                <a:hlinkClick r:id="rId3"/>
              </a:rPr>
              <a:t>/</a:t>
            </a:r>
            <a:r>
              <a:rPr lang="en-CA" sz="1200" dirty="0" smtClean="0"/>
              <a:t> ]</a:t>
            </a:r>
            <a:endParaRPr lang="en-CA" sz="1200" dirty="0"/>
          </a:p>
        </p:txBody>
      </p:sp>
    </p:spTree>
    <p:extLst>
      <p:ext uri="{BB962C8B-B14F-4D97-AF65-F5344CB8AC3E}">
        <p14:creationId xmlns:p14="http://schemas.microsoft.com/office/powerpoint/2010/main" val="223175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42900" y="208788"/>
            <a:ext cx="8229600" cy="504825"/>
          </a:xfrm>
        </p:spPr>
        <p:txBody>
          <a:bodyPr/>
          <a:lstStyle/>
          <a:p>
            <a:pPr eaLnBrk="1" hangingPunct="1"/>
            <a:r>
              <a:rPr lang="en-US" sz="3200" dirty="0" smtClean="0">
                <a:solidFill>
                  <a:schemeClr val="tx1"/>
                </a:solidFill>
              </a:rPr>
              <a:t>Benjamin Franklin (1706-1790)</a:t>
            </a:r>
          </a:p>
        </p:txBody>
      </p:sp>
      <p:sp>
        <p:nvSpPr>
          <p:cNvPr id="22531" name="Text Box 3"/>
          <p:cNvSpPr txBox="1">
            <a:spLocks noChangeArrowheads="1"/>
          </p:cNvSpPr>
          <p:nvPr/>
        </p:nvSpPr>
        <p:spPr bwMode="auto">
          <a:xfrm>
            <a:off x="3752596" y="1351679"/>
            <a:ext cx="5263388" cy="481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31800" indent="-4318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smtClean="0"/>
              <a:t>Recognized that there were two types of electric charge.</a:t>
            </a:r>
          </a:p>
          <a:p>
            <a:pPr eaLnBrk="1" hangingPunct="1">
              <a:spcBef>
                <a:spcPct val="20000"/>
              </a:spcBef>
              <a:spcAft>
                <a:spcPct val="20000"/>
              </a:spcAft>
              <a:buClr>
                <a:srgbClr val="93001B"/>
              </a:buClr>
              <a:buFont typeface="Wingdings" pitchFamily="84" charset="2"/>
              <a:buChar char="§"/>
            </a:pPr>
            <a:r>
              <a:rPr lang="en-US" sz="2600" dirty="0" smtClean="0"/>
              <a:t>When a glass rod was rubbed with silk, it became charged in one way; Franklin called this “positive”</a:t>
            </a:r>
          </a:p>
          <a:p>
            <a:pPr eaLnBrk="1" hangingPunct="1">
              <a:spcBef>
                <a:spcPct val="20000"/>
              </a:spcBef>
              <a:spcAft>
                <a:spcPct val="20000"/>
              </a:spcAft>
              <a:buClr>
                <a:srgbClr val="93001B"/>
              </a:buClr>
              <a:buFont typeface="Wingdings" pitchFamily="84" charset="2"/>
              <a:buChar char="§"/>
            </a:pPr>
            <a:r>
              <a:rPr lang="en-US" sz="2600" dirty="0" smtClean="0"/>
              <a:t>When a piece of amber was rubbed with animal fur, it became charged in the opposite way; Franklin called this “negative”.</a:t>
            </a:r>
            <a:endParaRPr lang="en-US" sz="2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1" y="1640541"/>
            <a:ext cx="326707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2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22_01_Figure"/>
          <p:cNvPicPr>
            <a:picLocks noChangeAspect="1" noChangeArrowheads="1"/>
          </p:cNvPicPr>
          <p:nvPr/>
        </p:nvPicPr>
        <p:blipFill>
          <a:blip r:embed="rId2">
            <a:extLst>
              <a:ext uri="{28A0092B-C50C-407E-A947-70E740481C1C}">
                <a14:useLocalDpi xmlns:a14="http://schemas.microsoft.com/office/drawing/2010/main" val="0"/>
              </a:ext>
            </a:extLst>
          </a:blip>
          <a:srcRect b="5644"/>
          <a:stretch>
            <a:fillRect/>
          </a:stretch>
        </p:blipFill>
        <p:spPr bwMode="auto">
          <a:xfrm>
            <a:off x="296863" y="3575249"/>
            <a:ext cx="8548687" cy="2335212"/>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456406" y="160338"/>
            <a:ext cx="8229600" cy="735012"/>
          </a:xfrm>
        </p:spPr>
        <p:txBody>
          <a:bodyPr/>
          <a:lstStyle/>
          <a:p>
            <a:r>
              <a:rPr lang="en-US" dirty="0" smtClean="0"/>
              <a:t>Electric Force</a:t>
            </a:r>
          </a:p>
        </p:txBody>
      </p:sp>
      <p:sp>
        <p:nvSpPr>
          <p:cNvPr id="8195" name="Rectangle 3"/>
          <p:cNvSpPr>
            <a:spLocks noGrp="1" noChangeArrowheads="1"/>
          </p:cNvSpPr>
          <p:nvPr>
            <p:ph type="body" idx="1"/>
          </p:nvPr>
        </p:nvSpPr>
        <p:spPr>
          <a:xfrm>
            <a:off x="456406" y="1628800"/>
            <a:ext cx="8229600" cy="3330749"/>
          </a:xfrm>
        </p:spPr>
        <p:txBody>
          <a:bodyPr/>
          <a:lstStyle/>
          <a:p>
            <a:r>
              <a:rPr lang="en-US" dirty="0" smtClean="0"/>
              <a:t>The rule for the electric force is:</a:t>
            </a:r>
          </a:p>
          <a:p>
            <a:pPr marL="0" indent="0" algn="ctr">
              <a:buNone/>
            </a:pPr>
            <a:r>
              <a:rPr lang="en-US" sz="2800" dirty="0" smtClean="0"/>
              <a:t>Opposite charges attract one another; </a:t>
            </a:r>
          </a:p>
          <a:p>
            <a:pPr marL="0" indent="0" algn="ctr">
              <a:buNone/>
            </a:pPr>
            <a:r>
              <a:rPr lang="en-US" sz="2800" dirty="0" smtClean="0"/>
              <a:t>	like charges repel.</a:t>
            </a:r>
          </a:p>
          <a:p>
            <a:endParaRPr lang="en-US" dirty="0" smtClean="0"/>
          </a:p>
          <a:p>
            <a:endParaRPr lang="en-US" dirty="0" smtClean="0"/>
          </a:p>
          <a:p>
            <a:endParaRPr lang="en-US" dirty="0" smtClean="0"/>
          </a:p>
          <a:p>
            <a:endParaRPr lang="en-US" dirty="0" smtClean="0"/>
          </a:p>
          <a:p>
            <a:endParaRPr lang="en-US" sz="1800" dirty="0" smtClean="0"/>
          </a:p>
        </p:txBody>
      </p:sp>
    </p:spTree>
    <p:extLst>
      <p:ext uri="{BB962C8B-B14F-4D97-AF65-F5344CB8AC3E}">
        <p14:creationId xmlns:p14="http://schemas.microsoft.com/office/powerpoint/2010/main" val="569745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22_02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411"/>
          <a:stretch>
            <a:fillRect/>
          </a:stretch>
        </p:blipFill>
        <p:spPr bwMode="auto">
          <a:xfrm>
            <a:off x="5133975" y="3341688"/>
            <a:ext cx="3806825" cy="335915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p:txBody>
          <a:bodyPr/>
          <a:lstStyle/>
          <a:p>
            <a:r>
              <a:rPr lang="en-US" dirty="0" smtClean="0"/>
              <a:t>20</a:t>
            </a:r>
            <a:r>
              <a:rPr lang="en-US" baseline="30000" dirty="0" smtClean="0"/>
              <a:t>th</a:t>
            </a:r>
            <a:r>
              <a:rPr lang="en-US" dirty="0" smtClean="0"/>
              <a:t> Century Discovery: </a:t>
            </a:r>
            <a:br>
              <a:rPr lang="en-US" dirty="0" smtClean="0"/>
            </a:br>
            <a:r>
              <a:rPr lang="en-US" dirty="0" smtClean="0"/>
              <a:t>Atomic Structure</a:t>
            </a:r>
          </a:p>
        </p:txBody>
      </p:sp>
      <p:sp>
        <p:nvSpPr>
          <p:cNvPr id="9219" name="Rectangle 3"/>
          <p:cNvSpPr>
            <a:spLocks noGrp="1" noChangeArrowheads="1"/>
          </p:cNvSpPr>
          <p:nvPr>
            <p:ph type="body" idx="1"/>
          </p:nvPr>
        </p:nvSpPr>
        <p:spPr>
          <a:xfrm>
            <a:off x="457200" y="1447800"/>
            <a:ext cx="8229600" cy="5067300"/>
          </a:xfrm>
        </p:spPr>
        <p:txBody>
          <a:bodyPr/>
          <a:lstStyle/>
          <a:p>
            <a:pPr>
              <a:lnSpc>
                <a:spcPct val="90000"/>
              </a:lnSpc>
              <a:buFontTx/>
              <a:buNone/>
            </a:pPr>
            <a:r>
              <a:rPr lang="en-US" dirty="0" smtClean="0"/>
              <a:t>Protons</a:t>
            </a:r>
          </a:p>
          <a:p>
            <a:pPr>
              <a:lnSpc>
                <a:spcPct val="90000"/>
              </a:lnSpc>
            </a:pPr>
            <a:r>
              <a:rPr lang="en-US" sz="2800" dirty="0" smtClean="0"/>
              <a:t>Positive electric charges</a:t>
            </a:r>
          </a:p>
          <a:p>
            <a:pPr>
              <a:lnSpc>
                <a:spcPct val="90000"/>
              </a:lnSpc>
            </a:pPr>
            <a:r>
              <a:rPr lang="en-US" sz="2800" dirty="0" smtClean="0"/>
              <a:t>Repel positives, but attract negatives</a:t>
            </a:r>
            <a:endParaRPr lang="en-US" dirty="0" smtClean="0"/>
          </a:p>
          <a:p>
            <a:pPr>
              <a:lnSpc>
                <a:spcPct val="90000"/>
              </a:lnSpc>
              <a:buFontTx/>
              <a:buNone/>
            </a:pPr>
            <a:r>
              <a:rPr lang="en-US" dirty="0" smtClean="0"/>
              <a:t>Electrons	</a:t>
            </a:r>
          </a:p>
          <a:p>
            <a:pPr>
              <a:lnSpc>
                <a:spcPct val="90000"/>
              </a:lnSpc>
            </a:pPr>
            <a:r>
              <a:rPr lang="en-US" sz="2800" dirty="0" smtClean="0"/>
              <a:t>Negative electric charges</a:t>
            </a:r>
          </a:p>
          <a:p>
            <a:pPr>
              <a:lnSpc>
                <a:spcPct val="90000"/>
              </a:lnSpc>
            </a:pPr>
            <a:r>
              <a:rPr lang="en-US" sz="2800" dirty="0" smtClean="0"/>
              <a:t>Repel negatives, but attract </a:t>
            </a:r>
            <a:br>
              <a:rPr lang="en-US" sz="2800" dirty="0" smtClean="0"/>
            </a:br>
            <a:r>
              <a:rPr lang="en-US" sz="2800" dirty="0" smtClean="0"/>
              <a:t>positives</a:t>
            </a:r>
            <a:r>
              <a:rPr lang="en-US" sz="1800" dirty="0" smtClean="0"/>
              <a:t/>
            </a:r>
            <a:br>
              <a:rPr lang="en-US" sz="1800" dirty="0" smtClean="0"/>
            </a:br>
            <a:endParaRPr lang="en-US" sz="1800" dirty="0" smtClean="0"/>
          </a:p>
          <a:p>
            <a:pPr>
              <a:lnSpc>
                <a:spcPct val="90000"/>
              </a:lnSpc>
              <a:buFontTx/>
              <a:buNone/>
            </a:pPr>
            <a:r>
              <a:rPr lang="en-US" dirty="0" smtClean="0"/>
              <a:t>Neutrons</a:t>
            </a:r>
          </a:p>
          <a:p>
            <a:pPr>
              <a:lnSpc>
                <a:spcPct val="90000"/>
              </a:lnSpc>
            </a:pPr>
            <a:r>
              <a:rPr lang="en-US" sz="2800" dirty="0" smtClean="0"/>
              <a:t>No electric charge </a:t>
            </a:r>
          </a:p>
          <a:p>
            <a:pPr>
              <a:lnSpc>
                <a:spcPct val="90000"/>
              </a:lnSpc>
            </a:pPr>
            <a:r>
              <a:rPr lang="en-US" sz="2800" dirty="0" smtClean="0"/>
              <a:t>“neutral”</a:t>
            </a:r>
            <a:endParaRPr lang="en-US" dirty="0" smtClean="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271040" y="2498760"/>
              <a:ext cx="4729680" cy="3631680"/>
            </p14:xfrm>
          </p:contentPart>
        </mc:Choice>
        <mc:Fallback xmlns="">
          <p:pic>
            <p:nvPicPr>
              <p:cNvPr id="2" name="Ink 1"/>
              <p:cNvPicPr/>
              <p:nvPr/>
            </p:nvPicPr>
            <p:blipFill>
              <a:blip r:embed="rId4"/>
              <a:stretch>
                <a:fillRect/>
              </a:stretch>
            </p:blipFill>
            <p:spPr>
              <a:xfrm>
                <a:off x="4266720" y="2493720"/>
                <a:ext cx="4742640" cy="3639240"/>
              </a:xfrm>
              <a:prstGeom prst="rect">
                <a:avLst/>
              </a:prstGeom>
            </p:spPr>
          </p:pic>
        </mc:Fallback>
      </mc:AlternateContent>
    </p:spTree>
    <p:extLst>
      <p:ext uri="{BB962C8B-B14F-4D97-AF65-F5344CB8AC3E}">
        <p14:creationId xmlns:p14="http://schemas.microsoft.com/office/powerpoint/2010/main" val="50965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50800" y="302895"/>
            <a:ext cx="8229600" cy="517525"/>
          </a:xfrm>
        </p:spPr>
        <p:txBody>
          <a:bodyPr/>
          <a:lstStyle/>
          <a:p>
            <a:pPr algn="l" eaLnBrk="1" hangingPunct="1"/>
            <a:r>
              <a:rPr lang="en-US" sz="3200" dirty="0" smtClean="0">
                <a:solidFill>
                  <a:schemeClr val="tx1"/>
                </a:solidFill>
              </a:rPr>
              <a:t>Reading Question</a:t>
            </a:r>
          </a:p>
        </p:txBody>
      </p:sp>
      <p:sp>
        <p:nvSpPr>
          <p:cNvPr id="21507" name="Text Box 3"/>
          <p:cNvSpPr txBox="1">
            <a:spLocks noChangeArrowheads="1"/>
          </p:cNvSpPr>
          <p:nvPr/>
        </p:nvSpPr>
        <p:spPr bwMode="auto">
          <a:xfrm>
            <a:off x="899592" y="2265833"/>
            <a:ext cx="75221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smtClean="0"/>
              <a:t>What is the SI unit of electric charge?</a:t>
            </a:r>
          </a:p>
        </p:txBody>
      </p:sp>
      <p:sp>
        <p:nvSpPr>
          <p:cNvPr id="21508" name="Text Box 3"/>
          <p:cNvSpPr txBox="1">
            <a:spLocks noChangeArrowheads="1"/>
          </p:cNvSpPr>
          <p:nvPr/>
        </p:nvSpPr>
        <p:spPr bwMode="auto">
          <a:xfrm>
            <a:off x="2089527" y="3072208"/>
            <a:ext cx="4787382" cy="27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marL="514350" indent="-514350" eaLnBrk="1" hangingPunct="1">
              <a:spcBef>
                <a:spcPct val="20000"/>
              </a:spcBef>
              <a:spcAft>
                <a:spcPct val="20000"/>
              </a:spcAft>
              <a:buClr>
                <a:srgbClr val="93001B"/>
              </a:buClr>
              <a:buFont typeface="+mj-lt"/>
              <a:buAutoNum type="alphaUcPeriod"/>
            </a:pPr>
            <a:r>
              <a:rPr lang="en-US" sz="2600" dirty="0" smtClean="0"/>
              <a:t>Coulomb</a:t>
            </a:r>
          </a:p>
          <a:p>
            <a:pPr marL="514350" indent="-514350" eaLnBrk="1" hangingPunct="1">
              <a:spcBef>
                <a:spcPct val="20000"/>
              </a:spcBef>
              <a:spcAft>
                <a:spcPct val="20000"/>
              </a:spcAft>
              <a:buClr>
                <a:srgbClr val="93001B"/>
              </a:buClr>
              <a:buFont typeface="+mj-lt"/>
              <a:buAutoNum type="alphaUcPeriod"/>
            </a:pPr>
            <a:r>
              <a:rPr lang="en-US" sz="2600" dirty="0" smtClean="0"/>
              <a:t>Faraday</a:t>
            </a:r>
          </a:p>
          <a:p>
            <a:pPr marL="514350" indent="-514350" eaLnBrk="1" hangingPunct="1">
              <a:spcBef>
                <a:spcPct val="20000"/>
              </a:spcBef>
              <a:spcAft>
                <a:spcPct val="20000"/>
              </a:spcAft>
              <a:buClr>
                <a:srgbClr val="93001B"/>
              </a:buClr>
              <a:buFont typeface="+mj-lt"/>
              <a:buAutoNum type="alphaUcPeriod"/>
            </a:pPr>
            <a:r>
              <a:rPr lang="en-US" sz="2600" dirty="0" smtClean="0"/>
              <a:t>Ampere</a:t>
            </a:r>
          </a:p>
          <a:p>
            <a:pPr marL="514350" indent="-514350" eaLnBrk="1" hangingPunct="1">
              <a:spcBef>
                <a:spcPct val="20000"/>
              </a:spcBef>
              <a:spcAft>
                <a:spcPct val="20000"/>
              </a:spcAft>
              <a:buClr>
                <a:srgbClr val="93001B"/>
              </a:buClr>
              <a:buFont typeface="+mj-lt"/>
              <a:buAutoNum type="alphaUcPeriod"/>
            </a:pPr>
            <a:r>
              <a:rPr lang="en-US" sz="2600" dirty="0" smtClean="0"/>
              <a:t>Ohm</a:t>
            </a:r>
          </a:p>
          <a:p>
            <a:pPr marL="514350" indent="-514350" eaLnBrk="1" hangingPunct="1">
              <a:spcBef>
                <a:spcPct val="20000"/>
              </a:spcBef>
              <a:spcAft>
                <a:spcPct val="20000"/>
              </a:spcAft>
              <a:buClr>
                <a:srgbClr val="93001B"/>
              </a:buClr>
              <a:buFont typeface="+mj-lt"/>
              <a:buAutoNum type="alphaUcPeriod"/>
            </a:pPr>
            <a:r>
              <a:rPr lang="en-US" sz="2600" dirty="0" smtClean="0"/>
              <a:t>Volt</a:t>
            </a:r>
            <a:endParaRPr lang="en-US" sz="2600" dirty="0"/>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8634960" y="991080"/>
              <a:ext cx="360" cy="360"/>
            </p14:xfrm>
          </p:contentPart>
        </mc:Choice>
        <mc:Fallback xmlns="">
          <p:pic>
            <p:nvPicPr>
              <p:cNvPr id="3" name="Ink 2"/>
              <p:cNvPicPr/>
              <p:nvPr/>
            </p:nvPicPr>
            <p:blipFill>
              <a:blip r:embed="rId5"/>
              <a:stretch>
                <a:fillRect/>
              </a:stretch>
            </p:blipFill>
            <p:spPr>
              <a:xfrm>
                <a:off x="8625600" y="981720"/>
                <a:ext cx="19080" cy="19080"/>
              </a:xfrm>
              <a:prstGeom prst="rect">
                <a:avLst/>
              </a:prstGeom>
            </p:spPr>
          </p:pic>
        </mc:Fallback>
      </mc:AlternateContent>
      <p:sp>
        <p:nvSpPr>
          <p:cNvPr id="4" name="AutoShape 2" descr="data:image/jpeg;base64,/9j/4AAQSkZJRgABAQAAAQABAAD/2wCEAAkGBxQTEhQUEhIWFhQXGCAYGBYYGRoeHBwaGBsfHRsaHyEhICkiIR4lHhwaJDEiJikrLzIuHiAzODUtNygtLi4BCgoKDg0NGhAQGjUfICU3LDc3NDc3Mjc3NjcuNzc3KzgxLDQrMzc0Nyw3NzcwLjc1MjU3LDQtNDA3LCwsLSwsLP/AABEIALQA8AMBIgACEQEDEQH/xAAcAAEAAgMBAQEAAAAAAAAAAAAABQYDBAcCAQj/xABKEAACAQMCBAIFCQQHBgUFAAABAgMABBESIQUGEzFBUSIyYXGBBxQjQlJicpGhJDNjgkNTkpOio7EWNIPBwvEVRHOy0hclNXTR/8QAGgEBAAIDAQAAAAAAAAAAAAAAAAIEAQUGA//EACkRAQACAgECBAUFAAAAAAAAAAABAgMREgQxBRMhkRRh4fDxIjJBcYH/2gAMAwEAAhEDEQA/AOnWZ+aXZhOBBdFpIfDTN60sf84zIvuk9lWOtDjnDBcQtGWKNsySDujqco49oIBx49qxcu8TaeI9RQk8Z6cyA5CyAb4+6wIYHyIoJSlKUClKUCoLmz0hbRZx1LmP/LPVI/KM1O1BceUNc2C+Urv/AGYXH/XQTtKUoFKUoFKUoFKhOPcz29qrM8sZZdzH1UD48cBiMn2bV54DzfZXgBt7mNifqE4f3aTg/pQTtKUoFKUoFKUoILlP0RcxZz07mT/MPVA/KQVO1B8CXTc36+cyP/ahQf8ATU5QKUpQKUpQKrd4fnd2IRgwWpWSbx1TetFH/IMSN74/bUhzFxNoIh01DzyHpwoTgNIRtn7qgFifIGsvA+GC3hWMMXbdnkPd3Y5dz7SSTjw7UG/Va5m/ZX/8QQHSi6LlAPXhByH9rxkkjzVnHiMWWsN5bLJG8b+q6lW9zDB/Q0GPhnEoriNZYJFkjbsynI/7+ytque8ncvpwl4omUBZ0VesuQBOFAaJ98EMclGIyDqXO4roVApSlArm3PNvePxOyngUaLZmCoTvMWXXMq+HqIAM7avdXSaguZQerYt4LcjPuaKRR+rCgnFbIz519pSgUpUNzBxN0KQW+k3M2dGrcIq41zMPFVyNtskqMjOaBxbjmh+hBH17krq6YOFRT2aRsHQp3xsScHAODWuvLjTb307TZ7xJmOEZ8NIOXH42PbOBUjwXhKW0ehMszHVJI27yOe7ufEnHuAAAwABUhQQ8nLNt0ukkKxIdiIgIyR5ZUA49xrxDyhYrH01srfR5GNT/qM1N0oK83LjQ72M7Q47RPmSE48NJOUH4GHfODWxwnjmt+hPH0LkLq6ZOVdR3aNsDWo2zsCMjIGRUzUfxrhKXMeh8qynVHIuzxuOzofAjPuIJByCRQSFKhuX+Ju5eC40i5hxr07B1bOiZR4K2Dtvghhk4zUzQK+EV9pQc25FvruTiV7DNgLblRJJ4ykLphz4DKAu2PHHbx6TUDyyn0t8/g1ycH8EUaH9VNT1ApSlArVv8AiMcOkyMFDEgE7DZSx/JVJ+FbVc65x4C/F7qKKOUxWtoxMsgAOuY4+jUHY6FByTkAuRg4IoLHy/EbiQ30oI1LotkYYKQk5LkHcPLhSfIKg8DVirXsbQRIFDO2PF2LMT5kmtigUpSg1uJWKTxPFKupHGCO3xBG4I7gjsaiuBX7o5tLltUyrqjlO3XiG2vy1rkBwPEg7BgKnqjuOcJW4jClikiHXFKPWjkAIDD8yCPEEg96CRpURwLi5kLQzqEuogOogOzA7LKme6Ng+45B3FS9AqA55bTZvKc4gZJzjyhdXYfkDU/WG9tlljeN/VdSje5hg/oaDNSoXk65Z7OHqEdRF6UmP6yI6H/xKamqDy7gAkkAAZJPYAeNQHKUfVD3rgh7nBQHOVgXPSXftkEuR5ue+BXvnP04Bbg4NzIsGxwdD7yYPn01ep1VAAAGANgBQfaUrFc3CRqXkdUQblmIAHvJ2oMtKgU5tt3wYhNMpGQ8UMjIfcwXSfgaPzbbpkyiaFQMl5YZFQe9iukfE0E9SsVtcJIoeN1dDuGUgg+4jastBXubY+kEvUBL22S4GctA2Oqu3fAAcDzQdsmp9HBAIIIIyCOxB8a+soIIIyDsQaguTPQgNuTk20jQbnJ0JvHk+fTZKCepSoXnG5ZLObpkdR16Uef6yU6E/wATCgxcjNqs0lGcTs84z5TOzqPyIqfrDZWyxRpGnqooRfcowP0FZqBSlQ/HeLmMrDAoe6lB6aE7KBs0r47IuR7zgDc0GHjt+7uLS2bTMy6pJRv0Ijtr8tbYIQHxBO4UipXhtikESRRLpRBgDv8AEk7knuSe5rX4HwlbeMqGLyOdcsp9aSQgAsfyAA8AAB2qRoFKUoFKUoFKUoIrjvB+uFeNuncRZMM2M6Se6kbakbA1LnfA7EA184Fxnrao5V6VzHjqxZzjPZ1O2qNsHDe8HBBFS1RXHODCfS6P0riPPSmAyVz3UjbUjYGVzvjwIBoJWlQ/BeMmRjDOgiukGWjzlWHbqRk41IT8R2NTFBX+FMYr25gPqyhbmP4+hMo9zBG/4lWCuc/KzFcrLY3Fo+h7frO7kEgRYTXqUesuAMj2bb1feGzu8atIgRyPSCtqXPmreKnwO1BVOL8ejPGbKz1DKxyysPvsoEfx09T8xV0qlHl6E8V1acSLCs/U+t1GlIJz7UXR+HarRxm7SKCWWVykaIWZh3AUZOPbQafHOPrAyxRjq3UmelADgnHdmODoQeLEe7J2rDZ8uBmWW9YXE43GR9FGf4SHIHf1jlj5+ArnIHJbW93NeSqweaJcKzF2QuzFkLMSWZVEYLeJJ7VfJLpFOGdQfIsAaDNSo275gtYv3t1An4pEH+pr3YcbtpjiG4hkPkkisfyBoI+85cCs0tkwt5zucD6KQ/xUGAe3rDDDz8Dm4Vx9ZAyzL0Z4yqyxE50s5whB21Ix9VsDO/YgipKyvElXUjZGSp9jKcMp8iCCCKoPyncpXc+i5sZsywkP0WA9IKwcKrDBxqUHQ2RkDBXxDotVDhfG4lv7lA4xN0dCD1jL9LHKCPMCJSfYKsvC79J4Y5ojlJEDqfYwz+dVBeXI14/85A9J7QsRt64dULe/SR+VBear/FWMt7bQD1Yg1zJ8PQhU+9i7f8OpTjEui3mb7Mbn8lJqk/JPfXN0j3c8IjEoQdRjlpBGuldIwMIDrbJJyXbGBuQ6FSlQ/GuMmNhDAglunGVjzhVHbqSEZ0oD8T2FB647xno6Y4l6tzJnpRZxnHd2O+mNcjLe4DJIFfeBcH6AZ5G6lxLgzTYxqI7KBvpRcnSudsnuSTTgfBhBqd36txJjqzEYLY7KBvpRcnC52z4kk1K0ClKUClKUEAvMMkY/arOaPtlo/pkyfIoNePaUFb3DuPW04JhuInx30uMjHmO4+NSNQ3MfK1rfIUuYEfIwHwA6+1W7igkIOIROxRJY2YDJVWUnHngHNbNUblbkeWxiaK3uzHhjpbQjI4PYyIQG1jscOAe+2cCZF1fxfvIIbhfF4XMb7fw3yuT/AOpQWClQDc2wIP2gS22O5mQqoz4axlP8VTFpeRyrqikSRftIwYfmKDV41wdLlQGJR0OqOVMB42+0p/1ByCNiCKpfL/O14Lx7G8tk1o2gTo+gSHGV0q2xLLlsBvBsA4OOi1oXvBoJep1YlbqKqvkdwhYp8QWbB70G66AjcA5GDnyPce6oDlR+l1LJic2+OmTnLW756R376cFD+DO2RWL5zNY7Tlp7Qdp9zLCPKUfXT+INxj0gfWrJzEvoxX1v9I8ALYQg9WB8GRB4E4AZfvKPM0HsjHFPxWf/ALJh/wDMV544etdW9r3QZuZfwxECJT+KQ5/4Z86qfGvlEsxfW0sDvcKkUqSdBGb96YmTfYd4ztnxrNy9z3Zma8nkdo5X0BInRlkaONcIqqfWYyPJgL31Csbjslwtx5a9F54vxWO3QNITljpRFGXdz2RR4nY/AEnYVTeaOULjikYF0Y4QWGmNVDNEmcszSHdnIAAVdKgk514qw8IsGDG8vNImKnCkjTbxncop7ZO2t/EgeAAr4OZxL/ucL3I8JFwkP942zD2oGrKLY4Byxa2cax28CKFGNWAWPtZu5NeuOcvw3KFXihLHszxK+Pz/AP7UHzCvEZIG+jgRiPQSIyySBvAh8xAY8zt7+1YuWl43HEPnXzOZh4F3Rz72VCuf5aDS4Dybe8NlmnguxdpK2qS2kUpnG2UcuwDgbbgAgAEjAIu3COKx3CFoycqdLoww6OO6MPA7j4EEbGo08ziL/fIXth4yNh4f7xdlHtcLX3i9gxYXlnpMwUZUEabiMbhGPbI30P4EnwJFB54GejdXFr2Q4uYvwykiVR+GQZ/4g8q9AZ4p+Gz/APfMf/gaqvMvygWKTWc6SF5ULq8SqxkWORcOrL9VxIkeQ3bSaxcD+Uaya9uZppHgSSKJI+shUfRGVn33HeQbZ3xUuFuPLXobW3mt+r07JSdVxnqEZytumOqdu2rIQb/Xzvip+NAoCqAABgAbAAdgPZVf5dT0Zb64+jecBsOQOlAmTGh8AcMWb7zHyFY/nM19tAWgtD3n3Esw8oh9RP4h3OfRA9aoiv8AEPlC1cRlsbZ0DIoQSMGZRISeodKjLlAFAQEZJbJGKunBOER26HSWd3OqSV95JGx6zHA+AAAHYAVk4TwiC2QR28KRIPBFAzjz8Sfaa3NYzpyMgZx44PY/ofyNB6pWC7vI4l1SyJGv2nYKPzNQ682wOP2cS3OexhQspx4azhP8VBP1r316kKF5XCqPE+Z2AHmSdgBuahzdX8v7uCG3XweZzI+/8NMLkf8AqVX+Yfk7nvHilm4nL1IjqQLGqxqw8QgbIPt1E+2gt/E+OW9uAbieOLPYOwDHPgB3J91aLcwySD9ls5pO+Gk+hTI8y4149oQ1s8B4BDbL6EUIkPryRx6Cx8zlmb82NS1ApSlApSlAqGu+VrSR+obdFk/rIxoff7yYb9amaUHNuaORrvqxyWvELowqRrgaR2IHmDqUuPNGbJ3wfCrNC1/CqqILadBtmN3hYDz0MHBP84qX4lxOOAL1GwXbSijdnY9lUdya1eIcy2kLBZbmJXJwE1Avny0jJ/Sg1/8AaXT++tbmLfH7vqD35iL4HvxXJ/lF4vAXFrw6bEEqs91HGcJq1DCgfULHUWAwDkZFdY/2k1fubS5k3xnp9Me/6Urt7QDXHflMWccS6lxCsXWhXQofXtGSDvpAz6QOBn315Z7TXHMw2HhWLHl63HTJ+2Z/Huirq++a2xkjRTpIAU9tzjwq1yWcV1ZxmVQS6BiB9UkZyp7g+2uR8W4RojZ+oTv6uNtz76m+AcJERin6zE4zoxtuO3f21Tr5dce+TpMvxebrJx2xajUem4mNbmN/T5On8ocZtplKcWuurNA/TjilPoOoAKSiMD037ZZtWCDjGd7+nM0bbRwXL47YgkUH3Fwo/WudfJTLddS8uILdZonaOIky9MgwhiSo0EN+8x3GMePh0ZePyAnqWNygHiBG4+Ghyf0q9SZmsTLk+qx1x570r2iZhFcxc1TRQSSC0nh0DV1Jeho28GHVBwe22/l5Vg5X52uriIPNwi6jJ8V0aT7cOyOM+4++tvjPN6pGXjtpmeP0gslvOo2G/p9MhDj6xBH+ta3Lfyl215Hrjgu++CBBI4BH3kBX9c1NXTL8zRrtJBcpnvmCRgPeUDD9a5v8oPMtraQH/wAKuenNM2h4omAVQQS0hjI9BvJl0kk75xXSW4/ISOnY3Lg+JEaD463B/SuUfLrHdSLazzW6xRxu8Y0y9QkyhSCwCAL+7x3Oc+HjZ6OlMnUUpftMxv3YtOonSicuRLV8FlE0JDYOdtJGxFciNqGbJcj3VtxcNUEHrNsc4x5fGu16unVzbjjwarHb9Udv6Vq8f5l1PkTiUEcxtOIT6reJVktI5DlAdRypHdyp06Qc4A2FdT/2l1fubW5l3x+76Y9+ZSmR7s1xn5L5Z5OJGa3hEvRiYODJo2kIAwdJGdjsceO9dm/2k0/vrS5i3xnp9Qe/6Itt7SBXH+JYa4eqvjr2j7lYpO67a19JxSVGEMVrbHsHkkeVvfpVAoPxaoTlHlC8i6iXtzI+ti7Swy6dbH7XoCQYGAMPjG2Bje023NdlJkLdw5XYqXVWHvDEEVs2PHLeZykM8cjKMsEYNgHtkjIGfbVFJrWnK1pG/UFujSf1kg1vt958t+tTNKUClKUClKUClQC81RyD9limuc4w0aYQg+IkcqhHuJrU4lb8TuY2VJILHO2pdU8n5+gqn3BqCzRXCsWCsCVOGA8CRnB9uCDj2ioy+5mtYn6bToZd8RJ6chx9xct+lVjlTkJoYujeuLmMaiMSSqGLnLa4/VYk5OokmrrYcPihXRDEka/ZRQo/ICgiW47O4/Z7GVvENMwhU/mGcf2KfM7+Q/SXMMC+Kwxlm/vJDj/LqfpQULi3yWwXEyzzXV08q/WZ0YEfZKlNIU+IAGd6t/CeFx26BI4402wenGqA49grerm//wBQTcX9xZ2sirp0oJSpcLo1dV1Vd3YllUDYDSST2BC5cY44sLCJEM1w4ykKnfH2mPZEz3Y/DJ2qoc88pie0knv5z84QZhMSnTEzEYjjQnLlyFUknLbY09quvB+Dx26sEyXc6pJXOXkb7Tt4+wdh2AAqMYG6vcf0FpufJ7hhkfCNDn8Ug+zRmJmJ3DhvFOVb+3ZIp7QyM4JXpEOG0gFtu4xkeHjWfhvKF/cJKY7cxLEdLhivU2AJVEz6+k5AYgdu2c1266UNxSD+HazN/eSQj/oNfLc9HiMiH1LqISpt/SwYST4sjRH+Q1X+Fx73ptp8d62acOfy3qN+6O4Dy+sVvC/CbgpHoBCSZeKTzLDIZHJzkqRuTlTgCpJeZDEMXtu8B8XXMsPtOtRkD8arXi8s5LWVp7ZDJFIdU9uO+rxmi+/9pPrdxhgdUpZcZglRHjlVldtCnP1xnKHyYYPonfarDUIziXHLGaAs0kdxDsWWNhJt3yVU5YezB91e7Tm7h5iDpeWwjA/rEUADwwSMflWfjvLcF0rK8cYLbGTpoXwe+CwOCfP/AL144DylZ2agW9tGhH1sZf4sfS/WgxNzIZRiyt3nPg7Zih9h1sMkfgVqjePcvJLbTPxa4Lx6DlI8pFH5FRks7jbBYncDCjJFWfifE4rdDJNIqL2yT3J7KB3LE7ADc1D2dnJdSrPcoY4ozqgtz31eE0v3/sp9XucsRpDgHGPk7v7ZYmMJkWU4QAjqAkEhXTOz6RkgEgb7nGaxcI5D4hcyPGlsUZAC3VITGoErt33wfCv0NcHrcRjQepaxGV9v6WfKR/FUWU/zivtqoXik/wDEtYW/u5Jh/wBYrcU8e66mPy4v/uo37vPyq72rPInKIt7OObh85E7gGbqqdErKTmORAcoUJZQQcrvnV2q4cH44szGJ0MNwgy8LHfH2lPZ0z2YfHB2rSUG1vcf0F3uB4JcKMn4Spv8AijP2qk+McHjuFUPkOh1RyocPG32kbw9o7HsQRWomZtO57vR64vweC6Qx3EKSqfBlBx7j3B9oqs8v8gJaK8cFxOkZYtGUkIK6u6spyjY8GK5xse2TGcM51vYr17C8t45ChUC5VxGHD56Z0tldT4Po6hupAzXRgawIH5nfxn6O5hnXwWaMq395Gcf5dF47Og/aLGVfEtCwmUfkFc/2Kn6UERY8zWsr9NZ0Eu30T+hIM/cbDfpUvWtf8PimXRNEki/ZdQw/IiqDzf8AJgkvTe0kkjCEarYSN03UdwoJKo2O22k9iPGg6PSqxaW19bIFiS2njHZAptmUeW2tCfgtbDc1Rxj9qimtsZy0iZQAeJkQsgHvIoJ+lKUClKUClfGONz2qrEniRwNuH+J8br2Dyg9v18+AHpB7kuXvyUgcx2fZ7hThpvApCR6qecvc/V+1U5wzhkNugjgiSNB9VFAG3u71sogUAAAADAA2AA7AV6oK7zfzSliE1AFpFfpgkANIoGlcnYAk9/CtrlKBEtYxHJ1AQWaXGBI7HU8g9jMSc1Ac08Bh4jxC3imGqK0QzSp4M0xCxKfZ9HISPHbzq7KuBgbAeFBAp/8AlG//AE1/WZ8/6Cs3NVm7wiSFdU8DdaJe2plBBjz4a1LLnwznwqnXvzteOwwkgwSRlxJ9YxxtrMefNZCN/skD210eaPUpGSM+IOCPdQaXCeMw3ABhbVmNJPaFk1ac+RyrDHmDVY555Ha91dB47dnx1JQrln0HK5AZVJU9mOSPAioyx4FNwq+ku5J2ms5lKysVAaE6tQkcLhSuotlwBjUSR3NdIRwQCCCCMgjcEHsRQVfhdvxSCNUd7W7KjGtjJE7fiwrgn27VlvbS/uEMbi0hQ9/3sx/L6IVZaUHP+Qfk4is5pbqQa5nc9LVg9NNwCNvXYbnyGF8CTcOO8ags4WmuJAka+J7k+CqPFj4AVvO4AJJAAGSTsAB3JrmnHOVU4xKtxhjbxunSZiT1l1jqFVOyxaAQMDLk5OwGQufKlo6wmWZdM87daVfslgNMf8ihVz7M1hZv/uqjx+Ztn++XH/OrBXNrS0ujx17ksCixIjQ75SGVpAjeROqLUR4BvZuFy5ttOpZzjOGVDIjDuskfpowz4hlBqL+T7naLicAdfQmUDqxHuPDUvmhIOD8DvVnuItaMp7MCv5jFVng9klpe/Nwo6ckQkg23Vogscyg+1ei2BjfVQTt7wqGbV1Y1cMhjYMMhkJzgjxwe3lk+dQsdy9gQk7mSz7JcMcvD4BJifWTylO4+t9qrPXl0BBBAIIwQdwQe4NB6pVVBPDTg78P8D42vsPnB7fqY8QfRtKnO47UH2lKUClKUClKUClKrXFJGvJWtYiVgTa6lB3OR/u6EeJG7t4DAG7ZUMcueIuUB/YFOHI/8ywO6D+CPE/XO3YHNoVQAABgDYAV5hiVFCqAqqAAoGAANgAPKvdApSonmy9aGzuJEBLrG2gDvrIwn+Iig1uTz1Elue/ziVnU5z9GvoR49hVQ2PvGp+tXhdksEMUKerGioPcoA/wCVbVBAcxqEnsp8D0ZTCWPgtwun9ZFiFT9R3MPDjcW8sQbSzL6D/Zcbo3wYA/CnL/E/nNvHLp0sww6eKSKdLofarAj4UEiRVdPAZbc5sJFRM5NtICYf5CPSi+Gpfu+NWKlBApxy4XAl4fMGxuYnjkT4EsrH4qKPxy4bIi4fMWxsZXjjT4kMzD4KanqUFdHAZbg5v5FdM5FtGCIf5yfSl+Olfu+NWIClKBUDy6Nc97Pt6UoiUjxWBdP6SGQVu8wcT+bW8kunUyjCJ4vIx0og9rMQPjTl7hxt7eKItqZV9N/tOd3b4sSfjQSNQHOB6aRXPb5vKrsc4+jb0JM+wKxbH3RU/WrxSyWeGWF/VkRkPuYEf86DapUTynetNZ28jgh2jXWD31gYf/EDUtQfGUEEEZB2INVeLPDnCE/sDHCE/wDlmJ2Q/wAE52P1Dt2Ixaa8TRK6lWAZWBBUjIIOxBHlQe6VWuFyNZyrayktA+1rKTuMD/d3J8QN0bxGQd1y1loFKUoFKVD828RMFrKyAmVl0RKO7SvsgHtyc/A0GDjPFWfp29o3006axIBkRQ7ZmPhk5woPc+wGpThfDo7eJYohhFG2TkkncsxO5YnJJO5JJqqfJpyvdWcP7XMjSEKNCKNgi6VVnO7aR2AwBv3zmrtQKUpQKgubBqW3jzjqXMX+W3VI/JDU7VN5r4/AlzbLK+loJTIy/WIMMgTSO7aicADxGKC5Ur4p27Y9lfaBValY2d2XJ/ZbpgGJ7RXGyg/hlGB7GUfbqy1hvLVJUaORQ6OCrKwyCD3BoM1Kq8V89h9HdMz2o/d3RyTGPsT+7wl7EetgjLWZHBAIIIIyCOxB8aD1SlKBSvLuACSQABkk9gB41WZb57/6O1ZktT+8uhkGQfYg9/jL2A9XJOVD3ExvLsOD+y2rEKR2luN1J/DEMj2sx+xVlrDZ2qRIscahEQBVVRgADsBWagUpSgguUxpW4jznp3Mv+Y3VA/JxU7VF5I5jjm4jxW2XGUmDg59bCLG/9lk/xVeqBSlKDU4pw6O4iaKUZRhvg4II3DKRuGBwQRuCAai+A8VYSGzuXBuY11KxwOvF2Eqjz2wyjsfYRU/VG+U3k5782jxOUlhkYhgSMBlzuVII9NEGQcjJIoLzSojla76turFpCwJV1l060ddmRioAJB8fHY+NS9AqtcHHzyf54d4I8pajwOdnn8jq9VfJQTn06yczSGZ0sYyQZVLTsCQUgGzbjs0h9AdttZ+rU9FGFUKoAVQAAOwA2AHsoPdKUoFKUoFUvm3l2OfifDJ3xmNpBjGdRVdcf9khj7zV0qC5kBEtiw7C5wfc0Ui/6kUE7SlKBSlKD4RUCeWBHk2UzWpO+hQGhJOf6M7Dck+gVzU/SgpvMMvEY4GOqB2A9B4erHIW8AI9MobPln8u9YuWpeNyRD50tnCx8Sru49pRXC59mqrvSgr45YEmDezNdEb6GAWEEY/oxsdwD6ZbFT4GK+0oFKUoFfDX2lBUuXeBwx3Vx00x0TGqN9b0ohrye51ZBOe5ANW2oLlsEy3zHsbnA9yxRr/qDU7QKUpQKUpQVrjA+Zz/ADwbQSYS6HgMbJP5DT6reakHPoVZa8SxhlKsAVYEEHsQdiD7KgeWZDC72MhJMShoGJJLwHZdz3aM+ge+2g/WoPPJg1i4nYfSyXEis33YHaONfcFHbzLHxqx0pQKUpQKUpQKguch9Ah8VuICPhMlKUE7SlKBSlKBSlKBSlKBSlKBSlKBSlKCC5NH0Dnxa4nJ+Mz1O0pQKUpQKUpQKrnOY0C3nUfSx3Eaq33Z3WORfcVPbzCnwpS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52" name="Picture 4" descr="http://upload.wikimedia.org/wikipedia/commons/thumb/e/ed/VFPt_charges_plus_minus_thumb.svg/300px-VFPt_charges_plus_minus_thumb.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144463"/>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98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afetyoffice.uwaterloo.ca/hse/radiation/rad_sealed/matter/graphic/a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3160294"/>
            <a:ext cx="4724400" cy="3697706"/>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body" idx="1"/>
          </p:nvPr>
        </p:nvSpPr>
        <p:spPr>
          <a:xfrm>
            <a:off x="190500" y="264294"/>
            <a:ext cx="8839200" cy="4525963"/>
          </a:xfrm>
        </p:spPr>
        <p:txBody>
          <a:bodyPr/>
          <a:lstStyle/>
          <a:p>
            <a:pPr>
              <a:buFontTx/>
              <a:buNone/>
            </a:pPr>
            <a:r>
              <a:rPr lang="en-US" dirty="0" smtClean="0"/>
              <a:t>Fundamental facts about atoms</a:t>
            </a:r>
          </a:p>
          <a:p>
            <a:pPr>
              <a:buFontTx/>
              <a:buNone/>
            </a:pPr>
            <a:r>
              <a:rPr lang="en-US" sz="2800" dirty="0" smtClean="0"/>
              <a:t>	1. Every atom is composed of a positively charged nucleus surrounded by negatively charged electrons.</a:t>
            </a:r>
          </a:p>
          <a:p>
            <a:pPr>
              <a:buFontTx/>
              <a:buNone/>
            </a:pPr>
            <a:r>
              <a:rPr lang="en-US" sz="2800" dirty="0" smtClean="0"/>
              <a:t>	2. Each of the electrons in any atom has the same quantity of negative charge and the same mass.</a:t>
            </a:r>
          </a:p>
        </p:txBody>
      </p:sp>
      <p:sp>
        <p:nvSpPr>
          <p:cNvPr id="5" name="TextBox 4"/>
          <p:cNvSpPr txBox="1"/>
          <p:nvPr/>
        </p:nvSpPr>
        <p:spPr>
          <a:xfrm>
            <a:off x="2805112" y="6642556"/>
            <a:ext cx="5923416" cy="215444"/>
          </a:xfrm>
          <a:prstGeom prst="rect">
            <a:avLst/>
          </a:prstGeom>
          <a:noFill/>
        </p:spPr>
        <p:txBody>
          <a:bodyPr wrap="none" rtlCol="0">
            <a:spAutoFit/>
          </a:bodyPr>
          <a:lstStyle/>
          <a:p>
            <a:r>
              <a:rPr lang="en-CA" sz="800" dirty="0" smtClean="0"/>
              <a:t>[Image retrieved Jan.10, 2013 from </a:t>
            </a:r>
            <a:r>
              <a:rPr lang="en-CA" sz="800" dirty="0" smtClean="0">
                <a:hlinkClick r:id="rId3"/>
              </a:rPr>
              <a:t>http</a:t>
            </a:r>
            <a:r>
              <a:rPr lang="en-CA" sz="800" dirty="0">
                <a:hlinkClick r:id="rId3"/>
              </a:rPr>
              <a:t>://</a:t>
            </a:r>
            <a:r>
              <a:rPr lang="en-CA" sz="800" dirty="0" smtClean="0">
                <a:hlinkClick r:id="rId3"/>
              </a:rPr>
              <a:t>www.safetyoffice.uwaterloo.ca/hse/radiation/rad_sealed/matter/atom_structure.htm</a:t>
            </a:r>
            <a:r>
              <a:rPr lang="en-CA" sz="800" dirty="0" smtClean="0"/>
              <a:t> ]</a:t>
            </a:r>
            <a:endParaRPr lang="en-CA" sz="800" dirty="0"/>
          </a:p>
        </p:txBody>
      </p:sp>
      <p:sp>
        <p:nvSpPr>
          <p:cNvPr id="3" name="TextBox 2"/>
          <p:cNvSpPr txBox="1"/>
          <p:nvPr/>
        </p:nvSpPr>
        <p:spPr>
          <a:xfrm>
            <a:off x="6402186" y="4639815"/>
            <a:ext cx="2627514" cy="954107"/>
          </a:xfrm>
          <a:prstGeom prst="rect">
            <a:avLst/>
          </a:prstGeom>
          <a:noFill/>
        </p:spPr>
        <p:txBody>
          <a:bodyPr wrap="square" rtlCol="0">
            <a:spAutoFit/>
          </a:bodyPr>
          <a:lstStyle/>
          <a:p>
            <a:r>
              <a:rPr lang="en-CA" sz="2800" dirty="0" smtClean="0"/>
              <a:t>Lithium Atom</a:t>
            </a:r>
          </a:p>
          <a:p>
            <a:r>
              <a:rPr lang="en-CA" sz="2800" dirty="0" smtClean="0"/>
              <a:t>Net charge = 0</a:t>
            </a:r>
            <a:endParaRPr lang="en-CA" sz="2800" dirty="0"/>
          </a:p>
        </p:txBody>
      </p:sp>
    </p:spTree>
    <p:extLst>
      <p:ext uri="{BB962C8B-B14F-4D97-AF65-F5344CB8AC3E}">
        <p14:creationId xmlns:p14="http://schemas.microsoft.com/office/powerpoint/2010/main" val="82262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afetyoffice.uwaterloo.ca/hse/radiation/rad_sealed/matter/graphic/a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3160294"/>
            <a:ext cx="4724400" cy="3697706"/>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body" idx="1"/>
          </p:nvPr>
        </p:nvSpPr>
        <p:spPr>
          <a:xfrm>
            <a:off x="190500" y="264294"/>
            <a:ext cx="8839200" cy="4525963"/>
          </a:xfrm>
        </p:spPr>
        <p:txBody>
          <a:bodyPr/>
          <a:lstStyle/>
          <a:p>
            <a:pPr>
              <a:buFontTx/>
              <a:buNone/>
            </a:pPr>
            <a:r>
              <a:rPr lang="en-US" dirty="0" smtClean="0"/>
              <a:t>Fundamental facts about atoms</a:t>
            </a:r>
          </a:p>
          <a:p>
            <a:pPr>
              <a:buFontTx/>
              <a:buNone/>
            </a:pPr>
            <a:r>
              <a:rPr lang="en-US" sz="2800" dirty="0" smtClean="0"/>
              <a:t>	3. Protons and neutrons compose the nucleus. Protons are about 1800 times more massive than electrons, but each one carries an amount of positive charge equal to the negative charge of electrons. Neutrons have slightly more mass than protons and have no net charge.</a:t>
            </a:r>
          </a:p>
        </p:txBody>
      </p:sp>
      <p:sp>
        <p:nvSpPr>
          <p:cNvPr id="5" name="TextBox 4"/>
          <p:cNvSpPr txBox="1"/>
          <p:nvPr/>
        </p:nvSpPr>
        <p:spPr>
          <a:xfrm>
            <a:off x="2805112" y="6642556"/>
            <a:ext cx="5923416" cy="215444"/>
          </a:xfrm>
          <a:prstGeom prst="rect">
            <a:avLst/>
          </a:prstGeom>
          <a:noFill/>
        </p:spPr>
        <p:txBody>
          <a:bodyPr wrap="none" rtlCol="0">
            <a:spAutoFit/>
          </a:bodyPr>
          <a:lstStyle/>
          <a:p>
            <a:r>
              <a:rPr lang="en-CA" sz="800" dirty="0" smtClean="0"/>
              <a:t>[Image retrieved Jan.10, 2013 from </a:t>
            </a:r>
            <a:r>
              <a:rPr lang="en-CA" sz="800" dirty="0" smtClean="0">
                <a:hlinkClick r:id="rId3"/>
              </a:rPr>
              <a:t>http</a:t>
            </a:r>
            <a:r>
              <a:rPr lang="en-CA" sz="800" dirty="0">
                <a:hlinkClick r:id="rId3"/>
              </a:rPr>
              <a:t>://</a:t>
            </a:r>
            <a:r>
              <a:rPr lang="en-CA" sz="800" dirty="0" smtClean="0">
                <a:hlinkClick r:id="rId3"/>
              </a:rPr>
              <a:t>www.safetyoffice.uwaterloo.ca/hse/radiation/rad_sealed/matter/atom_structure.htm</a:t>
            </a:r>
            <a:r>
              <a:rPr lang="en-CA" sz="800" dirty="0" smtClean="0"/>
              <a:t> ]</a:t>
            </a:r>
            <a:endParaRPr lang="en-CA" sz="800" dirty="0"/>
          </a:p>
        </p:txBody>
      </p:sp>
      <p:sp>
        <p:nvSpPr>
          <p:cNvPr id="3" name="TextBox 2"/>
          <p:cNvSpPr txBox="1"/>
          <p:nvPr/>
        </p:nvSpPr>
        <p:spPr>
          <a:xfrm>
            <a:off x="6402186" y="4639815"/>
            <a:ext cx="2627514" cy="954107"/>
          </a:xfrm>
          <a:prstGeom prst="rect">
            <a:avLst/>
          </a:prstGeom>
          <a:noFill/>
        </p:spPr>
        <p:txBody>
          <a:bodyPr wrap="square" rtlCol="0">
            <a:spAutoFit/>
          </a:bodyPr>
          <a:lstStyle/>
          <a:p>
            <a:r>
              <a:rPr lang="en-CA" sz="2800" dirty="0" smtClean="0"/>
              <a:t>Lithium Atom</a:t>
            </a:r>
          </a:p>
          <a:p>
            <a:r>
              <a:rPr lang="en-CA" sz="2800" dirty="0" smtClean="0"/>
              <a:t>Net charge = 0</a:t>
            </a:r>
            <a:endParaRPr lang="en-CA" sz="2800" dirty="0"/>
          </a:p>
        </p:txBody>
      </p:sp>
    </p:spTree>
    <p:extLst>
      <p:ext uri="{BB962C8B-B14F-4D97-AF65-F5344CB8AC3E}">
        <p14:creationId xmlns:p14="http://schemas.microsoft.com/office/powerpoint/2010/main" val="261877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afetyoffice.uwaterloo.ca/hse/radiation/rad_sealed/matter/graphic/a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3160294"/>
            <a:ext cx="4724400" cy="3697706"/>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body" idx="1"/>
          </p:nvPr>
        </p:nvSpPr>
        <p:spPr>
          <a:xfrm>
            <a:off x="190500" y="359545"/>
            <a:ext cx="8839200" cy="2155056"/>
          </a:xfrm>
        </p:spPr>
        <p:txBody>
          <a:bodyPr/>
          <a:lstStyle/>
          <a:p>
            <a:pPr>
              <a:buFontTx/>
              <a:buNone/>
            </a:pPr>
            <a:r>
              <a:rPr lang="en-US" dirty="0" smtClean="0"/>
              <a:t>Fundamental facts about atoms</a:t>
            </a:r>
          </a:p>
          <a:p>
            <a:pPr>
              <a:buFontTx/>
              <a:buNone/>
            </a:pPr>
            <a:r>
              <a:rPr lang="en-US" sz="2800" dirty="0" smtClean="0"/>
              <a:t>	4. Atoms usually have as many electrons as protons, so the atom has zero net charge.</a:t>
            </a:r>
          </a:p>
        </p:txBody>
      </p:sp>
      <p:sp>
        <p:nvSpPr>
          <p:cNvPr id="5" name="TextBox 4"/>
          <p:cNvSpPr txBox="1"/>
          <p:nvPr/>
        </p:nvSpPr>
        <p:spPr>
          <a:xfrm>
            <a:off x="2805112" y="6642556"/>
            <a:ext cx="5923416" cy="215444"/>
          </a:xfrm>
          <a:prstGeom prst="rect">
            <a:avLst/>
          </a:prstGeom>
          <a:noFill/>
        </p:spPr>
        <p:txBody>
          <a:bodyPr wrap="none" rtlCol="0">
            <a:spAutoFit/>
          </a:bodyPr>
          <a:lstStyle/>
          <a:p>
            <a:r>
              <a:rPr lang="en-CA" sz="800" dirty="0" smtClean="0"/>
              <a:t>[Image retrieved Jan.10, 2013 from </a:t>
            </a:r>
            <a:r>
              <a:rPr lang="en-CA" sz="800" dirty="0" smtClean="0">
                <a:hlinkClick r:id="rId3"/>
              </a:rPr>
              <a:t>http</a:t>
            </a:r>
            <a:r>
              <a:rPr lang="en-CA" sz="800" dirty="0">
                <a:hlinkClick r:id="rId3"/>
              </a:rPr>
              <a:t>://</a:t>
            </a:r>
            <a:r>
              <a:rPr lang="en-CA" sz="800" dirty="0" smtClean="0">
                <a:hlinkClick r:id="rId3"/>
              </a:rPr>
              <a:t>www.safetyoffice.uwaterloo.ca/hse/radiation/rad_sealed/matter/atom_structure.htm</a:t>
            </a:r>
            <a:r>
              <a:rPr lang="en-CA" sz="800" dirty="0" smtClean="0"/>
              <a:t> ]</a:t>
            </a:r>
            <a:endParaRPr lang="en-CA" sz="800" dirty="0"/>
          </a:p>
        </p:txBody>
      </p:sp>
      <p:sp>
        <p:nvSpPr>
          <p:cNvPr id="3" name="TextBox 2"/>
          <p:cNvSpPr txBox="1"/>
          <p:nvPr/>
        </p:nvSpPr>
        <p:spPr>
          <a:xfrm>
            <a:off x="6402186" y="4639815"/>
            <a:ext cx="2627514" cy="954107"/>
          </a:xfrm>
          <a:prstGeom prst="rect">
            <a:avLst/>
          </a:prstGeom>
          <a:noFill/>
        </p:spPr>
        <p:txBody>
          <a:bodyPr wrap="square" rtlCol="0">
            <a:spAutoFit/>
          </a:bodyPr>
          <a:lstStyle/>
          <a:p>
            <a:r>
              <a:rPr lang="en-CA" sz="2800" dirty="0" smtClean="0"/>
              <a:t>Lithium Atom</a:t>
            </a:r>
          </a:p>
          <a:p>
            <a:r>
              <a:rPr lang="en-CA" sz="2800" dirty="0" smtClean="0"/>
              <a:t>Net charge = 0</a:t>
            </a:r>
            <a:endParaRPr lang="en-CA" sz="2800" dirty="0"/>
          </a:p>
        </p:txBody>
      </p:sp>
    </p:spTree>
    <p:extLst>
      <p:ext uri="{BB962C8B-B14F-4D97-AF65-F5344CB8AC3E}">
        <p14:creationId xmlns:p14="http://schemas.microsoft.com/office/powerpoint/2010/main" val="2095155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p:txBody>
          <a:bodyPr/>
          <a:lstStyle/>
          <a:p>
            <a:pPr>
              <a:buFontTx/>
              <a:buNone/>
            </a:pPr>
            <a:r>
              <a:rPr lang="en-US" dirty="0" smtClean="0"/>
              <a:t>An “Ion” is a charged atom</a:t>
            </a:r>
          </a:p>
          <a:p>
            <a:r>
              <a:rPr lang="en-US" sz="2800" dirty="0" smtClean="0"/>
              <a:t>Positive ion — an atom which has lost one or more of its electrons, and so has a positive net charge.</a:t>
            </a:r>
          </a:p>
          <a:p>
            <a:r>
              <a:rPr lang="en-US" sz="2800" dirty="0" smtClean="0"/>
              <a:t>Negative ion — an atom which has gained one or more electrons, and so has a negative net charge.</a:t>
            </a:r>
          </a:p>
        </p:txBody>
      </p:sp>
    </p:spTree>
    <p:extLst>
      <p:ext uri="{BB962C8B-B14F-4D97-AF65-F5344CB8AC3E}">
        <p14:creationId xmlns:p14="http://schemas.microsoft.com/office/powerpoint/2010/main" val="307695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990600"/>
            <a:ext cx="8229600" cy="1752600"/>
          </a:xfrm>
        </p:spPr>
        <p:txBody>
          <a:bodyPr/>
          <a:lstStyle/>
          <a:p>
            <a:pPr algn="l"/>
            <a:r>
              <a:rPr lang="en-US" sz="2400" dirty="0" smtClean="0"/>
              <a:t>When you rub a glass rod with silk, the glass rod becomes positively charged.  (As per Benjamin Franklin’s definition of “positive”.)</a:t>
            </a:r>
            <a:br>
              <a:rPr lang="en-US" sz="2400" dirty="0" smtClean="0"/>
            </a:br>
            <a:r>
              <a:rPr lang="en-US" sz="2400" dirty="0" smtClean="0"/>
              <a:t>What is most likely going on here? </a:t>
            </a:r>
            <a:endParaRPr lang="en-US" sz="2800" b="1" i="1" dirty="0" smtClean="0">
              <a:latin typeface="Batang" pitchFamily="18" charset="-127"/>
              <a:ea typeface="Batang" pitchFamily="18" charset="-127"/>
            </a:endParaRPr>
          </a:p>
        </p:txBody>
      </p:sp>
      <p:sp>
        <p:nvSpPr>
          <p:cNvPr id="18435" name="Rectangle 3"/>
          <p:cNvSpPr>
            <a:spLocks noGrp="1" noChangeArrowheads="1"/>
          </p:cNvSpPr>
          <p:nvPr>
            <p:ph type="body" idx="1"/>
          </p:nvPr>
        </p:nvSpPr>
        <p:spPr>
          <a:xfrm>
            <a:off x="457200" y="2895600"/>
            <a:ext cx="8229600" cy="3432048"/>
          </a:xfrm>
        </p:spPr>
        <p:txBody>
          <a:bodyPr/>
          <a:lstStyle/>
          <a:p>
            <a:pPr marL="609600" indent="-609600">
              <a:buFontTx/>
              <a:buAutoNum type="alphaUcPeriod"/>
            </a:pPr>
            <a:r>
              <a:rPr lang="en-US" sz="2400" dirty="0"/>
              <a:t>The silk is adding electrons </a:t>
            </a:r>
            <a:r>
              <a:rPr lang="en-US" sz="2400" dirty="0" smtClean="0"/>
              <a:t>to the </a:t>
            </a:r>
            <a:r>
              <a:rPr lang="en-US" sz="2400" dirty="0"/>
              <a:t>glass.</a:t>
            </a:r>
          </a:p>
          <a:p>
            <a:pPr marL="609600" indent="-609600">
              <a:buFontTx/>
              <a:buAutoNum type="alphaUcPeriod"/>
            </a:pPr>
            <a:r>
              <a:rPr lang="en-US" sz="2400" dirty="0"/>
              <a:t>The silk is adding protons to the glass.</a:t>
            </a:r>
          </a:p>
          <a:p>
            <a:pPr marL="609600" indent="-609600">
              <a:buFontTx/>
              <a:buAutoNum type="alphaUcPeriod"/>
            </a:pPr>
            <a:r>
              <a:rPr lang="en-US" sz="2400" dirty="0" smtClean="0"/>
              <a:t>The silk is removing electrons from the glass.</a:t>
            </a:r>
          </a:p>
          <a:p>
            <a:pPr marL="609600" indent="-609600">
              <a:buFontTx/>
              <a:buAutoNum type="alphaUcPeriod"/>
            </a:pPr>
            <a:r>
              <a:rPr lang="en-US" sz="2400" dirty="0" smtClean="0"/>
              <a:t>The </a:t>
            </a:r>
            <a:r>
              <a:rPr lang="en-US" sz="2400" dirty="0"/>
              <a:t>silk is </a:t>
            </a:r>
            <a:r>
              <a:rPr lang="en-US" sz="2400" dirty="0" smtClean="0"/>
              <a:t>removing protons from </a:t>
            </a:r>
            <a:r>
              <a:rPr lang="en-US" sz="2400" dirty="0"/>
              <a:t>the glass.</a:t>
            </a:r>
          </a:p>
          <a:p>
            <a:pPr marL="609600" indent="-609600">
              <a:buFontTx/>
              <a:buAutoNum type="alphaUcPeriod"/>
            </a:pPr>
            <a:r>
              <a:rPr lang="en-US" sz="2400" dirty="0" smtClean="0"/>
              <a:t>The frictional force is creating new protons within the glass.</a:t>
            </a:r>
          </a:p>
        </p:txBody>
      </p:sp>
      <p:sp>
        <p:nvSpPr>
          <p:cNvPr id="15364"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Electric Force and Charges</a:t>
            </a:r>
          </a:p>
          <a:p>
            <a:pPr algn="ctr"/>
            <a:r>
              <a:rPr lang="en-US" sz="2400" b="1">
                <a:solidFill>
                  <a:schemeClr val="bg1"/>
                </a:solidFill>
                <a:cs typeface="Arial" charset="0"/>
              </a:rPr>
              <a:t>CHECK YOUR NEIGHBOR</a:t>
            </a:r>
            <a:r>
              <a:rPr lang="en-US" sz="2400" b="1" i="1">
                <a:solidFill>
                  <a:schemeClr val="bg1"/>
                </a:solidFill>
                <a:cs typeface="Arial" charset="0"/>
              </a:rPr>
              <a:t> </a:t>
            </a:r>
          </a:p>
        </p:txBody>
      </p:sp>
    </p:spTree>
    <p:extLst>
      <p:ext uri="{BB962C8B-B14F-4D97-AF65-F5344CB8AC3E}">
        <p14:creationId xmlns:p14="http://schemas.microsoft.com/office/powerpoint/2010/main" val="4053908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990600"/>
            <a:ext cx="8229600" cy="1752600"/>
          </a:xfrm>
        </p:spPr>
        <p:txBody>
          <a:bodyPr/>
          <a:lstStyle/>
          <a:p>
            <a:pPr algn="l"/>
            <a:r>
              <a:rPr lang="en-US" sz="2400" dirty="0" smtClean="0"/>
              <a:t>When you rub a plastic rod with fur or wool, the plastic rod becomes negatively charged.  (As per Benjamin Franklin’s definition of “negative”.)</a:t>
            </a:r>
            <a:br>
              <a:rPr lang="en-US" sz="2400" dirty="0" smtClean="0"/>
            </a:br>
            <a:r>
              <a:rPr lang="en-US" sz="2400" dirty="0" smtClean="0"/>
              <a:t>What is most likely going on here? </a:t>
            </a:r>
            <a:endParaRPr lang="en-US" sz="2800" b="1" i="1" dirty="0" smtClean="0">
              <a:latin typeface="Batang" pitchFamily="18" charset="-127"/>
              <a:ea typeface="Batang" pitchFamily="18" charset="-127"/>
            </a:endParaRPr>
          </a:p>
        </p:txBody>
      </p:sp>
      <p:sp>
        <p:nvSpPr>
          <p:cNvPr id="18435" name="Rectangle 3"/>
          <p:cNvSpPr>
            <a:spLocks noGrp="1" noChangeArrowheads="1"/>
          </p:cNvSpPr>
          <p:nvPr>
            <p:ph type="body" idx="1"/>
          </p:nvPr>
        </p:nvSpPr>
        <p:spPr>
          <a:xfrm>
            <a:off x="457200" y="2895600"/>
            <a:ext cx="8229600" cy="3432048"/>
          </a:xfrm>
        </p:spPr>
        <p:txBody>
          <a:bodyPr/>
          <a:lstStyle/>
          <a:p>
            <a:pPr marL="609600" indent="-609600">
              <a:buFontTx/>
              <a:buAutoNum type="alphaUcPeriod"/>
            </a:pPr>
            <a:r>
              <a:rPr lang="en-US" sz="2400" dirty="0"/>
              <a:t>The </a:t>
            </a:r>
            <a:r>
              <a:rPr lang="en-US" sz="2400" dirty="0" smtClean="0"/>
              <a:t>fur or wool is </a:t>
            </a:r>
            <a:r>
              <a:rPr lang="en-US" sz="2400" dirty="0"/>
              <a:t>adding electrons </a:t>
            </a:r>
            <a:r>
              <a:rPr lang="en-US" sz="2400" dirty="0" smtClean="0"/>
              <a:t>to the plastic.</a:t>
            </a:r>
            <a:endParaRPr lang="en-US" sz="2400" dirty="0"/>
          </a:p>
          <a:p>
            <a:pPr marL="609600" indent="-609600">
              <a:buFontTx/>
              <a:buAutoNum type="alphaUcPeriod"/>
            </a:pPr>
            <a:r>
              <a:rPr lang="en-US" sz="2400" dirty="0"/>
              <a:t>The </a:t>
            </a:r>
            <a:r>
              <a:rPr lang="en-US" sz="2400" dirty="0" smtClean="0"/>
              <a:t>fur or wool is </a:t>
            </a:r>
            <a:r>
              <a:rPr lang="en-US" sz="2400" dirty="0"/>
              <a:t>adding protons to the </a:t>
            </a:r>
            <a:r>
              <a:rPr lang="en-US" sz="2400" dirty="0" smtClean="0"/>
              <a:t>plastic.</a:t>
            </a:r>
            <a:endParaRPr lang="en-US" sz="2400" dirty="0"/>
          </a:p>
          <a:p>
            <a:pPr marL="609600" indent="-609600">
              <a:buFontTx/>
              <a:buAutoNum type="alphaUcPeriod"/>
            </a:pPr>
            <a:r>
              <a:rPr lang="en-US" sz="2400" dirty="0" smtClean="0"/>
              <a:t>The fur or wool is removing electrons from the plastic.</a:t>
            </a:r>
          </a:p>
          <a:p>
            <a:pPr marL="609600" indent="-609600">
              <a:buFontTx/>
              <a:buAutoNum type="alphaUcPeriod"/>
            </a:pPr>
            <a:r>
              <a:rPr lang="en-US" sz="2400" dirty="0" smtClean="0"/>
              <a:t>The fur or wool is removing protons </a:t>
            </a:r>
            <a:r>
              <a:rPr lang="en-US" sz="2400" dirty="0"/>
              <a:t>to the </a:t>
            </a:r>
            <a:r>
              <a:rPr lang="en-US" sz="2400" dirty="0" smtClean="0"/>
              <a:t>plastic.</a:t>
            </a:r>
            <a:endParaRPr lang="en-US" sz="2400" dirty="0"/>
          </a:p>
          <a:p>
            <a:pPr marL="609600" indent="-609600">
              <a:buFontTx/>
              <a:buAutoNum type="alphaUcPeriod"/>
            </a:pPr>
            <a:r>
              <a:rPr lang="en-US" sz="2400" dirty="0" smtClean="0"/>
              <a:t>The frictional force is creating new electrons within the plastic.</a:t>
            </a:r>
          </a:p>
        </p:txBody>
      </p:sp>
      <p:sp>
        <p:nvSpPr>
          <p:cNvPr id="15364"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Electric Force and Charges</a:t>
            </a:r>
          </a:p>
          <a:p>
            <a:pPr algn="ctr"/>
            <a:r>
              <a:rPr lang="en-US" sz="2400" b="1">
                <a:solidFill>
                  <a:schemeClr val="bg1"/>
                </a:solidFill>
                <a:cs typeface="Arial" charset="0"/>
              </a:rPr>
              <a:t>CHECK YOUR NEIGHBOR</a:t>
            </a:r>
            <a:r>
              <a:rPr lang="en-US" sz="2400" b="1" i="1">
                <a:solidFill>
                  <a:schemeClr val="bg1"/>
                </a:solidFill>
                <a:cs typeface="Arial" charset="0"/>
              </a:rPr>
              <a:t> </a:t>
            </a:r>
          </a:p>
        </p:txBody>
      </p:sp>
    </p:spTree>
    <p:extLst>
      <p:ext uri="{BB962C8B-B14F-4D97-AF65-F5344CB8AC3E}">
        <p14:creationId xmlns:p14="http://schemas.microsoft.com/office/powerpoint/2010/main" val="591619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Text Box 3"/>
          <p:cNvSpPr txBox="1">
            <a:spLocks noChangeArrowheads="1"/>
          </p:cNvSpPr>
          <p:nvPr/>
        </p:nvSpPr>
        <p:spPr bwMode="auto">
          <a:xfrm>
            <a:off x="473074" y="3724835"/>
            <a:ext cx="8289925" cy="3133165"/>
          </a:xfrm>
          <a:prstGeom prst="rect">
            <a:avLst/>
          </a:prstGeom>
          <a:noFill/>
          <a:ln w="9525">
            <a:noFill/>
            <a:miter lim="800000"/>
            <a:headEnd/>
            <a:tailEnd/>
          </a:ln>
          <a:effectLst/>
        </p:spPr>
        <p:txBody>
          <a:bodyPr wrap="square">
            <a:prstTxWarp prst="textNoShape">
              <a:avLst/>
            </a:prstTxWarp>
            <a:spAutoFit/>
          </a:bodyPr>
          <a:lstStyle/>
          <a:p>
            <a:pPr>
              <a:spcAft>
                <a:spcPct val="30000"/>
              </a:spcAft>
            </a:pPr>
            <a:r>
              <a:rPr lang="en-US" sz="2600" dirty="0">
                <a:latin typeface="Times New Roman" charset="0"/>
              </a:rPr>
              <a:t>where </a:t>
            </a:r>
            <a:r>
              <a:rPr lang="en-US" sz="2600" i="1" dirty="0" err="1">
                <a:latin typeface="Times New Roman" charset="0"/>
              </a:rPr>
              <a:t>N</a:t>
            </a:r>
            <a:r>
              <a:rPr lang="en-US" sz="2600" baseline="-25000" dirty="0" err="1">
                <a:latin typeface="Times New Roman" charset="0"/>
              </a:rPr>
              <a:t>p</a:t>
            </a:r>
            <a:r>
              <a:rPr lang="en-US" sz="2600" dirty="0">
                <a:latin typeface="Times New Roman" charset="0"/>
              </a:rPr>
              <a:t> and </a:t>
            </a:r>
            <a:r>
              <a:rPr lang="en-US" sz="2600" i="1" dirty="0">
                <a:latin typeface="Times New Roman" charset="0"/>
              </a:rPr>
              <a:t>N</a:t>
            </a:r>
            <a:r>
              <a:rPr lang="en-US" sz="2600" baseline="-25000" dirty="0">
                <a:latin typeface="Times New Roman" charset="0"/>
              </a:rPr>
              <a:t>e</a:t>
            </a:r>
            <a:r>
              <a:rPr lang="en-US" sz="2600" dirty="0">
                <a:latin typeface="Times New Roman" charset="0"/>
              </a:rPr>
              <a:t> are the number of protons and electrons contained in the object.</a:t>
            </a:r>
          </a:p>
          <a:p>
            <a:pPr>
              <a:spcAft>
                <a:spcPct val="30000"/>
              </a:spcAft>
              <a:buFontTx/>
              <a:buChar char="•"/>
            </a:pPr>
            <a:r>
              <a:rPr lang="en-US" sz="2600" dirty="0">
                <a:latin typeface="Times New Roman" charset="0"/>
              </a:rPr>
              <a:t>  The process of removing</a:t>
            </a:r>
            <a:r>
              <a:rPr lang="en-US" sz="2600" dirty="0" smtClean="0">
                <a:latin typeface="Times New Roman" charset="0"/>
              </a:rPr>
              <a:t> or adding an </a:t>
            </a:r>
            <a:r>
              <a:rPr lang="en-US" sz="2600" dirty="0">
                <a:latin typeface="Times New Roman" charset="0"/>
              </a:rPr>
              <a:t>electron from the electron cloud of an atom is called </a:t>
            </a:r>
            <a:r>
              <a:rPr lang="en-US" sz="2600" b="1" dirty="0">
                <a:latin typeface="Times New Roman" charset="0"/>
              </a:rPr>
              <a:t>ionization. </a:t>
            </a:r>
          </a:p>
          <a:p>
            <a:pPr>
              <a:spcAft>
                <a:spcPct val="30000"/>
              </a:spcAft>
              <a:buFontTx/>
              <a:buChar char="•"/>
            </a:pPr>
            <a:r>
              <a:rPr lang="en-US" sz="2600" dirty="0">
                <a:latin typeface="Times New Roman" charset="0"/>
              </a:rPr>
              <a:t>  An atom</a:t>
            </a:r>
            <a:r>
              <a:rPr lang="en-US" sz="2600" dirty="0" smtClean="0">
                <a:latin typeface="Times New Roman" charset="0"/>
              </a:rPr>
              <a:t> with fewer electrons than protons is </a:t>
            </a:r>
            <a:r>
              <a:rPr lang="en-US" sz="2600" dirty="0">
                <a:latin typeface="Times New Roman" charset="0"/>
              </a:rPr>
              <a:t>called a </a:t>
            </a:r>
            <a:r>
              <a:rPr lang="en-US" sz="2600" i="1" dirty="0">
                <a:latin typeface="Times New Roman" charset="0"/>
              </a:rPr>
              <a:t>positive ion.</a:t>
            </a:r>
            <a:r>
              <a:rPr lang="en-US" sz="2600" dirty="0" smtClean="0">
                <a:latin typeface="Times New Roman" charset="0"/>
              </a:rPr>
              <a:t> An atom with more electrons than protons is called a</a:t>
            </a:r>
            <a:r>
              <a:rPr lang="en-US" sz="2600" i="1" dirty="0" smtClean="0">
                <a:latin typeface="Times New Roman" charset="0"/>
              </a:rPr>
              <a:t> negative ion.</a:t>
            </a:r>
            <a:endParaRPr lang="en-US" sz="2600" dirty="0">
              <a:latin typeface="Times New Roman" charset="0"/>
            </a:endParaRPr>
          </a:p>
        </p:txBody>
      </p:sp>
      <p:sp>
        <p:nvSpPr>
          <p:cNvPr id="222212" name="Text Box 4"/>
          <p:cNvSpPr txBox="1">
            <a:spLocks noChangeArrowheads="1"/>
          </p:cNvSpPr>
          <p:nvPr/>
        </p:nvSpPr>
        <p:spPr bwMode="auto">
          <a:xfrm>
            <a:off x="434975" y="2676525"/>
            <a:ext cx="8134350" cy="488950"/>
          </a:xfrm>
          <a:prstGeom prst="rect">
            <a:avLst/>
          </a:prstGeom>
          <a:noFill/>
          <a:ln w="9525">
            <a:noFill/>
            <a:miter lim="800000"/>
            <a:headEnd/>
            <a:tailEnd/>
          </a:ln>
          <a:effectLst/>
        </p:spPr>
        <p:txBody>
          <a:bodyPr>
            <a:prstTxWarp prst="textNoShape">
              <a:avLst/>
            </a:prstTxWarp>
            <a:spAutoFit/>
          </a:bodyPr>
          <a:lstStyle/>
          <a:p>
            <a:pPr>
              <a:buFontTx/>
              <a:buChar char="•"/>
            </a:pPr>
            <a:r>
              <a:rPr lang="en-US" sz="2600" dirty="0">
                <a:latin typeface="Times New Roman" charset="0"/>
              </a:rPr>
              <a:t>  </a:t>
            </a:r>
            <a:r>
              <a:rPr lang="en-US" sz="2600" dirty="0" smtClean="0">
                <a:latin typeface="Times New Roman" charset="0"/>
              </a:rPr>
              <a:t>Any object </a:t>
            </a:r>
            <a:r>
              <a:rPr lang="en-US" sz="2600" dirty="0">
                <a:latin typeface="Times New Roman" charset="0"/>
              </a:rPr>
              <a:t>has net </a:t>
            </a:r>
            <a:r>
              <a:rPr lang="en-US" sz="2600" dirty="0" smtClean="0">
                <a:latin typeface="Times New Roman" charset="0"/>
              </a:rPr>
              <a:t>charge, </a:t>
            </a:r>
            <a:r>
              <a:rPr lang="en-US" sz="2600" i="1" dirty="0" err="1" smtClean="0">
                <a:latin typeface="Times New Roman" charset="0"/>
              </a:rPr>
              <a:t>q</a:t>
            </a:r>
            <a:r>
              <a:rPr lang="en-US" sz="2600" dirty="0" smtClean="0">
                <a:latin typeface="Times New Roman" charset="0"/>
              </a:rPr>
              <a:t>:</a:t>
            </a:r>
            <a:endParaRPr lang="en-US" sz="2400" dirty="0">
              <a:latin typeface="Times New Roman" charset="0"/>
            </a:endParaRPr>
          </a:p>
        </p:txBody>
      </p:sp>
      <p:pic>
        <p:nvPicPr>
          <p:cNvPr id="222213" name="Picture 5" descr="table26"/>
          <p:cNvPicPr>
            <a:picLocks noChangeAspect="1" noChangeArrowheads="1"/>
          </p:cNvPicPr>
          <p:nvPr/>
        </p:nvPicPr>
        <p:blipFill>
          <a:blip r:embed="rId2"/>
          <a:srcRect/>
          <a:stretch>
            <a:fillRect/>
          </a:stretch>
        </p:blipFill>
        <p:spPr bwMode="auto">
          <a:xfrm>
            <a:off x="1219200" y="0"/>
            <a:ext cx="6572250" cy="2747963"/>
          </a:xfrm>
          <a:prstGeom prst="rect">
            <a:avLst/>
          </a:prstGeom>
          <a:noFill/>
        </p:spPr>
      </p:pic>
      <p:pic>
        <p:nvPicPr>
          <p:cNvPr id="222214" name="Picture 6" descr="equation26"/>
          <p:cNvPicPr>
            <a:picLocks noChangeAspect="1" noChangeArrowheads="1"/>
          </p:cNvPicPr>
          <p:nvPr/>
        </p:nvPicPr>
        <p:blipFill>
          <a:blip r:embed="rId3"/>
          <a:srcRect/>
          <a:stretch>
            <a:fillRect/>
          </a:stretch>
        </p:blipFill>
        <p:spPr bwMode="auto">
          <a:xfrm>
            <a:off x="2598738" y="3236912"/>
            <a:ext cx="4381500" cy="496888"/>
          </a:xfrm>
          <a:prstGeom prst="rect">
            <a:avLst/>
          </a:prstGeom>
          <a:noFill/>
        </p:spPr>
      </p:pic>
    </p:spTree>
    <p:extLst>
      <p:ext uri="{BB962C8B-B14F-4D97-AF65-F5344CB8AC3E}">
        <p14:creationId xmlns:p14="http://schemas.microsoft.com/office/powerpoint/2010/main" val="197246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22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22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221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22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P spid="2222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81000" y="342900"/>
            <a:ext cx="8229600" cy="5676900"/>
          </a:xfrm>
        </p:spPr>
        <p:txBody>
          <a:bodyPr/>
          <a:lstStyle/>
          <a:p>
            <a:pPr>
              <a:buFontTx/>
              <a:buNone/>
            </a:pPr>
            <a:r>
              <a:rPr lang="en-US" dirty="0" smtClean="0"/>
              <a:t>Electrons in an atom</a:t>
            </a:r>
          </a:p>
          <a:p>
            <a:r>
              <a:rPr lang="en-US" sz="2800" dirty="0" smtClean="0"/>
              <a:t>Innermost—attracted very strongly to oppositely charged atomic nucleus</a:t>
            </a:r>
          </a:p>
          <a:p>
            <a:r>
              <a:rPr lang="en-US" sz="2800" dirty="0" smtClean="0"/>
              <a:t>Outermost—attracted loosely and can be easily dislodged</a:t>
            </a:r>
          </a:p>
          <a:p>
            <a:pPr>
              <a:buFontTx/>
              <a:buNone/>
            </a:pPr>
            <a:endParaRPr lang="en-US" sz="2800" dirty="0" smtClean="0"/>
          </a:p>
          <a:p>
            <a:pPr>
              <a:buFontTx/>
              <a:buNone/>
            </a:pPr>
            <a:endParaRPr lang="en-US" sz="2800" dirty="0"/>
          </a:p>
          <a:p>
            <a:pPr>
              <a:buFontTx/>
              <a:buNone/>
            </a:pPr>
            <a:r>
              <a:rPr lang="en-US" sz="2800" dirty="0" smtClean="0"/>
              <a:t>Examples:</a:t>
            </a:r>
          </a:p>
          <a:p>
            <a:pPr lvl="1">
              <a:buFontTx/>
              <a:buChar char="•"/>
            </a:pPr>
            <a:r>
              <a:rPr lang="en-US" sz="2400" dirty="0" smtClean="0"/>
              <a:t>When rubbing a comb through your hair, electrons transfer from your hair to the comb. Your hair has a deficiency of electrons (positively charged).</a:t>
            </a:r>
          </a:p>
          <a:p>
            <a:pPr lvl="1">
              <a:buFontTx/>
              <a:buChar char="•"/>
            </a:pPr>
            <a:r>
              <a:rPr lang="en-US" sz="2400" dirty="0" smtClean="0"/>
              <a:t>When rubbing a glass rod with silk, electrons transfer from the rod onto the silk and the rod becomes positively charged.</a:t>
            </a:r>
          </a:p>
        </p:txBody>
      </p:sp>
      <p:pic>
        <p:nvPicPr>
          <p:cNvPr id="5" name="Picture 6" descr="http://www.sciencebuddies.org/blog/graphics/02-09-11-sta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403475"/>
            <a:ext cx="1905000" cy="1962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29150" y="6584722"/>
            <a:ext cx="4376519" cy="215444"/>
          </a:xfrm>
          <a:prstGeom prst="rect">
            <a:avLst/>
          </a:prstGeom>
          <a:noFill/>
        </p:spPr>
        <p:txBody>
          <a:bodyPr wrap="none" rtlCol="0">
            <a:spAutoFit/>
          </a:bodyPr>
          <a:lstStyle/>
          <a:p>
            <a:r>
              <a:rPr lang="en-CA" sz="800" dirty="0" smtClean="0"/>
              <a:t>[image from </a:t>
            </a:r>
            <a:r>
              <a:rPr lang="en-CA" sz="800" dirty="0" smtClean="0">
                <a:hlinkClick r:id="rId3"/>
              </a:rPr>
              <a:t>http://www.sciencebuddies.org/blog/2011/02/the-shock-of-static-electricity.php</a:t>
            </a:r>
            <a:r>
              <a:rPr lang="en-CA" sz="800" dirty="0" smtClean="0"/>
              <a:t> ]</a:t>
            </a:r>
            <a:endParaRPr lang="en-CA" sz="800" dirty="0"/>
          </a:p>
        </p:txBody>
      </p:sp>
    </p:spTree>
    <p:extLst>
      <p:ext uri="{BB962C8B-B14F-4D97-AF65-F5344CB8AC3E}">
        <p14:creationId xmlns:p14="http://schemas.microsoft.com/office/powerpoint/2010/main" val="3550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7" descr="22_03_Figure"/>
          <p:cNvPicPr>
            <a:picLocks noChangeAspect="1" noChangeArrowheads="1"/>
          </p:cNvPicPr>
          <p:nvPr/>
        </p:nvPicPr>
        <p:blipFill>
          <a:blip r:embed="rId2">
            <a:extLst>
              <a:ext uri="{28A0092B-C50C-407E-A947-70E740481C1C}">
                <a14:useLocalDpi xmlns:a14="http://schemas.microsoft.com/office/drawing/2010/main" val="0"/>
              </a:ext>
            </a:extLst>
          </a:blip>
          <a:srcRect b="2580"/>
          <a:stretch>
            <a:fillRect/>
          </a:stretch>
        </p:blipFill>
        <p:spPr bwMode="auto">
          <a:xfrm>
            <a:off x="5259388" y="1592263"/>
            <a:ext cx="3562350" cy="480695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p:txBody>
          <a:bodyPr/>
          <a:lstStyle/>
          <a:p>
            <a:r>
              <a:rPr lang="en-US" smtClean="0"/>
              <a:t>Conservation of Charge</a:t>
            </a:r>
          </a:p>
        </p:txBody>
      </p:sp>
      <p:sp>
        <p:nvSpPr>
          <p:cNvPr id="17411" name="Rectangle 3"/>
          <p:cNvSpPr>
            <a:spLocks noGrp="1" noChangeArrowheads="1"/>
          </p:cNvSpPr>
          <p:nvPr>
            <p:ph type="body" idx="1"/>
          </p:nvPr>
        </p:nvSpPr>
        <p:spPr>
          <a:xfrm>
            <a:off x="457200" y="2329250"/>
            <a:ext cx="5029200" cy="2395538"/>
          </a:xfrm>
        </p:spPr>
        <p:txBody>
          <a:bodyPr/>
          <a:lstStyle/>
          <a:p>
            <a:pPr marL="0" indent="0">
              <a:buNone/>
            </a:pPr>
            <a:r>
              <a:rPr lang="en-US" sz="2800" dirty="0" smtClean="0"/>
              <a:t>In any charging process, </a:t>
            </a:r>
            <a:br>
              <a:rPr lang="en-US" sz="2800" dirty="0" smtClean="0"/>
            </a:br>
            <a:r>
              <a:rPr lang="en-US" sz="2800" dirty="0" smtClean="0"/>
              <a:t>no electrons are created </a:t>
            </a:r>
            <a:br>
              <a:rPr lang="en-US" sz="2800" dirty="0" smtClean="0"/>
            </a:br>
            <a:r>
              <a:rPr lang="en-US" sz="2800" dirty="0" smtClean="0"/>
              <a:t>or destroyed. Electrons </a:t>
            </a:r>
            <a:br>
              <a:rPr lang="en-US" sz="2800" dirty="0" smtClean="0"/>
            </a:br>
            <a:r>
              <a:rPr lang="en-US" sz="2800" dirty="0" smtClean="0"/>
              <a:t>are simply transferred from</a:t>
            </a:r>
            <a:br>
              <a:rPr lang="en-US" sz="2800" dirty="0" smtClean="0"/>
            </a:br>
            <a:r>
              <a:rPr lang="en-US" sz="2800" dirty="0" smtClean="0"/>
              <a:t>one material to another.</a:t>
            </a:r>
            <a:endParaRPr lang="en-US" dirty="0" smtClean="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8130960" y="5531760"/>
              <a:ext cx="419400" cy="422280"/>
            </p14:xfrm>
          </p:contentPart>
        </mc:Choice>
        <mc:Fallback xmlns="">
          <p:pic>
            <p:nvPicPr>
              <p:cNvPr id="2" name="Ink 1"/>
              <p:cNvPicPr/>
              <p:nvPr/>
            </p:nvPicPr>
            <p:blipFill>
              <a:blip r:embed="rId4"/>
              <a:stretch>
                <a:fillRect/>
              </a:stretch>
            </p:blipFill>
            <p:spPr>
              <a:xfrm>
                <a:off x="8124840" y="5527440"/>
                <a:ext cx="428040" cy="429120"/>
              </a:xfrm>
              <a:prstGeom prst="rect">
                <a:avLst/>
              </a:prstGeom>
            </p:spPr>
          </p:pic>
        </mc:Fallback>
      </mc:AlternateContent>
    </p:spTree>
    <p:extLst>
      <p:ext uri="{BB962C8B-B14F-4D97-AF65-F5344CB8AC3E}">
        <p14:creationId xmlns:p14="http://schemas.microsoft.com/office/powerpoint/2010/main" val="2794649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06680" y="426720"/>
            <a:ext cx="8229600" cy="441325"/>
          </a:xfrm>
        </p:spPr>
        <p:txBody>
          <a:bodyPr/>
          <a:lstStyle/>
          <a:p>
            <a:pPr algn="l" eaLnBrk="1" hangingPunct="1"/>
            <a:r>
              <a:rPr lang="en-US" sz="3200" dirty="0" smtClean="0">
                <a:solidFill>
                  <a:schemeClr val="tx1"/>
                </a:solidFill>
              </a:rPr>
              <a:t>Recall: Discovering Electricity: Experiment 4</a:t>
            </a:r>
          </a:p>
        </p:txBody>
      </p:sp>
      <p:sp>
        <p:nvSpPr>
          <p:cNvPr id="24580" name="Text Box 3"/>
          <p:cNvSpPr txBox="1">
            <a:spLocks noChangeArrowheads="1"/>
          </p:cNvSpPr>
          <p:nvPr/>
        </p:nvSpPr>
        <p:spPr bwMode="auto">
          <a:xfrm>
            <a:off x="261551" y="4918675"/>
            <a:ext cx="8534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5000"/>
              </a:lnSpc>
              <a:spcBef>
                <a:spcPct val="20000"/>
              </a:spcBef>
              <a:spcAft>
                <a:spcPct val="20000"/>
              </a:spcAft>
              <a:buClr>
                <a:srgbClr val="FF0000"/>
              </a:buClr>
            </a:pPr>
            <a:r>
              <a:rPr lang="en-US" sz="2600" dirty="0"/>
              <a:t>The force between two charged objects depends on the distance between them.</a:t>
            </a:r>
            <a:endParaRPr lang="en-US" sz="2600" b="1" dirty="0"/>
          </a:p>
        </p:txBody>
      </p:sp>
      <p:pic>
        <p:nvPicPr>
          <p:cNvPr id="24581" name="Picture 6" descr="Figure_UNTBL25_1_4"/>
          <p:cNvPicPr>
            <a:picLocks noChangeAspect="1" noChangeArrowheads="1"/>
          </p:cNvPicPr>
          <p:nvPr/>
        </p:nvPicPr>
        <p:blipFill>
          <a:blip r:embed="rId2">
            <a:extLst>
              <a:ext uri="{28A0092B-C50C-407E-A947-70E740481C1C}">
                <a14:useLocalDpi xmlns:a14="http://schemas.microsoft.com/office/drawing/2010/main" val="0"/>
              </a:ext>
            </a:extLst>
          </a:blip>
          <a:srcRect t="4959" b="41322"/>
          <a:stretch>
            <a:fillRect/>
          </a:stretch>
        </p:blipFill>
        <p:spPr bwMode="auto">
          <a:xfrm>
            <a:off x="2211858" y="1134761"/>
            <a:ext cx="4078827" cy="37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72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475656" y="1042988"/>
            <a:ext cx="7884864" cy="517525"/>
          </a:xfrm>
        </p:spPr>
        <p:txBody>
          <a:bodyPr/>
          <a:lstStyle/>
          <a:p>
            <a:pPr algn="l" eaLnBrk="1" hangingPunct="1"/>
            <a:r>
              <a:rPr lang="en-US" sz="3200" dirty="0" smtClean="0">
                <a:solidFill>
                  <a:schemeClr val="tx1"/>
                </a:solidFill>
              </a:rPr>
              <a:t>What’s a volt?</a:t>
            </a:r>
          </a:p>
        </p:txBody>
      </p:sp>
      <p:sp>
        <p:nvSpPr>
          <p:cNvPr id="21507" name="Text Box 3"/>
          <p:cNvSpPr txBox="1">
            <a:spLocks noChangeArrowheads="1"/>
          </p:cNvSpPr>
          <p:nvPr/>
        </p:nvSpPr>
        <p:spPr bwMode="auto">
          <a:xfrm>
            <a:off x="507706" y="2085976"/>
            <a:ext cx="8136904"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smtClean="0"/>
              <a:t>“High Voltage”, as you probably know, is dangerous: you can get shocked!</a:t>
            </a:r>
          </a:p>
          <a:p>
            <a:pPr eaLnBrk="1" hangingPunct="1">
              <a:spcBef>
                <a:spcPct val="20000"/>
              </a:spcBef>
              <a:spcAft>
                <a:spcPct val="20000"/>
              </a:spcAft>
              <a:buClr>
                <a:srgbClr val="93001B"/>
              </a:buClr>
              <a:buFont typeface="Wingdings" pitchFamily="84" charset="2"/>
              <a:buChar char="§"/>
            </a:pPr>
            <a:r>
              <a:rPr lang="en-US" sz="2600" dirty="0" smtClean="0"/>
              <a:t>But why?</a:t>
            </a:r>
            <a:endParaRPr lang="en-US" sz="2600" dirty="0"/>
          </a:p>
          <a:p>
            <a:pPr eaLnBrk="1" hangingPunct="1">
              <a:spcBef>
                <a:spcPct val="20000"/>
              </a:spcBef>
              <a:spcAft>
                <a:spcPct val="20000"/>
              </a:spcAft>
              <a:buClr>
                <a:srgbClr val="93001B"/>
              </a:buClr>
              <a:buFont typeface="Wingdings" pitchFamily="84" charset="2"/>
              <a:buChar char="§"/>
            </a:pPr>
            <a:r>
              <a:rPr lang="en-US" sz="2600" dirty="0" smtClean="0"/>
              <a:t>At the heart of voltage is </a:t>
            </a:r>
            <a:r>
              <a:rPr lang="en-US" sz="2600" b="1" dirty="0" smtClean="0"/>
              <a:t>Ohm’s Law </a:t>
            </a:r>
            <a:r>
              <a:rPr lang="en-US" sz="2600" dirty="0" smtClean="0"/>
              <a:t>and electric current.</a:t>
            </a:r>
          </a:p>
          <a:p>
            <a:pPr eaLnBrk="1" hangingPunct="1">
              <a:spcBef>
                <a:spcPct val="20000"/>
              </a:spcBef>
              <a:spcAft>
                <a:spcPct val="20000"/>
              </a:spcAft>
              <a:buClr>
                <a:srgbClr val="93001B"/>
              </a:buClr>
              <a:buFont typeface="Wingdings" pitchFamily="84" charset="2"/>
              <a:buChar char="§"/>
            </a:pPr>
            <a:r>
              <a:rPr lang="en-US" sz="2600" i="1" dirty="0" smtClean="0"/>
              <a:t>But first: </a:t>
            </a:r>
            <a:r>
              <a:rPr lang="en-US" sz="2600" dirty="0" smtClean="0"/>
              <a:t>you should know about electric potential.</a:t>
            </a:r>
          </a:p>
          <a:p>
            <a:pPr eaLnBrk="1" hangingPunct="1">
              <a:spcBef>
                <a:spcPct val="20000"/>
              </a:spcBef>
              <a:spcAft>
                <a:spcPct val="20000"/>
              </a:spcAft>
              <a:buClr>
                <a:srgbClr val="93001B"/>
              </a:buClr>
              <a:buFont typeface="Wingdings" pitchFamily="84" charset="2"/>
              <a:buChar char="§"/>
            </a:pPr>
            <a:r>
              <a:rPr lang="en-US" sz="2600" i="1" dirty="0" smtClean="0"/>
              <a:t>But first: </a:t>
            </a:r>
            <a:r>
              <a:rPr lang="en-US" sz="2600" dirty="0" smtClean="0"/>
              <a:t>you should know about electric fields.</a:t>
            </a:r>
          </a:p>
          <a:p>
            <a:pPr eaLnBrk="1" hangingPunct="1">
              <a:spcBef>
                <a:spcPct val="20000"/>
              </a:spcBef>
              <a:spcAft>
                <a:spcPct val="20000"/>
              </a:spcAft>
              <a:buClr>
                <a:srgbClr val="93001B"/>
              </a:buClr>
              <a:buFont typeface="Wingdings" pitchFamily="84" charset="2"/>
              <a:buChar char="§"/>
            </a:pPr>
            <a:r>
              <a:rPr lang="en-US" sz="2600" i="1" dirty="0" smtClean="0"/>
              <a:t>But first: </a:t>
            </a:r>
            <a:r>
              <a:rPr lang="en-US" sz="2600" dirty="0" smtClean="0"/>
              <a:t>you need to know about the </a:t>
            </a:r>
            <a:r>
              <a:rPr lang="en-US" sz="2600" b="1" dirty="0" smtClean="0"/>
              <a:t>electric force.</a:t>
            </a:r>
            <a:endParaRPr lang="en-US" sz="2600" b="1" dirty="0"/>
          </a:p>
        </p:txBody>
      </p:sp>
      <p:sp>
        <p:nvSpPr>
          <p:cNvPr id="2" name="AutoShape 2" descr="data:image/jpeg;base64,/9j/4AAQSkZJRgABAQAAAQABAAD/2wCEAAkGBxMTERUSEhITFBQXGBgXGBYYGBsbGhoaFxYXFxoWFxcYHighGB4lHRgYJDIiJSkrMC4uFx8zODMsNyg5LisBCgoKDg0OGxAQGzYkICQsLzgtNCwvLywvLCwsNCwsNCwvLCwsLywsLywsLy8tNSwsLCwsLDcsLCwsLCwsLCwvLP/AABEIAL0BCwMBEQACEQEDEQH/xAAcAAEBAAIDAQEAAAAAAAAAAAAABgUHAwQIAQL/xABXEAABAgMEAggQCwUGBQUAAAABAgMABBEFBhIhBzETIjJBUWFx0hQVFhczUlNVdIGRkpOktNEjNUJUYnKClKGxshhzs8HCCDRDg6LTJDZkhMQlRMPh8P/EABsBAQACAwEBAAAAAAAAAAAAAAAEBQIDBgcB/8QAQxEAAgECAwMIBwUFBwUAAAAAAAECAwQRITEFElEGE0FhcYGRoRQyscHR4fAWIjNCUjRiotLxFSM1U4OS4iQlQ3Ky/9oADAMBAAIRAxEAPwDalsWu9swlJNCFvlIW4tyuxMNkkJUsJzWpRSrCgEVwqJKQMwPymy56mdoCu/SWQB4gVEgeMwB96VzvfD1dv3wA6VzvfD1dv3wA6VzvfD1dv3wA6VzvfD1dv3wA6VzvfD1dv3wA6VzvfD1dv3wA6VzvfD1dv3wA6VzvfD1dv3wA6VzvfD1dv3wA6VzvfD1dv3wA6VzvfD1dv3wA6VzvfD1dv3wA6VzvfD1dv3wA6VzvfD1dv3wA6VzvfD1dv3wA6VzvfD1dv3wA6VzvfD1dv3wA6VzvfD1dv3wA6VzvfD1dv3wA6VzvfD1dv3wA6VzvfD1dv3wA6VzvfD1dv3wA6VzvfD1dv3wA6VzvfD1dv3wA6VzvfD1dv3wA6VzvfD1dv3wA6VzvfD1dv3wA6VzvfD1dv3wB15tc/KgulaJ1lObjaWtjfCRrU0UqKXCBnsZAJpkquRAoJOaQ62h1tQWhaQpKhqKVCoI8RgDmgBAE7dNNXZ9w5qVNqBPE2yyhKeQAV8ZgCigDoW3bTEo0Xpl1LTYyqd8nUlKRmpWRyAJygCLOmWy+2mPQqgB15rL7aY9CqAHXmsvtpj0KoAdeay+2mPQqgB15rL7aY9CqAHXmsvtpj0KoAdeay+2mPQqgB15rL7aY9CqAHXmsvtpj0KoAdeay+2mPQqgD4dM9l9s/6FUAfnr12V273ojADr12V273ojADr12V273ojADr12V273ojAH6Gmey+2f8AQqgD715rL7aY9CqAHXmsvtpj0KoAdeay+2mPQqgB15rL7aY9CqAHXmsvtpj0KoAdeay+2mPQqgB15rL7aY9CqAHXmsvtpj0KoAdeay+2mPQqgB15rL7aY9CqAK+714Jada2WVdDia0OsKSeBSVUKTyiAMpAE7cQUlnEDcompxCRwJTNvBKRxAZDiEAUUAIAn7o7qd8Md/Q1AFBAHnXTja63bTUwSdjl0ISlO9icQl1S+UhSB9iANewAgBACAPqElSglIKlHUkCpPIBmYAo7MuHaL9CiUcSk/Kdo2OWjhCvIDAFNJaG5oir0zLtD6IU55a4B+MAs8jvJ0b2Y1/eLSUSNYStpH+mi1DyxrdWC1aJdOwuqmcacn3M5RZF3W9eyOkfSfP5YQY1u6pLpJsNg30vyYdrXxOTpnYSMk2aF8ZaQf1rJjB3tPgyTHkzdtZyiu9/A5W74Wc32KzGk8jbSf0pMYO+jwN8eS9XpqLwfyP0NIzQ3Nntj7af5Nxj6d+75/I3Lktxq/w/8AI+dclPzFvzxzIenfu+Z9+yy/zf4fmBpJT8xb88cyHp37vmPssv8AN/h+Z9OkRlW7s5s/bSfzbj76d+75/IxfJZ9FX+H/AJH4cvXZbnZbLaP+Uyr8SBGSvY8DTLkvW6Ki8zj6NsFzJchsfGGwn8Wl1jJXlN8TRPk1eR0cX3v3o4zYF3nckrdZP13hTxuBQjYrmk+kiz2HfQz5vHsafvxOFWi+RdylbT23AotOeUIKDGxVIS0ZCqWdxS9em12pmNn9D06jNp2XeHGVNq8QII/1RmRiXtO50+xm7JvAdslOyJ5SWioDxwBgq/hrgBACAEAIAtdD9qrYtVlKScD+JpxO8RhUpJpwhSRnwFXDAHpeAJ24/YHvDZ72x6AKKAEAT90d1O+GO/oagCggDzHpe+OpzlZ9mZgCPgAYApbs3GnZ2immsDR/xnapQRwoyxL5UgjjgC3YuFZclnPzRfcH+GklI9G2SvyqpxRrnWhD1mTbbZ1zc/hQbXHReLO2L9SssnBISKGxwkJRXjKUZq8aoiTvV+VF9b8mJPOtPDqjn5v4GGnr+Tzmp0NjgbSB/qNVfjEeV1UfTgXFHYNlT/Lvdrx8tPIwE1Ouu5uuOOfXUVfmY0OUpass6dCnS/Dil2JL2HXj4bRACAEAIAQAgBACAEAIAQB3JO1H2uxPOt03krUB5AaGMozlHRmira0Kv4kE+1JlBIaQp1vdKQ6PppFfKih8tY3xu6i1zKqtyes6nqpx7H8cTJu3rs6cyn5FOLVsgAURxhYwrT4qxJhexfrLAprjkzWjnRmpduT969h0JrRnJzQK7NnADr2Jw4wOLecRyqColQqRn6rKK4s69u8KsWvZ46EDeG683JH/AIhkpTWgcTtmzyLGQPEaHijMjGGgBAFJo2+NpL99/QuAPVEATtx+wPeGz3tj0AUUAIAn7o7qd8Md/Q1AFBAHmPS98dTnKz7MzAErKSy3VpbbQpbiyEpSnMkneH/7KANr2RdGSsttL9olL8yc0MjbJSfopOSiO3VllkK69VWtGmsydY7Or3ksKay6W9F9cDpW9fqamKpQrYG+1Qc6fSXrPioOKK6pdTnpkjs7LYVtb5yW/Li9O5aeOJY2NozlHZZl5bswFONNuKopFAVoCjSreqp4YkQtISim29CoueUNzSrzpxjHCMmlk+h4cTtHRTJHcvzFfrNn8AiMvQqfFmn7S3a1hHwfxIi+lxnZEBwK2VgmmOlCknUFjj7bVXgyrErW7p56ovtmbZp3n3Gt2fDj2fD2klEcuTYtxdH7M3K9EPrdTiUoICCkApTtanEk54goeKJtC2jOG9I5na23KtrX5qkk8EsccdX2NdGBNX4u+JKaLKSotlKVoKqVIORqQAKhQVvcEaK9Lm54ItdlXzvLdVJa4tPD64HBc+ykTU41LuFQQvHUpICtq2pQoSCNaRvR8owU5qLM9pXM7a2lVhqsNdM2kVd+dHiJWX2eWU6sJPwiVlJISaAKThSMgdevXXKkSK9qoR3olRsrbsrmtzVZJY6YY68M2+75kZd6RS/NMsrKglxaUkppWhNMqgiviiLTipTSZeXlaVGhOpHVJvMptIt0GJBLJZW6rZCsHGUnchNKYUjhjfc0I00sCq2NtSteymqiSww0x6ceLZiLpXTenlkIohtO7dIyHEB8pXF5SI10aEqjy0Ju0dp0rKOMs5PRfWiNht6MJBsAOvulRG+tCAeMDDX8TE1WdNas5qXKK8n+HBYdjfvMbeDRSAgrk3VKUBXY3KHFxJWAADyjPhEa6llljBkmz5StzUbiKS4ro7Vn9dBruypMOTLTK8SQt1Dat5QxLCTrGRFd8RChHGST4nTXFXm6Eqkc8ItrhksTbKtFMkNb0yPtt/7cWPoVPi/ruOOXKW7ekY+D/mPz1rJDu8x57f8Atw9Dp8X9dx9+0l5+iPg/5iF0gXcZknm0MLWsKRiJWUk1xEZYUjgiJcUo02lE6DY9/VvKcpVUk08Msfe2W8rosk1NoWp2ZFUpJ27dMwD3OJSs6eGOL+u4oJ8pLpTcVGOT4P8AmP31q5HefmK/Xb/24++h0+LPn2kvOmEfB/El74XBXIo6Jl3VLQkjF8laK5BVU6xXLKhFR4o9a2dNb0WW2zdtQvZcxWik3p0p9WZ1rEv+6gbFNpEyyRQ4gMdOA1yWOJWvhhSu5Rylmj5fcnaFXGVD7kv4fl3eB1bzXAYmGjOWQcQFSuW49ZDYOaVfQOR+TTUbGE4zWMTjrm1q209yqsH7eziavjMjlJo2+NpL99/QuAPVEATtx+wPeGz3tj0AUUAIAn7o7qd8Md/Q1AFBAHmPS98dTnKz7MzAFBo1lm5ORetVxIU4ollgHgBwkjgqqtfot5a411anNwcibs+zd3XjSWXHqSJ6fnXHnFOuqKlqNST+Q4BxRTSk5PFnpNGjTowVOmsEjrxibTeVofEA8Da/hoi1l+z9xwFH/F/9R+1mkGnCkhSSUqGYINCDwgjVFUnhod9KKksJLFG8rrTJtCySl84lKStpSuEioSrlphNeERbUnztL7x5/f01YbQxpZJNNe9dmvcaPlWFOLS2gVUtQSkcJUaAeUxVJYvBHf1JqEXOWiWL7je1v2mmy5FkJzwqaaAprAILh5SlK8+EiLapNUaaw6jz2zt5bSu5uXSpP4ebRhtMFmh2UbmkZ7ERUjfQ5QV49th84xqvIb0FJdBO5OXDp3EqEvze1fLEhdGXxpL/5n8FyIlr+KjoNu/sFTu/+kbzfebUsy66EqQVYD8pFcKuUZgH6wi2bTe6zz+MJxjzseh68HqvrqNOC7ypK2pdrMtl5Cm1cKCrVXhGo8ld+K3mubrpdZ2/pyvNmVJ/mUWn2/PUz+m7cSv1nPyRG2+0iV3Jb16vYveZ1lYs2xQtAGNLSVcPwrtBU8NFKHiEbl/dUcVw8yvkv7Q2nuyeTk/8AbH5I0m+8484VrKnHFGpJqVGKptyeLO8hCnRgoxSSXciwujfCakmlNGXceQSCgKKhg4QNqag5ZZUoeGJVGvOmsMMSk2jsq2vJqopqL6cMM/PzMRLTanrVadU2GlLmWlFABABLianPPPX441KW9VTawzRNqUlS2fKnGW8lCSx7mbT0l2A/OMNIYSFKS5iNVAZYSN/liwuaUqkUonI7DvaNpVlKq8mu3pNedbO0O5t+kTEL0SodL9obL9T8GTltWS7Kull4ALABIBBGYqMxGmcHB4Ms7W6p3NNVKehu29sg4/ZKmmUFbikM0SKZ0W2o6+IGLStFypYLqOD2dWhR2gqlR4JOXsZqlNwrRP8A7VXnIH4lUV/o1Xgdg9tWK/8AJ5P4G07crL2MtEysKcEvsZNa1WpOEAE5qzIz4qxYVPu0cJcDkbXCvtOMqKwW/j3J4+w0PFQehGTu/bbso8HWzlqUjeWntT/I70bKVV05Yoh31lTu6Tpz7n0p8frU5NLdktpdZnmBRqbSVEaqOAAk03ipKqkcKVHfi6jJSSaPNK1KVKpKnLVPB9xhdG3xtJfvv6Fx9NZ6ogCduP2B7w2e9segCigBAE/dHdTvhjv6GoAoIA8x6Xvjqc5WfZmYAo7FR0Rd1KW81Sr61LTv0KnF1814Gv0TEa7g5U8ugu+T9eNK8Sl+ZNd+TXjhgScVJ6AIA3laHxAPA2v4aItpfs/ccBR/xf8A1H7WaNipO/N46OEdD2UHHNqPhHjXeTnQ+MJr44tbb7tLFnAbafP7QcIZ6Lv/AKsg9E9lbNPB1QqllJWeDEdqgfiT9iIlpDeqY8DouUNzzVpuLWTw7tX8O82be26SJ8t7I64gN4qBFKEqpUmoPAPxifWoKrhizlNnbTnZb25FPHj1HdTYaeguglKUtGxFoKNK0pRJyyqBTyRlza3NzqNDvJelekpYPex+u007o8l1N2uy2sUUhTyVDgKWnAR5RFZbrCsk+s7bbM1U2dOcdGotd7RV6UrUXLTsm+2dshKzTeUMQqk8RFR44k3U3CcZIp9g20Li2rUp6PDu1z7ivUwzPtys0gjaLQ62rfFCMbZ8hBHCkcESMI1VGSKXfq2M6tCXSmn7n7+xkfpu3Er9Zz8kRGvtIl3yW9er2L3metNsz1ifBbZS2UKAG+pspUUDjqgiN0lzlDLgV9CSstqffySk/B4rHweJqG6lrJlZtqYUkqCMVUjWcSFJ3/rRW0p7k1JnabQtnc28qMXg3h5NM3HdK+7c86ppDS0FKMdVEdsBTLlizo3CqPBI4faOx6llTU5STxeGRD3w+P2v3sr+aIiVv2hdx0Gzf8Il/wCs/eWmki8L0ky0tgpBU5hOIVywk/yiVc1ZU4pxKLYljSu6so1dEscu0191z5/ha8z/AO4h+mVDpPs7ZdfiTVuWu5NPF57DjIAOEUG1FBlGipNzeLLW0tadtTVOnp1m8rftdcpZvRDYSpaEM0CqkbZSEmtCDqUd+LapNwpby6jz+ztYXN7zU3gm5adSbMRcjSCmbc2B9CWnTmgpJwrprSAcwfGa5xqoXXOPdeTJu1Nhu1hztJ70enivkS2lqQmkOJW48t2XUTgBAAQrXhISACaVorWQDwZx7uM08W8UW/J6tbzg4wgozWvWuOefatDXsQzpD6kEmgFSd6AbSzZS6VfgZGz5NXZUhTqh2tE4aHxrI+wYu6UXGCTPMNoVo1rmpUjo3l2Eto2+NpL99/QuNhDPVEATtx+wPeGz3tj0AUUAIAn7o7qd8Md/Q1AFBAHmPS98dTnKz7MzAHUuHexdnzGOhWy5RLzfCBWi01+Ump5QSN+oAu7bukh9voyzFJdZXttjTrB3wgcW+g0I1cQr69o/Wh4HYbL2/FpUrl59EuPb8fEiFpIJBBBBoQciCN4iIB1SaaxRu6yLw2eqQYl35hmmwNIWgqpmG0gpNOMRawq0nTUZPoOCuLG9jdzq0oP1m08Ot5nVrYDe2/4Y0+sv/TnXyRj/ANMs8jd/3qf3fveS88iev7f9D7RlZQKDZoFuEYcQHyUJ1hOqtaaqUpGm4uVJbsNCy2RsSVCpz9f1uha4Pi+v+pktGVqycpJkuzDSXXFFSkk7YBO1Sn8CftRnazpwhm82RduW11c3KUINxisFwzzb93ca1tW0lvvuPKJBcWpVK6qnIeIUHiiDOblJs6m3t40aUaa6EkVuiy8aJZ9xD7gQ04muJRyC0HLkqCryCJNpVUJNSeTKbb9hK4pRlSjjKL6OD+kZB+elEW61NIfbLKwpS1A5JXsS0EHlOE8qozcoKupJ5EaFG5nsmVCUHvLBJcVin5e46Wlm1mJh1gsOocCUrBKTWlSKVjG7nGTW6zfyeta1CE1Vi1i1qfdF17Eyy1S768LK9slR1IWBnyBQ/EDhha1lB7stBt7ZkriKq0ljJa9a+R2tLVtS8wiXDDyHClTmLCa0qEUr5DGV3UjJLdZp5PWlehKpzsWsUte8xdwb8GSqy6lS2FGuW6QTrKQdYO+PGOPXb3HN5PQl7X2Orz+8pvCa8H29fX3FpMmwps7MtTGI5klamiTvlSQU1PHEp+jzzeHsKOH9sWq5uKlh2KXhqftd8LKkUFEsEqPasp1neKnDQHykw5+jTWEfIxWyto3kt6tl1yenYtfI1w9eDom02pt0JbGzMkiuSUoUnWTryGZiE6u/VUnxR08bH0ewlQh957su9tM2ra1s2TMpCX32HEpNQCo5GlK5RYTqUZ5SaOQt7TaVu3KlCSb6jGdD2Bwy3nq98a8LbqJe/tr97wRGaRW5AbB0BsX+JsmAk9phrU/W/GI1zzeW4XmxZXr3/SsejDHvx9xV3zvFKu2UtluYbU4UsgIBz2rjZPkAPkiRXqwdLBPPIp9mWFzT2gqk4NRxln3M1Iy6UqCkkhSSCCNYINQR44rU8Mzs5RUk4y0ZuNq9ElP2fsU28204pOFYORStOpxHFWhHkizVanVp4TeBxEtnXdjeb9vFySeXWn0P2eZqNEgtTpZbGyqxFI2PbBVDTEni36xXKLbwWZ2Uq8IU+cm91YdOWHzLaRsiXspoTtoKBdHYmE0JxbwA+UscO5Trrvixt7Xd+9LU47a23HXTo0Mo9L6X8F5s1XeO23Z2ZXMO7pWQSNSEjcoTxDh3ySd+JhzZkdG3xtJfvv6FwB6ogCduP2B7w2e9segCigBAE/dHdTvhjv6GoAoIA8x6Xvjqc5WfZmYAj4Ay13bxzMk5sks5hrukHNC/ro3+UUPHAGx5W+tmWgAm0GehntWyg7Xf1OgVA4lig4TGqpRhU9ZE6z2lc2n4UsuDzXh8MDkn9HSynZJN9t9s5pqQCRxLFUq/CIU7KS9V4nTWvKalLKvHdfFZr4+0lLRsaYY7My4jjI2viUMj5Yiypzh6yL6heUK/4U0/b4anQjAkiAEAIAQAgBACAEAIAQAgBACAEAIAy1mXbmn+xMLI7YjCnzlUBjZCjOeiIVxtK1t/xJrHhq/BFOxcJphGzWhNNtIGsBQA5Ma/yAMS4WX634HP3XKdaW8O+XwXx7jpWlpHlJRBasqXSo6i8sEJ5aHbuePCOWJsKcYLCKOaubytcy3qssfYuxaGtLVtN6ZdL0w4p1w/KVvDtUgZJHEABGZGOnAFJo2+NpL99/QuAPVEATtx+wPeGz3tj0AUUAIAn7o7qd8Md/Q1AFBAHmTS+P8A1qb5WfZmRAEdACAEAd2yrVfllYpd5xk6zgUQD9ZOpXjBgC2snS9ONjC+2zMJ1VpsazylNUnzYAzCL8WNM/3mTWwo61BFRX6zJxHxpjVKhTlqifR2pd0fUqPvzXnidluxbGmD/wAPaCUKOpKnE18xwJV+MaJWUHo8CzpcpbmPrxUvL5eR+ntGLhFWZlpY3qpIHlSVRqdjLoZYU+VFJ+vTa7Gn8DGzGjueTqS2v6qx/VSNbtKiJsOUVlLVtdq+GJ0Hbmzydcss8hSr9JMa3b1V0EmO2bGWlRd+K9qOm5d+bTrlX/Rr/OkYulNflfgSI7QtZaVY/wC5fE4VWU+NbDw/y1e6MeblwNiuqD0mvFH4Mi73JzzT7obsuBlz9L9S8UBIO9yc8xXuhuS4Dn6X6l4o5E2TMHUw8f8ALV7o+83PgYO7oLWa8Uc7V3ZtWqVf8bah+Yj6qNR/lZrltG0jrVj4o7jVyp9WqWUOVSB+aozVtVfQR5basY61F4N+xGQY0cTqtewo+suv6QYzVnUZFnyjs46YvsXxaMijRpgGJ+bbbG/ROXnLUPyjarF9LIVTlRH8lPxeHsTOFclYUvXZp0PEa0pXj/BgE/jG2NnTWuZX1eUl3P1cI9ix9vwOu5pFsyX/ALnIKcUBktSUoHnqxL/CN8aUI6Iqq1/c1vxKjffl4LIwFsaV7QeqGy3Lp+gnEvz3KjyJEbCIRc7NuPL2R5xbq+2WoqPlUchxQBwQAgBAFLo1H/q0l+9/oXAHqeAJ24/YHvDZ72x6AKKAEAT90d1O+GO/oagCggDVemHR+7NqTOSicbyUhDjVQCtIJKVIJyxCpBB1ilMxQgadVdieBoZGcy/6d3+SYA+dTM98xnfu7vMgB1Mz3zGd+7u8yAHUzPfMZ37u7zIAdTM98xnfu7vMgB1Mz3zGd+7u8yABuzPfMJz7s7zIA/ctd+0GzVuTn2zwoYfSfKlIgDMSszbre4Fq/aafX+tJgDJy95bxJ/wpxf1pIn8mhAHebvteAa5FauWSf/pIgDst39twbqy1H/tJkfzgDk64Ftd6V/dpqAHXAtrvSv7tNQBwuX8t06rMUP8AtJk/1QB1nb6XgOqScTySL39VYA6ExeK8S/kTyeJMmR/8VYAxc2u3HN2m1jxBuYSPIlIEAYl67c+s1XJTyjwql3ifKUwB86mZ75jOfd3eZADqZnvmM793d5kAOpme+Yzv3d3mQA6mZ75jO/d3eZADqZnvmM793d5kAOpme+Yzv3d3mQB9F2J75jOfd3eZAG1tEOjt5h4T04jY1JBDLRpiBUMJcXTc7UkBOvbGtIA3BAE7cfsD3hs97Y9AFFACAJ+6O6nfDHf0NQBQQAgBACAEAIAQAgBACAEAIAQAgBACAEAIAQAgBACAJG/mkCWsvYg8lbi3KkIbpUJGtZxEACpoOHPggCnkJxDzSHmlBTbiQtKhvpUKgwBzwAgBACAEAIAnbj9ge8NnvbHoAooAQBP3R3U74Y7+hqAKCAEAIAQAgDWOl62ZhicslDDzjSXX1JcCFEBYDksKKprFFK8pgC4vc+pEhNrQopWmXfUlQNClSWlEKB3iCIA1W3eGb6k1TXRL3RGyU2bGcdOikppi17nLkgCwmb39BWDLzrpLrqpaXwhRzcdcaSdsdZzqo79AYA1uxYt5p5ro4TTjYUMbbQfLRUnWnA2miADvYiK7+usAXGiC+r86y/LzdeipbJSiMKlJOIbZO8tKkkHIa079YA+6BrXfmbPdcmHnHliZUkKWoqISGmSACd6pJ8ZgD8W5a76b0SUsl5wMLlypTQUcCiETRqU6idqnzRAGzIAQAgBACAEAIAQBwT84hlpbzqglttJWpR3kpFSYA81y9nP3hn5qZKi22lJ2OupORDDP81EfSO/FZtLacLJRxWLb8ulmcIbxZaA70qSXLJmSUuNlamQrWKE7Kzyg1V418EWMJKcVKOjMDdMZAQAgBACAEATtx+wPeGz3tj0AUUAIAn7o7qd8Md/Q1AFBACAEAIAQBpj+0LNll+yngnEW3HlhPCUKllU8dIAwttaaZh+WeYVZ4QHWnGyrGrahaCkq3O9WsAcjX/Jav3n/AJaYA5tIHwlmXfllbh0S+LxMso/JxUAbavbeeXs2XS++F7GVpbAbSCQSlRGVRlRJgCfuReyzJ16YEiwW3SlTrqy0lBXVWZUoElRqa5wBp3R1pJes2WWw3KB8KdLmLEoUJQhOHJJ7QHxwBm7sXrXaV5ZKYcYDBS243hqTUJZmFYqkDtvwgD0JACAEAIAQAgBACANK6fL0qUW7JliVOOKQp4J1mpGxM8pNFeJHDGM5KEXKWiBXXJu6mQk25cUK904ofKcVujyDJI4kiPNtoXju67qPTo6l9ZkyEd1YGu9LtjOSk0za8rVKsadkIrk4ncrI7VQGE7xp9KOj5O3+9F203ms49nDu+tDVWj0m6LpXgbn5NqabyC07ZO+lYyWg8hB5RQ78dQaDMQAgBACAEATtx+wPeGz3tj0AUUAIAn7o7qd8Md/Q1AFBACAEAIAQBqPTd/frF8IX/FlYA2Ffb4tnfBZj+CuANONf8lq/ef8AlpgDI6Q7NWu7lmTLQOKWblVkjeSphKSqnErY/FWALFq9lj2lJIcm3ZXCKLWy8tIU24ARuCanWoAjXXKAIrRFMS7lsWkuTTgly0djAThGELQKhO8DQnPh3oAzX9nD4se8KX/BYgD8Xh/5wkPBlfom4A2zACAEAIAQAgBAGHvdeBuQk3ZpzUhO1TvqWckIHKSOQVO9AGl9EVjOTc09a81VSsatjJ33FbpYr8lIOEbwr9GOX5RX+7FW0Hm85dnQu/61N9GPSZ+92lNuSmlyvQ6nSgJxKCwkVUkKw0wnUCIrLHYU7qiqu/hjj0Y6ZcTOVXdeBYzUkmblC1MN4Q82AtFalBUAaBVM1JNM6axFTCq7evv0njuvJ8f6mbWKzNX6J7Ycsq03bKmjRt1eFJOQDtPg1jicThHKUcBj0q1uIXFKNWGj+sO4hyWDwPQEbz4IAQAgBAE7cfsD3hs97Y9AFFACAJ+6O6nfDHf0NQBQQAgBACAEATd67msz70q86t1KpVZWgIKQCSptVF4kmo+DGqmswBmbWkUvsOsKJCXW1tqKaVAWkpJFQRWh3xAEynR3LiyzZWyv7CVYsdU7J2QO68OHWODVAFDIWQ23KtyhGyNIaSxRYBxISgIosUoagZ5UzgDXM9oIkFuFTb0w0gmuxhSVAcSVLSTTlrAF1de6crIMlmVbwBW7Wc1rOealHXrNBqFTQQBw3HugzZjCmGFuLSpwuEuFJNSlCaDCkClED8YA+TtzmXLTZtNS3Q8ygtpQCnAQQ4KqGGtfhVb+8IAo4AQAgBACAEAIA8/6WLYctW02rKlTVtpeFRGYLlPhFnibTUcoXwiNF1cQt6Uqs9F9Yd59isXgbUs2RalJdDSBhaZRTxJFSo8ZzJPCTHmdarO4qucs5SZNSSRou4UgbTtlcy4CW0uKmF1+tVtvy4cuBJjtdpVVY2CpR1a3V739cSNBb0sT0FHCEk1lpruwXWEzzI+FY3dNZarXFlvoOfIVcEdJyevuaqcxN5S07fn7cDVVjisS50V3uFoyCVqI2dujbw+kBk5yKGfLiG9HakYsoAQAgBAE7cfsD3hs97Y9AFFACAJ+6O6nfDHf0NQBQQB0LdtVErLuTLgWUNjErAKqpUAkAkaq15AYA/F3bbanZZuaYJLblcOIUO1UUEEb2aTAHRfvfLptBFm/CGYWnHkmqAMKlbZVcsk8G+OGAOnfLSHI2aQh9a1OkVDTaQpdOE1ISnxkVgD5c3SJI2kShha0ugV2J0BK6cIoSlXiJpAHetC90uzPs2evZNneTjRRO1pt9aq5djVvcEAZ+AIK3NLVnysw5LPbPsjasKsLYIrQHI4s9cAdeS0zWa64hpHRGJakoTVsUqohIqcXCYAtbfthqUl3Jl8kNtiqqCpzISABvkkgeOAOK7Nvsz0smZlyrY1FQGIUUClRSQRvavIRAC8l4paRZL806G0VoMiSpR1JSkZqP5UJNAIAjLL012Y86G1F9mpoHHUJCKk0FShaikcZAA36QBW3svQxZ7AmJjHsZWEbQYjVQJGVRltTAEf18LL/AOp9GOdAFvdq3Wp6WRNMYtjXiw4hQ7RakGoqd9JgDKQAgCN0q3uFnSC1oI2d2rbI4FEZuciRny4RvwBDaFLsFphU88PhXxtK6w1WuLPfWc+QJ4Y4nlDf87V5iDyjr2/L4kmlHBYmf0rWr0PZb5Bop0BlPHsmSqfYCz4og7Ft+evIcFm+754GVR4RNXXPvamzrPcMrLqemFkKeeUkhpoVwNoJGaznWmQq4czSOkv9nu8ukqs92K9VdL6W+rz00NMZ7scjYWiObmJmXenZpxS1uuYUV3KUNjUhIySMSlateHOKLblOjRqxoUVgorPtfF9OWBtpttYsu3EBQKVAEEEEHUQciCIpE2nijYaSs19V37bwknoN7I66bEpW1VxqbVr36A9tHo+y75Xdup/mWT7fnqRJx3WejEqBAINQcwRFiYH2AEAIAnbj9ge8NnvbHoAooAQBP3R3U74Y7+hqAKCAOnbEgmYl3mFbl1tbZ5FpKf5wBrb+z1PqMk/KLyXLvkFO+lLg1eelyAOno8UJm3bVtFW4Zq0k71AcAUDw4GP9cAY3RPdpq1Xpq1Z9AeKnlJQ2rNAVQKJI+UEpUhKQchQ5aqAfrS3dhqy3JW1ZBAZUh5KVtoqEE0KkkDUkEJUlQGRxDLXUDJXneC702WtOpUsFDkPRJEAbfgCE0i3RkTJT00ZVov7A6vZabbEGyQqvCKDyQBhtD10ZF2y5WZclWlv1cVshG2qiYcCTXiCR5IA/en6dV0JLyTZ+Emn0pCeFKKZeepqAODQS4phVoWYs1VLPkg8INWyQN4VbSftwBjrz2eLXvIJJ1SuhpNrEtINMVQhSqHexKW2knXRGVNcAUl9tFMnMSikSku0xMJALa0jCCQRVLlN0CK5mpBoeUCc0p2c/L3blmJlaFututIUpBJSQlLoTQqAJonCNW9AFPIXbsEtNlTUhiKE1qtFa4RWu2gCzsSTYZYQ3KpQlkVKA3mnbEqJSRwkk+OAO9AHxSgASTQDMkwB5ztJ9V4LbwgnoNnIawNiSc1cSnFat+hHaxXbUvlaW7n+Z5Lt+WpnCO8zdraAkBKQAAAABqAGQAjzhtt4slmFvLdhmeLQmCtTbSivYgaBaiKArIzoBXIEbqJlpfVLXedLV9PBdXQfJRUtSP00BuXspDDLaG0LeQkIQAkAJStZyHGBFtsByrXrqTeLUXm+5GurlHBFlcyy+hpCWYpQpbSVD6atuv/UoxUX9fn7mdTi8uxZLyNkVgkjNRDPpH6ULrdHSZwJq+zVbXCcts39oDypTFtse/wDRbhb3qyyfufd7MTCpHeRw6Br4dEynQTqvhpYDBXWpnUmn1Mk8hRHoZENqQAgBAE7cfsD3hs97Y9AFFACAJ+6O6nfDHf0NQBQQAgDRkpaXSq3bWTqQ4w7MIByxLCNnSE+c6PFxQBQ6F7HKLDcXQ45kvLFddAC0keVBP2oA+/2d5lKrLWga0TCwftIbUD+JHigD9/2hZlKbKCDrW+2keILUT5E/jAGFtRoovHYyVa0ybYPKEzAMAbogCf0g/FU94M9/DVAGF0I/Ekr/AJ3tDsAQOk+9LLd4ZUvha2JJKVKSgAq2RQLoICiBrLO/8kwBxXRviw9efoiXDiGptGxKS4EpIXgTTJKlA1U2nf8AlGAKO6i9jvXaLasi4yCmu/kwqg8RPmwB+tKsjbKXXZqTmVNSjTONSQ7hNWwpSyE010gCYvVaLsxdOVefcU44qZOJajUmjkwkVPEAB4oAzEpoGlltoX0W+MSUq3KN8AwBta7tkiUlWZZKipLSAgKORIG+aQBkYA1Xp6vh0NKdBNK+GmQcdNaWdSq/XzTyBcAc2i+63QMmMaaPvUW7wjLat/ZB8pVHnm2L/wBKuHuv7scl733+zAl047qLCKkzEAai0n2u29aEpJOgpS0+FubUqxoUlpSMKUglRNXEYeEccdVse3nTtqleGso4LoweaePZk8TTUeMkjbaFEgEgpJFaGlRxGmVeSOWaweBuP1HwCANJ33lXLHtZq0pZPwTqiopGScR7K0d4BQNRxk03Md3sG+5+hzcn96Hmuj4eHEjVY4PE3/ZVotzDLb7KsTbiQtJ4lCuY3jvEbxEXxqO3ACAJ24/YHvDZ72x6AKKAEAT90d1O+GO/oagCggBAGi/7QV2n3ZqXmJdl50qaU2vY0KXTY1VBVhBpUOEZ68MAbju7ZolpRiXH+E0hFeEpSAT4zU+OANL2xZlpWFaD0xZ7BelJg4ikIK0jMnAtKNsgoKlBKtVFDXmIA+WZZ1pW/PMvT7BZkmDiwlCkIIqDgQlebilUAUrUADqyBA7+lwzrNtSs5Jyrj5al00IacWjEXHwUq2OmdFVpUaxAHDK6TLfUtKVWWkJKgCehZnIEgE5uQBtS/bKl2bOIQlSlKl3glKQSSS2oAADMmAMRodlXGrGlkOoW2tOzVQtJSoVfdIqk5jIg+OAJHRxdkTs7aM9aEmSlxz4FMw0dyVKNQlwbyQ2K8sAfdLd0Ey4k5yzZIB1mYBKJdrNWpxKlBsVoC3Sv0+OAOzpSuxNqfl7ZswLMw0kYmwnblNCQoIOajRRSpOsimWuAJK1r429abZkm5FTeyDA4UNLTiBqFJUt04W0nfzHBXOkAZy+10piWu3LSSUKfeQ8FKDSFK3ZeWaACpAx0r+VYAx0vpKt9CEoFlpokBIrKzNaAUz28AbXuBbEzNSSXpxkMPFSwWwhaKAKoDhcJVmOOAMxatoty7Lj7ysLbaStR4gK5DfO8BvkwB56ucemtru2jOKQlttQWlClgCoyabFdYSBU8YFd1FJty7nSoc3TT3pcOhdPwNlKOLxZufpmx3dn0iffHDcxV/S/BkrFDpmx3dn0iffDmKv6X4MYodM2O7s+kT74cxV/S/BjFE67Y8ou0xaC32SUMpQ2nGnJYUurhz3klIHjO8IsI3FeNn6NGLzbbyemWXjqYYLe3ii6Zsd3Z9In3xX8xV/S/BmeKHTNju7PpE++HMVf0vwYxQ6Zsd3Z9In3w5ir+l+DGKMPe2TlZ6UcllvsgqFUKxp2ixuVa+HI8RI34l2NSva141YxeWuTzXSjGSUlgR2gS9KmnXLJmDQhS1M5g0WknZWgQaGtCoUyyXwx6PCSnFSWjIZvKMgIAnbj9ge8NnvbHoAooAQBP3R3U74Y7+hqAKCAEAIAQAgBACAEAIAQAgBACAEAIAQAgDB3zu2i0JNyUW4psLwnEnMgpUFCoOsVGqANYfs+t/P1+hHPgB+z638/X6Ec+AH7Prfz9foRz4Afs+t/P1+hHPgB+z638/X6Ec+AH7Prfz9foRz4Afs+t/P1+hHPgB+z638/X6Ec+AH7Prfz9foRz4AyN3tB7UtNMzBnXV7EtLgSGwipQQoAqxHKozy1V1QBtqAEATtx+wPeGz3tj0AUUAIAlmJpMlOvIeIQzOOJdZcVkjZtjQ2thSjklStjStNd1iWBmnMCpgBACAEAIAQAgBACAEAIAQAgBACAEAIAQAgBACAEAIAQAgBACAEAIAxtu201Kt43CSo7VtpObjqzuW2ka1KP4azQCsAcV1LOWxLJS7TZVKcedoagOPuKeWkHfAUsgHgAgDLwAgDimpZDqFNuIS4hQopCgFJI4Ck5EQBhU3MkQKCXSkDUApYA4gAqgHJAH3qOku4Dz186AHUdJdwHnr50AOo6S7gPPXzoAdR0l3AeevnQA6jpLuA89fOgB1HSXcB56+dADqOku4Dz186AHUdJdwHnr50AOo6S7gPPXzoAdR0l3AeevnQA6jpLuA89fOgB1HSXcB56+dADqOku4Dz186AHUdJdwHnr50AOo6S7gPPXzoAdR0l3AeevnQA6jpLuA89fOgB1HSXcB56+dADqOku4Dz186AHUdJdwHnr50AOo6S7gPPXzoAdR0l3AeevnQA6jpLuA89fOgB1HSXcB56+dADqOku4Dz186AHUdJdwHnr50AOo6S7gPPXzoAdR0l3AeevnQB2bNu5KML2RmXbS4RTZKVXTtcaqqA4qwBlYAQAgBACAEAIAQAgBACAEAIAQAgBACAEAIAQAgBACAEAIAQAgBACAEAIAQAgBACAEAIA//Z"/>
          <p:cNvSpPr>
            <a:spLocks noChangeAspect="1" noChangeArrowheads="1"/>
          </p:cNvSpPr>
          <p:nvPr/>
        </p:nvSpPr>
        <p:spPr bwMode="auto">
          <a:xfrm>
            <a:off x="155575" y="-1074738"/>
            <a:ext cx="3181350" cy="2247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76" name="Picture 4" descr="http://www.repairfaq.org/sam/hv25d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06" y="0"/>
            <a:ext cx="3181350"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1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79388"/>
            <a:ext cx="4914900" cy="735012"/>
          </a:xfrm>
        </p:spPr>
        <p:txBody>
          <a:bodyPr/>
          <a:lstStyle/>
          <a:p>
            <a:r>
              <a:rPr lang="en-US" dirty="0" smtClean="0"/>
              <a:t>Coulomb’s Law</a:t>
            </a:r>
          </a:p>
        </p:txBody>
      </p:sp>
      <p:sp>
        <p:nvSpPr>
          <p:cNvPr id="1028" name="Rectangle 3"/>
          <p:cNvSpPr>
            <a:spLocks noGrp="1" noChangeArrowheads="1"/>
          </p:cNvSpPr>
          <p:nvPr>
            <p:ph type="body" idx="1"/>
          </p:nvPr>
        </p:nvSpPr>
        <p:spPr>
          <a:xfrm>
            <a:off x="438150" y="1009650"/>
            <a:ext cx="8229600" cy="5448300"/>
          </a:xfrm>
        </p:spPr>
        <p:txBody>
          <a:bodyPr/>
          <a:lstStyle/>
          <a:p>
            <a:pPr>
              <a:lnSpc>
                <a:spcPct val="90000"/>
              </a:lnSpc>
            </a:pPr>
            <a:r>
              <a:rPr lang="en-US" sz="2800" dirty="0" smtClean="0"/>
              <a:t>The magnitude of the force, </a:t>
            </a:r>
            <a:r>
              <a:rPr lang="en-US" sz="2800" i="1" dirty="0" smtClean="0"/>
              <a:t>F</a:t>
            </a:r>
            <a:r>
              <a:rPr lang="en-US" sz="2800" dirty="0" smtClean="0"/>
              <a:t>, between two point charges depends on the product of their charges, and the distance between them.</a:t>
            </a:r>
          </a:p>
          <a:p>
            <a:pPr>
              <a:lnSpc>
                <a:spcPct val="90000"/>
              </a:lnSpc>
            </a:pPr>
            <a:r>
              <a:rPr lang="en-US" sz="2800" dirty="0" smtClean="0"/>
              <a:t>In equation form: 			</a:t>
            </a:r>
          </a:p>
          <a:p>
            <a:pPr>
              <a:lnSpc>
                <a:spcPct val="150000"/>
              </a:lnSpc>
              <a:buFontTx/>
              <a:buNone/>
            </a:pPr>
            <a:r>
              <a:rPr lang="en-US" sz="2800" dirty="0" smtClean="0"/>
              <a:t>					</a:t>
            </a:r>
            <a:r>
              <a:rPr lang="en-US" sz="2800" i="1" dirty="0" smtClean="0"/>
              <a:t>k</a:t>
            </a:r>
            <a:r>
              <a:rPr lang="en-US" sz="2800" dirty="0" smtClean="0"/>
              <a:t> = 9×10</a:t>
            </a:r>
            <a:r>
              <a:rPr lang="en-US" sz="2800" baseline="30000" dirty="0" smtClean="0"/>
              <a:t>9</a:t>
            </a:r>
            <a:r>
              <a:rPr lang="en-US" sz="2800" dirty="0" smtClean="0"/>
              <a:t> Nm</a:t>
            </a:r>
            <a:r>
              <a:rPr lang="en-US" sz="2800" baseline="30000" dirty="0" smtClean="0"/>
              <a:t>2</a:t>
            </a:r>
            <a:r>
              <a:rPr lang="en-US" sz="2800" dirty="0" smtClean="0"/>
              <a:t>/C</a:t>
            </a:r>
            <a:r>
              <a:rPr lang="en-US" sz="2800" baseline="30000" dirty="0" smtClean="0"/>
              <a:t>2</a:t>
            </a:r>
          </a:p>
          <a:p>
            <a:pPr>
              <a:lnSpc>
                <a:spcPct val="110000"/>
              </a:lnSpc>
            </a:pPr>
            <a:r>
              <a:rPr lang="en-US" sz="2800" dirty="0" smtClean="0"/>
              <a:t>Unit of charge is </a:t>
            </a:r>
            <a:r>
              <a:rPr lang="en-US" sz="2800" b="1" dirty="0" smtClean="0"/>
              <a:t>coulomb</a:t>
            </a:r>
            <a:r>
              <a:rPr lang="en-US" sz="2800" dirty="0" smtClean="0"/>
              <a:t>, C</a:t>
            </a:r>
          </a:p>
          <a:p>
            <a:pPr>
              <a:lnSpc>
                <a:spcPct val="90000"/>
              </a:lnSpc>
            </a:pPr>
            <a:r>
              <a:rPr lang="en-US" sz="2800" dirty="0" smtClean="0"/>
              <a:t>Similar to Newton’s law of gravitation for masses</a:t>
            </a:r>
          </a:p>
          <a:p>
            <a:pPr>
              <a:lnSpc>
                <a:spcPct val="90000"/>
              </a:lnSpc>
            </a:pPr>
            <a:r>
              <a:rPr lang="en-US" sz="2800" dirty="0" smtClean="0"/>
              <a:t>Underlies the bonding forces between molecules</a:t>
            </a:r>
          </a:p>
          <a:p>
            <a:pPr marL="0"/>
            <a:r>
              <a:rPr lang="en-US" sz="2800" dirty="0" smtClean="0"/>
              <a:t>Electrical forces may be either attractive or repulsive.</a:t>
            </a:r>
          </a:p>
          <a:p>
            <a:pPr marL="0"/>
            <a:r>
              <a:rPr lang="en-US" sz="2800" dirty="0" smtClean="0"/>
              <a:t>Gravitational forces are only attractive.</a:t>
            </a:r>
          </a:p>
        </p:txBody>
      </p:sp>
      <mc:AlternateContent xmlns:mc="http://schemas.openxmlformats.org/markup-compatibility/2006" xmlns:a14="http://schemas.microsoft.com/office/drawing/2010/main">
        <mc:Choice Requires="a14">
          <p:sp>
            <p:nvSpPr>
              <p:cNvPr id="2" name="TextBox 1"/>
              <p:cNvSpPr txBox="1"/>
              <p:nvPr/>
            </p:nvSpPr>
            <p:spPr>
              <a:xfrm>
                <a:off x="1738650" y="2647950"/>
                <a:ext cx="1954061" cy="8302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b="0" i="1" smtClean="0">
                          <a:latin typeface="Cambria Math"/>
                        </a:rPr>
                        <m:t>𝐹</m:t>
                      </m:r>
                      <m:r>
                        <a:rPr lang="en-CA" sz="2800" b="0" i="1" smtClean="0">
                          <a:latin typeface="Cambria Math"/>
                        </a:rPr>
                        <m:t>=</m:t>
                      </m:r>
                      <m:r>
                        <a:rPr lang="en-CA" sz="2800" b="0" i="1" smtClean="0">
                          <a:latin typeface="Cambria Math"/>
                        </a:rPr>
                        <m:t>𝑘</m:t>
                      </m:r>
                      <m:f>
                        <m:fPr>
                          <m:ctrlPr>
                            <a:rPr lang="en-CA" sz="2800" b="0" i="1" smtClean="0">
                              <a:latin typeface="Cambria Math"/>
                            </a:rPr>
                          </m:ctrlPr>
                        </m:fPr>
                        <m:num>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1</m:t>
                              </m:r>
                            </m:sub>
                          </m:sSub>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2</m:t>
                              </m:r>
                            </m:sub>
                          </m:sSub>
                        </m:num>
                        <m:den>
                          <m:sSup>
                            <m:sSupPr>
                              <m:ctrlPr>
                                <a:rPr lang="en-CA" sz="2800" b="0" i="1" smtClean="0">
                                  <a:latin typeface="Cambria Math"/>
                                </a:rPr>
                              </m:ctrlPr>
                            </m:sSupPr>
                            <m:e>
                              <m:r>
                                <a:rPr lang="en-CA" sz="2800" b="0" i="1" smtClean="0">
                                  <a:latin typeface="Cambria Math"/>
                                </a:rPr>
                                <m:t>𝑑</m:t>
                              </m:r>
                            </m:e>
                            <m:sup>
                              <m:r>
                                <a:rPr lang="en-CA" sz="2800" b="0" i="1" smtClean="0">
                                  <a:latin typeface="Cambria Math"/>
                                </a:rPr>
                                <m:t>2</m:t>
                              </m:r>
                            </m:sup>
                          </m:sSup>
                        </m:den>
                      </m:f>
                    </m:oMath>
                  </m:oMathPara>
                </a14:m>
                <a:endParaRPr lang="en-CA"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1738650" y="2647950"/>
                <a:ext cx="1954061" cy="830292"/>
              </a:xfrm>
              <a:prstGeom prst="rect">
                <a:avLst/>
              </a:prstGeom>
              <a:blipFill rotWithShape="1">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640090" y="280660"/>
                <a:ext cx="6299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1</m:t>
                          </m:r>
                        </m:sub>
                      </m:sSub>
                    </m:oMath>
                  </m:oMathPara>
                </a14:m>
                <a:endParaRPr lang="en-CA"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5640090" y="280660"/>
                <a:ext cx="629916" cy="523220"/>
              </a:xfrm>
              <a:prstGeom prst="rect">
                <a:avLst/>
              </a:prstGeom>
              <a:blipFill rotWithShape="1">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64190" y="280660"/>
                <a:ext cx="63818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2</m:t>
                          </m:r>
                        </m:sub>
                      </m:sSub>
                    </m:oMath>
                  </m:oMathPara>
                </a14:m>
                <a:endParaRPr lang="en-CA"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7964190" y="280660"/>
                <a:ext cx="638187" cy="523220"/>
              </a:xfrm>
              <a:prstGeom prst="rect">
                <a:avLst/>
              </a:prstGeom>
              <a:blipFill rotWithShape="1">
                <a:blip r:embed="rId4"/>
                <a:stretch>
                  <a:fillRect/>
                </a:stretch>
              </a:blipFill>
            </p:spPr>
            <p:txBody>
              <a:bodyPr/>
              <a:lstStyle/>
              <a:p>
                <a:r>
                  <a:rPr lang="en-CA">
                    <a:noFill/>
                  </a:rPr>
                  <a:t> </a:t>
                </a:r>
              </a:p>
            </p:txBody>
          </p:sp>
        </mc:Fallback>
      </mc:AlternateContent>
      <p:sp>
        <p:nvSpPr>
          <p:cNvPr id="3" name="Oval 2"/>
          <p:cNvSpPr/>
          <p:nvPr/>
        </p:nvSpPr>
        <p:spPr>
          <a:xfrm>
            <a:off x="6138606" y="411465"/>
            <a:ext cx="262800" cy="26161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7701390" y="421600"/>
            <a:ext cx="262800" cy="26161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 name="Straight Arrow Connector 4"/>
          <p:cNvCxnSpPr/>
          <p:nvPr/>
        </p:nvCxnSpPr>
        <p:spPr>
          <a:xfrm>
            <a:off x="6270006" y="280660"/>
            <a:ext cx="156278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6810456" y="199355"/>
                <a:ext cx="50385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b="0" i="1" smtClean="0">
                          <a:latin typeface="Cambria Math"/>
                        </a:rPr>
                        <m:t>𝑑</m:t>
                      </m:r>
                    </m:oMath>
                  </m:oMathPara>
                </a14:m>
                <a:endParaRPr lang="en-CA"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810456" y="199355"/>
                <a:ext cx="503856" cy="523220"/>
              </a:xfrm>
              <a:prstGeom prst="rect">
                <a:avLst/>
              </a:prstGeom>
              <a:blipFill rotWithShape="1">
                <a:blip r:embed="rId5"/>
                <a:stretch>
                  <a:fillRect/>
                </a:stretch>
              </a:blipFill>
            </p:spPr>
            <p:txBody>
              <a:bodyPr/>
              <a:lstStyle/>
              <a:p>
                <a:r>
                  <a:rPr lang="en-CA">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4305600" y="2306160"/>
              <a:ext cx="3307320" cy="559800"/>
            </p14:xfrm>
          </p:contentPart>
        </mc:Choice>
        <mc:Fallback xmlns="">
          <p:pic>
            <p:nvPicPr>
              <p:cNvPr id="4" name="Ink 3"/>
              <p:cNvPicPr/>
              <p:nvPr/>
            </p:nvPicPr>
            <p:blipFill>
              <a:blip r:embed="rId7"/>
              <a:stretch>
                <a:fillRect/>
              </a:stretch>
            </p:blipFill>
            <p:spPr>
              <a:xfrm>
                <a:off x="4299480" y="2298960"/>
                <a:ext cx="3317760" cy="574200"/>
              </a:xfrm>
              <a:prstGeom prst="rect">
                <a:avLst/>
              </a:prstGeom>
            </p:spPr>
          </p:pic>
        </mc:Fallback>
      </mc:AlternateContent>
    </p:spTree>
    <p:extLst>
      <p:ext uri="{BB962C8B-B14F-4D97-AF65-F5344CB8AC3E}">
        <p14:creationId xmlns:p14="http://schemas.microsoft.com/office/powerpoint/2010/main" val="154992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57400" y="2101850"/>
            <a:ext cx="5073650" cy="3536950"/>
            <a:chOff x="1282" y="1084"/>
            <a:chExt cx="3196" cy="2228"/>
          </a:xfrm>
        </p:grpSpPr>
        <p:pic>
          <p:nvPicPr>
            <p:cNvPr id="235523" name="Picture 3" descr="25_stt_04"/>
            <p:cNvPicPr>
              <a:picLocks noChangeAspect="1" noChangeArrowheads="1"/>
            </p:cNvPicPr>
            <p:nvPr/>
          </p:nvPicPr>
          <p:blipFill>
            <a:blip r:embed="rId3"/>
            <a:srcRect/>
            <a:stretch>
              <a:fillRect/>
            </a:stretch>
          </p:blipFill>
          <p:spPr bwMode="auto">
            <a:xfrm>
              <a:off x="1282" y="1084"/>
              <a:ext cx="3196" cy="2152"/>
            </a:xfrm>
            <a:prstGeom prst="rect">
              <a:avLst/>
            </a:prstGeom>
            <a:noFill/>
          </p:spPr>
        </p:pic>
        <p:sp>
          <p:nvSpPr>
            <p:cNvPr id="235524" name="Rectangle 4"/>
            <p:cNvSpPr>
              <a:spLocks noChangeArrowheads="1"/>
            </p:cNvSpPr>
            <p:nvPr/>
          </p:nvSpPr>
          <p:spPr bwMode="auto">
            <a:xfrm>
              <a:off x="1872" y="3072"/>
              <a:ext cx="2112" cy="24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235525" name="Text Box 5"/>
          <p:cNvSpPr txBox="1">
            <a:spLocks noChangeArrowheads="1"/>
          </p:cNvSpPr>
          <p:nvPr/>
        </p:nvSpPr>
        <p:spPr bwMode="auto">
          <a:xfrm>
            <a:off x="762000" y="304800"/>
            <a:ext cx="7651750" cy="2062103"/>
          </a:xfrm>
          <a:prstGeom prst="rect">
            <a:avLst/>
          </a:prstGeom>
          <a:noFill/>
          <a:ln w="9525">
            <a:noFill/>
            <a:miter lim="800000"/>
            <a:headEnd/>
            <a:tailEnd/>
          </a:ln>
          <a:effectLst/>
        </p:spPr>
        <p:txBody>
          <a:bodyPr>
            <a:prstTxWarp prst="textNoShape">
              <a:avLst/>
            </a:prstTxWarp>
            <a:spAutoFit/>
          </a:bodyPr>
          <a:lstStyle/>
          <a:p>
            <a:r>
              <a:rPr lang="en-US" sz="3200" b="1" dirty="0" smtClean="0">
                <a:solidFill>
                  <a:srgbClr val="316598"/>
                </a:solidFill>
                <a:latin typeface="Times New Roman" charset="0"/>
              </a:rPr>
              <a:t>Discussion question.</a:t>
            </a:r>
          </a:p>
          <a:p>
            <a:r>
              <a:rPr lang="en-US" sz="3200" b="1" dirty="0">
                <a:solidFill>
                  <a:srgbClr val="316598"/>
                </a:solidFill>
                <a:latin typeface="Times New Roman" charset="0"/>
              </a:rPr>
              <a:t>Charges A and B exert repulsive forces on each other. </a:t>
            </a:r>
            <a:r>
              <a:rPr lang="en-US" sz="3200" b="1" i="1" dirty="0" err="1">
                <a:solidFill>
                  <a:srgbClr val="316598"/>
                </a:solidFill>
                <a:latin typeface="Times New Roman" charset="0"/>
              </a:rPr>
              <a:t>q</a:t>
            </a:r>
            <a:r>
              <a:rPr lang="en-US" sz="3200" b="1" baseline="-25000" dirty="0" err="1">
                <a:solidFill>
                  <a:srgbClr val="316598"/>
                </a:solidFill>
                <a:latin typeface="Times New Roman" charset="0"/>
              </a:rPr>
              <a:t>A</a:t>
            </a:r>
            <a:r>
              <a:rPr lang="en-US" sz="3200" b="1" dirty="0">
                <a:solidFill>
                  <a:srgbClr val="316598"/>
                </a:solidFill>
                <a:latin typeface="Times New Roman" charset="0"/>
              </a:rPr>
              <a:t> = 4</a:t>
            </a:r>
            <a:r>
              <a:rPr lang="en-US" sz="3200" b="1" i="1" dirty="0">
                <a:solidFill>
                  <a:srgbClr val="316598"/>
                </a:solidFill>
                <a:latin typeface="Times New Roman" charset="0"/>
              </a:rPr>
              <a:t>q</a:t>
            </a:r>
            <a:r>
              <a:rPr lang="en-US" sz="3200" b="1" baseline="-25000" dirty="0">
                <a:solidFill>
                  <a:srgbClr val="316598"/>
                </a:solidFill>
                <a:latin typeface="Times New Roman" charset="0"/>
              </a:rPr>
              <a:t>B</a:t>
            </a:r>
            <a:r>
              <a:rPr lang="en-US" sz="3200" b="1" dirty="0">
                <a:solidFill>
                  <a:srgbClr val="316598"/>
                </a:solidFill>
                <a:latin typeface="Times New Roman" charset="0"/>
              </a:rPr>
              <a:t>. Which statement is true?</a:t>
            </a:r>
          </a:p>
        </p:txBody>
      </p:sp>
      <p:sp>
        <p:nvSpPr>
          <p:cNvPr id="235526" name="Text Box 6"/>
          <p:cNvSpPr txBox="1">
            <a:spLocks noChangeArrowheads="1"/>
          </p:cNvSpPr>
          <p:nvPr/>
        </p:nvSpPr>
        <p:spPr bwMode="auto">
          <a:xfrm>
            <a:off x="3340100" y="4708525"/>
            <a:ext cx="2914650" cy="1692275"/>
          </a:xfrm>
          <a:prstGeom prst="rect">
            <a:avLst/>
          </a:prstGeom>
          <a:noFill/>
          <a:ln w="9525">
            <a:noFill/>
            <a:miter lim="800000"/>
            <a:headEnd/>
            <a:tailEnd/>
          </a:ln>
          <a:effectLst/>
        </p:spPr>
        <p:txBody>
          <a:bodyPr wrap="none">
            <a:prstTxWarp prst="textNoShape">
              <a:avLst/>
            </a:prstTxWarp>
            <a:spAutoFit/>
          </a:bodyPr>
          <a:lstStyle/>
          <a:p>
            <a:pPr marL="342900" indent="-342900">
              <a:lnSpc>
                <a:spcPct val="125000"/>
              </a:lnSpc>
              <a:buFontTx/>
              <a:buAutoNum type="alphaUcPeriod"/>
            </a:pPr>
            <a:r>
              <a:rPr lang="en-US" sz="2800">
                <a:latin typeface="Times New Roman" charset="0"/>
              </a:rPr>
              <a:t> </a:t>
            </a:r>
            <a:r>
              <a:rPr lang="en-US" sz="2800" i="1">
                <a:latin typeface="Times New Roman" charset="0"/>
              </a:rPr>
              <a:t>F</a:t>
            </a:r>
            <a:r>
              <a:rPr lang="en-US" sz="2800" baseline="-25000">
                <a:latin typeface="Times New Roman" charset="0"/>
              </a:rPr>
              <a:t>A on B</a:t>
            </a:r>
            <a:r>
              <a:rPr lang="en-US" sz="2800">
                <a:latin typeface="Times New Roman" charset="0"/>
              </a:rPr>
              <a:t> &gt; </a:t>
            </a:r>
            <a:r>
              <a:rPr lang="en-US" sz="2800" i="1">
                <a:latin typeface="Times New Roman" charset="0"/>
              </a:rPr>
              <a:t>F</a:t>
            </a:r>
            <a:r>
              <a:rPr lang="en-US" sz="2800" baseline="-25000">
                <a:latin typeface="Times New Roman" charset="0"/>
              </a:rPr>
              <a:t>B on A</a:t>
            </a:r>
            <a:r>
              <a:rPr lang="en-US" sz="2800">
                <a:latin typeface="Times New Roman" charset="0"/>
              </a:rPr>
              <a:t> </a:t>
            </a:r>
          </a:p>
          <a:p>
            <a:pPr marL="342900" indent="-342900">
              <a:lnSpc>
                <a:spcPct val="125000"/>
              </a:lnSpc>
              <a:buFontTx/>
              <a:buAutoNum type="alphaUcPeriod"/>
            </a:pPr>
            <a:r>
              <a:rPr lang="en-US" sz="2800">
                <a:latin typeface="Times New Roman" charset="0"/>
              </a:rPr>
              <a:t> </a:t>
            </a:r>
            <a:r>
              <a:rPr lang="en-US" sz="2800" i="1">
                <a:latin typeface="Times New Roman" charset="0"/>
              </a:rPr>
              <a:t>F</a:t>
            </a:r>
            <a:r>
              <a:rPr lang="en-US" sz="2800" baseline="-25000">
                <a:latin typeface="Times New Roman" charset="0"/>
              </a:rPr>
              <a:t>A on B</a:t>
            </a:r>
            <a:r>
              <a:rPr lang="en-US" sz="2800">
                <a:latin typeface="Times New Roman" charset="0"/>
              </a:rPr>
              <a:t> &lt; </a:t>
            </a:r>
            <a:r>
              <a:rPr lang="en-US" sz="2800" i="1">
                <a:latin typeface="Times New Roman" charset="0"/>
              </a:rPr>
              <a:t>F</a:t>
            </a:r>
            <a:r>
              <a:rPr lang="en-US" sz="2800" baseline="-25000">
                <a:latin typeface="Times New Roman" charset="0"/>
              </a:rPr>
              <a:t>B on A</a:t>
            </a:r>
            <a:r>
              <a:rPr lang="en-US" sz="2800">
                <a:latin typeface="Times New Roman" charset="0"/>
              </a:rPr>
              <a:t> </a:t>
            </a:r>
          </a:p>
          <a:p>
            <a:pPr marL="342900" indent="-342900">
              <a:lnSpc>
                <a:spcPct val="125000"/>
              </a:lnSpc>
              <a:buFontTx/>
              <a:buAutoNum type="alphaUcPeriod"/>
            </a:pPr>
            <a:r>
              <a:rPr lang="en-US" sz="2800">
                <a:latin typeface="Times New Roman" charset="0"/>
              </a:rPr>
              <a:t> </a:t>
            </a:r>
            <a:r>
              <a:rPr lang="en-US" sz="2800" i="1">
                <a:latin typeface="Times New Roman" charset="0"/>
              </a:rPr>
              <a:t>F</a:t>
            </a:r>
            <a:r>
              <a:rPr lang="en-US" sz="2800" baseline="-25000">
                <a:latin typeface="Times New Roman" charset="0"/>
              </a:rPr>
              <a:t>A on B</a:t>
            </a:r>
            <a:r>
              <a:rPr lang="en-US" sz="2800">
                <a:latin typeface="Times New Roman" charset="0"/>
              </a:rPr>
              <a:t> = </a:t>
            </a:r>
            <a:r>
              <a:rPr lang="en-US" sz="2800" i="1">
                <a:latin typeface="Times New Roman" charset="0"/>
              </a:rPr>
              <a:t>F</a:t>
            </a:r>
            <a:r>
              <a:rPr lang="en-US" sz="2800" baseline="-25000">
                <a:latin typeface="Times New Roman" charset="0"/>
              </a:rPr>
              <a:t>B on A</a:t>
            </a:r>
            <a:r>
              <a:rPr lang="en-US" sz="2800">
                <a:latin typeface="Times New Roman" charset="0"/>
              </a:rPr>
              <a:t> </a:t>
            </a:r>
          </a:p>
        </p:txBody>
      </p:sp>
    </p:spTree>
    <p:extLst>
      <p:ext uri="{BB962C8B-B14F-4D97-AF65-F5344CB8AC3E}">
        <p14:creationId xmlns:p14="http://schemas.microsoft.com/office/powerpoint/2010/main" val="2574480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http://3.bp.blogspot.com/-7RODcAQ8Tcs/T-helPNS3RI/AAAAAAAAAIs/q1d6EbRjT_g/s1600/copper-wir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7425" y="2570460"/>
            <a:ext cx="1349375" cy="1138536"/>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p:cNvSpPr>
            <a:spLocks noGrp="1" noChangeArrowheads="1"/>
          </p:cNvSpPr>
          <p:nvPr>
            <p:ph type="title" idx="4294967295"/>
          </p:nvPr>
        </p:nvSpPr>
        <p:spPr>
          <a:xfrm>
            <a:off x="0" y="0"/>
            <a:ext cx="9144000" cy="1009650"/>
          </a:xfrm>
        </p:spPr>
        <p:txBody>
          <a:bodyPr/>
          <a:lstStyle/>
          <a:p>
            <a:pPr eaLnBrk="1" hangingPunct="1"/>
            <a:r>
              <a:rPr lang="en-US" smtClean="0"/>
              <a:t>Conductors and Insulators</a:t>
            </a:r>
          </a:p>
        </p:txBody>
      </p:sp>
      <p:sp>
        <p:nvSpPr>
          <p:cNvPr id="208899" name="Rectangle 3"/>
          <p:cNvSpPr>
            <a:spLocks noGrp="1" noChangeArrowheads="1"/>
          </p:cNvSpPr>
          <p:nvPr>
            <p:ph type="body" idx="4294967295"/>
          </p:nvPr>
        </p:nvSpPr>
        <p:spPr>
          <a:xfrm>
            <a:off x="230188" y="852488"/>
            <a:ext cx="8524875" cy="5624512"/>
          </a:xfrm>
        </p:spPr>
        <p:txBody>
          <a:bodyPr/>
          <a:lstStyle/>
          <a:p>
            <a:pPr>
              <a:lnSpc>
                <a:spcPct val="90000"/>
              </a:lnSpc>
            </a:pPr>
            <a:r>
              <a:rPr lang="en-US" sz="2800" b="1" dirty="0" smtClean="0"/>
              <a:t>Conductors</a:t>
            </a:r>
            <a:r>
              <a:rPr lang="en-US" sz="2800" dirty="0" smtClean="0"/>
              <a:t>:  Materials in which one or more of the electrons in the outer shell of its atoms are not anchored to the nuclei of particular atoms but are free to wander in the material</a:t>
            </a:r>
          </a:p>
          <a:p>
            <a:pPr lvl="1">
              <a:lnSpc>
                <a:spcPct val="90000"/>
              </a:lnSpc>
            </a:pPr>
            <a:r>
              <a:rPr lang="en-US" sz="2400" dirty="0" smtClean="0"/>
              <a:t>Example: Metals such as copper and aluminum</a:t>
            </a:r>
          </a:p>
          <a:p>
            <a:pPr lvl="1">
              <a:lnSpc>
                <a:spcPct val="90000"/>
              </a:lnSpc>
            </a:pPr>
            <a:endParaRPr lang="en-US" sz="2400" dirty="0" smtClean="0"/>
          </a:p>
          <a:p>
            <a:pPr marL="457200" lvl="1" indent="0">
              <a:lnSpc>
                <a:spcPct val="90000"/>
              </a:lnSpc>
              <a:buNone/>
            </a:pPr>
            <a:endParaRPr lang="en-US" sz="2400" dirty="0" smtClean="0"/>
          </a:p>
          <a:p>
            <a:pPr>
              <a:lnSpc>
                <a:spcPct val="90000"/>
              </a:lnSpc>
            </a:pPr>
            <a:r>
              <a:rPr lang="en-US" sz="2800" b="1" dirty="0" smtClean="0"/>
              <a:t>Insulators: </a:t>
            </a:r>
            <a:r>
              <a:rPr lang="en-US" sz="2800" dirty="0" smtClean="0"/>
              <a:t>Materials in which electrons are tightly bound and belong to particular atoms and are not free to wander about among other atoms in the material, making them flow</a:t>
            </a:r>
          </a:p>
          <a:p>
            <a:pPr lvl="1">
              <a:lnSpc>
                <a:spcPct val="90000"/>
              </a:lnSpc>
            </a:pPr>
            <a:r>
              <a:rPr lang="en-US" sz="2400" dirty="0" smtClean="0"/>
              <a:t>Example: Rubber, glass</a:t>
            </a:r>
          </a:p>
          <a:p>
            <a:pPr>
              <a:lnSpc>
                <a:spcPct val="90000"/>
              </a:lnSpc>
            </a:pPr>
            <a:endParaRPr lang="en-US" sz="2800" dirty="0" smtClean="0"/>
          </a:p>
          <a:p>
            <a:pPr>
              <a:lnSpc>
                <a:spcPct val="90000"/>
              </a:lnSpc>
            </a:pPr>
            <a:endParaRPr lang="en-US" sz="2800" dirty="0" smtClean="0"/>
          </a:p>
        </p:txBody>
      </p:sp>
      <p:pic>
        <p:nvPicPr>
          <p:cNvPr id="23560" name="Picture 8" descr="http://img.tradeindia.com/fp/2/120/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7425" y="5051424"/>
            <a:ext cx="1806575" cy="180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21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990600"/>
            <a:ext cx="8229600" cy="1752600"/>
          </a:xfrm>
        </p:spPr>
        <p:txBody>
          <a:bodyPr/>
          <a:lstStyle/>
          <a:p>
            <a:pPr algn="l"/>
            <a:r>
              <a:rPr lang="en-US" sz="2400" smtClean="0"/>
              <a:t>When you buy a water pipe in a hardware store, the water isn’t included. When you buy copper wire, electrons</a:t>
            </a:r>
            <a:endParaRPr lang="en-US" sz="2800" b="1" i="1" smtClean="0">
              <a:latin typeface="Batang" pitchFamily="18" charset="-127"/>
              <a:ea typeface="Batang" pitchFamily="18" charset="-127"/>
            </a:endParaRPr>
          </a:p>
        </p:txBody>
      </p:sp>
      <p:sp>
        <p:nvSpPr>
          <p:cNvPr id="109571" name="Rectangle 3"/>
          <p:cNvSpPr>
            <a:spLocks noGrp="1" noChangeArrowheads="1"/>
          </p:cNvSpPr>
          <p:nvPr>
            <p:ph type="body" idx="1"/>
          </p:nvPr>
        </p:nvSpPr>
        <p:spPr>
          <a:xfrm>
            <a:off x="457200" y="2895600"/>
            <a:ext cx="8229600" cy="3962400"/>
          </a:xfrm>
        </p:spPr>
        <p:txBody>
          <a:bodyPr/>
          <a:lstStyle/>
          <a:p>
            <a:pPr marL="609600" indent="-609600">
              <a:buFontTx/>
              <a:buNone/>
            </a:pPr>
            <a:r>
              <a:rPr lang="en-US" sz="2400" dirty="0" smtClean="0"/>
              <a:t>A.	must be supplied by you, just as water must be supplied for a water pipe.</a:t>
            </a:r>
            <a:endParaRPr lang="en-US" sz="2400" dirty="0" smtClean="0">
              <a:ea typeface="Batang" pitchFamily="18" charset="-127"/>
            </a:endParaRPr>
          </a:p>
          <a:p>
            <a:pPr marL="609600" indent="-609600">
              <a:buFontTx/>
              <a:buAutoNum type="alphaUcPeriod" startAt="2"/>
            </a:pPr>
            <a:r>
              <a:rPr lang="en-US" sz="2400" dirty="0" smtClean="0"/>
              <a:t>are already in the wire.</a:t>
            </a:r>
            <a:r>
              <a:rPr lang="en-US" sz="2400" b="1" dirty="0" smtClean="0">
                <a:ea typeface="Batang" pitchFamily="18" charset="-127"/>
              </a:rPr>
              <a:t> </a:t>
            </a:r>
          </a:p>
          <a:p>
            <a:pPr marL="609600" indent="-609600">
              <a:buFontTx/>
              <a:buAutoNum type="alphaUcPeriod" startAt="2"/>
            </a:pPr>
            <a:r>
              <a:rPr lang="en-US" sz="2400" dirty="0" smtClean="0"/>
              <a:t>may fall out, which is why wires are insulated.</a:t>
            </a:r>
            <a:endParaRPr lang="en-US" sz="2400" dirty="0" smtClean="0">
              <a:ea typeface="Batang" pitchFamily="18" charset="-127"/>
            </a:endParaRPr>
          </a:p>
          <a:p>
            <a:pPr marL="609600" indent="-609600">
              <a:buFontTx/>
              <a:buAutoNum type="alphaUcPeriod" startAt="4"/>
            </a:pPr>
            <a:r>
              <a:rPr lang="en-US" sz="2400" dirty="0" smtClean="0"/>
              <a:t>None of the above.</a:t>
            </a:r>
          </a:p>
          <a:p>
            <a:pPr marL="609600" indent="-609600">
              <a:buFontTx/>
              <a:buNone/>
            </a:pPr>
            <a:endParaRPr lang="en-US" sz="2400" dirty="0" smtClean="0"/>
          </a:p>
        </p:txBody>
      </p:sp>
      <p:sp>
        <p:nvSpPr>
          <p:cNvPr id="25604"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Conductors and Insulators</a:t>
            </a:r>
          </a:p>
          <a:p>
            <a:pPr algn="ctr"/>
            <a:r>
              <a:rPr lang="en-US" sz="2400" b="1">
                <a:solidFill>
                  <a:schemeClr val="bg1"/>
                </a:solidFill>
                <a:cs typeface="Arial" charset="0"/>
              </a:rPr>
              <a:t>CHECK YOUR NEIGHBOR</a:t>
            </a:r>
            <a:r>
              <a:rPr lang="en-US" sz="2400" b="1" i="1">
                <a:solidFill>
                  <a:schemeClr val="folHlink"/>
                </a:solidFill>
                <a:cs typeface="Arial" charset="0"/>
              </a:rPr>
              <a:t> </a:t>
            </a:r>
          </a:p>
        </p:txBody>
      </p:sp>
    </p:spTree>
    <p:extLst>
      <p:ext uri="{BB962C8B-B14F-4D97-AF65-F5344CB8AC3E}">
        <p14:creationId xmlns:p14="http://schemas.microsoft.com/office/powerpoint/2010/main" val="31920663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44624"/>
            <a:ext cx="8763000" cy="792088"/>
          </a:xfrm>
        </p:spPr>
        <p:txBody>
          <a:bodyPr/>
          <a:lstStyle/>
          <a:p>
            <a:pPr eaLnBrk="1" hangingPunct="1"/>
            <a:r>
              <a:rPr lang="en-US" dirty="0"/>
              <a:t>Before Class</a:t>
            </a:r>
            <a:r>
              <a:rPr lang="en-US" dirty="0" smtClean="0"/>
              <a:t> 9 on Monday</a:t>
            </a:r>
            <a:endParaRPr lang="en-US" dirty="0"/>
          </a:p>
        </p:txBody>
      </p:sp>
      <p:sp>
        <p:nvSpPr>
          <p:cNvPr id="28675" name="Rectangle 3"/>
          <p:cNvSpPr>
            <a:spLocks noGrp="1" noChangeArrowheads="1"/>
          </p:cNvSpPr>
          <p:nvPr>
            <p:ph type="body" idx="1"/>
          </p:nvPr>
        </p:nvSpPr>
        <p:spPr>
          <a:xfrm>
            <a:off x="107504" y="870509"/>
            <a:ext cx="8784976" cy="2702507"/>
          </a:xfrm>
        </p:spPr>
        <p:txBody>
          <a:bodyPr/>
          <a:lstStyle/>
          <a:p>
            <a:r>
              <a:rPr lang="en-CA" sz="2800" dirty="0" smtClean="0"/>
              <a:t>Problem </a:t>
            </a:r>
            <a:r>
              <a:rPr lang="en-CA" sz="2800" dirty="0"/>
              <a:t>Set 3 on </a:t>
            </a:r>
            <a:r>
              <a:rPr lang="en-CA" sz="2800" dirty="0" err="1"/>
              <a:t>MasteringPhysics</a:t>
            </a:r>
            <a:r>
              <a:rPr lang="en-CA" sz="2800" dirty="0"/>
              <a:t> due </a:t>
            </a:r>
            <a:r>
              <a:rPr lang="en-CA" sz="2800" dirty="0" smtClean="0"/>
              <a:t>Sunday </a:t>
            </a:r>
            <a:r>
              <a:rPr lang="en-CA" sz="2800"/>
              <a:t>at </a:t>
            </a:r>
            <a:r>
              <a:rPr lang="en-CA" sz="2800" smtClean="0"/>
              <a:t>11:59pm on </a:t>
            </a:r>
            <a:r>
              <a:rPr lang="en-CA" sz="2800" dirty="0" smtClean="0"/>
              <a:t>Ch.25</a:t>
            </a:r>
            <a:endParaRPr lang="en-CA" sz="2800" dirty="0" smtClean="0"/>
          </a:p>
          <a:p>
            <a:r>
              <a:rPr lang="en-CA" sz="2800" dirty="0" smtClean="0"/>
              <a:t>For Monday please read Pgs</a:t>
            </a:r>
            <a:r>
              <a:rPr lang="en-CA" sz="2800" dirty="0"/>
              <a:t>. </a:t>
            </a:r>
            <a:r>
              <a:rPr lang="en-CA" sz="2800" dirty="0" smtClean="0"/>
              <a:t>736-756</a:t>
            </a:r>
            <a:endParaRPr lang="en-CA" sz="2800" dirty="0"/>
          </a:p>
          <a:p>
            <a:r>
              <a:rPr lang="en-CA" sz="2800" dirty="0"/>
              <a:t>Ch. 25, section 25.5</a:t>
            </a:r>
            <a:br>
              <a:rPr lang="en-CA" sz="2800" dirty="0"/>
            </a:br>
            <a:r>
              <a:rPr lang="en-CA" sz="2800" dirty="0"/>
              <a:t>Ch. 26, sections 26.1 and 26.2</a:t>
            </a:r>
          </a:p>
          <a:p>
            <a:r>
              <a:rPr lang="en-US" sz="2800" dirty="0" smtClean="0"/>
              <a:t>Please </a:t>
            </a:r>
            <a:r>
              <a:rPr lang="en-US" sz="2800" dirty="0"/>
              <a:t>do the short pre-class </a:t>
            </a:r>
            <a:r>
              <a:rPr lang="en-US" sz="2800" dirty="0" smtClean="0"/>
              <a:t>quiz on </a:t>
            </a:r>
            <a:r>
              <a:rPr lang="en-US" sz="2800" dirty="0" err="1" smtClean="0"/>
              <a:t>MasteringPhysics</a:t>
            </a:r>
            <a:r>
              <a:rPr lang="en-US" sz="2800" dirty="0" smtClean="0"/>
              <a:t> by Monday morning.</a:t>
            </a:r>
          </a:p>
        </p:txBody>
      </p:sp>
      <p:sp>
        <p:nvSpPr>
          <p:cNvPr id="6" name="Rectangle 3"/>
          <p:cNvSpPr txBox="1">
            <a:spLocks noChangeArrowheads="1"/>
          </p:cNvSpPr>
          <p:nvPr/>
        </p:nvSpPr>
        <p:spPr bwMode="auto">
          <a:xfrm>
            <a:off x="216177" y="5013176"/>
            <a:ext cx="8712968" cy="15879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US" sz="2800" kern="0" dirty="0" smtClean="0"/>
              <a:t>Something to think about: What </a:t>
            </a:r>
            <a:r>
              <a:rPr lang="en-US" sz="2800" b="1" i="1" kern="0" dirty="0" smtClean="0"/>
              <a:t>is</a:t>
            </a:r>
            <a:r>
              <a:rPr lang="en-US" sz="2800" kern="0" dirty="0" smtClean="0"/>
              <a:t> the electric field?  Is it real, or is just something that people made up?</a:t>
            </a:r>
            <a:endParaRPr lang="en-US" sz="2800" kern="0" dirty="0"/>
          </a:p>
        </p:txBody>
      </p:sp>
    </p:spTree>
    <p:extLst>
      <p:ext uri="{BB962C8B-B14F-4D97-AF65-F5344CB8AC3E}">
        <p14:creationId xmlns:p14="http://schemas.microsoft.com/office/powerpoint/2010/main" val="18330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50800" y="302895"/>
            <a:ext cx="8229600" cy="517525"/>
          </a:xfrm>
        </p:spPr>
        <p:txBody>
          <a:bodyPr/>
          <a:lstStyle/>
          <a:p>
            <a:pPr algn="l" eaLnBrk="1" hangingPunct="1"/>
            <a:r>
              <a:rPr lang="en-US" sz="3200" dirty="0" smtClean="0">
                <a:solidFill>
                  <a:schemeClr val="tx1"/>
                </a:solidFill>
              </a:rPr>
              <a:t>Discovering Electricity: Experiment 1</a:t>
            </a:r>
          </a:p>
        </p:txBody>
      </p:sp>
      <p:sp>
        <p:nvSpPr>
          <p:cNvPr id="21507" name="Text Box 3"/>
          <p:cNvSpPr txBox="1">
            <a:spLocks noChangeArrowheads="1"/>
          </p:cNvSpPr>
          <p:nvPr/>
        </p:nvSpPr>
        <p:spPr bwMode="auto">
          <a:xfrm>
            <a:off x="4471988" y="1154113"/>
            <a:ext cx="3986212"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a:t>Take a plastic rod that has been undisturbed for a long period of time and hang it by a thread.</a:t>
            </a:r>
          </a:p>
          <a:p>
            <a:pPr eaLnBrk="1" hangingPunct="1">
              <a:spcBef>
                <a:spcPct val="20000"/>
              </a:spcBef>
              <a:spcAft>
                <a:spcPct val="20000"/>
              </a:spcAft>
              <a:buClr>
                <a:srgbClr val="93001B"/>
              </a:buClr>
              <a:buFont typeface="Wingdings" pitchFamily="84" charset="2"/>
              <a:buChar char="§"/>
            </a:pPr>
            <a:r>
              <a:rPr lang="en-US" sz="2600" dirty="0"/>
              <a:t>Pick up another undisturbed plastic rod and bring it close to the hanging rod.</a:t>
            </a:r>
          </a:p>
          <a:p>
            <a:pPr eaLnBrk="1" hangingPunct="1">
              <a:spcBef>
                <a:spcPct val="20000"/>
              </a:spcBef>
              <a:spcAft>
                <a:spcPct val="20000"/>
              </a:spcAft>
              <a:buClr>
                <a:srgbClr val="93001B"/>
              </a:buClr>
              <a:buFont typeface="Wingdings" pitchFamily="84" charset="2"/>
              <a:buChar char="§"/>
            </a:pPr>
            <a:r>
              <a:rPr lang="en-US" sz="2600" dirty="0"/>
              <a:t>Nothing happens to either rod.</a:t>
            </a:r>
          </a:p>
        </p:txBody>
      </p:sp>
      <p:sp>
        <p:nvSpPr>
          <p:cNvPr id="21508" name="Text Box 3"/>
          <p:cNvSpPr txBox="1">
            <a:spLocks noChangeArrowheads="1"/>
          </p:cNvSpPr>
          <p:nvPr/>
        </p:nvSpPr>
        <p:spPr bwMode="auto">
          <a:xfrm>
            <a:off x="807720" y="5410200"/>
            <a:ext cx="7409180"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a:t>No forces are observed.</a:t>
            </a:r>
          </a:p>
          <a:p>
            <a:pPr eaLnBrk="1" hangingPunct="1">
              <a:spcBef>
                <a:spcPct val="20000"/>
              </a:spcBef>
              <a:spcAft>
                <a:spcPct val="20000"/>
              </a:spcAft>
              <a:buClr>
                <a:srgbClr val="93001B"/>
              </a:buClr>
              <a:buFont typeface="Wingdings" pitchFamily="84" charset="2"/>
              <a:buChar char="§"/>
            </a:pPr>
            <a:r>
              <a:rPr lang="en-US" sz="2600" dirty="0"/>
              <a:t>We will say that the original objects are </a:t>
            </a:r>
            <a:r>
              <a:rPr lang="en-US" sz="2600" b="1" dirty="0"/>
              <a:t>neutral</a:t>
            </a:r>
            <a:r>
              <a:rPr lang="en-US" sz="2600" dirty="0"/>
              <a:t>.</a:t>
            </a:r>
            <a:endParaRPr lang="en-US" sz="2600" b="1" dirty="0"/>
          </a:p>
        </p:txBody>
      </p:sp>
      <p:pic>
        <p:nvPicPr>
          <p:cNvPr id="21509" name="Picture 7" descr="Figure_UNTBL25_1_1"/>
          <p:cNvPicPr>
            <a:picLocks noChangeAspect="1" noChangeArrowheads="1"/>
          </p:cNvPicPr>
          <p:nvPr/>
        </p:nvPicPr>
        <p:blipFill>
          <a:blip r:embed="rId2">
            <a:extLst>
              <a:ext uri="{28A0092B-C50C-407E-A947-70E740481C1C}">
                <a14:useLocalDpi xmlns:a14="http://schemas.microsoft.com/office/drawing/2010/main" val="0"/>
              </a:ext>
            </a:extLst>
          </a:blip>
          <a:srcRect t="5359" b="39775"/>
          <a:stretch>
            <a:fillRect/>
          </a:stretch>
        </p:blipFill>
        <p:spPr bwMode="auto">
          <a:xfrm>
            <a:off x="403225" y="1174750"/>
            <a:ext cx="36353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37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50800" y="302895"/>
            <a:ext cx="8229600" cy="517525"/>
          </a:xfrm>
        </p:spPr>
        <p:txBody>
          <a:bodyPr/>
          <a:lstStyle/>
          <a:p>
            <a:pPr algn="l" eaLnBrk="1" hangingPunct="1"/>
            <a:r>
              <a:rPr lang="en-US" sz="3200" dirty="0" smtClean="0">
                <a:solidFill>
                  <a:schemeClr val="tx1"/>
                </a:solidFill>
              </a:rPr>
              <a:t>Discovering Electricity: Experiment 1</a:t>
            </a:r>
          </a:p>
        </p:txBody>
      </p:sp>
      <p:sp>
        <p:nvSpPr>
          <p:cNvPr id="21507" name="Text Box 3"/>
          <p:cNvSpPr txBox="1">
            <a:spLocks noChangeArrowheads="1"/>
          </p:cNvSpPr>
          <p:nvPr/>
        </p:nvSpPr>
        <p:spPr bwMode="auto">
          <a:xfrm>
            <a:off x="4471987" y="2273070"/>
            <a:ext cx="3986212" cy="243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3600" b="1" dirty="0" smtClean="0"/>
              <a:t>Conclusion:</a:t>
            </a:r>
          </a:p>
          <a:p>
            <a:pPr eaLnBrk="1" hangingPunct="1">
              <a:spcBef>
                <a:spcPct val="20000"/>
              </a:spcBef>
              <a:spcAft>
                <a:spcPct val="20000"/>
              </a:spcAft>
              <a:buClr>
                <a:srgbClr val="93001B"/>
              </a:buClr>
              <a:buFont typeface="Wingdings" pitchFamily="84" charset="2"/>
              <a:buChar char="§"/>
            </a:pPr>
            <a:r>
              <a:rPr lang="en-US" sz="2600" dirty="0" smtClean="0"/>
              <a:t>Most things are “neutral”, which is why we don’t often observe the electric force.</a:t>
            </a:r>
            <a:endParaRPr lang="en-US" sz="2600" dirty="0"/>
          </a:p>
        </p:txBody>
      </p:sp>
      <p:pic>
        <p:nvPicPr>
          <p:cNvPr id="21509" name="Picture 7" descr="Figure_UNTBL25_1_1"/>
          <p:cNvPicPr>
            <a:picLocks noChangeAspect="1" noChangeArrowheads="1"/>
          </p:cNvPicPr>
          <p:nvPr/>
        </p:nvPicPr>
        <p:blipFill>
          <a:blip r:embed="rId2">
            <a:extLst>
              <a:ext uri="{28A0092B-C50C-407E-A947-70E740481C1C}">
                <a14:useLocalDpi xmlns:a14="http://schemas.microsoft.com/office/drawing/2010/main" val="0"/>
              </a:ext>
            </a:extLst>
          </a:blip>
          <a:srcRect t="5359" b="39775"/>
          <a:stretch>
            <a:fillRect/>
          </a:stretch>
        </p:blipFill>
        <p:spPr bwMode="auto">
          <a:xfrm>
            <a:off x="403224" y="2293707"/>
            <a:ext cx="36353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2954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50800" y="302895"/>
            <a:ext cx="8229600" cy="517525"/>
          </a:xfrm>
        </p:spPr>
        <p:txBody>
          <a:bodyPr/>
          <a:lstStyle/>
          <a:p>
            <a:pPr algn="l" eaLnBrk="1" hangingPunct="1"/>
            <a:r>
              <a:rPr lang="en-US" sz="3200" dirty="0" smtClean="0">
                <a:solidFill>
                  <a:schemeClr val="tx1"/>
                </a:solidFill>
              </a:rPr>
              <a:t>Discussion Question</a:t>
            </a:r>
          </a:p>
        </p:txBody>
      </p:sp>
      <p:sp>
        <p:nvSpPr>
          <p:cNvPr id="21507" name="Text Box 3"/>
          <p:cNvSpPr txBox="1">
            <a:spLocks noChangeArrowheads="1"/>
          </p:cNvSpPr>
          <p:nvPr/>
        </p:nvSpPr>
        <p:spPr bwMode="auto">
          <a:xfrm>
            <a:off x="4363500" y="348201"/>
            <a:ext cx="3986212" cy="313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smtClean="0"/>
              <a:t>Rub two plastic rods with wool.</a:t>
            </a:r>
          </a:p>
          <a:p>
            <a:pPr eaLnBrk="1" hangingPunct="1">
              <a:spcBef>
                <a:spcPct val="20000"/>
              </a:spcBef>
              <a:spcAft>
                <a:spcPct val="20000"/>
              </a:spcAft>
              <a:buClr>
                <a:srgbClr val="93001B"/>
              </a:buClr>
              <a:buFont typeface="Wingdings" pitchFamily="84" charset="2"/>
              <a:buChar char="§"/>
            </a:pPr>
            <a:r>
              <a:rPr lang="en-US" sz="2600" dirty="0" smtClean="0"/>
              <a:t>Hang one from a string</a:t>
            </a:r>
          </a:p>
          <a:p>
            <a:pPr eaLnBrk="1" hangingPunct="1">
              <a:spcBef>
                <a:spcPct val="20000"/>
              </a:spcBef>
              <a:spcAft>
                <a:spcPct val="20000"/>
              </a:spcAft>
              <a:buClr>
                <a:srgbClr val="93001B"/>
              </a:buClr>
              <a:buFont typeface="Wingdings" pitchFamily="84" charset="2"/>
              <a:buChar char="§"/>
            </a:pPr>
            <a:r>
              <a:rPr lang="en-US" sz="2600" dirty="0" smtClean="0"/>
              <a:t>Place the other near it.</a:t>
            </a:r>
          </a:p>
          <a:p>
            <a:pPr eaLnBrk="1" hangingPunct="1">
              <a:spcBef>
                <a:spcPct val="20000"/>
              </a:spcBef>
              <a:spcAft>
                <a:spcPct val="20000"/>
              </a:spcAft>
              <a:buClr>
                <a:srgbClr val="93001B"/>
              </a:buClr>
              <a:buFont typeface="Wingdings" pitchFamily="84" charset="2"/>
              <a:buChar char="§"/>
            </a:pPr>
            <a:r>
              <a:rPr lang="en-US" sz="2600" dirty="0" smtClean="0"/>
              <a:t>What will happen?</a:t>
            </a:r>
          </a:p>
          <a:p>
            <a:pPr eaLnBrk="1" hangingPunct="1">
              <a:spcBef>
                <a:spcPct val="20000"/>
              </a:spcBef>
              <a:spcAft>
                <a:spcPct val="20000"/>
              </a:spcAft>
              <a:buClr>
                <a:srgbClr val="93001B"/>
              </a:buClr>
              <a:buFont typeface="Wingdings" pitchFamily="84" charset="2"/>
              <a:buChar char="§"/>
            </a:pPr>
            <a:endParaRPr lang="en-US" sz="2600" dirty="0"/>
          </a:p>
        </p:txBody>
      </p:sp>
      <p:sp>
        <p:nvSpPr>
          <p:cNvPr id="21508" name="Text Box 3"/>
          <p:cNvSpPr txBox="1">
            <a:spLocks noChangeArrowheads="1"/>
          </p:cNvSpPr>
          <p:nvPr/>
        </p:nvSpPr>
        <p:spPr bwMode="auto">
          <a:xfrm>
            <a:off x="4215539" y="3267557"/>
            <a:ext cx="4787382" cy="32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marL="514350" indent="-514350" eaLnBrk="1" hangingPunct="1">
              <a:spcBef>
                <a:spcPct val="20000"/>
              </a:spcBef>
              <a:spcAft>
                <a:spcPct val="20000"/>
              </a:spcAft>
              <a:buClr>
                <a:srgbClr val="93001B"/>
              </a:buClr>
              <a:buFont typeface="+mj-lt"/>
              <a:buAutoNum type="alphaUcPeriod"/>
            </a:pPr>
            <a:r>
              <a:rPr lang="en-US" sz="2600" dirty="0" smtClean="0"/>
              <a:t>Nothing: no force observed</a:t>
            </a:r>
          </a:p>
          <a:p>
            <a:pPr marL="514350" indent="-514350" eaLnBrk="1" hangingPunct="1">
              <a:spcBef>
                <a:spcPct val="20000"/>
              </a:spcBef>
              <a:spcAft>
                <a:spcPct val="20000"/>
              </a:spcAft>
              <a:buClr>
                <a:srgbClr val="93001B"/>
              </a:buClr>
              <a:buFont typeface="+mj-lt"/>
              <a:buAutoNum type="alphaUcPeriod"/>
            </a:pPr>
            <a:r>
              <a:rPr lang="en-US" sz="2600" dirty="0" smtClean="0"/>
              <a:t>The hanging rod will be repelled, and move to the left</a:t>
            </a:r>
          </a:p>
          <a:p>
            <a:pPr marL="514350" indent="-514350" eaLnBrk="1" hangingPunct="1">
              <a:spcBef>
                <a:spcPct val="20000"/>
              </a:spcBef>
              <a:spcAft>
                <a:spcPct val="20000"/>
              </a:spcAft>
              <a:buClr>
                <a:srgbClr val="93001B"/>
              </a:buClr>
              <a:buFont typeface="+mj-lt"/>
              <a:buAutoNum type="alphaUcPeriod"/>
            </a:pPr>
            <a:r>
              <a:rPr lang="en-US" sz="2600" dirty="0" smtClean="0"/>
              <a:t>The hanging rod will be attracted, and move to the right</a:t>
            </a:r>
            <a:endParaRPr lang="en-US" sz="2600" dirty="0"/>
          </a:p>
        </p:txBody>
      </p:sp>
      <p:pic>
        <p:nvPicPr>
          <p:cNvPr id="21509" name="Picture 7" descr="Figure_UNTBL25_1_1"/>
          <p:cNvPicPr>
            <a:picLocks noChangeAspect="1" noChangeArrowheads="1"/>
          </p:cNvPicPr>
          <p:nvPr/>
        </p:nvPicPr>
        <p:blipFill>
          <a:blip r:embed="rId2">
            <a:extLst>
              <a:ext uri="{28A0092B-C50C-407E-A947-70E740481C1C}">
                <a14:useLocalDpi xmlns:a14="http://schemas.microsoft.com/office/drawing/2010/main" val="0"/>
              </a:ext>
            </a:extLst>
          </a:blip>
          <a:srcRect t="5359" b="39775"/>
          <a:stretch>
            <a:fillRect/>
          </a:stretch>
        </p:blipFill>
        <p:spPr bwMode="auto">
          <a:xfrm>
            <a:off x="403225" y="1174750"/>
            <a:ext cx="36353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45178" y="2253734"/>
            <a:ext cx="2093422" cy="8808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912" y="2670823"/>
            <a:ext cx="14001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8634960" y="991080"/>
              <a:ext cx="360" cy="360"/>
            </p14:xfrm>
          </p:contentPart>
        </mc:Choice>
        <mc:Fallback xmlns="">
          <p:pic>
            <p:nvPicPr>
              <p:cNvPr id="3" name="Ink 2"/>
              <p:cNvPicPr/>
              <p:nvPr/>
            </p:nvPicPr>
            <p:blipFill>
              <a:blip r:embed="rId5"/>
              <a:stretch>
                <a:fillRect/>
              </a:stretch>
            </p:blipFill>
            <p:spPr>
              <a:xfrm>
                <a:off x="8625600" y="981720"/>
                <a:ext cx="19080" cy="19080"/>
              </a:xfrm>
              <a:prstGeom prst="rect">
                <a:avLst/>
              </a:prstGeom>
            </p:spPr>
          </p:pic>
        </mc:Fallback>
      </mc:AlternateContent>
    </p:spTree>
    <p:extLst>
      <p:ext uri="{BB962C8B-B14F-4D97-AF65-F5344CB8AC3E}">
        <p14:creationId xmlns:p14="http://schemas.microsoft.com/office/powerpoint/2010/main" val="4234117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84485" y="620688"/>
            <a:ext cx="8229600" cy="504825"/>
          </a:xfrm>
        </p:spPr>
        <p:txBody>
          <a:bodyPr/>
          <a:lstStyle/>
          <a:p>
            <a:pPr algn="r" eaLnBrk="1" hangingPunct="1"/>
            <a:r>
              <a:rPr lang="en-US" sz="3200" dirty="0" smtClean="0">
                <a:solidFill>
                  <a:schemeClr val="tx1"/>
                </a:solidFill>
              </a:rPr>
              <a:t>Discovering Electricity: Experiment 2 </a:t>
            </a:r>
            <a:r>
              <a:rPr lang="en-US" b="1" dirty="0" smtClean="0">
                <a:solidFill>
                  <a:schemeClr val="tx1"/>
                </a:solidFill>
              </a:rPr>
              <a:t>Conclusion</a:t>
            </a:r>
          </a:p>
        </p:txBody>
      </p:sp>
      <p:sp>
        <p:nvSpPr>
          <p:cNvPr id="22532" name="Text Box 3"/>
          <p:cNvSpPr txBox="1">
            <a:spLocks noChangeArrowheads="1"/>
          </p:cNvSpPr>
          <p:nvPr/>
        </p:nvSpPr>
        <p:spPr bwMode="auto">
          <a:xfrm>
            <a:off x="251520" y="4797152"/>
            <a:ext cx="8763000" cy="185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FF0000"/>
              </a:buClr>
            </a:pPr>
            <a:r>
              <a:rPr lang="en-US" sz="2600" dirty="0"/>
              <a:t>There is a </a:t>
            </a:r>
            <a:r>
              <a:rPr lang="en-US" sz="2600" i="1" dirty="0"/>
              <a:t>long-range repulsive force</a:t>
            </a:r>
            <a:r>
              <a:rPr lang="en-US" sz="2600" dirty="0"/>
              <a:t>, requiring no contact, between two identical objects that have been charged in the </a:t>
            </a:r>
            <a:r>
              <a:rPr lang="en-US" sz="2600" i="1" dirty="0"/>
              <a:t>same </a:t>
            </a:r>
            <a:r>
              <a:rPr lang="en-US" sz="2600" dirty="0"/>
              <a:t>way</a:t>
            </a:r>
            <a:r>
              <a:rPr lang="en-US" sz="2600" dirty="0" smtClean="0"/>
              <a:t>.</a:t>
            </a:r>
          </a:p>
          <a:p>
            <a:pPr eaLnBrk="1" hangingPunct="1">
              <a:spcBef>
                <a:spcPct val="20000"/>
              </a:spcBef>
              <a:spcAft>
                <a:spcPct val="20000"/>
              </a:spcAft>
              <a:buClr>
                <a:srgbClr val="FF0000"/>
              </a:buClr>
            </a:pPr>
            <a:r>
              <a:rPr lang="en-US" sz="2600" b="1" dirty="0" smtClean="0"/>
              <a:t>We call this the “Electric Force”.</a:t>
            </a:r>
            <a:endParaRPr lang="en-US" sz="2600" b="1" dirty="0"/>
          </a:p>
        </p:txBody>
      </p:sp>
      <p:pic>
        <p:nvPicPr>
          <p:cNvPr id="22533" name="Picture 6" descr="Figure_UNTBL25_1_2"/>
          <p:cNvPicPr>
            <a:picLocks noChangeAspect="1" noChangeArrowheads="1"/>
          </p:cNvPicPr>
          <p:nvPr/>
        </p:nvPicPr>
        <p:blipFill>
          <a:blip r:embed="rId2">
            <a:extLst>
              <a:ext uri="{28A0092B-C50C-407E-A947-70E740481C1C}">
                <a14:useLocalDpi xmlns:a14="http://schemas.microsoft.com/office/drawing/2010/main" val="0"/>
              </a:ext>
            </a:extLst>
          </a:blip>
          <a:srcRect t="6171" b="40620"/>
          <a:stretch>
            <a:fillRect/>
          </a:stretch>
        </p:blipFill>
        <p:spPr bwMode="auto">
          <a:xfrm>
            <a:off x="2411760" y="1412776"/>
            <a:ext cx="35750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772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76200" y="358140"/>
            <a:ext cx="8229600" cy="517525"/>
          </a:xfrm>
        </p:spPr>
        <p:txBody>
          <a:bodyPr/>
          <a:lstStyle/>
          <a:p>
            <a:pPr algn="l" eaLnBrk="1" hangingPunct="1"/>
            <a:r>
              <a:rPr lang="en-US" sz="3200" dirty="0" smtClean="0">
                <a:solidFill>
                  <a:schemeClr val="tx1"/>
                </a:solidFill>
              </a:rPr>
              <a:t>Discussion Question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6" y="914399"/>
            <a:ext cx="1919732" cy="284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 y="2651277"/>
            <a:ext cx="2167128" cy="126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4363500" y="348201"/>
            <a:ext cx="4500084" cy="377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smtClean="0"/>
              <a:t>Rub a plastic rod with wool, and hang it from a string.</a:t>
            </a:r>
          </a:p>
          <a:p>
            <a:pPr eaLnBrk="1" hangingPunct="1">
              <a:spcBef>
                <a:spcPct val="20000"/>
              </a:spcBef>
              <a:spcAft>
                <a:spcPct val="20000"/>
              </a:spcAft>
              <a:buClr>
                <a:srgbClr val="93001B"/>
              </a:buClr>
              <a:buFont typeface="Wingdings" pitchFamily="84" charset="2"/>
              <a:buChar char="§"/>
            </a:pPr>
            <a:r>
              <a:rPr lang="en-US" sz="2600" dirty="0" smtClean="0"/>
              <a:t>Rub a glass rod with silk, and place it near the hanging rod.</a:t>
            </a:r>
          </a:p>
          <a:p>
            <a:pPr eaLnBrk="1" hangingPunct="1">
              <a:spcBef>
                <a:spcPct val="20000"/>
              </a:spcBef>
              <a:spcAft>
                <a:spcPct val="20000"/>
              </a:spcAft>
              <a:buClr>
                <a:srgbClr val="93001B"/>
              </a:buClr>
              <a:buFont typeface="Wingdings" pitchFamily="84" charset="2"/>
              <a:buChar char="§"/>
            </a:pPr>
            <a:r>
              <a:rPr lang="en-US" sz="2600" dirty="0" smtClean="0"/>
              <a:t>What will happen?</a:t>
            </a:r>
          </a:p>
          <a:p>
            <a:pPr eaLnBrk="1" hangingPunct="1">
              <a:spcBef>
                <a:spcPct val="20000"/>
              </a:spcBef>
              <a:spcAft>
                <a:spcPct val="20000"/>
              </a:spcAft>
              <a:buClr>
                <a:srgbClr val="93001B"/>
              </a:buClr>
              <a:buFont typeface="Wingdings" pitchFamily="84" charset="2"/>
              <a:buChar char="§"/>
            </a:pPr>
            <a:endParaRPr lang="en-US" sz="2600" dirty="0"/>
          </a:p>
        </p:txBody>
      </p:sp>
      <p:sp>
        <p:nvSpPr>
          <p:cNvPr id="9" name="Text Box 3"/>
          <p:cNvSpPr txBox="1">
            <a:spLocks noChangeArrowheads="1"/>
          </p:cNvSpPr>
          <p:nvPr/>
        </p:nvSpPr>
        <p:spPr bwMode="auto">
          <a:xfrm>
            <a:off x="3508248" y="3761743"/>
            <a:ext cx="5494673" cy="241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marL="514350" indent="-514350" eaLnBrk="1" hangingPunct="1">
              <a:spcBef>
                <a:spcPct val="20000"/>
              </a:spcBef>
              <a:spcAft>
                <a:spcPct val="20000"/>
              </a:spcAft>
              <a:buClr>
                <a:srgbClr val="93001B"/>
              </a:buClr>
              <a:buFont typeface="+mj-lt"/>
              <a:buAutoNum type="alphaUcPeriod"/>
            </a:pPr>
            <a:r>
              <a:rPr lang="en-US" sz="2600" dirty="0" smtClean="0"/>
              <a:t>Nothing: no force observed</a:t>
            </a:r>
          </a:p>
          <a:p>
            <a:pPr marL="514350" indent="-514350" eaLnBrk="1" hangingPunct="1">
              <a:spcBef>
                <a:spcPct val="20000"/>
              </a:spcBef>
              <a:spcAft>
                <a:spcPct val="20000"/>
              </a:spcAft>
              <a:buClr>
                <a:srgbClr val="93001B"/>
              </a:buClr>
              <a:buFont typeface="+mj-lt"/>
              <a:buAutoNum type="alphaUcPeriod"/>
            </a:pPr>
            <a:r>
              <a:rPr lang="en-US" sz="2600" dirty="0" smtClean="0"/>
              <a:t>The hanging rod will be repelled, and move to the left</a:t>
            </a:r>
          </a:p>
          <a:p>
            <a:pPr marL="514350" indent="-514350" eaLnBrk="1" hangingPunct="1">
              <a:spcBef>
                <a:spcPct val="20000"/>
              </a:spcBef>
              <a:spcAft>
                <a:spcPct val="20000"/>
              </a:spcAft>
              <a:buClr>
                <a:srgbClr val="93001B"/>
              </a:buClr>
              <a:buFont typeface="+mj-lt"/>
              <a:buAutoNum type="alphaUcPeriod"/>
            </a:pPr>
            <a:r>
              <a:rPr lang="en-US" sz="2600" dirty="0" smtClean="0"/>
              <a:t>The hanging rod will be attracted, and move to the right</a:t>
            </a:r>
            <a:endParaRPr lang="en-US" sz="26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21" y="2333505"/>
            <a:ext cx="6953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706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76200" y="358140"/>
            <a:ext cx="8229600" cy="861060"/>
          </a:xfrm>
        </p:spPr>
        <p:txBody>
          <a:bodyPr/>
          <a:lstStyle/>
          <a:p>
            <a:pPr algn="r" eaLnBrk="1" hangingPunct="1"/>
            <a:r>
              <a:rPr lang="en-US" sz="3200" dirty="0" smtClean="0">
                <a:solidFill>
                  <a:schemeClr val="tx1"/>
                </a:solidFill>
              </a:rPr>
              <a:t>Discovering Electricity: Experiment 3 </a:t>
            </a:r>
            <a:r>
              <a:rPr lang="en-US" sz="4000" b="1" dirty="0" smtClean="0">
                <a:solidFill>
                  <a:schemeClr val="tx1"/>
                </a:solidFill>
              </a:rPr>
              <a:t>Conclusion</a:t>
            </a:r>
          </a:p>
        </p:txBody>
      </p:sp>
      <p:sp>
        <p:nvSpPr>
          <p:cNvPr id="23556" name="Text Box 3"/>
          <p:cNvSpPr txBox="1">
            <a:spLocks noChangeArrowheads="1"/>
          </p:cNvSpPr>
          <p:nvPr/>
        </p:nvSpPr>
        <p:spPr bwMode="auto">
          <a:xfrm>
            <a:off x="88776" y="4371521"/>
            <a:ext cx="8915400" cy="185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FF0000"/>
              </a:buClr>
            </a:pPr>
            <a:r>
              <a:rPr lang="en-US" sz="2600" dirty="0"/>
              <a:t>These particular two types of rods are different materials, charged in a somewhat different way, and they </a:t>
            </a:r>
            <a:r>
              <a:rPr lang="en-US" sz="2600" i="1" dirty="0"/>
              <a:t>attract </a:t>
            </a:r>
            <a:r>
              <a:rPr lang="en-US" sz="2600" dirty="0"/>
              <a:t>each other rather than repel. </a:t>
            </a:r>
            <a:endParaRPr lang="en-US" sz="2600" dirty="0" smtClean="0"/>
          </a:p>
          <a:p>
            <a:pPr eaLnBrk="1" hangingPunct="1">
              <a:spcBef>
                <a:spcPct val="20000"/>
              </a:spcBef>
              <a:spcAft>
                <a:spcPct val="20000"/>
              </a:spcAft>
              <a:buClr>
                <a:srgbClr val="FF0000"/>
              </a:buClr>
            </a:pPr>
            <a:r>
              <a:rPr lang="en-US" sz="2600" b="1" dirty="0" smtClean="0"/>
              <a:t>This is also the “Electric Force”.</a:t>
            </a:r>
            <a:endParaRPr lang="en-US" sz="2600" b="1" dirty="0"/>
          </a:p>
        </p:txBody>
      </p:sp>
      <p:pic>
        <p:nvPicPr>
          <p:cNvPr id="23557" name="Picture 6" descr="Figure_UNTBL25_1_3"/>
          <p:cNvPicPr>
            <a:picLocks noChangeAspect="1" noChangeArrowheads="1"/>
          </p:cNvPicPr>
          <p:nvPr/>
        </p:nvPicPr>
        <p:blipFill>
          <a:blip r:embed="rId2">
            <a:extLst>
              <a:ext uri="{28A0092B-C50C-407E-A947-70E740481C1C}">
                <a14:useLocalDpi xmlns:a14="http://schemas.microsoft.com/office/drawing/2010/main" val="0"/>
              </a:ext>
            </a:extLst>
          </a:blip>
          <a:srcRect t="6360" b="34340"/>
          <a:stretch>
            <a:fillRect/>
          </a:stretch>
        </p:blipFill>
        <p:spPr bwMode="auto">
          <a:xfrm>
            <a:off x="446088" y="1219200"/>
            <a:ext cx="3565525"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329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6011</TotalTime>
  <Words>1621</Words>
  <Application>Microsoft Office PowerPoint</Application>
  <PresentationFormat>On-screen Show (4:3)</PresentationFormat>
  <Paragraphs>204</Paragraphs>
  <Slides>34</Slides>
  <Notes>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PHY132 Introduction to Physics II  Class 8 – Outline:</vt:lpstr>
      <vt:lpstr>Reading Question</vt:lpstr>
      <vt:lpstr>What’s a volt?</vt:lpstr>
      <vt:lpstr>Discovering Electricity: Experiment 1</vt:lpstr>
      <vt:lpstr>Discovering Electricity: Experiment 1</vt:lpstr>
      <vt:lpstr>Discussion Question</vt:lpstr>
      <vt:lpstr>Discovering Electricity: Experiment 2 Conclusion</vt:lpstr>
      <vt:lpstr>Discussion Question</vt:lpstr>
      <vt:lpstr>Discovering Electricity: Experiment 3 Conclusion</vt:lpstr>
      <vt:lpstr>Discussion Question</vt:lpstr>
      <vt:lpstr>Discovering Electricity: Experiment 4 Conclusion</vt:lpstr>
      <vt:lpstr>Discussion Question</vt:lpstr>
      <vt:lpstr>Discovering Electricity: Experiment 5 Conclusion</vt:lpstr>
      <vt:lpstr>PowerPoint Presentation</vt:lpstr>
      <vt:lpstr>Charge Polarization</vt:lpstr>
      <vt:lpstr>Charge Polarization</vt:lpstr>
      <vt:lpstr>Benjamin Franklin (1706-1790)</vt:lpstr>
      <vt:lpstr>Electric Force</vt:lpstr>
      <vt:lpstr>20th Century Discovery:  Atomic Structure</vt:lpstr>
      <vt:lpstr>PowerPoint Presentation</vt:lpstr>
      <vt:lpstr>PowerPoint Presentation</vt:lpstr>
      <vt:lpstr>PowerPoint Presentation</vt:lpstr>
      <vt:lpstr>PowerPoint Presentation</vt:lpstr>
      <vt:lpstr>When you rub a glass rod with silk, the glass rod becomes positively charged.  (As per Benjamin Franklin’s definition of “positive”.) What is most likely going on here? </vt:lpstr>
      <vt:lpstr>When you rub a plastic rod with fur or wool, the plastic rod becomes negatively charged.  (As per Benjamin Franklin’s definition of “negative”.) What is most likely going on here? </vt:lpstr>
      <vt:lpstr>PowerPoint Presentation</vt:lpstr>
      <vt:lpstr>PowerPoint Presentation</vt:lpstr>
      <vt:lpstr>Conservation of Charge</vt:lpstr>
      <vt:lpstr>Recall: Discovering Electricity: Experiment 4</vt:lpstr>
      <vt:lpstr>Coulomb’s Law</vt:lpstr>
      <vt:lpstr>PowerPoint Presentation</vt:lpstr>
      <vt:lpstr>Conductors and Insulators</vt:lpstr>
      <vt:lpstr>When you buy a water pipe in a hardware store, the water isn’t included. When you buy copper wire, electrons</vt:lpstr>
      <vt:lpstr>Before Class 9 on Monday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PHY132 Introduction to Physics II</dc:title>
  <dc:creator>Jason Harlow</dc:creator>
  <cp:lastModifiedBy>Jason Harlow</cp:lastModifiedBy>
  <cp:revision>218</cp:revision>
  <cp:lastPrinted>2014-01-29T15:53:43Z</cp:lastPrinted>
  <dcterms:created xsi:type="dcterms:W3CDTF">2010-09-20T13:36:26Z</dcterms:created>
  <dcterms:modified xsi:type="dcterms:W3CDTF">2015-02-05T02:13:19Z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