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00" r:id="rId2"/>
    <p:sldId id="507" r:id="rId3"/>
    <p:sldId id="532" r:id="rId4"/>
    <p:sldId id="533" r:id="rId5"/>
    <p:sldId id="535" r:id="rId6"/>
    <p:sldId id="536" r:id="rId7"/>
    <p:sldId id="590" r:id="rId8"/>
    <p:sldId id="543" r:id="rId9"/>
    <p:sldId id="544" r:id="rId10"/>
    <p:sldId id="545" r:id="rId11"/>
    <p:sldId id="548" r:id="rId12"/>
    <p:sldId id="549" r:id="rId13"/>
    <p:sldId id="550" r:id="rId14"/>
    <p:sldId id="553" r:id="rId15"/>
    <p:sldId id="554" r:id="rId16"/>
    <p:sldId id="555" r:id="rId17"/>
    <p:sldId id="556" r:id="rId18"/>
    <p:sldId id="558" r:id="rId19"/>
    <p:sldId id="559" r:id="rId20"/>
    <p:sldId id="563" r:id="rId21"/>
    <p:sldId id="568" r:id="rId22"/>
    <p:sldId id="569" r:id="rId23"/>
    <p:sldId id="570" r:id="rId24"/>
    <p:sldId id="571" r:id="rId25"/>
    <p:sldId id="591" r:id="rId26"/>
    <p:sldId id="592" r:id="rId27"/>
    <p:sldId id="573" r:id="rId28"/>
    <p:sldId id="575" r:id="rId29"/>
    <p:sldId id="576" r:id="rId30"/>
    <p:sldId id="577" r:id="rId31"/>
    <p:sldId id="579" r:id="rId32"/>
    <p:sldId id="581" r:id="rId33"/>
    <p:sldId id="582" r:id="rId34"/>
    <p:sldId id="588" r:id="rId35"/>
    <p:sldId id="589" r:id="rId36"/>
    <p:sldId id="506" r:id="rId3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660"/>
  </p:normalViewPr>
  <p:slideViewPr>
    <p:cSldViewPr>
      <p:cViewPr varScale="1">
        <p:scale>
          <a:sx n="58" d="100"/>
          <a:sy n="5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16:19:24.6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22139 2879 14,'18'6'56,"-18"-6"17,0 0-18,0 0-20,0 0-20,0 0-15,0 0-109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5T16:24:16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10483 14427 248,'-14'-9'40,"-1"-5"-36,1-4 7,10 1 4,2 10 30,2 2-4,-5 5-16,5-2-6,0 2 6,0-1-2,0 1-3,0 0-1,0-3-13,-4 3-1,2 0 15,-10-1 8,1 1-10,2-5-6,-2 3-5,0-2-4,0 4-3,7-2 0,-8 2-1,8 0 0,-5 0-1,3 0-1,-7 5-3,1 15-3,4 8 4,2 4 0,6-6 3,0 4-2,0-4 0,16-4-2,9-2-2,-1-4 5,-2-3-2,1-6 1,-6-5 3,-1-2-3,5 0 0,0 0-1,1 0 2,1 0 3,0 0-1,-12 0-2,-5 0-1,-4 0-3,3 0-3,-5 0 6,0-2 1,0-5 2,0-4 1,0-3-4,0-7 2,-13 1-12,-8 1-3,4 0-41,-2 6-29,7-4-107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</inkml:traceFormat>
        <inkml:channelProperties>
          <inkml:channelProperty channel="X" name="resolution" value="76.9186" units="1/cm"/>
          <inkml:channelProperty channel="Y" name="resolution" value="53.057" units="1/cm"/>
        </inkml:channelProperties>
      </inkml:inkSource>
      <inkml:timestamp xml:id="ts0" timeString="2014-02-05T16:31:43.3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19026 7169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387446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FC6D361-CDBC-4B10-9779-2A68EEE54C3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11FAB265-EC31-464A-AFE0-9C6FF18FBF06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13B2E37A-53C9-4496-A8E1-3D9A698CD30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F67F47EC-A09E-428A-BC05-D360FC87CD77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C4FDEF01-2509-48D4-AEC2-7110DE5CF58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42567CC2-008C-4316-9232-E68E56BB5ECA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3E1A6664-C580-4546-917D-9D18147F49F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7F301264-C336-474E-83FB-29769CF059E0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8128472-98EA-4A30-8E42-EFB9EB49BC6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E55FCBCC-0BD3-4D7E-A27F-10D5A33C1FA7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2E5B90FF-2D3F-449C-B58F-8C536B76A151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A9B0668-4458-4767-B1CC-2148F38D0AB6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5DB3A6B0-5A4C-43C4-A6D6-F46CFDD81AE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E66B1C9C-A83C-4852-B93C-4B0BF89DF01D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B2E1B10-044F-4C8A-98BB-A302D18034E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51555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66A45697-E383-4090-A95F-929ED7950442}" type="slidenum">
              <a:rPr lang="en-US" altLang="en-US" sz="1200"/>
              <a:pPr algn="r" eaLnBrk="1" hangingPunct="1"/>
              <a:t>31</a:t>
            </a:fld>
            <a:endParaRPr lang="en-US" altLang="en-US" sz="1200"/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wvortex.com/artman/publish/vortex_news/article_329.shtml?page=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" y="1628800"/>
            <a:ext cx="3763516" cy="3888432"/>
          </a:xfrm>
        </p:spPr>
        <p:txBody>
          <a:bodyPr/>
          <a:lstStyle/>
          <a:p>
            <a:r>
              <a:rPr lang="en-CA" sz="2800" dirty="0" smtClean="0"/>
              <a:t>Finishing off chapter 26</a:t>
            </a:r>
          </a:p>
          <a:p>
            <a:r>
              <a:rPr lang="en-CA" sz="2800" dirty="0"/>
              <a:t>Electric Field of: </a:t>
            </a:r>
            <a:endParaRPr lang="en-CA" sz="2800" dirty="0" smtClean="0"/>
          </a:p>
          <a:p>
            <a:pPr lvl="1"/>
            <a:r>
              <a:rPr lang="en-CA" sz="2400" dirty="0" smtClean="0"/>
              <a:t>Continuous </a:t>
            </a:r>
            <a:r>
              <a:rPr lang="en-CA" sz="2400" dirty="0"/>
              <a:t>Charge Distribution</a:t>
            </a:r>
          </a:p>
          <a:p>
            <a:pPr lvl="1"/>
            <a:r>
              <a:rPr lang="en-CA" sz="2400" dirty="0"/>
              <a:t>Rings, Planes and Spheres</a:t>
            </a:r>
          </a:p>
          <a:p>
            <a:pPr lvl="1"/>
            <a:r>
              <a:rPr lang="en-CA" sz="2400" dirty="0"/>
              <a:t>Parallel Plate </a:t>
            </a:r>
            <a:r>
              <a:rPr lang="en-CA" sz="2400" dirty="0" smtClean="0"/>
              <a:t>Capacitor</a:t>
            </a:r>
            <a:endParaRPr lang="en-CA" sz="24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04" y="80814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10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pic>
        <p:nvPicPr>
          <p:cNvPr id="17410" name="Picture 2" descr="http://www.vwvortex.com/artman/uploads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92" y="620688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5517232"/>
            <a:ext cx="87129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kern="0" dirty="0" smtClean="0"/>
              <a:t>Motion of a Charged Particle in an Electric Field </a:t>
            </a:r>
          </a:p>
          <a:p>
            <a:r>
              <a:rPr lang="en-CA" sz="2800" kern="0" dirty="0" smtClean="0"/>
              <a:t>Motion of a Dipole in an Electric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6567646"/>
            <a:ext cx="5979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Image from </a:t>
            </a:r>
            <a:r>
              <a:rPr lang="en-CA" sz="1100" dirty="0">
                <a:hlinkClick r:id="rId4"/>
              </a:rPr>
              <a:t>http://</a:t>
            </a:r>
            <a:r>
              <a:rPr lang="en-CA" sz="1100" dirty="0" smtClean="0">
                <a:hlinkClick r:id="rId4"/>
              </a:rPr>
              <a:t>www.vwvortex.com/artman/publish/vortex_news/article_329.shtml?page=4</a:t>
            </a:r>
            <a:r>
              <a:rPr lang="en-CA" sz="1100" dirty="0" smtClean="0"/>
              <a:t> </a:t>
            </a:r>
            <a:endParaRPr lang="en-C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766592" y="4221088"/>
            <a:ext cx="5272762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CA" sz="2000" b="1" dirty="0" err="1" smtClean="0"/>
              <a:t>Volkswagon</a:t>
            </a:r>
            <a:r>
              <a:rPr lang="en-CA" sz="2000" b="1" dirty="0" smtClean="0"/>
              <a:t> Factory Tour: </a:t>
            </a:r>
            <a:r>
              <a:rPr lang="en-CA" sz="2000" dirty="0" smtClean="0"/>
              <a:t>Ionized paint droplets are transferred </a:t>
            </a:r>
            <a:r>
              <a:rPr lang="en-CA" sz="2000" dirty="0"/>
              <a:t>in an electrostatic field to the body, </a:t>
            </a:r>
            <a:r>
              <a:rPr lang="en-CA" sz="2000" dirty="0" smtClean="0"/>
              <a:t>and </a:t>
            </a:r>
            <a:r>
              <a:rPr lang="en-CA" sz="2000" dirty="0"/>
              <a:t>adheres to the </a:t>
            </a:r>
            <a:r>
              <a:rPr lang="en-CA" sz="2000" dirty="0" smtClean="0"/>
              <a:t>metal in an even coat.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147638"/>
            <a:ext cx="8229600" cy="288925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 Disk of Charge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4410075" y="188640"/>
            <a:ext cx="44084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Consider the on-axis electric field of a positively charged disk of radius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Define the </a:t>
            </a:r>
            <a:r>
              <a:rPr lang="en-US" altLang="en-US" sz="2600" i="1" dirty="0">
                <a:latin typeface="Times New Roman" pitchFamily="84" charset="0"/>
              </a:rPr>
              <a:t>z</a:t>
            </a:r>
            <a:r>
              <a:rPr lang="en-US" altLang="en-US" sz="2600" dirty="0"/>
              <a:t>-axis to be the axis of the disk.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on the </a:t>
            </a:r>
            <a:br>
              <a:rPr lang="en-US" altLang="en-US" sz="2600" dirty="0">
                <a:cs typeface="Arial" charset="0"/>
              </a:rPr>
            </a:br>
            <a:r>
              <a:rPr lang="en-US" altLang="en-US" sz="2600" i="1" dirty="0">
                <a:latin typeface="Times New Roman" pitchFamily="84" charset="0"/>
                <a:cs typeface="Arial" charset="0"/>
              </a:rPr>
              <a:t>z</a:t>
            </a:r>
            <a:r>
              <a:rPr lang="en-US" altLang="en-US" sz="2600" dirty="0">
                <a:cs typeface="Arial" charset="0"/>
              </a:rPr>
              <a:t>-axis points away from the center of the disk, with magnitude:</a:t>
            </a:r>
          </a:p>
        </p:txBody>
      </p:sp>
      <p:pic>
        <p:nvPicPr>
          <p:cNvPr id="59397" name="Picture 7" descr="26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152400" y="982663"/>
            <a:ext cx="42037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3887560"/>
            <a:ext cx="4406193" cy="9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6688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 Plane of Charge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050" y="1135063"/>
            <a:ext cx="90487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of a plane of charge is found from the on-axis field of a charged disk by letting the radius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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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</a:t>
            </a:r>
            <a:r>
              <a:rPr lang="en-US" altLang="en-US" sz="2600" dirty="0">
                <a:cs typeface="Times New Roman" pitchFamily="84" charset="0"/>
              </a:rPr>
              <a:t> electric field of an infinite plane of charge with surface charge density </a:t>
            </a:r>
            <a:r>
              <a:rPr lang="el-GR" altLang="en-US" sz="2600" i="1" dirty="0">
                <a:latin typeface="Symbol" pitchFamily="84" charset="2"/>
                <a:cs typeface="Times New Roman" pitchFamily="84" charset="0"/>
                <a:sym typeface="Symbol" pitchFamily="84" charset="2"/>
              </a:rPr>
              <a:t></a:t>
            </a:r>
            <a:r>
              <a:rPr lang="en-US" altLang="en-US" sz="2600" dirty="0">
                <a:cs typeface="Times New Roman" pitchFamily="84" charset="0"/>
              </a:rPr>
              <a:t> is:</a:t>
            </a:r>
            <a:endParaRPr lang="el-GR" altLang="en-US" sz="2600" dirty="0">
              <a:cs typeface="Times New Roman" pitchFamily="84" charset="0"/>
            </a:endParaRP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55563" y="3979863"/>
            <a:ext cx="88963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For a positively charged plane, with </a:t>
            </a:r>
            <a:r>
              <a:rPr lang="el-GR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</a:t>
            </a:r>
            <a:r>
              <a:rPr lang="el-GR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cs typeface="Arial" charset="0"/>
              </a:rPr>
              <a:t>, the electric field points </a:t>
            </a:r>
            <a:r>
              <a:rPr lang="en-US" altLang="en-US" sz="2600" i="1" dirty="0">
                <a:cs typeface="Arial" charset="0"/>
              </a:rPr>
              <a:t>away from</a:t>
            </a:r>
            <a:r>
              <a:rPr lang="en-US" altLang="en-US" sz="2600" dirty="0">
                <a:cs typeface="Arial" charset="0"/>
              </a:rPr>
              <a:t> the plane on both sides of the plane.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For a negatively charged plane, with </a:t>
            </a:r>
            <a:r>
              <a:rPr lang="el-GR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</a:t>
            </a:r>
            <a:r>
              <a:rPr lang="el-GR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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cs typeface="Arial" charset="0"/>
              </a:rPr>
              <a:t>, the electric field points </a:t>
            </a:r>
            <a:r>
              <a:rPr lang="en-US" altLang="en-US" sz="2600" i="1" dirty="0">
                <a:cs typeface="Arial" charset="0"/>
              </a:rPr>
              <a:t>towards</a:t>
            </a:r>
            <a:r>
              <a:rPr lang="en-US" altLang="en-US" sz="2600" dirty="0">
                <a:cs typeface="Arial" charset="0"/>
              </a:rPr>
              <a:t> the plane on both sides of the plane.</a:t>
            </a:r>
          </a:p>
        </p:txBody>
      </p:sp>
      <p:pic>
        <p:nvPicPr>
          <p:cNvPr id="62470" name="Picture 7" descr="CH26_PPT_Slide_26-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4"/>
          <a:stretch>
            <a:fillRect/>
          </a:stretch>
        </p:blipFill>
        <p:spPr bwMode="auto">
          <a:xfrm>
            <a:off x="2547938" y="2941638"/>
            <a:ext cx="40465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76200" y="166688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A Plane of Charge</a:t>
            </a:r>
          </a:p>
        </p:txBody>
      </p:sp>
      <p:pic>
        <p:nvPicPr>
          <p:cNvPr id="63492" name="Picture 7" descr="26_1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254000" y="701675"/>
            <a:ext cx="40513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0" descr="26_KeyEquation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33946"/>
          <a:stretch>
            <a:fillRect/>
          </a:stretch>
        </p:blipFill>
        <p:spPr bwMode="auto">
          <a:xfrm>
            <a:off x="4876800" y="2282825"/>
            <a:ext cx="39624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5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/>
          </p:cNvSpPr>
          <p:nvPr/>
        </p:nvSpPr>
        <p:spPr bwMode="auto">
          <a:xfrm>
            <a:off x="442913" y="1028700"/>
            <a:ext cx="39544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Two protons, A and B, are next to an infinite plane of positive charge. Proton B is twice as far from the plane as proton A. Which proton has the larger acceleration?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6200" y="95250"/>
            <a:ext cx="3913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26.9 </a:t>
            </a:r>
          </a:p>
        </p:txBody>
      </p:sp>
      <p:sp>
        <p:nvSpPr>
          <p:cNvPr id="64516" name="Rectangle 2"/>
          <p:cNvSpPr>
            <a:spLocks/>
          </p:cNvSpPr>
          <p:nvPr/>
        </p:nvSpPr>
        <p:spPr bwMode="auto">
          <a:xfrm>
            <a:off x="446088" y="3000375"/>
            <a:ext cx="61833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Proton 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Proton B.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Both have the same acceleration.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</p:txBody>
      </p:sp>
      <p:pic>
        <p:nvPicPr>
          <p:cNvPr id="64518" name="Picture 116" descr="CH26_PPT_Slide_60-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2" b="19092"/>
          <a:stretch>
            <a:fillRect/>
          </a:stretch>
        </p:blipFill>
        <p:spPr bwMode="auto">
          <a:xfrm>
            <a:off x="4492625" y="946150"/>
            <a:ext cx="44227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20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44958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two electrodes, one with charge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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 and the other with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 placed face-to-face a distance </a:t>
            </a:r>
            <a:r>
              <a:rPr lang="en-US" altLang="en-US" sz="2600" i="1" dirty="0">
                <a:latin typeface="Times New Roman" pitchFamily="84" charset="0"/>
              </a:rPr>
              <a:t>d</a:t>
            </a:r>
            <a:r>
              <a:rPr lang="en-US" altLang="en-US" sz="2600" i="1" dirty="0"/>
              <a:t> </a:t>
            </a:r>
            <a:r>
              <a:rPr lang="en-US" altLang="en-US" sz="2600" dirty="0"/>
              <a:t>apart.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This arrangement of two electrodes, charged equally but oppositely, is called a </a:t>
            </a:r>
            <a:r>
              <a:rPr lang="en-US" altLang="en-US" sz="2600" b="1" dirty="0"/>
              <a:t>parallel-plate capacitor.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Capacitors play important roles in many electric circuits.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8" y="23813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Parallel-Plate Capacitor</a:t>
            </a:r>
          </a:p>
        </p:txBody>
      </p:sp>
      <p:pic>
        <p:nvPicPr>
          <p:cNvPr id="67589" name="Picture 6" descr="26_1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"/>
          <a:stretch>
            <a:fillRect/>
          </a:stretch>
        </p:blipFill>
        <p:spPr bwMode="auto">
          <a:xfrm>
            <a:off x="4611688" y="1403350"/>
            <a:ext cx="4303712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3886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two capacitor plates, seen from the side.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Because opposite charges attract, all of the charge is on the </a:t>
            </a:r>
            <a:r>
              <a:rPr lang="en-US" altLang="en-US" sz="2600" i="1" dirty="0"/>
              <a:t>inner </a:t>
            </a:r>
            <a:r>
              <a:rPr lang="en-US" altLang="en-US" sz="2600" dirty="0"/>
              <a:t>surfaces of the two plates.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Inside the capacitor, the net field points toward the negative plate.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Outside the capacitor, the net field is zero.</a:t>
            </a: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95250" y="176213"/>
            <a:ext cx="777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Parallel-Plate Capacitor</a:t>
            </a:r>
          </a:p>
        </p:txBody>
      </p:sp>
      <p:pic>
        <p:nvPicPr>
          <p:cNvPr id="68613" name="Picture 7" descr="26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"/>
          <a:stretch>
            <a:fillRect/>
          </a:stretch>
        </p:blipFill>
        <p:spPr bwMode="auto">
          <a:xfrm>
            <a:off x="4194175" y="1276350"/>
            <a:ext cx="45688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The electric field inside a capacitor is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452438" y="4208463"/>
            <a:ext cx="8134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where </a:t>
            </a:r>
            <a:r>
              <a:rPr lang="en-US" altLang="en-US" sz="2600" i="1">
                <a:latin typeface="Times New Roman" pitchFamily="84" charset="0"/>
              </a:rPr>
              <a:t>A</a:t>
            </a:r>
            <a:r>
              <a:rPr lang="en-US" altLang="en-US" sz="2600" i="1"/>
              <a:t> </a:t>
            </a:r>
            <a:r>
              <a:rPr lang="en-US" altLang="en-US" sz="2600"/>
              <a:t>is the surface area of each electrode. Outside the capacitor plates, where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 baseline="-25000">
                <a:latin typeface="Symbol" pitchFamily="84" charset="2"/>
                <a:sym typeface="Symbol" pitchFamily="84" charset="2"/>
              </a:rPr>
              <a:t></a:t>
            </a:r>
            <a:r>
              <a:rPr lang="en-US" altLang="en-US" sz="2600"/>
              <a:t> and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 baseline="-2500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/>
              <a:t> have equal magnitudes but </a:t>
            </a:r>
            <a:r>
              <a:rPr lang="en-US" altLang="en-US" sz="2600" i="1"/>
              <a:t>opposite </a:t>
            </a:r>
            <a:r>
              <a:rPr lang="en-US" altLang="en-US" sz="2600"/>
              <a:t>directions, the electric field is zero.</a:t>
            </a: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95250" y="176213"/>
            <a:ext cx="777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Parallel-Plate Capacitor</a:t>
            </a:r>
          </a:p>
        </p:txBody>
      </p:sp>
      <p:pic>
        <p:nvPicPr>
          <p:cNvPr id="69638" name="Picture 8" descr="26_KeyEquation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20575" b="8815"/>
          <a:stretch>
            <a:fillRect/>
          </a:stretch>
        </p:blipFill>
        <p:spPr bwMode="auto">
          <a:xfrm>
            <a:off x="939800" y="1676400"/>
            <a:ext cx="7213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49360" y="25808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0000" y="2571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7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/>
          </p:cNvSpPr>
          <p:nvPr/>
        </p:nvSpPr>
        <p:spPr bwMode="auto">
          <a:xfrm>
            <a:off x="457200" y="838200"/>
            <a:ext cx="511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Three points inside a </a:t>
            </a:r>
            <a:br>
              <a:rPr lang="en-US" altLang="en-US" sz="2800"/>
            </a:br>
            <a:r>
              <a:rPr lang="en-US" altLang="en-US" sz="2800"/>
              <a:t>parallel-plate capacitor are marked. Which is true?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altLang="en-US" sz="280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1913" y="123825"/>
            <a:ext cx="39131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26.10 </a:t>
            </a:r>
          </a:p>
        </p:txBody>
      </p:sp>
      <p:sp>
        <p:nvSpPr>
          <p:cNvPr id="70660" name="Rectangle 2"/>
          <p:cNvSpPr>
            <a:spLocks/>
          </p:cNvSpPr>
          <p:nvPr/>
        </p:nvSpPr>
        <p:spPr bwMode="auto">
          <a:xfrm>
            <a:off x="452438" y="1868488"/>
            <a:ext cx="51165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800"/>
          </a:p>
          <a:p>
            <a:pPr eaLnBrk="1" hangingPunct="1">
              <a:lnSpc>
                <a:spcPct val="11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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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3</a:t>
            </a:r>
            <a:endParaRPr lang="en-US" altLang="en-US" sz="2800">
              <a:latin typeface="Times New Roman" pitchFamily="8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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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3</a:t>
            </a:r>
            <a:endParaRPr lang="en-US" altLang="en-US" sz="2800">
              <a:latin typeface="Times New Roman" pitchFamily="8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3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>
                <a:latin typeface="Symbol" pitchFamily="84" charset="2"/>
                <a:sym typeface="Symbol" pitchFamily="84" charset="2"/>
              </a:rPr>
              <a:t></a:t>
            </a:r>
            <a:r>
              <a:rPr lang="en-US" altLang="en-US" sz="2800">
                <a:latin typeface="Times New Roman" pitchFamily="84" charset="0"/>
              </a:rPr>
              <a:t> </a:t>
            </a:r>
            <a:r>
              <a:rPr lang="en-US" altLang="en-US" sz="2800" i="1">
                <a:latin typeface="Times New Roman" pitchFamily="84" charset="0"/>
              </a:rPr>
              <a:t>E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endParaRPr lang="en-US" altLang="en-US" sz="2800">
              <a:latin typeface="Times New Roman" pitchFamily="8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110000"/>
              </a:lnSpc>
            </a:pPr>
            <a:r>
              <a:rPr lang="en-US" altLang="en-US" sz="2800"/>
              <a:t> </a:t>
            </a:r>
          </a:p>
        </p:txBody>
      </p:sp>
      <p:pic>
        <p:nvPicPr>
          <p:cNvPr id="70663" name="Picture 7" descr="CH26_PPT_Slide_66-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7902"/>
          <a:stretch>
            <a:fillRect/>
          </a:stretch>
        </p:blipFill>
        <p:spPr bwMode="auto">
          <a:xfrm>
            <a:off x="5246688" y="1152525"/>
            <a:ext cx="35655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7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76200" y="1219200"/>
            <a:ext cx="3810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the electric field of an ideal parallel-plate capacitor constructed from two infinite charged planes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ideal capacitor is a good approximation as long as the electrode separation </a:t>
            </a:r>
            <a:r>
              <a:rPr lang="en-US" altLang="en-US" sz="2600" i="1" dirty="0">
                <a:latin typeface="Times New Roman" pitchFamily="84" charset="0"/>
              </a:rPr>
              <a:t>d</a:t>
            </a:r>
            <a:r>
              <a:rPr lang="en-US" altLang="en-US" sz="2600" dirty="0"/>
              <a:t> is much smaller than the electrodes’ size.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6675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Ideal Capacitor</a:t>
            </a:r>
          </a:p>
        </p:txBody>
      </p:sp>
      <p:pic>
        <p:nvPicPr>
          <p:cNvPr id="72709" name="Picture 6" descr="26_21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3207"/>
          <a:stretch>
            <a:fillRect/>
          </a:stretch>
        </p:blipFill>
        <p:spPr bwMode="auto">
          <a:xfrm>
            <a:off x="4092575" y="1371600"/>
            <a:ext cx="482282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 descr="CH26_PPT_Slide_26-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t="62541" r="78607"/>
          <a:stretch>
            <a:fillRect/>
          </a:stretch>
        </p:blipFill>
        <p:spPr bwMode="auto">
          <a:xfrm>
            <a:off x="2195513" y="4929188"/>
            <a:ext cx="20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1913" y="1066800"/>
            <a:ext cx="42926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Outside a real capacitor and near its edges, the electric field is affected by a complicated but weak </a:t>
            </a:r>
            <a:r>
              <a:rPr lang="en-US" altLang="en-US" sz="2600" b="1" dirty="0"/>
              <a:t>fringe field.</a:t>
            </a:r>
            <a:endParaRPr lang="en-US" altLang="en-US" sz="2600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We will keep things simple by always assuming the plates are very close together and using </a:t>
            </a:r>
            <a:r>
              <a:rPr lang="en-US" altLang="en-US" sz="2600" i="1" dirty="0">
                <a:latin typeface="Times New Roman" pitchFamily="84" charset="0"/>
              </a:rPr>
              <a:t>E</a:t>
            </a:r>
            <a:r>
              <a:rPr lang="en-US" altLang="en-US" sz="2600" dirty="0">
                <a:latin typeface="Times New Roman" pitchFamily="84" charset="0"/>
              </a:rPr>
              <a:t>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</a:rPr>
              <a:t> </a:t>
            </a:r>
            <a:r>
              <a:rPr lang="en-US" altLang="en-US" sz="2600" i="1" dirty="0">
                <a:latin typeface="Symbol" pitchFamily="84" charset="2"/>
                <a:sym typeface="Symbol" pitchFamily="84" charset="2"/>
              </a:rPr>
              <a:t></a:t>
            </a:r>
            <a:r>
              <a:rPr lang="en-US" altLang="en-US" sz="2600" dirty="0">
                <a:latin typeface="Times New Roman" pitchFamily="84" charset="0"/>
              </a:rPr>
              <a:t>/</a:t>
            </a:r>
            <a:r>
              <a:rPr lang="en-US" altLang="en-US" sz="2600" i="1" dirty="0">
                <a:latin typeface="Symbol" pitchFamily="84" charset="2"/>
                <a:sym typeface="Symbol" pitchFamily="84" charset="2"/>
              </a:rPr>
              <a:t></a:t>
            </a:r>
            <a:r>
              <a:rPr lang="en-US" altLang="en-US" sz="2600" baseline="-25000" dirty="0">
                <a:latin typeface="Times New Roman" pitchFamily="84" charset="0"/>
              </a:rPr>
              <a:t>0</a:t>
            </a:r>
            <a:r>
              <a:rPr lang="en-US" altLang="en-US" sz="2600" dirty="0"/>
              <a:t> for the magnitude of the field inside a parallel-plate capacitor.</a:t>
            </a: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0013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 Real Capacitor</a:t>
            </a:r>
          </a:p>
        </p:txBody>
      </p:sp>
      <p:pic>
        <p:nvPicPr>
          <p:cNvPr id="73734" name="Picture 7" descr="26_21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" b="2766"/>
          <a:stretch>
            <a:fillRect/>
          </a:stretch>
        </p:blipFill>
        <p:spPr bwMode="auto">
          <a:xfrm>
            <a:off x="4648200" y="914400"/>
            <a:ext cx="38592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211138"/>
            <a:ext cx="8229600" cy="230187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Electric Field Models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4450" y="814388"/>
            <a:ext cx="87947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Most of this chapter will be concerned with the </a:t>
            </a:r>
            <a:r>
              <a:rPr lang="en-US" altLang="en-US" sz="2600" i="1" dirty="0"/>
              <a:t>sources </a:t>
            </a:r>
            <a:r>
              <a:rPr lang="en-US" altLang="en-US" sz="2600" dirty="0"/>
              <a:t>of the electric field.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We can understand the essential physics on the basis of simplified </a:t>
            </a:r>
            <a:r>
              <a:rPr lang="en-US" altLang="en-US" sz="2600" i="1" dirty="0"/>
              <a:t>models </a:t>
            </a:r>
            <a:r>
              <a:rPr lang="en-US" altLang="en-US" sz="2600" dirty="0"/>
              <a:t>of the sources of electric field.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4450" y="2700338"/>
            <a:ext cx="39179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6550" indent="-33655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drawings show models of a positive point charge and an infinitely long negative wire.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We also will consider an infinitely wide charged plane and a charged sphere.</a:t>
            </a:r>
          </a:p>
        </p:txBody>
      </p:sp>
      <p:pic>
        <p:nvPicPr>
          <p:cNvPr id="20486" name="Picture 8" descr="26_01_Figure_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"/>
          <a:stretch>
            <a:fillRect/>
          </a:stretch>
        </p:blipFill>
        <p:spPr bwMode="auto">
          <a:xfrm>
            <a:off x="4111625" y="3124200"/>
            <a:ext cx="47275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5040313" y="990600"/>
            <a:ext cx="38750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an electric field that is the </a:t>
            </a:r>
            <a:r>
              <a:rPr lang="en-US" altLang="en-US" sz="2600" i="1" dirty="0"/>
              <a:t>same</a:t>
            </a:r>
            <a:r>
              <a:rPr lang="en-US" altLang="en-US" sz="2600" dirty="0"/>
              <a:t>—in strength and direction—at every point in a region of space.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This is called a </a:t>
            </a:r>
            <a:r>
              <a:rPr lang="en-US" altLang="en-US" sz="2600" b="1" dirty="0"/>
              <a:t>uniform electric field.</a:t>
            </a:r>
            <a:endParaRPr lang="en-US" altLang="en-US" sz="2600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easiest way to produce a uniform electric field is with a parallel-plate capacitor.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66688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Uniform Electric Fields</a:t>
            </a:r>
          </a:p>
        </p:txBody>
      </p:sp>
      <p:pic>
        <p:nvPicPr>
          <p:cNvPr id="77829" name="Picture 6" descr="26_2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>
            <a:fillRect/>
          </a:stretch>
        </p:blipFill>
        <p:spPr bwMode="auto">
          <a:xfrm>
            <a:off x="152400" y="1643063"/>
            <a:ext cx="481647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4" name="Group 10"/>
          <p:cNvGrpSpPr>
            <a:grpSpLocks/>
          </p:cNvGrpSpPr>
          <p:nvPr/>
        </p:nvGrpSpPr>
        <p:grpSpPr bwMode="auto">
          <a:xfrm>
            <a:off x="61913" y="1074738"/>
            <a:ext cx="8134350" cy="1917700"/>
            <a:chOff x="39" y="677"/>
            <a:chExt cx="5124" cy="1208"/>
          </a:xfrm>
        </p:grpSpPr>
        <p:pic>
          <p:nvPicPr>
            <p:cNvPr id="82951" name="Picture 8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3177" y="1507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9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3906" y="1510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3" name="Picture 7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92" b="56766"/>
            <a:stretch>
              <a:fillRect/>
            </a:stretch>
          </p:blipFill>
          <p:spPr bwMode="auto">
            <a:xfrm>
              <a:off x="2880" y="903"/>
              <a:ext cx="14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0" name="Text Box 3"/>
            <p:cNvSpPr txBox="1">
              <a:spLocks noChangeArrowheads="1"/>
            </p:cNvSpPr>
            <p:nvPr/>
          </p:nvSpPr>
          <p:spPr bwMode="auto">
            <a:xfrm>
              <a:off x="39" y="677"/>
              <a:ext cx="512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>
                  <a:cs typeface="Arial" charset="0"/>
                </a:rPr>
                <a:t>Consider a particle of charge 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q</a:t>
              </a:r>
              <a:r>
                <a:rPr lang="en-US" altLang="en-US" sz="2600" dirty="0">
                  <a:cs typeface="Arial" charset="0"/>
                </a:rPr>
                <a:t> and mass 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m</a:t>
              </a:r>
              <a:r>
                <a:rPr lang="en-US" altLang="en-US" sz="2600" dirty="0">
                  <a:cs typeface="Arial" charset="0"/>
                </a:rPr>
                <a:t> at a point where an electric field 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E</a:t>
              </a:r>
              <a:r>
                <a:rPr lang="en-US" altLang="en-US" sz="2600" dirty="0">
                  <a:cs typeface="Arial" charset="0"/>
                </a:rPr>
                <a:t> has been produced by </a:t>
              </a:r>
              <a:r>
                <a:rPr lang="en-US" altLang="en-US" sz="2600" i="1" dirty="0">
                  <a:cs typeface="Arial" charset="0"/>
                </a:rPr>
                <a:t>other </a:t>
              </a:r>
              <a:r>
                <a:rPr lang="en-US" altLang="en-US" sz="2600" dirty="0">
                  <a:cs typeface="Arial" charset="0"/>
                </a:rPr>
                <a:t>charges, the source charges.</a:t>
              </a:r>
            </a:p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>
                  <a:cs typeface="Arial" charset="0"/>
                </a:rPr>
                <a:t>The electric field exerts a force </a:t>
              </a:r>
              <a:r>
                <a:rPr lang="en-US" altLang="en-US" sz="2600" i="1" dirty="0" err="1">
                  <a:latin typeface="Times New Roman" pitchFamily="84" charset="0"/>
                  <a:cs typeface="Arial" charset="0"/>
                </a:rPr>
                <a:t>F</a:t>
              </a:r>
              <a:r>
                <a:rPr lang="en-US" altLang="en-US" sz="2600" baseline="-25000" dirty="0" err="1">
                  <a:latin typeface="Times New Roman" pitchFamily="84" charset="0"/>
                  <a:cs typeface="Arial" charset="0"/>
                </a:rPr>
                <a:t>on</a:t>
              </a:r>
              <a:r>
                <a:rPr lang="en-US" altLang="en-US" sz="2600" i="1" baseline="-25000" dirty="0">
                  <a:latin typeface="Times New Roman" pitchFamily="84" charset="0"/>
                  <a:cs typeface="Arial" charset="0"/>
                </a:rPr>
                <a:t> q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dirty="0">
                  <a:latin typeface="Symbol" pitchFamily="84" charset="2"/>
                  <a:cs typeface="Arial" charset="0"/>
                  <a:sym typeface="Symbol" pitchFamily="84" charset="2"/>
                </a:rPr>
                <a:t>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i="1" dirty="0" err="1">
                  <a:latin typeface="Times New Roman" pitchFamily="84" charset="0"/>
                  <a:cs typeface="Arial" charset="0"/>
                </a:rPr>
                <a:t>qE</a:t>
              </a:r>
              <a:r>
                <a:rPr lang="en-US" altLang="en-US" sz="2600" i="1" dirty="0">
                  <a:cs typeface="Arial" charset="0"/>
                </a:rPr>
                <a:t>.</a:t>
              </a:r>
              <a:endParaRPr lang="en-US" altLang="en-US" sz="2600" dirty="0">
                <a:cs typeface="Arial" charset="0"/>
              </a:endParaRPr>
            </a:p>
          </p:txBody>
        </p:sp>
      </p:grpSp>
      <p:sp>
        <p:nvSpPr>
          <p:cNvPr id="82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0013"/>
            <a:ext cx="88392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Motion of a Charged Particle in an Electric Field</a:t>
            </a:r>
          </a:p>
        </p:txBody>
      </p:sp>
      <p:pic>
        <p:nvPicPr>
          <p:cNvPr id="82949" name="Picture 12" descr="26_2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"/>
          <a:stretch>
            <a:fillRect/>
          </a:stretch>
        </p:blipFill>
        <p:spPr bwMode="auto">
          <a:xfrm>
            <a:off x="296863" y="3429000"/>
            <a:ext cx="85486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1"/>
          <p:cNvGrpSpPr>
            <a:grpSpLocks/>
          </p:cNvGrpSpPr>
          <p:nvPr/>
        </p:nvGrpSpPr>
        <p:grpSpPr bwMode="auto">
          <a:xfrm>
            <a:off x="44450" y="1389063"/>
            <a:ext cx="8718550" cy="1971675"/>
            <a:chOff x="28" y="875"/>
            <a:chExt cx="5492" cy="1242"/>
          </a:xfrm>
        </p:grpSpPr>
        <p:pic>
          <p:nvPicPr>
            <p:cNvPr id="83976" name="Picture 8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3218" y="875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7" name="Picture 9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3938" y="875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8" name="Text Box 3"/>
            <p:cNvSpPr txBox="1">
              <a:spLocks noChangeArrowheads="1"/>
            </p:cNvSpPr>
            <p:nvPr/>
          </p:nvSpPr>
          <p:spPr bwMode="auto">
            <a:xfrm>
              <a:off x="28" y="909"/>
              <a:ext cx="5492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>
                  <a:cs typeface="Arial" charset="0"/>
                </a:rPr>
                <a:t>The electric field exerts a force</a:t>
              </a:r>
              <a:r>
                <a:rPr lang="en-US" altLang="en-US" sz="2600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i="1" dirty="0" err="1">
                  <a:latin typeface="Times New Roman" pitchFamily="84" charset="0"/>
                  <a:cs typeface="Arial" charset="0"/>
                </a:rPr>
                <a:t>F</a:t>
              </a:r>
              <a:r>
                <a:rPr lang="en-US" altLang="en-US" sz="2600" baseline="-25000" dirty="0" err="1">
                  <a:latin typeface="Times New Roman" pitchFamily="84" charset="0"/>
                  <a:cs typeface="Arial" charset="0"/>
                </a:rPr>
                <a:t>on</a:t>
              </a:r>
              <a:r>
                <a:rPr lang="en-US" altLang="en-US" sz="2600" i="1" baseline="-25000" dirty="0">
                  <a:latin typeface="Times New Roman" pitchFamily="84" charset="0"/>
                  <a:cs typeface="Arial" charset="0"/>
                </a:rPr>
                <a:t> q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dirty="0">
                  <a:latin typeface="Symbol" pitchFamily="84" charset="2"/>
                  <a:cs typeface="Arial" charset="0"/>
                  <a:sym typeface="Symbol" pitchFamily="84" charset="2"/>
                </a:rPr>
                <a:t>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i="1" dirty="0" err="1">
                  <a:latin typeface="Times New Roman" pitchFamily="84" charset="0"/>
                  <a:cs typeface="Arial" charset="0"/>
                </a:rPr>
                <a:t>qE</a:t>
              </a:r>
              <a:r>
                <a:rPr lang="en-US" altLang="en-US" sz="2600" dirty="0">
                  <a:latin typeface="Times New Roman" pitchFamily="84" charset="0"/>
                  <a:cs typeface="Arial" charset="0"/>
                </a:rPr>
                <a:t> </a:t>
              </a:r>
              <a:r>
                <a:rPr lang="en-US" altLang="en-US" sz="2600" dirty="0">
                  <a:cs typeface="Arial" charset="0"/>
                </a:rPr>
                <a:t>on a charged particle.</a:t>
              </a:r>
              <a:endParaRPr lang="en-US" altLang="en-US" sz="2600" dirty="0">
                <a:latin typeface="Times New Roman" pitchFamily="84" charset="0"/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>
                  <a:cs typeface="Arial" charset="0"/>
                </a:rPr>
                <a:t>If this is the only force acting on </a:t>
              </a:r>
              <a:r>
                <a:rPr lang="en-US" altLang="en-US" sz="2600" i="1" dirty="0">
                  <a:latin typeface="Times New Roman" pitchFamily="84" charset="0"/>
                  <a:cs typeface="Arial" charset="0"/>
                </a:rPr>
                <a:t>q</a:t>
              </a:r>
              <a:r>
                <a:rPr lang="en-US" altLang="en-US" sz="2600" dirty="0">
                  <a:cs typeface="Arial" charset="0"/>
                </a:rPr>
                <a:t>, it causes the charged particle to accelerate with</a:t>
              </a:r>
              <a:endParaRPr lang="en-US" altLang="en-US" sz="2600" dirty="0">
                <a:latin typeface="Times New Roman" pitchFamily="84" charset="0"/>
                <a:cs typeface="Arial" charset="0"/>
              </a:endParaRPr>
            </a:p>
          </p:txBody>
        </p:sp>
      </p:grpSp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0013"/>
            <a:ext cx="8929687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Motion of a Charged Particle in an Electric Field</a:t>
            </a:r>
          </a:p>
        </p:txBody>
      </p:sp>
      <p:sp>
        <p:nvSpPr>
          <p:cNvPr id="316420" name="Text Box 5"/>
          <p:cNvSpPr txBox="1">
            <a:spLocks noChangeArrowheads="1"/>
          </p:cNvSpPr>
          <p:nvPr/>
        </p:nvSpPr>
        <p:spPr bwMode="auto">
          <a:xfrm>
            <a:off x="28575" y="4364038"/>
            <a:ext cx="81343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37992050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38046025" indent="-507873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  <a:defRPr/>
            </a:pPr>
            <a:r>
              <a:rPr lang="en-US" sz="2600" dirty="0" smtClean="0">
                <a:latin typeface="+mn-lt"/>
                <a:cs typeface="Arial" charset="0"/>
              </a:rPr>
              <a:t>In a uniform field, the acceleration is constant:</a:t>
            </a:r>
            <a:endParaRPr lang="en-US" dirty="0" smtClean="0">
              <a:latin typeface="+mn-lt"/>
              <a:cs typeface="Arial" charset="0"/>
            </a:endParaRPr>
          </a:p>
        </p:txBody>
      </p:sp>
      <p:pic>
        <p:nvPicPr>
          <p:cNvPr id="83974" name="Picture 13" descr="26_KeyEquation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r="39294"/>
          <a:stretch>
            <a:fillRect/>
          </a:stretch>
        </p:blipFill>
        <p:spPr bwMode="auto">
          <a:xfrm>
            <a:off x="3100388" y="5129213"/>
            <a:ext cx="2943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5" descr="CH26_PPT_Slide_26-7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87"/>
          <a:stretch>
            <a:fillRect/>
          </a:stretch>
        </p:blipFill>
        <p:spPr bwMode="auto">
          <a:xfrm>
            <a:off x="3121025" y="3321050"/>
            <a:ext cx="28987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6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4724400" y="768350"/>
            <a:ext cx="4300538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“DNA fingerprints” are measured with the technique of </a:t>
            </a:r>
            <a:r>
              <a:rPr lang="en-US" altLang="en-US" sz="2600" i="1" dirty="0">
                <a:cs typeface="Arial" charset="0"/>
              </a:rPr>
              <a:t>gel electrophoresis.</a:t>
            </a:r>
            <a:endParaRPr lang="en-US" altLang="en-US" sz="2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A solution of negatively charged DNA fragments migrate through the gel when placed in a uniform electric field.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Because the gel exerts a drag force, the fragments move at a terminal speed inversely proportional to their size.</a:t>
            </a:r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61913" y="100013"/>
            <a:ext cx="89296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Motion of a Charged Particle in an Electric Field</a:t>
            </a:r>
          </a:p>
        </p:txBody>
      </p:sp>
      <p:pic>
        <p:nvPicPr>
          <p:cNvPr id="84997" name="Picture 7" descr="26_Pg767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"/>
          <a:stretch>
            <a:fillRect/>
          </a:stretch>
        </p:blipFill>
        <p:spPr bwMode="auto">
          <a:xfrm>
            <a:off x="117475" y="1050925"/>
            <a:ext cx="4530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6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56" name="Picture 40" descr="CH26_PPT_Slide_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b="8871"/>
          <a:stretch>
            <a:fillRect/>
          </a:stretch>
        </p:blipFill>
        <p:spPr bwMode="auto">
          <a:xfrm>
            <a:off x="341603" y="620688"/>
            <a:ext cx="8548687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2"/>
          <p:cNvSpPr>
            <a:spLocks/>
          </p:cNvSpPr>
          <p:nvPr/>
        </p:nvSpPr>
        <p:spPr bwMode="auto">
          <a:xfrm>
            <a:off x="457200" y="1028700"/>
            <a:ext cx="52990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dirty="0"/>
              <a:t>A proton is moving to the right in a vertical electric field. A very short time later, the proton’s velocity is 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76200" y="187325"/>
            <a:ext cx="39131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26.11 </a:t>
            </a:r>
          </a:p>
        </p:txBody>
      </p:sp>
    </p:spTree>
    <p:extLst>
      <p:ext uri="{BB962C8B-B14F-4D97-AF65-F5344CB8AC3E}">
        <p14:creationId xmlns:p14="http://schemas.microsoft.com/office/powerpoint/2010/main" val="425146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26_5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21088"/>
            <a:ext cx="2846387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0917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Problem 26.50</a:t>
            </a:r>
          </a:p>
          <a:p>
            <a:r>
              <a:rPr lang="en-CA" sz="2400" dirty="0" smtClean="0"/>
              <a:t>An electron is launched at a 45° angle at a speed of 5 × 10</a:t>
            </a:r>
            <a:r>
              <a:rPr lang="en-CA" sz="2400" baseline="30000" dirty="0" smtClean="0"/>
              <a:t>6</a:t>
            </a:r>
            <a:r>
              <a:rPr lang="en-CA" sz="2400" dirty="0" smtClean="0"/>
              <a:t> m/s from the positive plate of the parallel plate capacitor shown.  The electron lands 4 cm away.  What is the electric field strength inside the capacitor?</a:t>
            </a:r>
            <a:endParaRPr lang="en-CA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00917"/>
            <a:ext cx="0" cy="6757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1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00917"/>
            <a:ext cx="0" cy="6757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4" descr="Figure_STT26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"/>
          <a:stretch>
            <a:fillRect/>
          </a:stretch>
        </p:blipFill>
        <p:spPr bwMode="auto">
          <a:xfrm>
            <a:off x="296863" y="2581275"/>
            <a:ext cx="8548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2"/>
          <p:cNvSpPr>
            <a:spLocks/>
          </p:cNvSpPr>
          <p:nvPr/>
        </p:nvSpPr>
        <p:spPr bwMode="auto">
          <a:xfrm>
            <a:off x="457200" y="1028700"/>
            <a:ext cx="7934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Which electric field is responsible for the proton’s trajectory? 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76200" y="187325"/>
            <a:ext cx="39131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26.12 </a:t>
            </a:r>
          </a:p>
        </p:txBody>
      </p:sp>
      <p:sp>
        <p:nvSpPr>
          <p:cNvPr id="88070" name="Rectangle 6"/>
          <p:cNvSpPr>
            <a:spLocks/>
          </p:cNvSpPr>
          <p:nvPr/>
        </p:nvSpPr>
        <p:spPr bwMode="auto">
          <a:xfrm>
            <a:off x="2362200" y="441007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A.</a:t>
            </a:r>
          </a:p>
        </p:txBody>
      </p:sp>
      <p:sp>
        <p:nvSpPr>
          <p:cNvPr id="88071" name="Rectangle 7"/>
          <p:cNvSpPr>
            <a:spLocks/>
          </p:cNvSpPr>
          <p:nvPr/>
        </p:nvSpPr>
        <p:spPr bwMode="auto">
          <a:xfrm>
            <a:off x="3765550" y="441007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B.</a:t>
            </a:r>
          </a:p>
        </p:txBody>
      </p:sp>
      <p:sp>
        <p:nvSpPr>
          <p:cNvPr id="88072" name="Rectangle 8"/>
          <p:cNvSpPr>
            <a:spLocks/>
          </p:cNvSpPr>
          <p:nvPr/>
        </p:nvSpPr>
        <p:spPr bwMode="auto">
          <a:xfrm>
            <a:off x="5257800" y="4410075"/>
            <a:ext cx="5207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C.</a:t>
            </a:r>
          </a:p>
        </p:txBody>
      </p:sp>
      <p:sp>
        <p:nvSpPr>
          <p:cNvPr id="88073" name="Rectangle 9"/>
          <p:cNvSpPr>
            <a:spLocks/>
          </p:cNvSpPr>
          <p:nvPr/>
        </p:nvSpPr>
        <p:spPr bwMode="auto">
          <a:xfrm>
            <a:off x="6781800" y="4410075"/>
            <a:ext cx="5207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D.</a:t>
            </a:r>
          </a:p>
        </p:txBody>
      </p:sp>
      <p:sp>
        <p:nvSpPr>
          <p:cNvPr id="88074" name="Rectangle 10"/>
          <p:cNvSpPr>
            <a:spLocks/>
          </p:cNvSpPr>
          <p:nvPr/>
        </p:nvSpPr>
        <p:spPr bwMode="auto">
          <a:xfrm>
            <a:off x="8208963" y="441007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173742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0013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Dipoles in a Uniform Electric Field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1913" y="1257300"/>
            <a:ext cx="42052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figure shows an electric dipole placed in a </a:t>
            </a:r>
            <a:r>
              <a:rPr lang="en-US" altLang="en-US" sz="2600" i="1" dirty="0">
                <a:cs typeface="Arial" charset="0"/>
              </a:rPr>
              <a:t>uniform </a:t>
            </a:r>
            <a:r>
              <a:rPr lang="en-US" altLang="en-US" sz="2600" dirty="0">
                <a:cs typeface="Arial" charset="0"/>
              </a:rPr>
              <a:t>external electric field.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net force on the dipole is zero.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exerts a </a:t>
            </a:r>
            <a:r>
              <a:rPr lang="en-US" altLang="en-US" sz="2600" i="1" dirty="0">
                <a:cs typeface="Arial" charset="0"/>
              </a:rPr>
              <a:t>torque </a:t>
            </a:r>
            <a:r>
              <a:rPr lang="en-US" altLang="en-US" sz="2600" dirty="0">
                <a:cs typeface="Arial" charset="0"/>
              </a:rPr>
              <a:t>on the dipole which causes it to </a:t>
            </a:r>
            <a:r>
              <a:rPr lang="en-US" altLang="en-US" sz="2600" i="1" dirty="0">
                <a:cs typeface="Arial" charset="0"/>
              </a:rPr>
              <a:t>rotate.</a:t>
            </a:r>
          </a:p>
        </p:txBody>
      </p:sp>
      <p:pic>
        <p:nvPicPr>
          <p:cNvPr id="90117" name="Picture 6" descr="26_27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b="6113"/>
          <a:stretch>
            <a:fillRect/>
          </a:stretch>
        </p:blipFill>
        <p:spPr bwMode="auto">
          <a:xfrm>
            <a:off x="4419600" y="2057400"/>
            <a:ext cx="4356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61913" y="100013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Dipoles in a Uniform Electric Field</a:t>
            </a:r>
          </a:p>
        </p:txBody>
      </p:sp>
      <p:pic>
        <p:nvPicPr>
          <p:cNvPr id="91141" name="Picture 10" descr="26_27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b="10652"/>
          <a:stretch>
            <a:fillRect/>
          </a:stretch>
        </p:blipFill>
        <p:spPr bwMode="auto">
          <a:xfrm>
            <a:off x="4559300" y="2819400"/>
            <a:ext cx="4279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774680"/>
                <a:ext cx="4091756" cy="6217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spcAft>
                    <a:spcPct val="20000"/>
                  </a:spcAft>
                  <a:buClr>
                    <a:srgbClr val="93001B"/>
                  </a:buClr>
                  <a:buFont typeface="Wingdings" pitchFamily="84" charset="2"/>
                  <a:buChar char="§"/>
                </a:pPr>
                <a:r>
                  <a:rPr lang="en-US" altLang="en-US" sz="2800" dirty="0" smtClean="0"/>
                  <a:t> The figure shows an electric dipole placed in a </a:t>
                </a:r>
                <a:r>
                  <a:rPr lang="en-US" altLang="en-US" sz="2800" i="1" dirty="0"/>
                  <a:t>uniform </a:t>
                </a:r>
                <a:r>
                  <a:rPr lang="en-US" altLang="en-US" sz="2800" dirty="0"/>
                  <a:t>external electric field.</a:t>
                </a:r>
              </a:p>
              <a:p>
                <a:pPr eaLnBrk="1" hangingPunct="1">
                  <a:spcBef>
                    <a:spcPct val="20000"/>
                  </a:spcBef>
                  <a:spcAft>
                    <a:spcPct val="20000"/>
                  </a:spcAft>
                  <a:buClr>
                    <a:srgbClr val="93001B"/>
                  </a:buClr>
                  <a:buFont typeface="Wingdings" pitchFamily="84" charset="2"/>
                  <a:buChar char="§"/>
                </a:pPr>
                <a:r>
                  <a:rPr lang="en-US" altLang="en-US" sz="2800" dirty="0" smtClean="0"/>
                  <a:t> The </a:t>
                </a:r>
                <a:r>
                  <a:rPr lang="en-US" altLang="en-US" sz="2800" dirty="0"/>
                  <a:t>torque causes the dipole to rotate until it is aligned with the electric field, as shown.</a:t>
                </a:r>
              </a:p>
              <a:p>
                <a:pPr eaLnBrk="1" hangingPunct="1">
                  <a:spcBef>
                    <a:spcPct val="20000"/>
                  </a:spcBef>
                  <a:spcAft>
                    <a:spcPct val="20000"/>
                  </a:spcAft>
                  <a:buClr>
                    <a:srgbClr val="93001B"/>
                  </a:buClr>
                  <a:buFont typeface="Wingdings" pitchFamily="84" charset="2"/>
                  <a:buChar char="§"/>
                </a:pPr>
                <a:r>
                  <a:rPr lang="en-US" altLang="en-US" sz="2800" dirty="0" smtClean="0"/>
                  <a:t> Notice </a:t>
                </a:r>
                <a:r>
                  <a:rPr lang="en-US" altLang="en-US" sz="2800" dirty="0"/>
                  <a:t>that the positive end of the dipole is in the direction in which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altLang="en-US" sz="28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altLang="en-US" sz="2800" dirty="0" smtClean="0"/>
                  <a:t>     </a:t>
                </a:r>
                <a:r>
                  <a:rPr lang="en-US" altLang="en-US" sz="2800" dirty="0"/>
                  <a:t>points.</a:t>
                </a:r>
                <a:endParaRPr lang="en-US" altLang="en-US" sz="2800" i="1" dirty="0"/>
              </a:p>
              <a:p>
                <a:endParaRPr lang="en-CA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74680"/>
                <a:ext cx="4091756" cy="6217023"/>
              </a:xfrm>
              <a:prstGeom prst="rect">
                <a:avLst/>
              </a:prstGeom>
              <a:blipFill rotWithShape="1">
                <a:blip r:embed="rId3"/>
                <a:stretch>
                  <a:fillRect l="-3130" t="-980" r="-43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23813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Continuous Charge Distributions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34938" y="3781425"/>
            <a:ext cx="37290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cs typeface="Arial" charset="0"/>
              </a:rPr>
              <a:t>Linear charge density, which has units of </a:t>
            </a:r>
            <a:r>
              <a:rPr lang="en-US" altLang="en-US" sz="2800">
                <a:latin typeface="Times New Roman" pitchFamily="84" charset="0"/>
                <a:cs typeface="Arial" charset="0"/>
              </a:rPr>
              <a:t>C/m</a:t>
            </a:r>
            <a:r>
              <a:rPr lang="en-US" altLang="en-US" sz="2800">
                <a:cs typeface="Arial" charset="0"/>
              </a:rPr>
              <a:t>, is the amount of charge </a:t>
            </a:r>
            <a:r>
              <a:rPr lang="en-US" altLang="en-US" sz="2800" i="1">
                <a:cs typeface="Arial" charset="0"/>
              </a:rPr>
              <a:t>per meter</a:t>
            </a:r>
            <a:r>
              <a:rPr lang="en-US" altLang="en-US" sz="2800">
                <a:cs typeface="Arial" charset="0"/>
              </a:rPr>
              <a:t> of length.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3316288" y="1704975"/>
            <a:ext cx="587375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3787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cs typeface="Arial" charset="0"/>
              </a:rPr>
              <a:t>The linear charge density of an object of length </a:t>
            </a:r>
            <a:r>
              <a:rPr lang="en-US" altLang="en-US" sz="2800" i="1">
                <a:latin typeface="Times New Roman" pitchFamily="84" charset="0"/>
                <a:cs typeface="Arial" charset="0"/>
              </a:rPr>
              <a:t>L</a:t>
            </a:r>
            <a:r>
              <a:rPr lang="en-US" altLang="en-US" sz="2800">
                <a:cs typeface="Arial" charset="0"/>
              </a:rPr>
              <a:t> and charge </a:t>
            </a:r>
            <a:r>
              <a:rPr lang="en-US" altLang="en-US" sz="2800" i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800">
                <a:cs typeface="Arial" charset="0"/>
              </a:rPr>
              <a:t> is defined as</a:t>
            </a:r>
          </a:p>
        </p:txBody>
      </p:sp>
      <p:pic>
        <p:nvPicPr>
          <p:cNvPr id="46087" name="Picture 9" descr="26_10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b="4059"/>
          <a:stretch>
            <a:fillRect/>
          </a:stretch>
        </p:blipFill>
        <p:spPr bwMode="auto">
          <a:xfrm>
            <a:off x="3990975" y="1447800"/>
            <a:ext cx="50006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0" descr="CH26_PPT_Slide_26-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9"/>
          <a:stretch>
            <a:fillRect/>
          </a:stretch>
        </p:blipFill>
        <p:spPr bwMode="auto">
          <a:xfrm>
            <a:off x="1143000" y="2590800"/>
            <a:ext cx="12890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4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/>
          </p:cNvSpPr>
          <p:nvPr/>
        </p:nvSpPr>
        <p:spPr bwMode="auto">
          <a:xfrm>
            <a:off x="457200" y="1028700"/>
            <a:ext cx="5299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Which dipole experiences no net force in the electric field? 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913" y="76200"/>
            <a:ext cx="3913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26.13 </a:t>
            </a:r>
          </a:p>
        </p:txBody>
      </p:sp>
      <p:sp>
        <p:nvSpPr>
          <p:cNvPr id="92164" name="Rectangle 42"/>
          <p:cNvSpPr>
            <a:spLocks/>
          </p:cNvSpPr>
          <p:nvPr/>
        </p:nvSpPr>
        <p:spPr bwMode="auto">
          <a:xfrm>
            <a:off x="8132763" y="1150938"/>
            <a:ext cx="5016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A.</a:t>
            </a:r>
          </a:p>
        </p:txBody>
      </p:sp>
      <p:sp>
        <p:nvSpPr>
          <p:cNvPr id="92165" name="Rectangle 43"/>
          <p:cNvSpPr>
            <a:spLocks/>
          </p:cNvSpPr>
          <p:nvPr/>
        </p:nvSpPr>
        <p:spPr bwMode="auto">
          <a:xfrm>
            <a:off x="8132763" y="238442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B.</a:t>
            </a:r>
          </a:p>
        </p:txBody>
      </p:sp>
      <p:sp>
        <p:nvSpPr>
          <p:cNvPr id="92166" name="Rectangle 44"/>
          <p:cNvSpPr>
            <a:spLocks/>
          </p:cNvSpPr>
          <p:nvPr/>
        </p:nvSpPr>
        <p:spPr bwMode="auto">
          <a:xfrm>
            <a:off x="8132763" y="3681413"/>
            <a:ext cx="520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C.</a:t>
            </a:r>
          </a:p>
        </p:txBody>
      </p:sp>
      <p:sp>
        <p:nvSpPr>
          <p:cNvPr id="92167" name="Rectangle 2"/>
          <p:cNvSpPr>
            <a:spLocks/>
          </p:cNvSpPr>
          <p:nvPr/>
        </p:nvSpPr>
        <p:spPr bwMode="auto">
          <a:xfrm>
            <a:off x="463550" y="1847850"/>
            <a:ext cx="5299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68325" indent="-568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Dipole 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Dipole B.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Dipole 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Both dipoles A and 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All three dipoles.</a:t>
            </a:r>
          </a:p>
        </p:txBody>
      </p:sp>
      <p:pic>
        <p:nvPicPr>
          <p:cNvPr id="92169" name="Picture 47" descr="CH26_PPT_Slide_86-87-88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5" r="36620"/>
          <a:stretch>
            <a:fillRect/>
          </a:stretch>
        </p:blipFill>
        <p:spPr bwMode="auto">
          <a:xfrm>
            <a:off x="6400800" y="990600"/>
            <a:ext cx="1762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9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/>
          </p:cNvSpPr>
          <p:nvPr/>
        </p:nvSpPr>
        <p:spPr bwMode="auto">
          <a:xfrm>
            <a:off x="457200" y="1028700"/>
            <a:ext cx="5299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Which dipole experiences no net torque in the electric field? 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80963" y="111125"/>
            <a:ext cx="39131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26.14 </a:t>
            </a:r>
          </a:p>
        </p:txBody>
      </p:sp>
      <p:sp>
        <p:nvSpPr>
          <p:cNvPr id="94212" name="Rectangle 2"/>
          <p:cNvSpPr>
            <a:spLocks/>
          </p:cNvSpPr>
          <p:nvPr/>
        </p:nvSpPr>
        <p:spPr bwMode="auto">
          <a:xfrm>
            <a:off x="457200" y="2000250"/>
            <a:ext cx="5299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Dipole 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Dipole B.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Dipole 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Both dipoles A and 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All three dipoles.</a:t>
            </a:r>
          </a:p>
        </p:txBody>
      </p:sp>
      <p:sp>
        <p:nvSpPr>
          <p:cNvPr id="94214" name="Rectangle 42"/>
          <p:cNvSpPr>
            <a:spLocks/>
          </p:cNvSpPr>
          <p:nvPr/>
        </p:nvSpPr>
        <p:spPr bwMode="auto">
          <a:xfrm>
            <a:off x="8132763" y="1150938"/>
            <a:ext cx="5016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A.</a:t>
            </a:r>
          </a:p>
        </p:txBody>
      </p:sp>
      <p:sp>
        <p:nvSpPr>
          <p:cNvPr id="94215" name="Rectangle 43"/>
          <p:cNvSpPr>
            <a:spLocks/>
          </p:cNvSpPr>
          <p:nvPr/>
        </p:nvSpPr>
        <p:spPr bwMode="auto">
          <a:xfrm>
            <a:off x="8132763" y="2384425"/>
            <a:ext cx="5016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B.</a:t>
            </a:r>
          </a:p>
        </p:txBody>
      </p:sp>
      <p:sp>
        <p:nvSpPr>
          <p:cNvPr id="94216" name="Rectangle 44"/>
          <p:cNvSpPr>
            <a:spLocks/>
          </p:cNvSpPr>
          <p:nvPr/>
        </p:nvSpPr>
        <p:spPr bwMode="auto">
          <a:xfrm>
            <a:off x="8132763" y="3681413"/>
            <a:ext cx="520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/>
              <a:t>C.</a:t>
            </a:r>
          </a:p>
        </p:txBody>
      </p:sp>
      <p:pic>
        <p:nvPicPr>
          <p:cNvPr id="94217" name="Picture 50" descr="CH26_PPT_Slide_86-87-88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5" r="36620"/>
          <a:stretch>
            <a:fillRect/>
          </a:stretch>
        </p:blipFill>
        <p:spPr bwMode="auto">
          <a:xfrm>
            <a:off x="6400800" y="990600"/>
            <a:ext cx="1762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118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3" y="152400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Dipoles in a Uniform Electric Field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170488" y="1236663"/>
            <a:ext cx="38227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figure shows a sample of permanent dipoles, such as water molecules, in an external electric field.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All the dipoles rotate until they are aligned with the electric field.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is the mechanism by which the sample becomes </a:t>
            </a:r>
            <a:r>
              <a:rPr lang="en-US" altLang="en-US" sz="2600" i="1" dirty="0">
                <a:cs typeface="Arial" charset="0"/>
              </a:rPr>
              <a:t>polarized.</a:t>
            </a:r>
          </a:p>
        </p:txBody>
      </p:sp>
      <p:pic>
        <p:nvPicPr>
          <p:cNvPr id="96261" name="Picture 6" descr="26_28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"/>
          <a:stretch>
            <a:fillRect/>
          </a:stretch>
        </p:blipFill>
        <p:spPr bwMode="auto">
          <a:xfrm>
            <a:off x="185738" y="1524000"/>
            <a:ext cx="469106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0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963" y="152400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Torque on a Dipole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502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>
                <a:cs typeface="Arial" charset="0"/>
              </a:rPr>
              <a:t>The torque on a dipole placed in a uniform external electric field is</a:t>
            </a:r>
            <a:endParaRPr lang="en-US" altLang="en-US" sz="2800" i="1">
              <a:cs typeface="Arial" charset="0"/>
            </a:endParaRPr>
          </a:p>
        </p:txBody>
      </p:sp>
      <p:pic>
        <p:nvPicPr>
          <p:cNvPr id="97285" name="Picture 7" descr="26_2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>
            <a:fillRect/>
          </a:stretch>
        </p:blipFill>
        <p:spPr bwMode="auto">
          <a:xfrm>
            <a:off x="2133600" y="2647950"/>
            <a:ext cx="48768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8" descr="CH26_PPT_Slide_26-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9"/>
          <a:stretch>
            <a:fillRect/>
          </a:stretch>
        </p:blipFill>
        <p:spPr bwMode="auto">
          <a:xfrm>
            <a:off x="1557338" y="1905000"/>
            <a:ext cx="60277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0013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Dipoles in a Nonuniform Electric Field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6513" y="1003300"/>
            <a:ext cx="423068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Suppose that a dipole is placed in a </a:t>
            </a:r>
            <a:r>
              <a:rPr lang="en-US" altLang="en-US" sz="2600" dirty="0" err="1">
                <a:cs typeface="Arial" charset="0"/>
              </a:rPr>
              <a:t>nonuniform</a:t>
            </a:r>
            <a:r>
              <a:rPr lang="en-US" altLang="en-US" sz="2600" dirty="0">
                <a:cs typeface="Arial" charset="0"/>
              </a:rPr>
              <a:t> electric field, such as the field of a positive point charge.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first response of the dipole is to rotate until it is aligned with the field.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47625" y="4273550"/>
            <a:ext cx="87915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Once the dipole is aligned, the leftward attractive force on its negative end is slightly stronger than the rightward repulsive force on its positive end.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causes a net force to the </a:t>
            </a:r>
            <a:r>
              <a:rPr lang="en-US" altLang="en-US" sz="2600" i="1" dirty="0">
                <a:cs typeface="Arial" charset="0"/>
              </a:rPr>
              <a:t>left</a:t>
            </a:r>
            <a:r>
              <a:rPr lang="en-US" altLang="en-US" sz="2600" dirty="0">
                <a:cs typeface="Arial" charset="0"/>
              </a:rPr>
              <a:t>, toward the point charge.</a:t>
            </a:r>
          </a:p>
        </p:txBody>
      </p:sp>
      <p:pic>
        <p:nvPicPr>
          <p:cNvPr id="103430" name="Picture 7" descr="26_31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"/>
          <a:stretch>
            <a:fillRect/>
          </a:stretch>
        </p:blipFill>
        <p:spPr bwMode="auto">
          <a:xfrm>
            <a:off x="4495800" y="914400"/>
            <a:ext cx="4292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4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8" y="176213"/>
            <a:ext cx="7772400" cy="2286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Dipoles in a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Nonuniform</a:t>
            </a:r>
            <a:r>
              <a:rPr lang="en-US" altLang="en-US" sz="3200" dirty="0" smtClean="0">
                <a:solidFill>
                  <a:schemeClr val="tx1"/>
                </a:solidFill>
              </a:rPr>
              <a:t> Electric Field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85725" y="1589088"/>
            <a:ext cx="42291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A dipole near a negative point charge is also attracted toward the point charge.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net force on a dipole is toward the direction of the strongest field.</a:t>
            </a:r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4303713" y="800100"/>
            <a:ext cx="528637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104453" name="Rectangle 11"/>
          <p:cNvSpPr>
            <a:spLocks noChangeArrowheads="1"/>
          </p:cNvSpPr>
          <p:nvPr/>
        </p:nvSpPr>
        <p:spPr bwMode="auto">
          <a:xfrm>
            <a:off x="7007225" y="835025"/>
            <a:ext cx="57626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104454" name="Text Box 3"/>
          <p:cNvSpPr txBox="1">
            <a:spLocks noChangeArrowheads="1"/>
          </p:cNvSpPr>
          <p:nvPr/>
        </p:nvSpPr>
        <p:spPr bwMode="auto">
          <a:xfrm>
            <a:off x="47625" y="4378325"/>
            <a:ext cx="8512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Because field strength increases as you get closer to any finite-sized charged object, we can conclude that a </a:t>
            </a:r>
            <a:r>
              <a:rPr lang="en-US" altLang="en-US" sz="2600" b="1" dirty="0">
                <a:cs typeface="Arial" charset="0"/>
              </a:rPr>
              <a:t>dipole will experience a net force toward any charged object.</a:t>
            </a:r>
          </a:p>
        </p:txBody>
      </p:sp>
      <p:pic>
        <p:nvPicPr>
          <p:cNvPr id="104456" name="Picture 9" descr="26_31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>
            <a:fillRect/>
          </a:stretch>
        </p:blipFill>
        <p:spPr bwMode="auto">
          <a:xfrm>
            <a:off x="4419600" y="938213"/>
            <a:ext cx="4241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11 on Monday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924" y="980728"/>
            <a:ext cx="8784976" cy="3312368"/>
          </a:xfrm>
        </p:spPr>
        <p:txBody>
          <a:bodyPr/>
          <a:lstStyle/>
          <a:p>
            <a:r>
              <a:rPr lang="en-CA" sz="2800" dirty="0"/>
              <a:t>Complete Problem Set 4</a:t>
            </a:r>
            <a:r>
              <a:rPr lang="en-CA" sz="2800" dirty="0" smtClean="0"/>
              <a:t> </a:t>
            </a:r>
            <a:r>
              <a:rPr lang="en-CA" sz="2800" dirty="0"/>
              <a:t>on </a:t>
            </a:r>
            <a:r>
              <a:rPr lang="en-CA" sz="2800" dirty="0" err="1"/>
              <a:t>MasteringPhysics</a:t>
            </a:r>
            <a:r>
              <a:rPr lang="en-CA" sz="2800" dirty="0"/>
              <a:t> due Sunday at 11:59pm on Ch. </a:t>
            </a:r>
            <a:r>
              <a:rPr lang="en-CA" sz="2800" dirty="0" smtClean="0"/>
              <a:t>26. </a:t>
            </a:r>
            <a:endParaRPr lang="en-CA" sz="2800" dirty="0"/>
          </a:p>
          <a:p>
            <a:r>
              <a:rPr lang="en-US" sz="2800" dirty="0"/>
              <a:t>Please read </a:t>
            </a:r>
            <a:r>
              <a:rPr lang="en-CA" sz="2800" dirty="0"/>
              <a:t>Knight Pgs. </a:t>
            </a:r>
            <a:r>
              <a:rPr lang="en-CA" sz="2800" dirty="0" smtClean="0"/>
              <a:t>810-818:  Ch</a:t>
            </a:r>
            <a:r>
              <a:rPr lang="en-CA" sz="2800" dirty="0"/>
              <a:t>. 28, sections </a:t>
            </a:r>
            <a:r>
              <a:rPr lang="en-CA" sz="2800" dirty="0" smtClean="0"/>
              <a:t>28.1-28.3</a:t>
            </a:r>
          </a:p>
          <a:p>
            <a:r>
              <a:rPr lang="en-US" sz="2800" dirty="0" smtClean="0"/>
              <a:t>Please </a:t>
            </a:r>
            <a:r>
              <a:rPr lang="en-US" sz="2800" dirty="0"/>
              <a:t>do the short pre-class quiz on </a:t>
            </a:r>
            <a:r>
              <a:rPr lang="en-US" sz="2800" dirty="0" err="1"/>
              <a:t>MasteringPhysics</a:t>
            </a:r>
            <a:r>
              <a:rPr lang="en-US" sz="2800" dirty="0"/>
              <a:t> by Sunday night.</a:t>
            </a:r>
          </a:p>
          <a:p>
            <a:endParaRPr lang="en-CA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544" y="4437112"/>
            <a:ext cx="87129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If a fixed charge repels a moving charge, does it do </a:t>
            </a:r>
            <a:r>
              <a:rPr lang="en-US" sz="2800" b="1" kern="0" dirty="0" smtClean="0"/>
              <a:t>work</a:t>
            </a:r>
            <a:r>
              <a:rPr lang="en-US" sz="2800" kern="0" dirty="0" smtClean="0"/>
              <a:t> on the charge?  Does this increase the </a:t>
            </a:r>
            <a:r>
              <a:rPr lang="en-US" sz="2800" b="1" kern="0" dirty="0" smtClean="0"/>
              <a:t>energy</a:t>
            </a:r>
            <a:r>
              <a:rPr lang="en-US" sz="2800" kern="0" dirty="0" smtClean="0"/>
              <a:t> of the system?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833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/>
          </p:cNvSpPr>
          <p:nvPr/>
        </p:nvSpPr>
        <p:spPr bwMode="auto">
          <a:xfrm>
            <a:off x="457200" y="1028700"/>
            <a:ext cx="4114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If </a:t>
            </a:r>
            <a:r>
              <a:rPr lang="en-US" altLang="en-US" sz="2800">
                <a:latin typeface="Times New Roman" pitchFamily="84" charset="0"/>
              </a:rPr>
              <a:t>8 nC</a:t>
            </a:r>
            <a:r>
              <a:rPr lang="en-US" altLang="en-US" sz="2800"/>
              <a:t> of charge are placed on the square loop of wire, the linear charge density will be 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1913" y="187325"/>
            <a:ext cx="39131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26.6 </a:t>
            </a:r>
          </a:p>
        </p:txBody>
      </p:sp>
      <p:sp>
        <p:nvSpPr>
          <p:cNvPr id="47108" name="Rectangle 11"/>
          <p:cNvSpPr>
            <a:spLocks noChangeArrowheads="1"/>
          </p:cNvSpPr>
          <p:nvPr/>
        </p:nvSpPr>
        <p:spPr bwMode="auto">
          <a:xfrm>
            <a:off x="4957763" y="2392363"/>
            <a:ext cx="184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800"/>
          </a:p>
        </p:txBody>
      </p:sp>
      <p:sp>
        <p:nvSpPr>
          <p:cNvPr id="47109" name="Rectangle 2"/>
          <p:cNvSpPr>
            <a:spLocks/>
          </p:cNvSpPr>
          <p:nvPr/>
        </p:nvSpPr>
        <p:spPr bwMode="auto">
          <a:xfrm>
            <a:off x="466725" y="2398713"/>
            <a:ext cx="41148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800 nC/m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400 nC/m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200 nC/m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8 nC/m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>
                <a:latin typeface="Times New Roman" pitchFamily="84" charset="0"/>
              </a:rPr>
              <a:t>2 nC/m</a:t>
            </a:r>
            <a:r>
              <a:rPr lang="en-US" altLang="en-US" sz="2800"/>
              <a:t>.</a:t>
            </a:r>
          </a:p>
        </p:txBody>
      </p:sp>
      <p:pic>
        <p:nvPicPr>
          <p:cNvPr id="47111" name="Picture 15" descr="CH26_PPT_Slide_43-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/>
          <a:stretch>
            <a:fillRect/>
          </a:stretch>
        </p:blipFill>
        <p:spPr bwMode="auto">
          <a:xfrm>
            <a:off x="4873625" y="914400"/>
            <a:ext cx="4194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9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175" y="188640"/>
            <a:ext cx="8229600" cy="252412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Continuous Charge Distributions</a:t>
            </a:r>
          </a:p>
        </p:txBody>
      </p:sp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3492500" y="1398588"/>
            <a:ext cx="75247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163513" y="914400"/>
            <a:ext cx="38338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The surface charge density of a two-dimensional distribution of charge across a surface of area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A</a:t>
            </a:r>
            <a:r>
              <a:rPr lang="en-US" altLang="en-US" sz="2600">
                <a:cs typeface="Arial" charset="0"/>
              </a:rPr>
              <a:t> is defined as: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304800" y="4400550"/>
            <a:ext cx="34464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Surface charge density, with units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C/m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, is the amount of charge </a:t>
            </a:r>
            <a:r>
              <a:rPr lang="en-US" altLang="en-US" sz="2600" i="1" dirty="0">
                <a:cs typeface="Arial" charset="0"/>
              </a:rPr>
              <a:t>per square meter</a:t>
            </a:r>
            <a:r>
              <a:rPr lang="en-US" altLang="en-US" sz="2600" dirty="0">
                <a:cs typeface="Arial" charset="0"/>
              </a:rPr>
              <a:t>. </a:t>
            </a:r>
          </a:p>
        </p:txBody>
      </p:sp>
      <p:pic>
        <p:nvPicPr>
          <p:cNvPr id="49159" name="Picture 9" descr="26_10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>
            <a:fillRect/>
          </a:stretch>
        </p:blipFill>
        <p:spPr bwMode="auto">
          <a:xfrm>
            <a:off x="3698875" y="1676400"/>
            <a:ext cx="52927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3" descr="CH26_PPT_Slide_26-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71"/>
          <a:stretch>
            <a:fillRect/>
          </a:stretch>
        </p:blipFill>
        <p:spPr bwMode="auto">
          <a:xfrm>
            <a:off x="1377950" y="3429000"/>
            <a:ext cx="984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/>
          </p:cNvSpPr>
          <p:nvPr/>
        </p:nvSpPr>
        <p:spPr bwMode="auto">
          <a:xfrm>
            <a:off x="457200" y="1028700"/>
            <a:ext cx="45354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/>
              <a:t>A flat circular ring is made from a very thin sheet of metal. Charge </a:t>
            </a:r>
            <a:r>
              <a:rPr lang="en-US" altLang="en-US" i="1" dirty="0">
                <a:latin typeface="Times New Roman" pitchFamily="84" charset="0"/>
                <a:cs typeface="Times New Roman" pitchFamily="84" charset="0"/>
              </a:rPr>
              <a:t>Q</a:t>
            </a:r>
            <a:r>
              <a:rPr lang="en-US" altLang="en-US" dirty="0"/>
              <a:t> is uniformly distributed over the ring. Assuming </a:t>
            </a:r>
            <a:r>
              <a:rPr lang="en-US" altLang="en-US" i="1" dirty="0">
                <a:latin typeface="Times New Roman" pitchFamily="84" charset="0"/>
              </a:rPr>
              <a:t>w</a:t>
            </a:r>
            <a:r>
              <a:rPr lang="en-US" altLang="en-US" dirty="0">
                <a:latin typeface="Times New Roman" pitchFamily="84" charset="0"/>
              </a:rPr>
              <a:t> 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</a:t>
            </a:r>
            <a:r>
              <a:rPr lang="en-US" altLang="en-US" dirty="0">
                <a:latin typeface="Times New Roman" pitchFamily="84" charset="0"/>
              </a:rPr>
              <a:t> </a:t>
            </a:r>
            <a:r>
              <a:rPr lang="en-US" altLang="en-US" i="1" dirty="0">
                <a:latin typeface="Times New Roman" pitchFamily="84" charset="0"/>
              </a:rPr>
              <a:t>R</a:t>
            </a:r>
            <a:r>
              <a:rPr lang="en-US" altLang="en-US" dirty="0"/>
              <a:t>, the surface charge density 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</a:t>
            </a:r>
            <a:r>
              <a:rPr lang="en-US" altLang="en-US" dirty="0"/>
              <a:t> </a:t>
            </a:r>
            <a:r>
              <a:rPr lang="en-US" altLang="en-US" dirty="0" smtClean="0"/>
              <a:t>on the top side, facing out of the page, is</a:t>
            </a:r>
            <a:endParaRPr lang="en-US" altLang="en-US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6200" y="90488"/>
            <a:ext cx="3913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26.7 </a:t>
            </a:r>
          </a:p>
        </p:txBody>
      </p:sp>
      <p:sp>
        <p:nvSpPr>
          <p:cNvPr id="50180" name="Rectangle 2"/>
          <p:cNvSpPr>
            <a:spLocks/>
          </p:cNvSpPr>
          <p:nvPr/>
        </p:nvSpPr>
        <p:spPr bwMode="auto">
          <a:xfrm>
            <a:off x="498576" y="2861206"/>
            <a:ext cx="453548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68325" indent="-568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/2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>
                <a:latin typeface="Times New Roman" pitchFamily="84" charset="0"/>
              </a:rPr>
              <a:t>Rw.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/4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>
                <a:latin typeface="Times New Roman" pitchFamily="84" charset="0"/>
              </a:rPr>
              <a:t>Rw.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>
                <a:latin typeface="Times New Roman" pitchFamily="84" charset="0"/>
              </a:rPr>
              <a:t>R</a:t>
            </a:r>
            <a:r>
              <a:rPr lang="en-US" altLang="en-US" baseline="30000" dirty="0">
                <a:latin typeface="Times New Roman" pitchFamily="84" charset="0"/>
              </a:rPr>
              <a:t>2</a:t>
            </a:r>
            <a:r>
              <a:rPr lang="en-US" altLang="en-US" dirty="0">
                <a:latin typeface="Times New Roman" pitchFamily="84" charset="0"/>
              </a:rPr>
              <a:t>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/2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>
                <a:latin typeface="Times New Roman" pitchFamily="84" charset="0"/>
              </a:rPr>
              <a:t>R</a:t>
            </a:r>
            <a:r>
              <a:rPr lang="en-US" altLang="en-US" baseline="30000" dirty="0">
                <a:latin typeface="Times New Roman" pitchFamily="84" charset="0"/>
              </a:rPr>
              <a:t>2</a:t>
            </a:r>
            <a:r>
              <a:rPr lang="en-US" altLang="en-US" dirty="0">
                <a:latin typeface="Times New Roman" pitchFamily="84" charset="0"/>
              </a:rPr>
              <a:t>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dirty="0"/>
              <a:t>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dirty="0">
                <a:latin typeface="Times New Roman" pitchFamily="84" charset="0"/>
              </a:rPr>
              <a:t>/</a:t>
            </a:r>
            <a:r>
              <a:rPr lang="en-US" altLang="en-US" i="1" dirty="0">
                <a:latin typeface="Symbol" pitchFamily="84" charset="2"/>
                <a:sym typeface="Symbol" pitchFamily="84" charset="2"/>
              </a:rPr>
              <a:t></a:t>
            </a:r>
            <a:r>
              <a:rPr lang="en-US" altLang="en-US" i="1" dirty="0" err="1">
                <a:latin typeface="Times New Roman" pitchFamily="84" charset="0"/>
              </a:rPr>
              <a:t>Rw</a:t>
            </a:r>
            <a:r>
              <a:rPr lang="en-US" altLang="en-US" i="1" dirty="0">
                <a:latin typeface="Times New Roman" pitchFamily="84" charset="0"/>
              </a:rPr>
              <a:t>.</a:t>
            </a:r>
          </a:p>
        </p:txBody>
      </p:sp>
      <p:pic>
        <p:nvPicPr>
          <p:cNvPr id="50182" name="Picture 22" descr="CH26_PPT_Slide_46-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8096"/>
          <a:stretch>
            <a:fillRect/>
          </a:stretch>
        </p:blipFill>
        <p:spPr bwMode="auto">
          <a:xfrm>
            <a:off x="5029200" y="1066800"/>
            <a:ext cx="38862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970040" y="1036440"/>
              <a:ext cx="6840" cy="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7520" y="1032840"/>
                <a:ext cx="15120" cy="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69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7" descr="26_1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>
            <a:fillRect/>
          </a:stretch>
        </p:blipFill>
        <p:spPr bwMode="auto">
          <a:xfrm>
            <a:off x="127000" y="1222375"/>
            <a:ext cx="44799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Electric Field of a Finite Line of Charge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491880" y="764704"/>
            <a:ext cx="519492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/>
              <a:t>T</a:t>
            </a:r>
            <a:r>
              <a:rPr lang="en-US" altLang="en-US" sz="2600" dirty="0" smtClean="0">
                <a:cs typeface="Arial" charset="0"/>
              </a:rPr>
              <a:t>he </a:t>
            </a:r>
            <a:r>
              <a:rPr lang="en-US" altLang="en-US" sz="2600" dirty="0">
                <a:cs typeface="Arial" charset="0"/>
              </a:rPr>
              <a:t>electric field strength at a radial distance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in the plane that bisects a rod of length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L</a:t>
            </a:r>
            <a:r>
              <a:rPr lang="en-US" altLang="en-US" sz="2600" dirty="0">
                <a:cs typeface="Arial" charset="0"/>
              </a:rPr>
              <a:t> with total charge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dirty="0">
                <a:cs typeface="Arial" charset="0"/>
              </a:rPr>
              <a:t>: </a:t>
            </a:r>
            <a:endParaRPr lang="en-US" altLang="en-US" sz="2600" i="1" dirty="0">
              <a:cs typeface="Arial" charset="0"/>
            </a:endParaRPr>
          </a:p>
        </p:txBody>
      </p:sp>
      <p:pic>
        <p:nvPicPr>
          <p:cNvPr id="54278" name="Picture 8" descr="CH26_PPT_Slide_26-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92" y="2060848"/>
            <a:ext cx="3494608" cy="95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76200" y="762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Field of a Finite Line of Charge</a:t>
            </a:r>
          </a:p>
        </p:txBody>
      </p:sp>
    </p:spTree>
    <p:extLst>
      <p:ext uri="{BB962C8B-B14F-4D97-AF65-F5344CB8AC3E}">
        <p14:creationId xmlns:p14="http://schemas.microsoft.com/office/powerpoint/2010/main" val="28318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0013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An Infinite Line of Charge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4773613" y="1165225"/>
            <a:ext cx="40687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The electric field of a thin, uniformly charged rod may be written: </a:t>
            </a:r>
            <a:endParaRPr lang="en-US" altLang="en-US" sz="2600" i="1">
              <a:cs typeface="Arial" charset="0"/>
            </a:endParaRP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4821238" y="3746500"/>
            <a:ext cx="40687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If we now let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L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</a:t>
            </a:r>
            <a:r>
              <a:rPr lang="en-US" altLang="en-US" sz="2600" dirty="0">
                <a:cs typeface="Arial" charset="0"/>
                <a:sym typeface="Symbol" pitchFamily="84" charset="2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</a:t>
            </a:r>
            <a:r>
              <a:rPr lang="en-US" altLang="en-US" sz="2600" dirty="0">
                <a:cs typeface="Arial" charset="0"/>
              </a:rPr>
              <a:t>, the last term becomes simply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and we’re left with:</a:t>
            </a:r>
            <a:endParaRPr lang="en-US" altLang="en-US" sz="2600" i="1" dirty="0">
              <a:cs typeface="Arial" charset="0"/>
            </a:endParaRPr>
          </a:p>
        </p:txBody>
      </p:sp>
      <p:pic>
        <p:nvPicPr>
          <p:cNvPr id="57350" name="Picture 10" descr="26_1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384175" y="1066800"/>
            <a:ext cx="38830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3" descr="26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6" r="40186"/>
          <a:stretch>
            <a:fillRect/>
          </a:stretch>
        </p:blipFill>
        <p:spPr bwMode="auto">
          <a:xfrm>
            <a:off x="5486400" y="5210175"/>
            <a:ext cx="2438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5" descr="CH26_PPT_Slide_26-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2564904"/>
            <a:ext cx="44164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157163"/>
            <a:ext cx="8229600" cy="288925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A Ring of Charge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4421188" y="762000"/>
            <a:ext cx="441007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Consider the on-axis electric field of a positively charged ring of radius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Define the </a:t>
            </a:r>
            <a:r>
              <a:rPr lang="en-US" altLang="en-US" sz="2600" i="1" dirty="0">
                <a:latin typeface="Times New Roman" pitchFamily="84" charset="0"/>
              </a:rPr>
              <a:t>z</a:t>
            </a:r>
            <a:r>
              <a:rPr lang="en-US" altLang="en-US" sz="2600" dirty="0"/>
              <a:t>-axis to be the axis of the ring.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on the </a:t>
            </a:r>
            <a:br>
              <a:rPr lang="en-US" altLang="en-US" sz="2600" dirty="0">
                <a:cs typeface="Arial" charset="0"/>
              </a:rPr>
            </a:br>
            <a:r>
              <a:rPr lang="en-US" altLang="en-US" sz="2600" i="1" dirty="0">
                <a:latin typeface="Times New Roman" pitchFamily="84" charset="0"/>
                <a:cs typeface="Arial" charset="0"/>
              </a:rPr>
              <a:t>z</a:t>
            </a:r>
            <a:r>
              <a:rPr lang="en-US" altLang="en-US" sz="2600" dirty="0">
                <a:cs typeface="Arial" charset="0"/>
              </a:rPr>
              <a:t>-axis points away from the center of the ring, increasing in strength until reaching a maximum when |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z</a:t>
            </a:r>
            <a:r>
              <a:rPr lang="en-US" altLang="en-US" sz="2600" dirty="0">
                <a:cs typeface="Arial" charset="0"/>
              </a:rPr>
              <a:t>| ≈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, then decreasing:</a:t>
            </a:r>
          </a:p>
        </p:txBody>
      </p:sp>
      <p:pic>
        <p:nvPicPr>
          <p:cNvPr id="58373" name="Picture 7" descr="26_1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228600" y="762000"/>
            <a:ext cx="40132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CH26_PPT_Slide_26-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86400"/>
            <a:ext cx="396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02240" y="5161320"/>
              <a:ext cx="100080" cy="89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1440" y="5150160"/>
                <a:ext cx="120600" cy="1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7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</TotalTime>
  <Words>1725</Words>
  <Application>Microsoft Office PowerPoint</Application>
  <PresentationFormat>On-screen Show (4:3)</PresentationFormat>
  <Paragraphs>186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PHY132 Introduction to Physics II  Class 10 – Outline:</vt:lpstr>
      <vt:lpstr>Electric Field Models</vt:lpstr>
      <vt:lpstr>Continuous Charge Distributions</vt:lpstr>
      <vt:lpstr>PowerPoint Presentation</vt:lpstr>
      <vt:lpstr>Continuous Charge Distributions</vt:lpstr>
      <vt:lpstr>PowerPoint Presentation</vt:lpstr>
      <vt:lpstr>The Electric Field of a Finite Line of Charge</vt:lpstr>
      <vt:lpstr>An Infinite Line of Charge</vt:lpstr>
      <vt:lpstr>A Ring of Charge</vt:lpstr>
      <vt:lpstr>A Disk of Charge</vt:lpstr>
      <vt:lpstr>A Plane of Charge</vt:lpstr>
      <vt:lpstr>PowerPoint Presentation</vt:lpstr>
      <vt:lpstr>PowerPoint Presentation</vt:lpstr>
      <vt:lpstr>The Parallel-Plate Capacitor</vt:lpstr>
      <vt:lpstr>PowerPoint Presentation</vt:lpstr>
      <vt:lpstr>PowerPoint Presentation</vt:lpstr>
      <vt:lpstr>PowerPoint Presentation</vt:lpstr>
      <vt:lpstr>The Ideal Capacitor</vt:lpstr>
      <vt:lpstr>A Real Capacitor</vt:lpstr>
      <vt:lpstr>Uniform Electric Fields</vt:lpstr>
      <vt:lpstr>Motion of a Charged Particle in an Electric Field</vt:lpstr>
      <vt:lpstr>Motion of a Charged Particle in an Electric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Dipoles in a Uniform Electric Field</vt:lpstr>
      <vt:lpstr>PowerPoint Presentation</vt:lpstr>
      <vt:lpstr>PowerPoint Presentation</vt:lpstr>
      <vt:lpstr>PowerPoint Presentation</vt:lpstr>
      <vt:lpstr>Dipoles in a Uniform Electric Field</vt:lpstr>
      <vt:lpstr>The Torque on a Dipole</vt:lpstr>
      <vt:lpstr>Dipoles in a Nonuniform Electric Field</vt:lpstr>
      <vt:lpstr>Dipoles in a Nonuniform Electric Field</vt:lpstr>
      <vt:lpstr>Before Class 11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261</cp:revision>
  <cp:lastPrinted>2014-02-03T15:45:10Z</cp:lastPrinted>
  <dcterms:created xsi:type="dcterms:W3CDTF">2010-09-20T13:36:26Z</dcterms:created>
  <dcterms:modified xsi:type="dcterms:W3CDTF">2015-01-31T13:10:44Z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