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00" r:id="rId2"/>
    <p:sldId id="648" r:id="rId3"/>
    <p:sldId id="649" r:id="rId4"/>
    <p:sldId id="598" r:id="rId5"/>
    <p:sldId id="599" r:id="rId6"/>
    <p:sldId id="600" r:id="rId7"/>
    <p:sldId id="601" r:id="rId8"/>
    <p:sldId id="604" r:id="rId9"/>
    <p:sldId id="607" r:id="rId10"/>
    <p:sldId id="608" r:id="rId11"/>
    <p:sldId id="609" r:id="rId12"/>
    <p:sldId id="612" r:id="rId13"/>
    <p:sldId id="614" r:id="rId14"/>
    <p:sldId id="615" r:id="rId15"/>
    <p:sldId id="616" r:id="rId16"/>
    <p:sldId id="617" r:id="rId17"/>
    <p:sldId id="628" r:id="rId18"/>
    <p:sldId id="645" r:id="rId19"/>
    <p:sldId id="650" r:id="rId20"/>
    <p:sldId id="633" r:id="rId21"/>
    <p:sldId id="634" r:id="rId22"/>
    <p:sldId id="637" r:id="rId23"/>
    <p:sldId id="638" r:id="rId24"/>
    <p:sldId id="639" r:id="rId25"/>
    <p:sldId id="640" r:id="rId26"/>
    <p:sldId id="506" r:id="rId27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FFFF"/>
    <a:srgbClr val="FF8A96"/>
    <a:srgbClr val="FF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94660"/>
  </p:normalViewPr>
  <p:slideViewPr>
    <p:cSldViewPr>
      <p:cViewPr varScale="1">
        <p:scale>
          <a:sx n="58" d="100"/>
          <a:sy n="58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9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8" y="4387446"/>
            <a:ext cx="5607711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9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740B363A-BC50-4AEB-9728-88DA25734882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A842C21B-1278-4450-8CE7-17D086943661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AEFA30EE-8097-4AB2-B825-C93FB07FC99D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42339" name="Rectangle 7"/>
          <p:cNvSpPr txBox="1">
            <a:spLocks noGrp="1" noChangeArrowheads="1"/>
          </p:cNvSpPr>
          <p:nvPr/>
        </p:nvSpPr>
        <p:spPr bwMode="auto">
          <a:xfrm>
            <a:off x="3970938" y="8772668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algn="r" eaLnBrk="1" hangingPunct="1"/>
            <a:fld id="{04819DA3-957E-484A-A518-D6ECF7E492C1}" type="slidenum">
              <a:rPr lang="en-US" altLang="en-US" sz="1200"/>
              <a:pPr algn="r" eaLnBrk="1" hangingPunct="1"/>
              <a:t>25</a:t>
            </a:fld>
            <a:endParaRPr lang="en-US" altLang="en-US" sz="1200"/>
          </a:p>
        </p:txBody>
      </p:sp>
      <p:sp>
        <p:nvSpPr>
          <p:cNvPr id="142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136"/>
            <a:ext cx="5608320" cy="415623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31204" y="80814"/>
            <a:ext cx="8229600" cy="1143000"/>
          </a:xfrm>
        </p:spPr>
        <p:txBody>
          <a:bodyPr/>
          <a:lstStyle/>
          <a:p>
            <a:pPr algn="l"/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11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79512" y="1772815"/>
            <a:ext cx="4680520" cy="472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dirty="0"/>
              <a:t>Electric Potential Energy of: </a:t>
            </a:r>
            <a:endParaRPr lang="en-CA" sz="3600" dirty="0" smtClean="0"/>
          </a:p>
          <a:p>
            <a:pPr lvl="1"/>
            <a:r>
              <a:rPr lang="en-CA" sz="3600" dirty="0" smtClean="0"/>
              <a:t>Point </a:t>
            </a:r>
            <a:r>
              <a:rPr lang="en-CA" sz="3600" dirty="0"/>
              <a:t>Charges</a:t>
            </a:r>
          </a:p>
          <a:p>
            <a:pPr lvl="1"/>
            <a:r>
              <a:rPr lang="en-CA" sz="3600" dirty="0" smtClean="0"/>
              <a:t>Dipoles</a:t>
            </a:r>
          </a:p>
          <a:p>
            <a:pPr>
              <a:spcAft>
                <a:spcPts val="1200"/>
              </a:spcAft>
            </a:pPr>
            <a:endParaRPr lang="en-US" sz="3600" dirty="0" smtClean="0"/>
          </a:p>
          <a:p>
            <a:pPr>
              <a:spcAft>
                <a:spcPts val="1200"/>
              </a:spcAft>
            </a:pPr>
            <a:r>
              <a:rPr lang="en-US" sz="3600" dirty="0" smtClean="0"/>
              <a:t>Electric </a:t>
            </a:r>
            <a:r>
              <a:rPr lang="en-US" sz="3600" dirty="0"/>
              <a:t>Potential: </a:t>
            </a:r>
            <a:r>
              <a:rPr lang="en-US" sz="3600" i="1" dirty="0">
                <a:latin typeface="Times New Roman"/>
                <a:cs typeface="Times New Roman"/>
              </a:rPr>
              <a:t>V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Voltage: </a:t>
            </a:r>
            <a:r>
              <a:rPr lang="en-US" sz="3600" dirty="0" smtClean="0">
                <a:latin typeface="Times New Roman"/>
                <a:cs typeface="Times New Roman"/>
              </a:rPr>
              <a:t>Δ</a:t>
            </a:r>
            <a:r>
              <a:rPr lang="en-US" sz="3600" i="1" dirty="0" smtClean="0">
                <a:latin typeface="Times New Roman"/>
                <a:cs typeface="Times New Roman"/>
              </a:rPr>
              <a:t>V</a:t>
            </a:r>
            <a:endParaRPr lang="en-US" sz="3600" i="1" dirty="0">
              <a:latin typeface="Times New Roman"/>
              <a:cs typeface="Times New Rom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32" y="780459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317500" y="2319338"/>
            <a:ext cx="33591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A negatively charged particle gains kinetic energy as it moves in the direction of decreasing potential energy.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61913" y="176213"/>
            <a:ext cx="822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Electric Potential Energy in a Uniform Field</a:t>
            </a:r>
          </a:p>
        </p:txBody>
      </p:sp>
      <p:pic>
        <p:nvPicPr>
          <p:cNvPr id="33797" name="Picture 8" descr="28_05_Figure_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4"/>
          <a:stretch>
            <a:fillRect/>
          </a:stretch>
        </p:blipFill>
        <p:spPr bwMode="auto">
          <a:xfrm>
            <a:off x="4267200" y="990600"/>
            <a:ext cx="4522788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9" descr="28_KeyEquation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5" r="41077"/>
          <a:stretch>
            <a:fillRect/>
          </a:stretch>
        </p:blipFill>
        <p:spPr bwMode="auto">
          <a:xfrm>
            <a:off x="457200" y="1270000"/>
            <a:ext cx="3016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80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61913" y="762000"/>
            <a:ext cx="3290887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figure shows the </a:t>
            </a:r>
            <a:r>
              <a:rPr lang="en-US" altLang="en-US" sz="2600" b="1" dirty="0"/>
              <a:t>energy diagram </a:t>
            </a:r>
            <a:r>
              <a:rPr lang="en-US" altLang="en-US" sz="2600" dirty="0"/>
              <a:t>for a positively charged particle in a uniform electric field.</a:t>
            </a:r>
          </a:p>
          <a:p>
            <a:pPr eaLnBrk="1" hangingPunct="1"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The potential energy increases linearly with distance, but the total mechanical energy </a:t>
            </a:r>
            <a:r>
              <a:rPr lang="en-US" altLang="en-US" sz="2600" i="1" dirty="0" err="1">
                <a:latin typeface="Times New Roman" pitchFamily="84" charset="0"/>
              </a:rPr>
              <a:t>E</a:t>
            </a:r>
            <a:r>
              <a:rPr lang="en-US" altLang="en-US" sz="2600" baseline="-25000" dirty="0" err="1">
                <a:latin typeface="Times New Roman" pitchFamily="84" charset="0"/>
              </a:rPr>
              <a:t>mech</a:t>
            </a:r>
            <a:r>
              <a:rPr lang="en-US" altLang="en-US" sz="2600" dirty="0"/>
              <a:t> is fixed.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61913" y="176213"/>
            <a:ext cx="8229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Electric Potential Energy in a Uniform Field</a:t>
            </a:r>
          </a:p>
        </p:txBody>
      </p:sp>
      <p:pic>
        <p:nvPicPr>
          <p:cNvPr id="34821" name="Picture 8" descr="28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"/>
          <a:stretch>
            <a:fillRect/>
          </a:stretch>
        </p:blipFill>
        <p:spPr bwMode="auto">
          <a:xfrm>
            <a:off x="3654425" y="936625"/>
            <a:ext cx="5184775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63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CH28_PPT_Slide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4" r="19608"/>
          <a:stretch>
            <a:fillRect/>
          </a:stretch>
        </p:blipFill>
        <p:spPr bwMode="auto">
          <a:xfrm>
            <a:off x="4495800" y="990600"/>
            <a:ext cx="28956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>
            <a:spLocks/>
          </p:cNvSpPr>
          <p:nvPr/>
        </p:nvSpPr>
        <p:spPr bwMode="auto">
          <a:xfrm>
            <a:off x="457200" y="1028700"/>
            <a:ext cx="40687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/>
              <a:t>A positive charge moves as shown. Its kinetic energy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76200" y="76200"/>
            <a:ext cx="33909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QuickCheck 28.4 </a:t>
            </a:r>
          </a:p>
        </p:txBody>
      </p:sp>
      <p:sp>
        <p:nvSpPr>
          <p:cNvPr id="37893" name="Rectangle 2"/>
          <p:cNvSpPr>
            <a:spLocks/>
          </p:cNvSpPr>
          <p:nvPr/>
        </p:nvSpPr>
        <p:spPr bwMode="auto">
          <a:xfrm>
            <a:off x="457200" y="2212975"/>
            <a:ext cx="4068763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8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Increases.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Remains constant.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800"/>
              <a:t>  Decreases.</a:t>
            </a:r>
          </a:p>
        </p:txBody>
      </p:sp>
    </p:spTree>
    <p:extLst>
      <p:ext uri="{BB962C8B-B14F-4D97-AF65-F5344CB8AC3E}">
        <p14:creationId xmlns:p14="http://schemas.microsoft.com/office/powerpoint/2010/main" val="3234045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50800"/>
            <a:ext cx="8853487" cy="5334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Potential Energy of Two Point Charges</a:t>
            </a:r>
          </a:p>
        </p:txBody>
      </p:sp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1620838" y="2987675"/>
            <a:ext cx="1317625" cy="858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39940" name="Rectangle 9"/>
          <p:cNvSpPr>
            <a:spLocks noChangeArrowheads="1"/>
          </p:cNvSpPr>
          <p:nvPr/>
        </p:nvSpPr>
        <p:spPr bwMode="auto">
          <a:xfrm>
            <a:off x="5103813" y="4184650"/>
            <a:ext cx="1801812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55563" y="4905375"/>
            <a:ext cx="84010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change in electric potential energy of the system is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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U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elec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sym typeface="Symbol" pitchFamily="84" charset="2"/>
              </a:rPr>
              <a:t>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W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elec</a:t>
            </a:r>
            <a:r>
              <a:rPr lang="en-US" altLang="en-US" sz="2600" dirty="0">
                <a:cs typeface="Arial" charset="0"/>
              </a:rPr>
              <a:t> if:</a:t>
            </a:r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47625" y="1101725"/>
            <a:ext cx="391001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Consider two like charges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1</a:t>
            </a:r>
            <a:r>
              <a:rPr lang="en-US" altLang="en-US" sz="2600" dirty="0">
                <a:cs typeface="Arial" charset="0"/>
              </a:rPr>
              <a:t> and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.</a:t>
            </a:r>
            <a:endParaRPr lang="en-US" altLang="en-US" sz="2600" baseline="-250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electric field of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1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i="1" dirty="0">
                <a:cs typeface="Arial" charset="0"/>
              </a:rPr>
              <a:t>pushes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 as it moves from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x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dirty="0">
                <a:cs typeface="Arial" charset="0"/>
              </a:rPr>
              <a:t> to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x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f</a:t>
            </a:r>
            <a:r>
              <a:rPr lang="en-US" altLang="en-US" sz="2600" dirty="0">
                <a:cs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work done is:</a:t>
            </a:r>
          </a:p>
        </p:txBody>
      </p:sp>
      <p:pic>
        <p:nvPicPr>
          <p:cNvPr id="39944" name="Picture 14" descr="28_08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b="4196"/>
          <a:stretch>
            <a:fillRect/>
          </a:stretch>
        </p:blipFill>
        <p:spPr bwMode="auto">
          <a:xfrm>
            <a:off x="3886200" y="838200"/>
            <a:ext cx="49577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5" descr="CH28_PPT_Slide_28-3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71"/>
          <a:stretch>
            <a:fillRect/>
          </a:stretch>
        </p:blipFill>
        <p:spPr bwMode="auto">
          <a:xfrm>
            <a:off x="296863" y="3856038"/>
            <a:ext cx="8368851" cy="86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6" descr="CH28_PPT_Slide_28-3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09"/>
          <a:stretch>
            <a:fillRect/>
          </a:stretch>
        </p:blipFill>
        <p:spPr bwMode="auto">
          <a:xfrm>
            <a:off x="3581400" y="5651499"/>
            <a:ext cx="2142728" cy="81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59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112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bg1"/>
                </a:solidFill>
              </a:rPr>
              <a:t>The Potential Energy of Point Charges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79413" y="838200"/>
            <a:ext cx="8134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>
                <a:cs typeface="Arial" charset="0"/>
              </a:rPr>
              <a:t>Consider two point charges,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>
                <a:latin typeface="Times New Roman" pitchFamily="84" charset="0"/>
                <a:cs typeface="Arial" charset="0"/>
              </a:rPr>
              <a:t>1</a:t>
            </a:r>
            <a:r>
              <a:rPr lang="en-US" altLang="en-US" sz="2600">
                <a:cs typeface="Arial" charset="0"/>
              </a:rPr>
              <a:t> and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>
                <a:cs typeface="Arial" charset="0"/>
              </a:rPr>
              <a:t>, separated by a distance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>
                <a:cs typeface="Arial" charset="0"/>
              </a:rPr>
              <a:t>.  The electric potential energy is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66713" y="3324225"/>
            <a:ext cx="81343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Arial" charset="0"/>
              </a:rPr>
              <a:t>This is explicitly the energy of </a:t>
            </a:r>
            <a:r>
              <a:rPr lang="en-US" altLang="en-US" sz="2600" i="1" dirty="0">
                <a:cs typeface="Arial" charset="0"/>
              </a:rPr>
              <a:t>the system</a:t>
            </a:r>
            <a:r>
              <a:rPr lang="en-US" altLang="en-US" sz="2600" dirty="0">
                <a:cs typeface="Arial" charset="0"/>
              </a:rPr>
              <a:t>, not the energy of just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1</a:t>
            </a:r>
            <a:r>
              <a:rPr lang="en-US" altLang="en-US" sz="2600" dirty="0">
                <a:cs typeface="Arial" charset="0"/>
              </a:rPr>
              <a:t> or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baseline="-25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600" dirty="0">
                <a:cs typeface="Arial" charset="0"/>
              </a:rPr>
              <a:t>Note that the potential energy of two charged particles approaches zero as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</a:t>
            </a:r>
            <a:r>
              <a:rPr lang="en-US" altLang="en-US" sz="2600" dirty="0">
                <a:cs typeface="Arial" charset="0"/>
              </a:rPr>
              <a:t>.</a:t>
            </a:r>
          </a:p>
        </p:txBody>
      </p:sp>
      <p:pic>
        <p:nvPicPr>
          <p:cNvPr id="40966" name="Picture 8" descr="28_KeyEquation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5" r="21559" b="22466"/>
          <a:stretch>
            <a:fillRect/>
          </a:stretch>
        </p:blipFill>
        <p:spPr bwMode="auto">
          <a:xfrm>
            <a:off x="762000" y="1992313"/>
            <a:ext cx="685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2"/>
          <p:cNvSpPr txBox="1">
            <a:spLocks noChangeArrowheads="1"/>
          </p:cNvSpPr>
          <p:nvPr/>
        </p:nvSpPr>
        <p:spPr bwMode="auto">
          <a:xfrm>
            <a:off x="61913" y="12700"/>
            <a:ext cx="88534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altLang="en-US" sz="3200" dirty="0"/>
              <a:t>The Potential Energy of Two Point Charges</a:t>
            </a:r>
          </a:p>
        </p:txBody>
      </p:sp>
    </p:spTree>
    <p:extLst>
      <p:ext uri="{BB962C8B-B14F-4D97-AF65-F5344CB8AC3E}">
        <p14:creationId xmlns:p14="http://schemas.microsoft.com/office/powerpoint/2010/main" val="8610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3646488" y="1771650"/>
            <a:ext cx="174625" cy="34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1987" name="Rectangle 8"/>
          <p:cNvSpPr>
            <a:spLocks noChangeArrowheads="1"/>
          </p:cNvSpPr>
          <p:nvPr/>
        </p:nvSpPr>
        <p:spPr bwMode="auto">
          <a:xfrm>
            <a:off x="3671888" y="2541588"/>
            <a:ext cx="127000" cy="1233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1988" name="Rectangle 9"/>
          <p:cNvSpPr>
            <a:spLocks noChangeArrowheads="1"/>
          </p:cNvSpPr>
          <p:nvPr/>
        </p:nvSpPr>
        <p:spPr bwMode="auto">
          <a:xfrm>
            <a:off x="3660775" y="4135438"/>
            <a:ext cx="103188" cy="398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41989" name="Text Box 3"/>
          <p:cNvSpPr txBox="1">
            <a:spLocks noChangeArrowheads="1"/>
          </p:cNvSpPr>
          <p:nvPr/>
        </p:nvSpPr>
        <p:spPr bwMode="auto">
          <a:xfrm>
            <a:off x="61913" y="1090613"/>
            <a:ext cx="4052887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Two like charges approach each other.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Their total energy is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E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mech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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0</a:t>
            </a:r>
            <a:r>
              <a:rPr lang="en-US" altLang="en-US" sz="2600" dirty="0">
                <a:cs typeface="Arial" charset="0"/>
              </a:rPr>
              <a:t>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They gradually slow down until the distance separating them is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min</a:t>
            </a:r>
            <a:r>
              <a:rPr lang="en-US" altLang="en-US" sz="2600" dirty="0">
                <a:cs typeface="Arial" charset="0"/>
              </a:rPr>
              <a:t>.</a:t>
            </a:r>
            <a:endParaRPr lang="en-US" altLang="en-US" sz="2600" baseline="-250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This is the </a:t>
            </a:r>
            <a:r>
              <a:rPr lang="en-US" altLang="en-US" sz="2600" i="1" dirty="0">
                <a:cs typeface="Arial" charset="0"/>
              </a:rPr>
              <a:t>distance of closest approach.</a:t>
            </a:r>
          </a:p>
        </p:txBody>
      </p:sp>
      <p:sp>
        <p:nvSpPr>
          <p:cNvPr id="41990" name="Rectangle 2"/>
          <p:cNvSpPr>
            <a:spLocks noChangeArrowheads="1"/>
          </p:cNvSpPr>
          <p:nvPr/>
        </p:nvSpPr>
        <p:spPr bwMode="auto">
          <a:xfrm>
            <a:off x="63500" y="76200"/>
            <a:ext cx="9067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Potential Energy of Two Point Charges</a:t>
            </a:r>
          </a:p>
        </p:txBody>
      </p:sp>
      <p:pic>
        <p:nvPicPr>
          <p:cNvPr id="41992" name="Picture 11" descr="28_09_Figu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3207"/>
          <a:stretch>
            <a:fillRect/>
          </a:stretch>
        </p:blipFill>
        <p:spPr bwMode="auto">
          <a:xfrm>
            <a:off x="3958046" y="914400"/>
            <a:ext cx="4881154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3" descr="28_KeyEquation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65790" b="15689"/>
          <a:stretch>
            <a:fillRect/>
          </a:stretch>
        </p:blipFill>
        <p:spPr bwMode="auto">
          <a:xfrm>
            <a:off x="5943600" y="4724400"/>
            <a:ext cx="20574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01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66675" y="895350"/>
            <a:ext cx="4349750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Two opposite charges are shot apart from one another with equal and opposite momenta.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Their total energy is </a:t>
            </a:r>
            <a:br>
              <a:rPr lang="en-US" altLang="en-US" sz="2600" dirty="0">
                <a:cs typeface="Arial" charset="0"/>
              </a:rPr>
            </a:b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E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mech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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sz="2600" dirty="0">
                <a:cs typeface="Arial" charset="0"/>
              </a:rPr>
              <a:t>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They gradually slow down until the distance separating them is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max</a:t>
            </a:r>
            <a:r>
              <a:rPr lang="en-US" altLang="en-US" sz="2600" dirty="0">
                <a:cs typeface="Arial" charset="0"/>
              </a:rPr>
              <a:t>.</a:t>
            </a:r>
            <a:endParaRPr lang="en-US" altLang="en-US" sz="2600" baseline="-250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This is their </a:t>
            </a:r>
            <a:r>
              <a:rPr lang="en-US" altLang="en-US" sz="2600" i="1" dirty="0">
                <a:cs typeface="Arial" charset="0"/>
              </a:rPr>
              <a:t>maximum separation.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3500" y="76200"/>
            <a:ext cx="88392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Potential Energy of Two Point Charges</a:t>
            </a:r>
          </a:p>
        </p:txBody>
      </p:sp>
      <p:pic>
        <p:nvPicPr>
          <p:cNvPr id="43013" name="Picture 8" descr="28_09_Figur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t="9869" b="3151"/>
          <a:stretch>
            <a:fillRect/>
          </a:stretch>
        </p:blipFill>
        <p:spPr bwMode="auto">
          <a:xfrm>
            <a:off x="4554538" y="838200"/>
            <a:ext cx="41719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9" descr="28_KeyEquation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65790" b="15689"/>
          <a:stretch>
            <a:fillRect/>
          </a:stretch>
        </p:blipFill>
        <p:spPr bwMode="auto">
          <a:xfrm>
            <a:off x="5715000" y="5214938"/>
            <a:ext cx="20574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36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bg1"/>
                </a:solidFill>
              </a:rPr>
              <a:t>The Potential Energy of Multiple Point Charges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79413" y="990600"/>
            <a:ext cx="81343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>
                <a:cs typeface="Arial" charset="0"/>
              </a:rPr>
              <a:t>Consider more than two point charges, the potential energy is the sum of the potential energies due to all pairs of charges:</a:t>
            </a:r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482600" y="3476625"/>
            <a:ext cx="81343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 dirty="0">
                <a:cs typeface="Arial" charset="0"/>
              </a:rPr>
              <a:t>where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i="1" baseline="-25000" dirty="0" err="1">
                <a:latin typeface="Times New Roman" pitchFamily="84" charset="0"/>
                <a:cs typeface="Arial" charset="0"/>
              </a:rPr>
              <a:t>ij</a:t>
            </a:r>
            <a:r>
              <a:rPr lang="en-US" altLang="en-US" sz="2600" dirty="0">
                <a:cs typeface="Arial" charset="0"/>
              </a:rPr>
              <a:t> is the distance between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i="1" baseline="-25000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i="1" dirty="0">
                <a:cs typeface="Arial" charset="0"/>
              </a:rPr>
              <a:t> </a:t>
            </a:r>
            <a:r>
              <a:rPr lang="en-US" altLang="en-US" sz="2600" dirty="0">
                <a:cs typeface="Arial" charset="0"/>
              </a:rPr>
              <a:t>and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q</a:t>
            </a:r>
            <a:r>
              <a:rPr lang="en-US" altLang="en-US" sz="2600" i="1" baseline="-25000" dirty="0" err="1">
                <a:cs typeface="Arial" charset="0"/>
              </a:rPr>
              <a:t>j</a:t>
            </a:r>
            <a:r>
              <a:rPr lang="en-US" altLang="en-US" sz="2600" dirty="0">
                <a:cs typeface="Arial" charset="0"/>
              </a:rPr>
              <a:t>.</a:t>
            </a:r>
          </a:p>
          <a:p>
            <a:pPr eaLnBrk="1" hangingPunct="1"/>
            <a:r>
              <a:rPr lang="en-US" altLang="en-US" sz="2600" dirty="0">
                <a:cs typeface="Arial" charset="0"/>
              </a:rPr>
              <a:t>The summation contains the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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j</a:t>
            </a:r>
            <a:r>
              <a:rPr lang="en-US" altLang="en-US" sz="2600" i="1" dirty="0">
                <a:cs typeface="Arial" charset="0"/>
              </a:rPr>
              <a:t> </a:t>
            </a:r>
            <a:r>
              <a:rPr lang="en-US" altLang="en-US" sz="2600" dirty="0">
                <a:cs typeface="Arial" charset="0"/>
              </a:rPr>
              <a:t>restriction to ensure that each pair of charges is counted only once.</a:t>
            </a:r>
          </a:p>
        </p:txBody>
      </p:sp>
      <p:pic>
        <p:nvPicPr>
          <p:cNvPr id="54278" name="Picture 7" descr="CH28_PPT_Slide_28-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61"/>
          <a:stretch>
            <a:fillRect/>
          </a:stretch>
        </p:blipFill>
        <p:spPr bwMode="auto">
          <a:xfrm>
            <a:off x="3394075" y="2286000"/>
            <a:ext cx="23558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Rectangle 2"/>
          <p:cNvSpPr txBox="1">
            <a:spLocks noChangeArrowheads="1"/>
          </p:cNvSpPr>
          <p:nvPr/>
        </p:nvSpPr>
        <p:spPr bwMode="auto">
          <a:xfrm>
            <a:off x="61913" y="0"/>
            <a:ext cx="87772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altLang="en-US" sz="3200" dirty="0"/>
              <a:t>The Potential Energy of Multiple Point Charges</a:t>
            </a:r>
          </a:p>
        </p:txBody>
      </p:sp>
    </p:spTree>
    <p:extLst>
      <p:ext uri="{BB962C8B-B14F-4D97-AF65-F5344CB8AC3E}">
        <p14:creationId xmlns:p14="http://schemas.microsoft.com/office/powerpoint/2010/main" val="243348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P28_37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4" y="3117743"/>
            <a:ext cx="3459082" cy="38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5" y="83975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Problem 28.37</a:t>
            </a: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003" y="535092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The </a:t>
            </a:r>
            <a:r>
              <a:rPr lang="en-CA" sz="2400" dirty="0"/>
              <a:t>four 1.0 g spheres shown in the figure are released simultaneously and allowed to move away from each other</a:t>
            </a:r>
            <a:r>
              <a:rPr lang="en-CA" sz="2400" dirty="0" smtClean="0"/>
              <a:t>.</a:t>
            </a:r>
          </a:p>
          <a:p>
            <a:r>
              <a:rPr lang="en-CA" sz="2400" dirty="0"/>
              <a:t>What is the speed of each sphere when they are very far apart?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97003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6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97003" y="0"/>
            <a:ext cx="0" cy="685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9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Potential Energy?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 </a:t>
            </a:r>
            <a:r>
              <a:rPr lang="en-CA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mgh</a:t>
            </a:r>
            <a:endParaRPr lang="en-CA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 When an object has the </a:t>
            </a:r>
            <a:r>
              <a:rPr lang="en-CA" b="1" i="1" dirty="0" smtClean="0"/>
              <a:t>potential</a:t>
            </a:r>
            <a:r>
              <a:rPr lang="en-CA" dirty="0" smtClean="0"/>
              <a:t> to speed up.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 Voltage</a:t>
            </a:r>
          </a:p>
          <a:p>
            <a:pPr marL="514350" indent="-514350">
              <a:buFont typeface="+mj-lt"/>
              <a:buAutoNum type="alphaUcPeriod"/>
            </a:pPr>
            <a:r>
              <a:rPr lang="en-CA" dirty="0" smtClean="0"/>
              <a:t>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½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CA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15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2" descr="CH28_PPT_Slide_28-5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41"/>
          <a:stretch>
            <a:fillRect/>
          </a:stretch>
        </p:blipFill>
        <p:spPr bwMode="auto">
          <a:xfrm>
            <a:off x="296863" y="3657600"/>
            <a:ext cx="6484937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1912"/>
            <a:ext cx="4495800" cy="928687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Potential Energy of a Dipole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66675" y="4752975"/>
            <a:ext cx="840105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change in electric potential energy of the system is </a:t>
            </a:r>
            <a:r>
              <a:rPr lang="el-GR" altLang="en-US" sz="2600" dirty="0" smtClean="0">
                <a:latin typeface="Arial"/>
                <a:cs typeface="Arial"/>
                <a:sym typeface="Symbol" pitchFamily="84" charset="2"/>
              </a:rPr>
              <a:t>Δ</a:t>
            </a:r>
            <a:r>
              <a:rPr lang="en-US" altLang="en-US" sz="2600" i="1" dirty="0" err="1" smtClean="0">
                <a:latin typeface="Times New Roman" pitchFamily="84" charset="0"/>
                <a:cs typeface="Arial" charset="0"/>
              </a:rPr>
              <a:t>U</a:t>
            </a:r>
            <a:r>
              <a:rPr lang="en-US" altLang="en-US" sz="2600" baseline="-25000" dirty="0" err="1" smtClean="0">
                <a:latin typeface="Times New Roman" pitchFamily="84" charset="0"/>
                <a:cs typeface="Arial" charset="0"/>
              </a:rPr>
              <a:t>elec</a:t>
            </a:r>
            <a:r>
              <a:rPr lang="en-US" altLang="en-US" sz="2600" dirty="0" smtClean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sym typeface="Symbol" pitchFamily="84" charset="2"/>
              </a:rPr>
              <a:t>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W</a:t>
            </a:r>
            <a:r>
              <a:rPr lang="en-US" altLang="en-US" sz="2600" baseline="-25000" dirty="0" err="1">
                <a:latin typeface="Times New Roman" pitchFamily="84" charset="0"/>
                <a:cs typeface="Arial" charset="0"/>
              </a:rPr>
              <a:t>elec</a:t>
            </a:r>
            <a:r>
              <a:rPr lang="en-US" altLang="en-US" sz="2600" dirty="0">
                <a:cs typeface="Arial" charset="0"/>
              </a:rPr>
              <a:t> if:</a:t>
            </a:r>
          </a:p>
        </p:txBody>
      </p:sp>
      <p:sp>
        <p:nvSpPr>
          <p:cNvPr id="59397" name="Text Box 3"/>
          <p:cNvSpPr txBox="1">
            <a:spLocks noChangeArrowheads="1"/>
          </p:cNvSpPr>
          <p:nvPr/>
        </p:nvSpPr>
        <p:spPr bwMode="auto">
          <a:xfrm>
            <a:off x="61913" y="990600"/>
            <a:ext cx="3910012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Consider a dipole in a uniform electric field.</a:t>
            </a:r>
            <a:endParaRPr lang="en-US" altLang="en-US" sz="2600" baseline="-25000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forces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F</a:t>
            </a:r>
            <a:r>
              <a:rPr lang="en-US" altLang="en-US" sz="2600" baseline="-25000" dirty="0">
                <a:latin typeface="Symbol" pitchFamily="84" charset="2"/>
                <a:cs typeface="Arial" charset="0"/>
                <a:sym typeface="Symbol" pitchFamily="84" charset="2"/>
              </a:rPr>
              <a:t></a:t>
            </a:r>
            <a:r>
              <a:rPr lang="en-US" altLang="en-US" sz="2600" dirty="0">
                <a:cs typeface="Arial" charset="0"/>
              </a:rPr>
              <a:t> and </a:t>
            </a:r>
            <a:r>
              <a:rPr lang="en-US" altLang="en-US" sz="2600" i="1" dirty="0" smtClean="0">
                <a:latin typeface="Times New Roman" pitchFamily="84" charset="0"/>
                <a:cs typeface="Arial" charset="0"/>
              </a:rPr>
              <a:t>F</a:t>
            </a:r>
            <a:r>
              <a:rPr lang="en-US" altLang="en-US" sz="2600" baseline="-25000" dirty="0" smtClean="0">
                <a:latin typeface="Symbol" pitchFamily="84" charset="2"/>
                <a:sym typeface="Symbol" pitchFamily="84" charset="2"/>
              </a:rPr>
              <a:t>-</a:t>
            </a:r>
            <a:r>
              <a:rPr lang="en-US" altLang="en-US" sz="2600" dirty="0" smtClean="0">
                <a:cs typeface="Arial" charset="0"/>
              </a:rPr>
              <a:t> </a:t>
            </a:r>
            <a:r>
              <a:rPr lang="en-US" altLang="en-US" sz="2600" dirty="0">
                <a:cs typeface="Arial" charset="0"/>
              </a:rPr>
              <a:t>exert a torque on the dipole.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work done is:</a:t>
            </a:r>
          </a:p>
        </p:txBody>
      </p:sp>
      <p:pic>
        <p:nvPicPr>
          <p:cNvPr id="59399" name="Picture 10" descr="28_14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1"/>
          <a:stretch>
            <a:fillRect/>
          </a:stretch>
        </p:blipFill>
        <p:spPr bwMode="auto">
          <a:xfrm>
            <a:off x="4968875" y="116471"/>
            <a:ext cx="4175125" cy="369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11" descr="28_KeyEquation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 r="33946" b="20000"/>
          <a:stretch>
            <a:fillRect/>
          </a:stretch>
        </p:blipFill>
        <p:spPr bwMode="auto">
          <a:xfrm>
            <a:off x="2286000" y="5657850"/>
            <a:ext cx="4572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15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/>
          <p:cNvSpPr txBox="1">
            <a:spLocks noChangeArrowheads="1"/>
          </p:cNvSpPr>
          <p:nvPr/>
        </p:nvSpPr>
        <p:spPr bwMode="auto">
          <a:xfrm>
            <a:off x="61913" y="990600"/>
            <a:ext cx="3367087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The potential energy of a dipole is </a:t>
            </a:r>
            <a:r>
              <a:rPr lang="en-US" altLang="en-US" i="1" dirty="0">
                <a:latin typeface="Symbol" pitchFamily="84" charset="2"/>
                <a:cs typeface="Arial" charset="0"/>
                <a:sym typeface="Symbol" pitchFamily="84" charset="2"/>
              </a:rPr>
              <a:t>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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</a:t>
            </a:r>
            <a:r>
              <a:rPr lang="en-US" altLang="en-US" dirty="0">
                <a:cs typeface="Arial" charset="0"/>
              </a:rPr>
              <a:t>minimum at </a:t>
            </a:r>
            <a:r>
              <a:rPr lang="en-US" altLang="en-US" dirty="0">
                <a:cs typeface="Times New Roman" pitchFamily="84" charset="0"/>
              </a:rPr>
              <a:t>where the dipole is aligned with the electric field.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Times New Roman" pitchFamily="84" charset="0"/>
              </a:rPr>
              <a:t>A frictionless dipole with mechanical energy </a:t>
            </a:r>
            <a:r>
              <a:rPr lang="en-US" altLang="en-US" i="1" dirty="0" err="1">
                <a:latin typeface="Times New Roman" pitchFamily="84" charset="0"/>
                <a:cs typeface="Times New Roman" pitchFamily="84" charset="0"/>
              </a:rPr>
              <a:t>E</a:t>
            </a:r>
            <a:r>
              <a:rPr lang="en-US" altLang="en-US" baseline="-25000" dirty="0" err="1">
                <a:latin typeface="Times New Roman" pitchFamily="84" charset="0"/>
                <a:cs typeface="Times New Roman" pitchFamily="84" charset="0"/>
              </a:rPr>
              <a:t>mech</a:t>
            </a:r>
            <a:r>
              <a:rPr lang="en-US" altLang="en-US" dirty="0">
                <a:cs typeface="Times New Roman" pitchFamily="84" charset="0"/>
              </a:rPr>
              <a:t> will oscillate back and forth between turning points on either side of </a:t>
            </a:r>
            <a:r>
              <a:rPr lang="en-US" altLang="en-US" i="1" dirty="0">
                <a:latin typeface="Symbol" pitchFamily="84" charset="2"/>
                <a:cs typeface="Arial" charset="0"/>
                <a:sym typeface="Symbol" pitchFamily="84" charset="2"/>
              </a:rPr>
              <a:t>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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</a:t>
            </a:r>
            <a:r>
              <a:rPr lang="en-US" altLang="en-US" dirty="0">
                <a:cs typeface="Times New Roman" pitchFamily="84" charset="0"/>
              </a:rPr>
              <a:t>.</a:t>
            </a: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538" y="123825"/>
            <a:ext cx="7772400" cy="3810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Potential Energy of a Dipole</a:t>
            </a:r>
          </a:p>
        </p:txBody>
      </p:sp>
      <p:pic>
        <p:nvPicPr>
          <p:cNvPr id="60421" name="Picture 9" descr="28_1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"/>
          <a:stretch>
            <a:fillRect/>
          </a:stretch>
        </p:blipFill>
        <p:spPr bwMode="auto">
          <a:xfrm>
            <a:off x="4041775" y="1038225"/>
            <a:ext cx="48736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1" descr="28_KeyEquation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 r="33946" b="20000"/>
          <a:stretch>
            <a:fillRect/>
          </a:stretch>
        </p:blipFill>
        <p:spPr bwMode="auto">
          <a:xfrm>
            <a:off x="1079500" y="5581650"/>
            <a:ext cx="4572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5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188640"/>
            <a:ext cx="8672264" cy="576064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The Electric Potential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72591" y="1157288"/>
            <a:ext cx="835984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We define the electric potential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V</a:t>
            </a:r>
            <a:r>
              <a:rPr lang="en-US" altLang="en-US" sz="2600" dirty="0">
                <a:cs typeface="Arial" charset="0"/>
              </a:rPr>
              <a:t> (or, for brevity, just the potential) as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179512" y="3645024"/>
            <a:ext cx="8662168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/>
              <a:t>This is NOT the same as electric potential energy. (different units, for one thing).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 smtClean="0"/>
              <a:t>The </a:t>
            </a:r>
            <a:r>
              <a:rPr lang="en-US" altLang="en-US" sz="2600" dirty="0"/>
              <a:t>unit of electric potential is the joule per coulomb, which is called the volt </a:t>
            </a:r>
            <a:r>
              <a:rPr lang="en-US" altLang="en-US" sz="2600" dirty="0">
                <a:latin typeface="Times New Roman" pitchFamily="84" charset="0"/>
              </a:rPr>
              <a:t>V</a:t>
            </a:r>
            <a:r>
              <a:rPr lang="en-US" altLang="en-US" sz="2600" dirty="0"/>
              <a:t>:</a:t>
            </a:r>
          </a:p>
        </p:txBody>
      </p:sp>
      <p:pic>
        <p:nvPicPr>
          <p:cNvPr id="63495" name="Picture 11" descr="CH28_PPT_Slide_28-5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7"/>
          <a:stretch>
            <a:fillRect/>
          </a:stretch>
        </p:blipFill>
        <p:spPr bwMode="auto">
          <a:xfrm>
            <a:off x="2847916" y="2038651"/>
            <a:ext cx="2994912" cy="12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2" descr="CH28_PPT_Slide_28-5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791944"/>
            <a:ext cx="4279461" cy="45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8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66675" y="990600"/>
            <a:ext cx="34385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/>
              <a:t>Test charge </a:t>
            </a:r>
            <a:r>
              <a:rPr lang="en-US" altLang="en-US" sz="2600" i="1" dirty="0">
                <a:latin typeface="Times New Roman" pitchFamily="84" charset="0"/>
                <a:cs typeface="Times New Roman" pitchFamily="84" charset="0"/>
              </a:rPr>
              <a:t>q</a:t>
            </a:r>
            <a:r>
              <a:rPr lang="en-US" altLang="en-US" sz="2600" i="1" dirty="0"/>
              <a:t> </a:t>
            </a:r>
            <a:r>
              <a:rPr lang="en-US" altLang="en-US" sz="2600" dirty="0"/>
              <a:t>is used as a probe to determine the electric potential, but the value of </a:t>
            </a:r>
            <a:r>
              <a:rPr lang="en-US" altLang="en-US" sz="2600" i="1" dirty="0">
                <a:latin typeface="Times New Roman" pitchFamily="84" charset="0"/>
              </a:rPr>
              <a:t>V</a:t>
            </a:r>
            <a:r>
              <a:rPr lang="en-US" altLang="en-US" sz="2600" i="1" dirty="0"/>
              <a:t> </a:t>
            </a:r>
            <a:r>
              <a:rPr lang="en-US" altLang="en-US" sz="2600" dirty="0"/>
              <a:t>is </a:t>
            </a:r>
            <a:r>
              <a:rPr lang="en-US" altLang="en-US" sz="2600" i="1" dirty="0"/>
              <a:t>independent of </a:t>
            </a:r>
            <a:r>
              <a:rPr lang="en-US" altLang="en-US" sz="2600" i="1" dirty="0">
                <a:latin typeface="Times New Roman" pitchFamily="84" charset="0"/>
              </a:rPr>
              <a:t>q</a:t>
            </a:r>
            <a:r>
              <a:rPr lang="en-US" altLang="en-US" sz="2600" dirty="0"/>
              <a:t>.</a:t>
            </a:r>
            <a:endParaRPr lang="en-US" altLang="en-US" sz="2600" i="1" dirty="0"/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b="1" dirty="0"/>
              <a:t>The electric potential, like the electric field, is a property of the source charges.</a:t>
            </a:r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95250" y="95250"/>
            <a:ext cx="777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/>
              <a:t>The Electric Potential</a:t>
            </a:r>
          </a:p>
        </p:txBody>
      </p:sp>
      <p:pic>
        <p:nvPicPr>
          <p:cNvPr id="64517" name="Picture 7" descr="28_1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"/>
          <a:stretch>
            <a:fillRect/>
          </a:stretch>
        </p:blipFill>
        <p:spPr bwMode="auto">
          <a:xfrm>
            <a:off x="3524250" y="955675"/>
            <a:ext cx="539115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4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0" descr="CH28_PPT_Slide_28-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5"/>
          <a:stretch>
            <a:fillRect/>
          </a:stretch>
        </p:blipFill>
        <p:spPr bwMode="auto">
          <a:xfrm>
            <a:off x="685800" y="2819400"/>
            <a:ext cx="3057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92075"/>
            <a:ext cx="8229600" cy="446088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Using the Electric Potential</a:t>
            </a: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306388" y="987425"/>
            <a:ext cx="426561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en-US" sz="2600"/>
              <a:t>As a charged particle moves through a changing electric potential, energy is conserved:</a:t>
            </a:r>
          </a:p>
        </p:txBody>
      </p:sp>
      <p:pic>
        <p:nvPicPr>
          <p:cNvPr id="65542" name="Picture 8" descr="28_17_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7"/>
          <a:stretch>
            <a:fillRect/>
          </a:stretch>
        </p:blipFill>
        <p:spPr bwMode="auto">
          <a:xfrm>
            <a:off x="296863" y="3733800"/>
            <a:ext cx="8548687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9" descr="28_02_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0" b="4987"/>
          <a:stretch>
            <a:fillRect/>
          </a:stretch>
        </p:blipFill>
        <p:spPr bwMode="auto">
          <a:xfrm>
            <a:off x="4711700" y="1033463"/>
            <a:ext cx="41275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4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/>
          </p:cNvSpPr>
          <p:nvPr/>
        </p:nvSpPr>
        <p:spPr bwMode="auto">
          <a:xfrm>
            <a:off x="434975" y="1143000"/>
            <a:ext cx="3521075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/>
              <a:t>A proton is released from rest at the dot. Afterward, the proton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None/>
            </a:pPr>
            <a:endParaRPr lang="en-US" altLang="en-US" sz="26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endParaRPr lang="en-US" altLang="en-US" sz="260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76200" y="147638"/>
            <a:ext cx="3390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chemeClr val="bg1"/>
                </a:solidFill>
              </a:rPr>
              <a:t>QuickCheck</a:t>
            </a:r>
            <a:r>
              <a:rPr lang="en-US" altLang="en-US" sz="3200" dirty="0">
                <a:solidFill>
                  <a:schemeClr val="bg1"/>
                </a:solidFill>
              </a:rPr>
              <a:t> 28.6 </a:t>
            </a:r>
          </a:p>
        </p:txBody>
      </p:sp>
      <p:sp>
        <p:nvSpPr>
          <p:cNvPr id="66564" name="Rectangle 14"/>
          <p:cNvSpPr>
            <a:spLocks/>
          </p:cNvSpPr>
          <p:nvPr/>
        </p:nvSpPr>
        <p:spPr bwMode="auto">
          <a:xfrm>
            <a:off x="361950" y="3132138"/>
            <a:ext cx="718820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marL="635000" indent="-6350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Remains at the dot.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Moves upward with steady </a:t>
            </a:r>
            <a:br>
              <a:rPr lang="en-US" altLang="en-US" sz="2600"/>
            </a:br>
            <a:r>
              <a:rPr lang="en-US" altLang="en-US" sz="2600"/>
              <a:t>speed.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Moves upward with an increasing speed.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Moves downward with a steady speed.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AutoNum type="alphaUcPeriod"/>
            </a:pPr>
            <a:r>
              <a:rPr lang="en-US" altLang="en-US" sz="2600"/>
              <a:t>Moves downward with an increasing speed.</a:t>
            </a:r>
          </a:p>
        </p:txBody>
      </p:sp>
      <p:pic>
        <p:nvPicPr>
          <p:cNvPr id="66566" name="Picture 8" descr="CH28_PPT_Slide-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7" b="11684"/>
          <a:stretch>
            <a:fillRect/>
          </a:stretch>
        </p:blipFill>
        <p:spPr bwMode="auto">
          <a:xfrm>
            <a:off x="4789488" y="838200"/>
            <a:ext cx="4162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954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.velvet.by/files/userfiles/10004/crying-smiley-face-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702221" cy="70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1584176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12 on Wednesday</a:t>
            </a:r>
            <a:br>
              <a:rPr lang="en-US" dirty="0" smtClean="0"/>
            </a:br>
            <a:r>
              <a:rPr lang="en-US" dirty="0" smtClean="0"/>
              <a:t>(my last class…)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924" y="1628800"/>
            <a:ext cx="8784976" cy="2520280"/>
          </a:xfrm>
        </p:spPr>
        <p:txBody>
          <a:bodyPr/>
          <a:lstStyle/>
          <a:p>
            <a:r>
              <a:rPr lang="en-US" sz="2800" dirty="0" smtClean="0"/>
              <a:t>Please finish reading </a:t>
            </a:r>
            <a:r>
              <a:rPr lang="en-CA" sz="2800" dirty="0"/>
              <a:t>Knight </a:t>
            </a:r>
            <a:r>
              <a:rPr lang="en-CA" sz="2800" dirty="0" smtClean="0"/>
              <a:t>Ch</a:t>
            </a:r>
            <a:r>
              <a:rPr lang="en-CA" sz="2800" dirty="0"/>
              <a:t>. </a:t>
            </a:r>
            <a:r>
              <a:rPr lang="en-CA" sz="2800" dirty="0" smtClean="0"/>
              <a:t>28</a:t>
            </a:r>
          </a:p>
          <a:p>
            <a:r>
              <a:rPr lang="en-US" sz="2800" dirty="0" smtClean="0"/>
              <a:t>Please </a:t>
            </a:r>
            <a:r>
              <a:rPr lang="en-US" sz="2800" dirty="0"/>
              <a:t>do the short pre-class quiz on </a:t>
            </a:r>
            <a:r>
              <a:rPr lang="en-US" sz="2800" dirty="0" err="1"/>
              <a:t>MasteringPhysics</a:t>
            </a:r>
            <a:r>
              <a:rPr lang="en-US" sz="2800" dirty="0"/>
              <a:t> by </a:t>
            </a:r>
            <a:r>
              <a:rPr lang="en-US" sz="2800" dirty="0" smtClean="0"/>
              <a:t>tomorrow night</a:t>
            </a:r>
            <a:r>
              <a:rPr lang="en-US" sz="2800" dirty="0"/>
              <a:t>.</a:t>
            </a:r>
          </a:p>
          <a:p>
            <a:endParaRPr lang="en-CA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3122676"/>
            <a:ext cx="8712968" cy="347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/>
              <a:t>Something to think about.  A battery is designed to supply a steady amount of which of the following quantities?</a:t>
            </a:r>
          </a:p>
          <a:p>
            <a:pPr lvl="1"/>
            <a:r>
              <a:rPr lang="en-US" kern="0" dirty="0" smtClean="0"/>
              <a:t>Energy</a:t>
            </a:r>
          </a:p>
          <a:p>
            <a:pPr lvl="1"/>
            <a:r>
              <a:rPr lang="en-US" kern="0" dirty="0" smtClean="0"/>
              <a:t>Power</a:t>
            </a:r>
          </a:p>
          <a:p>
            <a:pPr lvl="1"/>
            <a:r>
              <a:rPr lang="en-US" kern="0" dirty="0" smtClean="0"/>
              <a:t>Electric potential difference</a:t>
            </a:r>
          </a:p>
          <a:p>
            <a:pPr lvl="1"/>
            <a:r>
              <a:rPr lang="en-US" kern="0" dirty="0" smtClean="0"/>
              <a:t>Electric current</a:t>
            </a:r>
            <a:endParaRPr lang="en-US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3842990" y="4653136"/>
            <a:ext cx="3240360" cy="830997"/>
          </a:xfrm>
          <a:prstGeom prst="rect">
            <a:avLst/>
          </a:prstGeom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400" dirty="0" smtClean="0">
                <a:latin typeface="Comic Sans MS" panose="030F0702030302020204" pitchFamily="66" charset="0"/>
              </a:rPr>
              <a:t>(</a:t>
            </a:r>
            <a:r>
              <a:rPr lang="en-CA" sz="2400" b="1" dirty="0" smtClean="0">
                <a:latin typeface="Comic Sans MS" panose="030F0702030302020204" pitchFamily="66" charset="0"/>
              </a:rPr>
              <a:t>Hint: </a:t>
            </a:r>
            <a:r>
              <a:rPr lang="en-CA" sz="2400" dirty="0" smtClean="0">
                <a:latin typeface="Comic Sans MS" panose="030F0702030302020204" pitchFamily="66" charset="0"/>
              </a:rPr>
              <a:t>only </a:t>
            </a:r>
            <a:r>
              <a:rPr lang="en-CA" sz="2400" i="1" dirty="0" smtClean="0">
                <a:latin typeface="Comic Sans MS" panose="030F0702030302020204" pitchFamily="66" charset="0"/>
              </a:rPr>
              <a:t>one</a:t>
            </a:r>
            <a:r>
              <a:rPr lang="en-CA" sz="2400" dirty="0" smtClean="0">
                <a:latin typeface="Comic Sans MS" panose="030F0702030302020204" pitchFamily="66" charset="0"/>
              </a:rPr>
              <a:t> of these is correct!)</a:t>
            </a:r>
            <a:endParaRPr lang="en-CA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993" y="3025074"/>
            <a:ext cx="4762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/>
          <a:lstStyle/>
          <a:p>
            <a:r>
              <a:rPr lang="en-CA" dirty="0" smtClean="0"/>
              <a:t>What is Potential Energy?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688632"/>
          </a:xfrm>
        </p:spPr>
        <p:txBody>
          <a:bodyPr/>
          <a:lstStyle/>
          <a:p>
            <a:r>
              <a:rPr lang="en-CA" dirty="0" smtClean="0"/>
              <a:t>An object has </a:t>
            </a:r>
            <a:r>
              <a:rPr lang="en-CA" b="1" dirty="0" smtClean="0"/>
              <a:t>potential energy </a:t>
            </a:r>
            <a:r>
              <a:rPr lang="en-CA" dirty="0" smtClean="0"/>
              <a:t>when it is in a situation in which, if it moves, the potential energy can drop as it gains kinetic energy.</a:t>
            </a:r>
          </a:p>
          <a:p>
            <a:r>
              <a:rPr lang="en-CA" dirty="0" smtClean="0"/>
              <a:t>Gravitational potential energy is due to the gravity interaction between the earth and an object.  It can be negative, and has an arbitrary zero point.</a:t>
            </a:r>
          </a:p>
          <a:p>
            <a:r>
              <a:rPr lang="en-CA" dirty="0" smtClean="0"/>
              <a:t>Elastic potential energy (ch.10) is energy stored in a spring.  It is always positive or zero, and is zero when the spring is in equilibrium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0)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507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04775"/>
            <a:ext cx="8830567" cy="587921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Energy</a:t>
            </a: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3349625" y="2613025"/>
            <a:ext cx="1319213" cy="858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23556" name="Rectangle 9"/>
          <p:cNvSpPr>
            <a:spLocks noChangeArrowheads="1"/>
          </p:cNvSpPr>
          <p:nvPr/>
        </p:nvSpPr>
        <p:spPr bwMode="auto">
          <a:xfrm>
            <a:off x="6834188" y="3810000"/>
            <a:ext cx="1801812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61913" y="914400"/>
            <a:ext cx="847725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kinetic energy of a system,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K</a:t>
            </a:r>
            <a:r>
              <a:rPr lang="en-US" altLang="en-US" sz="2600" dirty="0">
                <a:cs typeface="Arial" charset="0"/>
              </a:rPr>
              <a:t>, is the sum of the kinetic energies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K</a:t>
            </a:r>
            <a:r>
              <a:rPr lang="en-US" altLang="en-US" sz="2600" i="1" baseline="-25000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 1/2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m</a:t>
            </a:r>
            <a:r>
              <a:rPr lang="en-US" altLang="en-US" sz="2600" i="1" baseline="-25000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v</a:t>
            </a:r>
            <a:r>
              <a:rPr lang="en-US" altLang="en-US" sz="2600" i="1" baseline="-25000" dirty="0">
                <a:latin typeface="Times New Roman" pitchFamily="84" charset="0"/>
                <a:cs typeface="Arial" charset="0"/>
              </a:rPr>
              <a:t>i</a:t>
            </a:r>
            <a:r>
              <a:rPr lang="en-US" altLang="en-US" sz="2600" baseline="30000" dirty="0">
                <a:latin typeface="Times New Roman" pitchFamily="84" charset="0"/>
                <a:cs typeface="Arial" charset="0"/>
              </a:rPr>
              <a:t>2</a:t>
            </a:r>
            <a:r>
              <a:rPr lang="en-US" altLang="en-US" sz="2600" dirty="0">
                <a:cs typeface="Arial" charset="0"/>
              </a:rPr>
              <a:t> of all the particles in the system.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potential energy of a system,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U</a:t>
            </a:r>
            <a:r>
              <a:rPr lang="en-US" altLang="en-US" sz="2600" dirty="0">
                <a:cs typeface="Arial" charset="0"/>
              </a:rPr>
              <a:t>, is the </a:t>
            </a:r>
            <a:r>
              <a:rPr lang="en-US" altLang="en-US" sz="2600" i="1" dirty="0">
                <a:cs typeface="Arial" charset="0"/>
              </a:rPr>
              <a:t>interaction energy </a:t>
            </a:r>
            <a:r>
              <a:rPr lang="en-US" altLang="en-US" sz="2600" dirty="0">
                <a:cs typeface="Arial" charset="0"/>
              </a:rPr>
              <a:t>of the system.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The change in potential energy, </a:t>
            </a:r>
            <a:r>
              <a:rPr lang="en-US" altLang="en-US" sz="2600" dirty="0">
                <a:latin typeface="Lucida Grande" pitchFamily="84" charset="0"/>
                <a:cs typeface="Arial" charset="0"/>
                <a:sym typeface="Symbol" pitchFamily="84" charset="2"/>
              </a:rPr>
              <a:t>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U</a:t>
            </a:r>
            <a:r>
              <a:rPr lang="en-US" altLang="en-US" sz="2600" dirty="0">
                <a:cs typeface="Arial" charset="0"/>
              </a:rPr>
              <a:t>, is </a:t>
            </a:r>
            <a:r>
              <a:rPr lang="en-US" altLang="en-US" sz="2600" dirty="0">
                <a:latin typeface="Symbol" pitchFamily="84" charset="2"/>
                <a:sym typeface="Symbol" pitchFamily="84" charset="2"/>
              </a:rPr>
              <a:t>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1</a:t>
            </a:r>
            <a:r>
              <a:rPr lang="en-US" altLang="en-US" sz="2600" dirty="0">
                <a:cs typeface="Arial" charset="0"/>
              </a:rPr>
              <a:t> times the work done by the interaction forces:</a:t>
            </a:r>
          </a:p>
        </p:txBody>
      </p:sp>
      <p:sp>
        <p:nvSpPr>
          <p:cNvPr id="23558" name="Text Box 3"/>
          <p:cNvSpPr txBox="1">
            <a:spLocks noChangeArrowheads="1"/>
          </p:cNvSpPr>
          <p:nvPr/>
        </p:nvSpPr>
        <p:spPr bwMode="auto">
          <a:xfrm>
            <a:off x="80963" y="4800600"/>
            <a:ext cx="8529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If all of the forces involved are </a:t>
            </a:r>
            <a:r>
              <a:rPr lang="en-US" altLang="en-US" sz="2600" i="1">
                <a:cs typeface="Arial" charset="0"/>
              </a:rPr>
              <a:t>conservative forces </a:t>
            </a:r>
            <a:r>
              <a:rPr lang="en-US" altLang="en-US" sz="2600">
                <a:cs typeface="Arial" charset="0"/>
              </a:rPr>
              <a:t>(such as gravity or the electric force) then the total energy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K</a:t>
            </a:r>
            <a:r>
              <a:rPr lang="en-US" altLang="en-US" sz="260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>
                <a:latin typeface="Symbol" pitchFamily="84" charset="2"/>
                <a:cs typeface="Arial" charset="0"/>
                <a:sym typeface="Symbol" pitchFamily="84" charset="2"/>
              </a:rPr>
              <a:t></a:t>
            </a:r>
            <a:r>
              <a:rPr lang="en-US" altLang="en-US" sz="2600">
                <a:latin typeface="Times New Roman" pitchFamily="84" charset="0"/>
                <a:cs typeface="Arial" charset="0"/>
              </a:rPr>
              <a:t>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U</a:t>
            </a:r>
            <a:r>
              <a:rPr lang="en-US" altLang="en-US" sz="2600">
                <a:cs typeface="Arial" charset="0"/>
              </a:rPr>
              <a:t> is </a:t>
            </a:r>
            <a:r>
              <a:rPr lang="en-US" altLang="en-US" sz="2600" i="1">
                <a:cs typeface="Arial" charset="0"/>
              </a:rPr>
              <a:t>conserved</a:t>
            </a:r>
            <a:r>
              <a:rPr lang="en-US" altLang="en-US" sz="2600">
                <a:cs typeface="Arial" charset="0"/>
              </a:rPr>
              <a:t>; it does not change with time.</a:t>
            </a:r>
          </a:p>
        </p:txBody>
      </p:sp>
      <p:pic>
        <p:nvPicPr>
          <p:cNvPr id="23560" name="Picture 11" descr="CH28_PPT_Slide_28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0"/>
          <a:stretch>
            <a:fillRect/>
          </a:stretch>
        </p:blipFill>
        <p:spPr bwMode="auto">
          <a:xfrm>
            <a:off x="1323882" y="3946352"/>
            <a:ext cx="641121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5" descr="CH28_PPT_Slide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2092325"/>
            <a:ext cx="4644479" cy="357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3" y="152400"/>
            <a:ext cx="8732837" cy="612304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Work Done by a Constant Force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66675" y="982663"/>
            <a:ext cx="877252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>
                <a:cs typeface="Arial" charset="0"/>
              </a:rPr>
              <a:t>Recall that the work done by a constant force depends on the angle </a:t>
            </a:r>
            <a:r>
              <a:rPr lang="en-US" altLang="en-US" sz="2600" i="1">
                <a:latin typeface="Symbol" pitchFamily="84" charset="2"/>
                <a:cs typeface="Arial" charset="0"/>
                <a:sym typeface="Symbol" pitchFamily="84" charset="2"/>
              </a:rPr>
              <a:t></a:t>
            </a:r>
            <a:r>
              <a:rPr lang="en-US" altLang="en-US" sz="2600">
                <a:cs typeface="Arial" charset="0"/>
              </a:rPr>
              <a:t> between the force 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F</a:t>
            </a:r>
            <a:r>
              <a:rPr lang="en-US" altLang="en-US" sz="2600">
                <a:cs typeface="Arial" charset="0"/>
              </a:rPr>
              <a:t> and the displacement </a:t>
            </a:r>
            <a:r>
              <a:rPr lang="en-US" altLang="en-US" sz="2600">
                <a:latin typeface="Lucida Grande" pitchFamily="84" charset="0"/>
                <a:cs typeface="Arial" charset="0"/>
                <a:sym typeface="Symbol" pitchFamily="84" charset="2"/>
              </a:rPr>
              <a:t></a:t>
            </a:r>
            <a:r>
              <a:rPr lang="en-US" altLang="en-US" sz="2600" i="1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>
                <a:cs typeface="Arial" charset="0"/>
              </a:rPr>
              <a:t>.</a:t>
            </a:r>
            <a:endParaRPr lang="en-US" altLang="en-US" sz="2600" i="1">
              <a:cs typeface="Arial" charset="0"/>
            </a:endParaRPr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1689100" y="4997450"/>
            <a:ext cx="2284413" cy="490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24582" name="Text Box 3"/>
          <p:cNvSpPr txBox="1">
            <a:spLocks noChangeArrowheads="1"/>
          </p:cNvSpPr>
          <p:nvPr/>
        </p:nvSpPr>
        <p:spPr bwMode="auto">
          <a:xfrm>
            <a:off x="90488" y="5040313"/>
            <a:ext cx="884396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If </a:t>
            </a:r>
            <a:r>
              <a:rPr lang="en-US" altLang="en-US" sz="2600" i="1" dirty="0">
                <a:latin typeface="Symbol" pitchFamily="84" charset="2"/>
                <a:cs typeface="Arial" charset="0"/>
                <a:sym typeface="Symbol" pitchFamily="84" charset="2"/>
              </a:rPr>
              <a:t>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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</a:t>
            </a:r>
            <a:r>
              <a:rPr lang="en-US" altLang="en-US" sz="2600" dirty="0">
                <a:cs typeface="Arial" charset="0"/>
              </a:rPr>
              <a:t>, then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W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F</a:t>
            </a:r>
            <a:r>
              <a:rPr lang="en-US" altLang="en-US" sz="2600" dirty="0" err="1">
                <a:latin typeface="Symbol" pitchFamily="84" charset="2"/>
                <a:cs typeface="Arial" charset="0"/>
                <a:sym typeface="Symbol" pitchFamily="84" charset="2"/>
              </a:rPr>
              <a:t>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.</a:t>
            </a:r>
            <a:endParaRPr lang="en-US" altLang="en-US" sz="2600" i="1" dirty="0"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If </a:t>
            </a:r>
            <a:r>
              <a:rPr lang="en-US" altLang="en-US" sz="2600" i="1" dirty="0">
                <a:latin typeface="Symbol" pitchFamily="84" charset="2"/>
                <a:cs typeface="Arial" charset="0"/>
                <a:sym typeface="Symbol" pitchFamily="84" charset="2"/>
              </a:rPr>
              <a:t> 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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90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</a:t>
            </a:r>
            <a:r>
              <a:rPr lang="en-US" altLang="en-US" sz="2600" dirty="0">
                <a:cs typeface="Arial" charset="0"/>
              </a:rPr>
              <a:t>, then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W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sz="2600" dirty="0"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sz="2600" dirty="0">
                <a:cs typeface="Arial" charset="0"/>
              </a:rPr>
              <a:t>If </a:t>
            </a:r>
            <a:r>
              <a:rPr lang="en-US" altLang="en-US" sz="2600" i="1" dirty="0">
                <a:latin typeface="Symbol" pitchFamily="84" charset="2"/>
                <a:cs typeface="Arial" charset="0"/>
                <a:sym typeface="Symbol" pitchFamily="84" charset="2"/>
              </a:rPr>
              <a:t>  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</a:t>
            </a:r>
            <a:r>
              <a:rPr lang="en-US" altLang="en-US" sz="2600" dirty="0">
                <a:latin typeface="Times New Roman" pitchFamily="84" charset="0"/>
                <a:cs typeface="Arial" charset="0"/>
              </a:rPr>
              <a:t>180</a:t>
            </a:r>
            <a:r>
              <a:rPr lang="en-US" altLang="en-US" sz="2600" dirty="0">
                <a:latin typeface="Symbol" pitchFamily="84" charset="2"/>
                <a:cs typeface="Arial" charset="0"/>
                <a:sym typeface="Symbol" pitchFamily="84" charset="2"/>
              </a:rPr>
              <a:t></a:t>
            </a:r>
            <a:r>
              <a:rPr lang="en-US" altLang="en-US" sz="2600" dirty="0">
                <a:cs typeface="Arial" charset="0"/>
              </a:rPr>
              <a:t>, then </a:t>
            </a:r>
            <a:r>
              <a:rPr lang="en-US" altLang="en-US" sz="2600" i="1" dirty="0">
                <a:latin typeface="Times New Roman" pitchFamily="84" charset="0"/>
                <a:cs typeface="Arial" charset="0"/>
              </a:rPr>
              <a:t>W</a:t>
            </a:r>
            <a:r>
              <a:rPr lang="en-US" altLang="en-US" sz="2600" dirty="0">
                <a:cs typeface="Arial" charset="0"/>
              </a:rPr>
              <a:t> </a:t>
            </a:r>
            <a:r>
              <a:rPr lang="en-US" altLang="en-US" sz="2600" dirty="0" smtClean="0">
                <a:latin typeface="Symbol" pitchFamily="84" charset="2"/>
                <a:cs typeface="Arial" charset="0"/>
                <a:sym typeface="Symbol" pitchFamily="84" charset="2"/>
              </a:rPr>
              <a:t></a:t>
            </a:r>
            <a:r>
              <a:rPr lang="en-US" altLang="en-US" sz="2600" dirty="0" smtClean="0">
                <a:latin typeface="Symbol" pitchFamily="84" charset="2"/>
                <a:sym typeface="Symbol" pitchFamily="84" charset="2"/>
              </a:rPr>
              <a:t>-</a:t>
            </a:r>
            <a:r>
              <a:rPr lang="en-US" altLang="en-US" sz="2600" i="1" dirty="0" err="1" smtClean="0">
                <a:latin typeface="Times New Roman" pitchFamily="84" charset="0"/>
                <a:cs typeface="Arial" charset="0"/>
              </a:rPr>
              <a:t>F</a:t>
            </a:r>
            <a:r>
              <a:rPr lang="en-US" altLang="en-US" sz="2600" dirty="0" err="1">
                <a:latin typeface="Symbol" pitchFamily="84" charset="2"/>
                <a:cs typeface="Arial" charset="0"/>
                <a:sym typeface="Symbol" pitchFamily="84" charset="2"/>
              </a:rPr>
              <a:t></a:t>
            </a:r>
            <a:r>
              <a:rPr lang="en-US" altLang="en-US" sz="2600" i="1" dirty="0" err="1">
                <a:latin typeface="Times New Roman" pitchFamily="84" charset="0"/>
                <a:cs typeface="Arial" charset="0"/>
              </a:rPr>
              <a:t>r</a:t>
            </a:r>
            <a:r>
              <a:rPr lang="en-US" altLang="en-US" sz="2600" dirty="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6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214312"/>
            <a:ext cx="3886200" cy="406375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7975" y="838200"/>
            <a:ext cx="289242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spcAft>
                <a:spcPct val="10000"/>
              </a:spcAft>
              <a:buClr>
                <a:srgbClr val="FF0000"/>
              </a:buClr>
            </a:pPr>
            <a:r>
              <a:rPr lang="en-US" altLang="en-US" sz="2600">
                <a:cs typeface="Arial" charset="0"/>
              </a:rPr>
              <a:t>If the force is </a:t>
            </a:r>
            <a:r>
              <a:rPr lang="en-US" altLang="en-US" sz="2600" i="1">
                <a:cs typeface="Arial" charset="0"/>
              </a:rPr>
              <a:t>not </a:t>
            </a:r>
            <a:r>
              <a:rPr lang="en-US" altLang="en-US" sz="2600">
                <a:cs typeface="Arial" charset="0"/>
              </a:rPr>
              <a:t>constant or the displacement is </a:t>
            </a:r>
            <a:r>
              <a:rPr lang="en-US" altLang="en-US" sz="2600" i="1">
                <a:cs typeface="Arial" charset="0"/>
              </a:rPr>
              <a:t>not </a:t>
            </a:r>
            <a:r>
              <a:rPr lang="en-US" altLang="en-US" sz="2600">
                <a:cs typeface="Arial" charset="0"/>
              </a:rPr>
              <a:t>along a linear path, we can calculate the work by dividing the path into many small segments.</a:t>
            </a:r>
            <a:endParaRPr lang="en-US" altLang="en-US" sz="2600" i="1">
              <a:cs typeface="Arial" charset="0"/>
            </a:endParaRPr>
          </a:p>
        </p:txBody>
      </p:sp>
      <p:pic>
        <p:nvPicPr>
          <p:cNvPr id="25605" name="Picture 7" descr="28_0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8"/>
          <a:stretch>
            <a:fillRect/>
          </a:stretch>
        </p:blipFill>
        <p:spPr bwMode="auto">
          <a:xfrm>
            <a:off x="3200400" y="404663"/>
            <a:ext cx="5912363" cy="493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CH28_PPT_Slide_28-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71"/>
          <a:stretch>
            <a:fillRect/>
          </a:stretch>
        </p:blipFill>
        <p:spPr bwMode="auto">
          <a:xfrm>
            <a:off x="250208" y="4697114"/>
            <a:ext cx="58753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4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228600"/>
            <a:ext cx="8351837" cy="182563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Gravitational Potential Energy</a:t>
            </a:r>
          </a:p>
        </p:txBody>
      </p:sp>
      <p:sp>
        <p:nvSpPr>
          <p:cNvPr id="26627" name="Rectangle 8"/>
          <p:cNvSpPr>
            <a:spLocks noChangeArrowheads="1"/>
          </p:cNvSpPr>
          <p:nvPr/>
        </p:nvSpPr>
        <p:spPr bwMode="auto">
          <a:xfrm>
            <a:off x="1620838" y="2987675"/>
            <a:ext cx="1317625" cy="858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5103813" y="4184650"/>
            <a:ext cx="1801812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76200" y="835025"/>
            <a:ext cx="323215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Every conservative force is associated with a potential energy.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In the case of gravity, the work done is: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W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grav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mgy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i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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mgy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f</a:t>
            </a:r>
            <a:r>
              <a:rPr lang="en-US" altLang="en-US" dirty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The change in gravitational potential energy is: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 err="1">
                <a:latin typeface="Times New Roman" pitchFamily="84" charset="0"/>
                <a:cs typeface="Arial" charset="0"/>
              </a:rPr>
              <a:t>ΔU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grav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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 err="1">
                <a:latin typeface="Times New Roman" pitchFamily="84" charset="0"/>
                <a:cs typeface="Arial" charset="0"/>
              </a:rPr>
              <a:t>W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grav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baseline="-25000" dirty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dirty="0">
                <a:cs typeface="Arial" charset="0"/>
              </a:rPr>
              <a:t>   where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U</a:t>
            </a:r>
            <a:r>
              <a:rPr lang="en-US" altLang="en-US" i="1" baseline="-25000" dirty="0" err="1">
                <a:latin typeface="Times New Roman" pitchFamily="84" charset="0"/>
                <a:cs typeface="Arial" charset="0"/>
              </a:rPr>
              <a:t>grav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 U</a:t>
            </a:r>
            <a:r>
              <a:rPr lang="en-US" altLang="en-US" baseline="-250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 +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mgy</a:t>
            </a:r>
            <a:endParaRPr lang="en-US" altLang="en-US" i="1" dirty="0">
              <a:latin typeface="Times New Roman" pitchFamily="84" charset="0"/>
              <a:cs typeface="Arial" charset="0"/>
            </a:endParaRPr>
          </a:p>
        </p:txBody>
      </p:sp>
      <p:pic>
        <p:nvPicPr>
          <p:cNvPr id="26631" name="Picture 8" descr="28_03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0"/>
          <a:stretch>
            <a:fillRect/>
          </a:stretch>
        </p:blipFill>
        <p:spPr bwMode="auto">
          <a:xfrm>
            <a:off x="3263059" y="835025"/>
            <a:ext cx="5681685" cy="533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0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04775"/>
            <a:ext cx="8351837" cy="411163"/>
          </a:xfrm>
        </p:spPr>
        <p:txBody>
          <a:bodyPr/>
          <a:lstStyle/>
          <a:p>
            <a:pPr algn="l" eaLnBrk="1" hangingPunct="1"/>
            <a:r>
              <a:rPr lang="en-US" altLang="en-US" sz="3200" smtClean="0">
                <a:solidFill>
                  <a:schemeClr val="tx1"/>
                </a:solidFill>
              </a:rPr>
              <a:t>Electric Potential Energy in a Uniform Field</a:t>
            </a:r>
          </a:p>
        </p:txBody>
      </p:sp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1620838" y="2987675"/>
            <a:ext cx="1317625" cy="858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5103813" y="4184650"/>
            <a:ext cx="1801812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endParaRPr lang="en-US" altLang="en-US">
              <a:latin typeface="Times New Roman" pitchFamily="84" charset="0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61913" y="762000"/>
            <a:ext cx="4510087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2575" indent="-282575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A positive charge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q</a:t>
            </a:r>
            <a:r>
              <a:rPr lang="en-US" altLang="en-US" dirty="0">
                <a:cs typeface="Arial" charset="0"/>
              </a:rPr>
              <a:t> inside a capacitor speeds up as it “falls” toward the negative plate.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There is a constant force </a:t>
            </a:r>
            <a:br>
              <a:rPr lang="en-US" altLang="en-US" dirty="0">
                <a:cs typeface="Arial" charset="0"/>
              </a:rPr>
            </a:br>
            <a:r>
              <a:rPr lang="en-US" altLang="en-US" i="1" dirty="0">
                <a:latin typeface="Times New Roman" pitchFamily="84" charset="0"/>
                <a:cs typeface="Arial" charset="0"/>
              </a:rPr>
              <a:t>F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qE</a:t>
            </a:r>
            <a:r>
              <a:rPr lang="en-US" altLang="en-US" dirty="0">
                <a:cs typeface="Arial" charset="0"/>
              </a:rPr>
              <a:t> in the direction of the displacement.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The work done is: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W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elec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qEs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i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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qEs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f</a:t>
            </a:r>
            <a:r>
              <a:rPr lang="en-US" altLang="en-US" dirty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93001B"/>
              </a:buClr>
              <a:buFont typeface="Wingdings" pitchFamily="84" charset="2"/>
              <a:buChar char="§"/>
            </a:pPr>
            <a:r>
              <a:rPr lang="en-US" altLang="en-US" dirty="0">
                <a:cs typeface="Arial" charset="0"/>
              </a:rPr>
              <a:t>The change in </a:t>
            </a:r>
            <a:r>
              <a:rPr lang="en-US" altLang="en-US" b="1" dirty="0">
                <a:cs typeface="Arial" charset="0"/>
              </a:rPr>
              <a:t>electric potential energy </a:t>
            </a:r>
            <a:r>
              <a:rPr lang="en-US" altLang="en-US" dirty="0">
                <a:cs typeface="Arial" charset="0"/>
              </a:rPr>
              <a:t>is: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dirty="0" err="1">
                <a:latin typeface="Times New Roman" pitchFamily="84" charset="0"/>
                <a:cs typeface="Arial" charset="0"/>
              </a:rPr>
              <a:t>Δ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U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elec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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W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elec</a:t>
            </a:r>
            <a:r>
              <a:rPr lang="en-US" altLang="en-US" baseline="-25000" dirty="0"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baseline="-25000" dirty="0">
                <a:cs typeface="Arial" charset="0"/>
              </a:rPr>
              <a:t>	 </a:t>
            </a:r>
            <a:r>
              <a:rPr lang="en-US" altLang="en-US" dirty="0">
                <a:cs typeface="Arial" charset="0"/>
              </a:rPr>
              <a:t>where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</a:pPr>
            <a:r>
              <a:rPr lang="en-US" altLang="en-US" dirty="0"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U</a:t>
            </a:r>
            <a:r>
              <a:rPr lang="en-US" altLang="en-US" baseline="-25000" dirty="0" err="1">
                <a:latin typeface="Times New Roman" pitchFamily="84" charset="0"/>
                <a:cs typeface="Arial" charset="0"/>
              </a:rPr>
              <a:t>elec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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>
                <a:latin typeface="Times New Roman" pitchFamily="84" charset="0"/>
                <a:cs typeface="Arial" charset="0"/>
              </a:rPr>
              <a:t>U</a:t>
            </a:r>
            <a:r>
              <a:rPr lang="en-US" altLang="en-US" baseline="-25000" dirty="0">
                <a:latin typeface="Times New Roman" pitchFamily="84" charset="0"/>
                <a:cs typeface="Arial" charset="0"/>
              </a:rPr>
              <a:t>0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dirty="0">
                <a:latin typeface="Symbol" pitchFamily="84" charset="2"/>
                <a:cs typeface="Arial" charset="0"/>
                <a:sym typeface="Symbol" pitchFamily="84" charset="2"/>
              </a:rPr>
              <a:t></a:t>
            </a:r>
            <a:r>
              <a:rPr lang="en-US" altLang="en-US" dirty="0">
                <a:latin typeface="Times New Roman" pitchFamily="84" charset="0"/>
                <a:cs typeface="Arial" charset="0"/>
              </a:rPr>
              <a:t> </a:t>
            </a:r>
            <a:r>
              <a:rPr lang="en-US" altLang="en-US" i="1" dirty="0" err="1">
                <a:latin typeface="Times New Roman" pitchFamily="84" charset="0"/>
                <a:cs typeface="Arial" charset="0"/>
              </a:rPr>
              <a:t>qEs</a:t>
            </a:r>
            <a:endParaRPr lang="en-US" altLang="en-US" i="1" dirty="0">
              <a:latin typeface="Times New Roman" pitchFamily="84" charset="0"/>
              <a:cs typeface="Arial" charset="0"/>
            </a:endParaRPr>
          </a:p>
        </p:txBody>
      </p:sp>
      <p:pic>
        <p:nvPicPr>
          <p:cNvPr id="29703" name="Picture 8" descr="28_04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"/>
          <a:stretch>
            <a:fillRect/>
          </a:stretch>
        </p:blipFill>
        <p:spPr bwMode="auto">
          <a:xfrm>
            <a:off x="4413250" y="974725"/>
            <a:ext cx="442595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40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317500" y="2319338"/>
            <a:ext cx="33591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altLang="en-US" sz="2600"/>
              <a:t>A positively charged particle gains kinetic energy as it moves in the direction of decreasing potential energy.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913" y="176213"/>
            <a:ext cx="8229600" cy="266700"/>
          </a:xfrm>
        </p:spPr>
        <p:txBody>
          <a:bodyPr/>
          <a:lstStyle/>
          <a:p>
            <a:pPr algn="l"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Electric Potential Energy in a Uniform Field</a:t>
            </a:r>
          </a:p>
        </p:txBody>
      </p:sp>
      <p:pic>
        <p:nvPicPr>
          <p:cNvPr id="32773" name="Picture 7" descr="28_05_Figure_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"/>
          <a:stretch>
            <a:fillRect/>
          </a:stretch>
        </p:blipFill>
        <p:spPr bwMode="auto">
          <a:xfrm>
            <a:off x="4105275" y="914400"/>
            <a:ext cx="45815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28_KeyEquation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5" r="41077"/>
          <a:stretch>
            <a:fillRect/>
          </a:stretch>
        </p:blipFill>
        <p:spPr bwMode="auto">
          <a:xfrm>
            <a:off x="457200" y="1270000"/>
            <a:ext cx="3016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8465</TotalTime>
  <Words>1140</Words>
  <Application>Microsoft Office PowerPoint</Application>
  <PresentationFormat>On-screen Show (4:3)</PresentationFormat>
  <Paragraphs>126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PHY132 Introduction to Physics II  Class 11 – Outline:</vt:lpstr>
      <vt:lpstr>What is Potential Energy?</vt:lpstr>
      <vt:lpstr>What is Potential Energy?</vt:lpstr>
      <vt:lpstr>Energy</vt:lpstr>
      <vt:lpstr>Work Done by a Constant Force</vt:lpstr>
      <vt:lpstr>Work</vt:lpstr>
      <vt:lpstr>Gravitational Potential Energy</vt:lpstr>
      <vt:lpstr>Electric Potential Energy in a Uniform Field</vt:lpstr>
      <vt:lpstr>Electric Potential Energy in a Uniform Field</vt:lpstr>
      <vt:lpstr>PowerPoint Presentation</vt:lpstr>
      <vt:lpstr>PowerPoint Presentation</vt:lpstr>
      <vt:lpstr>PowerPoint Presentation</vt:lpstr>
      <vt:lpstr>The Potential Energy of Two Point Charges</vt:lpstr>
      <vt:lpstr>The Potential Energy of Point Charges</vt:lpstr>
      <vt:lpstr>PowerPoint Presentation</vt:lpstr>
      <vt:lpstr>PowerPoint Presentation</vt:lpstr>
      <vt:lpstr>The Potential Energy of Multiple Point Charges</vt:lpstr>
      <vt:lpstr>PowerPoint Presentation</vt:lpstr>
      <vt:lpstr>PowerPoint Presentation</vt:lpstr>
      <vt:lpstr>The Potential Energy of a Dipole</vt:lpstr>
      <vt:lpstr>The Potential Energy of a Dipole</vt:lpstr>
      <vt:lpstr>The Electric Potential</vt:lpstr>
      <vt:lpstr>PowerPoint Presentation</vt:lpstr>
      <vt:lpstr>Using the Electric Potential</vt:lpstr>
      <vt:lpstr>PowerPoint Presentation</vt:lpstr>
      <vt:lpstr>Before Class 12 on Wednesday (my last class…)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280</cp:revision>
  <cp:lastPrinted>2014-02-03T15:45:10Z</cp:lastPrinted>
  <dcterms:created xsi:type="dcterms:W3CDTF">2010-09-20T13:36:26Z</dcterms:created>
  <dcterms:modified xsi:type="dcterms:W3CDTF">2015-01-31T13:23:56Z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